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15"/>
  </p:handoutMasterIdLst>
  <p:sldIdLst>
    <p:sldId id="256" r:id="rId3"/>
    <p:sldId id="257" r:id="rId5"/>
    <p:sldId id="273" r:id="rId6"/>
    <p:sldId id="274" r:id="rId7"/>
    <p:sldId id="259" r:id="rId8"/>
    <p:sldId id="275" r:id="rId9"/>
    <p:sldId id="261" r:id="rId10"/>
    <p:sldId id="262" r:id="rId11"/>
    <p:sldId id="276" r:id="rId12"/>
    <p:sldId id="268" r:id="rId13"/>
    <p:sldId id="269" r:id="rId14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  <a:srgbClr val="B2B2B2"/>
    <a:srgbClr val="202020"/>
    <a:srgbClr val="323232"/>
    <a:srgbClr val="CC0000"/>
    <a:srgbClr val="FF3300"/>
    <a:srgbClr val="990000"/>
    <a:srgbClr val="FF8D4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80" autoAdjust="0"/>
    <p:restoredTop sz="86374"/>
  </p:normalViewPr>
  <p:slideViewPr>
    <p:cSldViewPr snapToGrid="0" showGuides="1">
      <p:cViewPr varScale="1">
        <p:scale>
          <a:sx n="64" d="100"/>
          <a:sy n="64" d="100"/>
        </p:scale>
        <p:origin x="612" y="4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handoutMaster" Target="handoutMasters/handoutMaster1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6000">
                <a:effectLst/>
              </a:defRPr>
            </a:lvl1pPr>
          </a:lstStyle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  <a:ea typeface="+mn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单击此处添加副标题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4400" b="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47700" y="1825625"/>
            <a:ext cx="10515600" cy="4351338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49" y="469127"/>
            <a:ext cx="10307927" cy="4093347"/>
          </a:xfrm>
        </p:spPr>
        <p:txBody>
          <a:bodyPr anchor="b">
            <a:normAutofit/>
          </a:bodyPr>
          <a:lstStyle>
            <a:lvl1pPr>
              <a:defRPr sz="600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610028"/>
            <a:ext cx="10307926" cy="64755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9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9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9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9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400" b="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3200" b="0"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2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高效协同供应链赛道-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238990" cy="688467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金翼大赛gai-1 -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33355" y="6151245"/>
            <a:ext cx="1222375" cy="469900"/>
          </a:xfrm>
          <a:prstGeom prst="rect">
            <a:avLst/>
          </a:prstGeom>
        </p:spPr>
      </p:pic>
      <p:cxnSp>
        <p:nvCxnSpPr>
          <p:cNvPr id="4" name="直接连接符 3"/>
          <p:cNvCxnSpPr/>
          <p:nvPr/>
        </p:nvCxnSpPr>
        <p:spPr>
          <a:xfrm>
            <a:off x="713105" y="6011545"/>
            <a:ext cx="107664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7761605" y="473773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pic>
        <p:nvPicPr>
          <p:cNvPr id="7" name="图片 6" descr="cs -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030" y="6158865"/>
            <a:ext cx="1976120" cy="3689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21030" y="630555"/>
            <a:ext cx="609600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库存周转率（</a:t>
            </a:r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15</a:t>
            </a:r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分）</a:t>
            </a:r>
            <a:endParaRPr lang="zh-CN" altLang="en-US" sz="1600" dirty="0">
              <a:solidFill>
                <a:schemeClr val="accent1">
                  <a:lumMod val="75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" name="文本框 2"/>
          <p:cNvSpPr txBox="1"/>
          <p:nvPr/>
        </p:nvSpPr>
        <p:spPr>
          <a:xfrm>
            <a:off x="713105" y="1414363"/>
            <a:ext cx="10766425" cy="280076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600" b="1" dirty="0">
                <a:solidFill>
                  <a:schemeClr val="accent1">
                    <a:lumMod val="7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库存周转率</a:t>
            </a:r>
            <a:r>
              <a:rPr lang="zh-CN" altLang="en-US" sz="16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管控方法：</a:t>
            </a:r>
            <a:endParaRPr lang="en-US" altLang="zh-CN" sz="1600" b="1" dirty="0">
              <a:solidFill>
                <a:schemeClr val="accent1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</a:t>
            </a:r>
            <a:r>
              <a:rPr lang="zh-CN" altLang="en-US" sz="16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定期实施库存商品的</a:t>
            </a:r>
            <a:r>
              <a:rPr lang="en-US" altLang="ja-JP" sz="16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ABC</a:t>
            </a:r>
            <a:r>
              <a:rPr lang="zh-CN" altLang="en-US" sz="16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分析和周转天数分析</a:t>
            </a:r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，</a:t>
            </a:r>
            <a:r>
              <a:rPr lang="zh-CN" altLang="en-US" sz="1600" b="1" dirty="0">
                <a:solidFill>
                  <a:schemeClr val="accent1">
                    <a:lumMod val="7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实行单品管理</a:t>
            </a:r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，计算分析每个单品的库存周转天数；</a:t>
            </a:r>
            <a:endParaRPr lang="en-US" altLang="zh-CN" sz="1600" dirty="0">
              <a:solidFill>
                <a:schemeClr val="accent1">
                  <a:lumMod val="75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</a:t>
            </a:r>
            <a:r>
              <a:rPr lang="zh-CN" altLang="en-US" sz="16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对于低库存周转天数商品</a:t>
            </a:r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，通知采购及时下单，供应商及时送货，减少销售机会损失；</a:t>
            </a:r>
            <a:endParaRPr lang="en-US" altLang="zh-CN" sz="1600" dirty="0">
              <a:solidFill>
                <a:schemeClr val="accent1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3</a:t>
            </a:r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，</a:t>
            </a:r>
            <a:r>
              <a:rPr lang="zh-CN" altLang="en-US" sz="1600" b="1" dirty="0">
                <a:solidFill>
                  <a:schemeClr val="accent1">
                    <a:lumMod val="7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对于高库存商品及不动销商品</a:t>
            </a:r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，通知采购和营运及时沟通客户下单订货；</a:t>
            </a:r>
            <a:endParaRPr lang="en-US" altLang="zh-CN" sz="1600" dirty="0">
              <a:solidFill>
                <a:schemeClr val="accent1">
                  <a:lumMod val="75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4</a:t>
            </a:r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，通过我们的精细化管理，</a:t>
            </a:r>
            <a:r>
              <a:rPr lang="zh-CN" altLang="en-US" sz="16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库存周转天数从原来的</a:t>
            </a:r>
            <a:r>
              <a:rPr lang="en-US" altLang="zh-CN" sz="16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45</a:t>
            </a:r>
            <a:r>
              <a:rPr lang="zh-CN" altLang="en-US" sz="16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天，下降到</a:t>
            </a:r>
            <a:r>
              <a:rPr lang="en-US" altLang="zh-CN" sz="16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21</a:t>
            </a:r>
            <a:r>
              <a:rPr lang="zh-CN" altLang="en-US" sz="16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天</a:t>
            </a:r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；</a:t>
            </a:r>
            <a:endParaRPr lang="en-US" altLang="zh-CN" sz="1600" dirty="0">
              <a:solidFill>
                <a:schemeClr val="accent1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endParaRPr lang="zh-CN" altLang="en-US" sz="1600" dirty="0">
              <a:solidFill>
                <a:schemeClr val="accent1">
                  <a:lumMod val="75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金翼大赛gai-1 -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33355" y="6151245"/>
            <a:ext cx="1222375" cy="469900"/>
          </a:xfrm>
          <a:prstGeom prst="rect">
            <a:avLst/>
          </a:prstGeom>
        </p:spPr>
      </p:pic>
      <p:cxnSp>
        <p:nvCxnSpPr>
          <p:cNvPr id="4" name="直接连接符 3"/>
          <p:cNvCxnSpPr/>
          <p:nvPr/>
        </p:nvCxnSpPr>
        <p:spPr>
          <a:xfrm>
            <a:off x="713105" y="6011545"/>
            <a:ext cx="107664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7761605" y="473773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pic>
        <p:nvPicPr>
          <p:cNvPr id="7" name="图片 6" descr="cs -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030" y="6158865"/>
            <a:ext cx="1976120" cy="3689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21030" y="52260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sz="1600" dirty="0">
                <a:solidFill>
                  <a:schemeClr val="accent1">
                    <a:lumMod val="7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供应链响应效率</a:t>
            </a:r>
            <a:r>
              <a:rPr lang="zh-CN" sz="1600" dirty="0">
                <a:solidFill>
                  <a:schemeClr val="accent1">
                    <a:lumMod val="7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（</a:t>
            </a:r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15</a:t>
            </a:r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分）</a:t>
            </a:r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2400" dirty="0">
              <a:solidFill>
                <a:schemeClr val="accent1">
                  <a:lumMod val="75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" name="文本框 2"/>
          <p:cNvSpPr txBox="1"/>
          <p:nvPr/>
        </p:nvSpPr>
        <p:spPr>
          <a:xfrm>
            <a:off x="713105" y="1658302"/>
            <a:ext cx="9920330" cy="13234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sz="1600" b="1" dirty="0" err="1">
                <a:solidFill>
                  <a:schemeClr val="accent1">
                    <a:lumMod val="7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供应链响应</a:t>
            </a:r>
            <a:r>
              <a:rPr lang="ja-JP" altLang="en-US" sz="1600" b="1" dirty="0">
                <a:solidFill>
                  <a:schemeClr val="accent1">
                    <a:lumMod val="7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效率</a:t>
            </a:r>
            <a:r>
              <a:rPr lang="zh-CN" altLang="en-US" sz="16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管控：</a:t>
            </a:r>
            <a:endParaRPr lang="en-US" altLang="zh-CN" sz="1600" b="1" dirty="0">
              <a:solidFill>
                <a:schemeClr val="accent1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endParaRPr lang="en-US" altLang="zh-CN" sz="1600" dirty="0">
              <a:solidFill>
                <a:schemeClr val="accent1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，</a:t>
            </a:r>
            <a:r>
              <a:rPr lang="zh-CN" altLang="en-US" sz="1600" b="1" dirty="0">
                <a:solidFill>
                  <a:schemeClr val="accent1">
                    <a:lumMod val="7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正常库存商品的订单实行</a:t>
            </a:r>
            <a:r>
              <a:rPr lang="en-US" altLang="zh-CN" sz="1600" b="1" dirty="0">
                <a:solidFill>
                  <a:schemeClr val="accent1">
                    <a:lumMod val="7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T</a:t>
            </a:r>
            <a:r>
              <a:rPr lang="ja-JP" altLang="en-US" sz="1600" b="1" dirty="0">
                <a:solidFill>
                  <a:schemeClr val="accent1">
                    <a:lumMod val="7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＋</a:t>
            </a:r>
            <a:r>
              <a:rPr lang="en-US" altLang="ja-JP" sz="1600" b="1" dirty="0">
                <a:solidFill>
                  <a:schemeClr val="accent1">
                    <a:lumMod val="7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0</a:t>
            </a:r>
            <a:r>
              <a:rPr lang="zh-CN" altLang="en-US" sz="1600" b="1" dirty="0">
                <a:solidFill>
                  <a:schemeClr val="accent1">
                    <a:lumMod val="7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服务模式，客户当天截单，物流中心当天</a:t>
            </a:r>
            <a:r>
              <a:rPr lang="en-US" altLang="zh-CN" sz="1600" b="1" dirty="0">
                <a:solidFill>
                  <a:schemeClr val="accent1">
                    <a:lumMod val="7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8</a:t>
            </a:r>
            <a:r>
              <a:rPr lang="zh-CN" altLang="en-US" sz="1600" b="1" dirty="0">
                <a:solidFill>
                  <a:schemeClr val="accent1">
                    <a:lumMod val="7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点提单，当天拣货发货配送</a:t>
            </a:r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；</a:t>
            </a:r>
            <a:endParaRPr lang="en-US" altLang="zh-CN" sz="1600" dirty="0">
              <a:solidFill>
                <a:schemeClr val="accent1">
                  <a:lumMod val="75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endParaRPr lang="en-US" altLang="zh-CN" sz="1600" dirty="0">
              <a:solidFill>
                <a:schemeClr val="accent1">
                  <a:lumMod val="75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</a:t>
            </a:r>
            <a:r>
              <a:rPr lang="zh-CN" altLang="en-US" sz="16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促销紧急商品，供应商当天到货，客户当天下单，物流中心当天随时提单，拣货发货配送</a:t>
            </a:r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；</a:t>
            </a:r>
            <a:endParaRPr lang="en-US" altLang="zh-CN" sz="1600" dirty="0">
              <a:solidFill>
                <a:schemeClr val="accent1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金翼大赛gai-1 -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64140" y="6101715"/>
            <a:ext cx="1249680" cy="480695"/>
          </a:xfrm>
          <a:prstGeom prst="rect">
            <a:avLst/>
          </a:prstGeom>
        </p:spPr>
      </p:pic>
      <p:cxnSp>
        <p:nvCxnSpPr>
          <p:cNvPr id="4" name="直接连接符 3"/>
          <p:cNvCxnSpPr/>
          <p:nvPr/>
        </p:nvCxnSpPr>
        <p:spPr>
          <a:xfrm>
            <a:off x="713105" y="6011545"/>
            <a:ext cx="107664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7761605" y="473773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pic>
        <p:nvPicPr>
          <p:cNvPr id="7" name="图片 6" descr="cs -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105" y="6158865"/>
            <a:ext cx="1976120" cy="368935"/>
          </a:xfrm>
          <a:prstGeom prst="rect">
            <a:avLst/>
          </a:prstGeom>
        </p:spPr>
      </p:pic>
      <p:graphicFrame>
        <p:nvGraphicFramePr>
          <p:cNvPr id="11" name="表格 10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1150620" y="959485"/>
          <a:ext cx="9975215" cy="4881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2970"/>
                <a:gridCol w="1341755"/>
                <a:gridCol w="6460490"/>
              </a:tblGrid>
              <a:tr h="929640"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sz="1400" b="1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案例名称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altLang="zh-CN" sz="1600" b="0" kern="1200" dirty="0"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zh-CN" altLang="en-US" sz="1600" b="0" kern="1200" dirty="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北京时代商联助力某供应链企业高效协同供应链</a:t>
                      </a:r>
                      <a:endParaRPr lang="zh-CN" altLang="zh-CN" sz="1600" b="0" kern="1200" dirty="0"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</a:tr>
              <a:tr h="824230">
                <a:tc rowSpan="2">
                  <a:txBody>
                    <a:bodyPr/>
                    <a:lstStyle/>
                    <a:p>
                      <a:pPr algn="ctr"/>
                      <a:r>
                        <a:rPr lang="zh-CN" altLang="en-US" sz="1400" b="1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参与方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申报企业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zh-CN" altLang="en-US" sz="1600" b="0" kern="1200" dirty="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北京时代商联供应链科技有限公司</a:t>
                      </a:r>
                      <a:endParaRPr lang="zh-CN" altLang="en-US" sz="1600" b="0" kern="1200" dirty="0"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</a:tr>
              <a:tr h="781050">
                <a:tc v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应用企业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zh-CN" altLang="en-US" sz="1600" b="0" kern="1200" dirty="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某供应链管理有限公司</a:t>
                      </a:r>
                      <a:endParaRPr lang="zh-CN" altLang="en-US" sz="1600" b="0" kern="1200" dirty="0"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</a:tr>
              <a:tr h="782320">
                <a:tc gridSpan="2">
                  <a:txBody>
                    <a:bodyPr/>
                    <a:lstStyle/>
                    <a:p>
                      <a:pPr algn="l"/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            </a:t>
                      </a:r>
                      <a:r>
                        <a:rPr lang="zh-CN" altLang="en-US" sz="1400" b="1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申报奖项类别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B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zh-CN" altLang="en-US" sz="1600" b="1" kern="1200" dirty="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高效协同供应链</a:t>
                      </a:r>
                      <a:endParaRPr lang="zh-CN" altLang="en-US" sz="1600" b="1" kern="1200" dirty="0"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</a:tr>
              <a:tr h="782320">
                <a:tc gridSpan="2">
                  <a:txBody>
                    <a:bodyPr/>
                    <a:lstStyle/>
                    <a:p>
                      <a:pPr algn="l"/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            </a:t>
                      </a:r>
                      <a:r>
                        <a:rPr lang="zh-CN" altLang="en-US" sz="1400" b="1" dirty="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案例核心要素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B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zh-CN" altLang="en-US" sz="1600" b="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高效协同，数字化管理，降本增效</a:t>
                      </a:r>
                      <a:endParaRPr lang="zh-CN" altLang="en-US" sz="1600" b="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</a:tr>
              <a:tr h="782320">
                <a:tc gridSpan="2"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            </a:t>
                      </a:r>
                      <a:r>
                        <a:rPr lang="zh-CN" altLang="en-US" sz="1400" b="1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应用企业推荐语</a:t>
                      </a:r>
                      <a:endParaRPr lang="en-US" altLang="zh-CN" sz="1400" b="1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B65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50000"/>
                        </a:lnSpc>
                        <a:buNone/>
                      </a:pPr>
                      <a:endParaRPr lang="zh-CN" altLang="en-US" sz="1600" b="1" kern="1200" dirty="0"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金翼大赛gai-1 -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33355" y="6151245"/>
            <a:ext cx="1222375" cy="469900"/>
          </a:xfrm>
          <a:prstGeom prst="rect">
            <a:avLst/>
          </a:prstGeom>
        </p:spPr>
      </p:pic>
      <p:cxnSp>
        <p:nvCxnSpPr>
          <p:cNvPr id="4" name="直接连接符 3"/>
          <p:cNvCxnSpPr/>
          <p:nvPr/>
        </p:nvCxnSpPr>
        <p:spPr>
          <a:xfrm>
            <a:off x="713105" y="6011545"/>
            <a:ext cx="107664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7" name="图片 6" descr="cs -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030" y="6158865"/>
            <a:ext cx="1976120" cy="3689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4807" y="301528"/>
            <a:ext cx="3738245" cy="28028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9739" y="271266"/>
            <a:ext cx="3764915" cy="28225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0338" y="3063579"/>
            <a:ext cx="3905885" cy="2928620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1308451" y="3095329"/>
            <a:ext cx="3862070" cy="2896870"/>
            <a:chOff x="1308451" y="3095329"/>
            <a:chExt cx="3862070" cy="2896870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08451" y="3095329"/>
              <a:ext cx="3862070" cy="2896870"/>
            </a:xfrm>
            <a:prstGeom prst="rect">
              <a:avLst/>
            </a:prstGeom>
          </p:spPr>
        </p:pic>
        <p:sp>
          <p:nvSpPr>
            <p:cNvPr id="11" name="矩形 10"/>
            <p:cNvSpPr/>
            <p:nvPr/>
          </p:nvSpPr>
          <p:spPr>
            <a:xfrm>
              <a:off x="1609090" y="3945835"/>
              <a:ext cx="786240" cy="198782"/>
            </a:xfrm>
            <a:prstGeom prst="rect">
              <a:avLst/>
            </a:prstGeom>
            <a:solidFill>
              <a:srgbClr val="CC33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金翼大赛gai-1 -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33355" y="6151245"/>
            <a:ext cx="1222375" cy="469900"/>
          </a:xfrm>
          <a:prstGeom prst="rect">
            <a:avLst/>
          </a:prstGeom>
        </p:spPr>
      </p:pic>
      <p:cxnSp>
        <p:nvCxnSpPr>
          <p:cNvPr id="4" name="直接连接符 3"/>
          <p:cNvCxnSpPr/>
          <p:nvPr/>
        </p:nvCxnSpPr>
        <p:spPr>
          <a:xfrm>
            <a:off x="713105" y="6011545"/>
            <a:ext cx="107664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7761605" y="473773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pic>
        <p:nvPicPr>
          <p:cNvPr id="7" name="图片 6" descr="cs -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030" y="6158865"/>
            <a:ext cx="1976120" cy="3689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13105" y="624840"/>
            <a:ext cx="984313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某共享仓简介</a:t>
            </a:r>
            <a:r>
              <a:rPr lang="zh-CN" altLang="en-US" sz="200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4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8" name="文本框 2"/>
          <p:cNvSpPr txBox="1"/>
          <p:nvPr/>
        </p:nvSpPr>
        <p:spPr>
          <a:xfrm>
            <a:off x="790091" y="1571943"/>
            <a:ext cx="9843135" cy="40925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，开仓日期，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2023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年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月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日</a:t>
            </a:r>
            <a:endParaRPr lang="zh-CN" altLang="en-US" sz="20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en-US" altLang="zh-CN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，仓库地址：某市某区亚冷物流园</a:t>
            </a:r>
            <a:endParaRPr lang="zh-CN" altLang="en-US" sz="20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en-US" altLang="zh-CN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3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，仓库面积：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15000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㎡</a:t>
            </a:r>
            <a:endParaRPr lang="zh-CN" altLang="en-US" sz="20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en-US" altLang="zh-CN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4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，客户终端：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48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家</a:t>
            </a:r>
            <a:endParaRPr lang="zh-CN" altLang="en-US" sz="20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en-US" altLang="zh-CN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5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，入仓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SKU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数：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4000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余个</a:t>
            </a:r>
            <a:endParaRPr lang="zh-CN" altLang="en-US" sz="20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en-US" altLang="zh-CN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6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，日均出库量：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15000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箱</a:t>
            </a:r>
            <a:endParaRPr lang="zh-CN" altLang="en-US" sz="20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en-US" altLang="zh-CN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3PL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合作开始时间：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2024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年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月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日</a:t>
            </a:r>
            <a:endParaRPr lang="zh-CN" altLang="en-US" sz="20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</a:pPr>
            <a:endParaRPr lang="en-US" altLang="zh-CN" sz="20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/>
            <a:endParaRPr lang="zh-CN" altLang="en-US" sz="20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金翼大赛gai-1 -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33355" y="6151245"/>
            <a:ext cx="1222375" cy="469900"/>
          </a:xfrm>
          <a:prstGeom prst="rect">
            <a:avLst/>
          </a:prstGeom>
        </p:spPr>
      </p:pic>
      <p:cxnSp>
        <p:nvCxnSpPr>
          <p:cNvPr id="4" name="直接连接符 3"/>
          <p:cNvCxnSpPr/>
          <p:nvPr/>
        </p:nvCxnSpPr>
        <p:spPr>
          <a:xfrm>
            <a:off x="713105" y="6011545"/>
            <a:ext cx="107664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7761605" y="473773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pic>
        <p:nvPicPr>
          <p:cNvPr id="7" name="图片 6" descr="cs -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030" y="6158865"/>
            <a:ext cx="1976120" cy="3689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13105" y="624840"/>
            <a:ext cx="984313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精细化运作管理，高效供应链协同</a:t>
            </a:r>
            <a:r>
              <a:rPr lang="zh-CN" altLang="en-US" sz="200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4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8" name="文本框 2"/>
          <p:cNvSpPr txBox="1"/>
          <p:nvPr/>
        </p:nvSpPr>
        <p:spPr>
          <a:xfrm>
            <a:off x="780622" y="1168360"/>
            <a:ext cx="10630755" cy="44500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200000"/>
              </a:lnSpc>
            </a:pPr>
            <a:r>
              <a:rPr lang="en-US" altLang="zh-CN" sz="16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sz="16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，精细化运作管理：</a:t>
            </a:r>
            <a:endParaRPr lang="en-US" altLang="zh-CN" sz="1600" b="1" dirty="0">
              <a:solidFill>
                <a:schemeClr val="accent1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200000"/>
              </a:lnSpc>
            </a:pPr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引进日本物流及供应链的精细化管理模式，实行</a:t>
            </a:r>
            <a:r>
              <a:rPr lang="en-US" altLang="ja-JP" sz="160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PDCA</a:t>
            </a:r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管理方法，在运作管理中采用：</a:t>
            </a:r>
            <a:endParaRPr lang="en-US" altLang="zh-CN" sz="1600" dirty="0">
              <a:solidFill>
                <a:schemeClr val="accent1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200000"/>
              </a:lnSpc>
            </a:pPr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1-1</a:t>
            </a:r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</a:t>
            </a:r>
            <a:r>
              <a:rPr lang="zh-CN" altLang="en-US" sz="16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业务流程优化</a:t>
            </a:r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，实现流程化规范化管理，制定科学的作业操作规程（</a:t>
            </a:r>
            <a:r>
              <a:rPr lang="en-US" altLang="ja-JP" sz="160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SOP</a:t>
            </a:r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）及保障操作规程实施的规章制度；</a:t>
            </a:r>
            <a:endParaRPr lang="en-US" altLang="zh-CN" sz="1600" dirty="0">
              <a:solidFill>
                <a:schemeClr val="accent1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1-2</a:t>
            </a:r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</a:t>
            </a:r>
            <a:r>
              <a:rPr lang="zh-CN" altLang="en-US" sz="16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建立于业务流程相匹配的组织架构</a:t>
            </a:r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，做到部门之间边界清晰，分工明确；上下游部门实行服务与被服务，监督与被监督的关系，上下游部门相互协同，提升整体效率；</a:t>
            </a:r>
            <a:endParaRPr lang="en-US" altLang="zh-CN" sz="1600" dirty="0">
              <a:solidFill>
                <a:schemeClr val="accent1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1-3</a:t>
            </a:r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</a:t>
            </a:r>
            <a:r>
              <a:rPr lang="zh-CN" altLang="en-US" sz="16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业务的数字化管理</a:t>
            </a:r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，建立反映运作过程的（每日的）</a:t>
            </a:r>
            <a:r>
              <a:rPr lang="en-US" altLang="ja-JP" sz="160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KPI</a:t>
            </a:r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管理体系，每日实行</a:t>
            </a:r>
            <a:r>
              <a:rPr lang="en-US" altLang="ja-JP" sz="160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PDCA</a:t>
            </a:r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管理，建立业务日报和</a:t>
            </a:r>
            <a:r>
              <a:rPr lang="en-US" altLang="ja-JP" sz="160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KPI</a:t>
            </a:r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报表制度，大大提高人效；</a:t>
            </a:r>
            <a:endParaRPr lang="en-US" altLang="zh-CN" sz="1600" dirty="0">
              <a:solidFill>
                <a:schemeClr val="accent1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1-4</a:t>
            </a:r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</a:t>
            </a:r>
            <a:r>
              <a:rPr lang="zh-CN" altLang="en-US" sz="16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实施</a:t>
            </a:r>
            <a:r>
              <a:rPr lang="en-US" altLang="zh-CN" sz="16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5</a:t>
            </a:r>
            <a:r>
              <a:rPr lang="en-US" altLang="ja-JP" sz="16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S</a:t>
            </a:r>
            <a:r>
              <a:rPr lang="zh-CN" altLang="en-US" sz="16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管理，定位管理和可视化</a:t>
            </a:r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，运作品质可视化、运作效率可视化；并使之正常化，提升员工素养，为企业提升坪效和人效；</a:t>
            </a:r>
            <a:endParaRPr lang="zh-CN" altLang="en-US" sz="1600" dirty="0">
              <a:solidFill>
                <a:schemeClr val="accent1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金翼大赛gai-1 -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33355" y="6151245"/>
            <a:ext cx="1222375" cy="469900"/>
          </a:xfrm>
          <a:prstGeom prst="rect">
            <a:avLst/>
          </a:prstGeom>
        </p:spPr>
      </p:pic>
      <p:cxnSp>
        <p:nvCxnSpPr>
          <p:cNvPr id="4" name="直接连接符 3"/>
          <p:cNvCxnSpPr/>
          <p:nvPr/>
        </p:nvCxnSpPr>
        <p:spPr>
          <a:xfrm>
            <a:off x="713105" y="6011545"/>
            <a:ext cx="107664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7761605" y="473773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pic>
        <p:nvPicPr>
          <p:cNvPr id="7" name="图片 6" descr="cs -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030" y="6158865"/>
            <a:ext cx="1976120" cy="3689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13105" y="624840"/>
            <a:ext cx="984313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精细化运作管理，高效供应链协同</a:t>
            </a:r>
            <a:r>
              <a:rPr lang="zh-CN" altLang="en-US" sz="200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4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8" name="文本框 2"/>
          <p:cNvSpPr txBox="1"/>
          <p:nvPr/>
        </p:nvSpPr>
        <p:spPr>
          <a:xfrm>
            <a:off x="805863" y="1181237"/>
            <a:ext cx="10580274" cy="378565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6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sz="16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，供应链整体的高效协同：</a:t>
            </a:r>
            <a:endParaRPr lang="en-US" altLang="zh-CN" sz="1600" b="1" dirty="0">
              <a:solidFill>
                <a:schemeClr val="accent1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参照日本供应链管理模式，实行供应链上下游协同，数字化管理：</a:t>
            </a:r>
            <a:endParaRPr lang="en-US" altLang="zh-CN" sz="1600" dirty="0">
              <a:solidFill>
                <a:schemeClr val="accent1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2-1</a:t>
            </a:r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</a:t>
            </a:r>
            <a:r>
              <a:rPr lang="zh-CN" altLang="en-US" sz="16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定期召开供应链上下游部门协同会议</a:t>
            </a:r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，发现问题及时解决；</a:t>
            </a:r>
            <a:endParaRPr lang="en-US" altLang="zh-CN" sz="1600" dirty="0">
              <a:solidFill>
                <a:schemeClr val="accent1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2-2</a:t>
            </a:r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</a:t>
            </a:r>
            <a:r>
              <a:rPr lang="zh-CN" altLang="en-US" sz="16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每月</a:t>
            </a:r>
            <a:r>
              <a:rPr lang="en-US" altLang="zh-CN" sz="16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sz="16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次对库存商品进行</a:t>
            </a:r>
            <a:r>
              <a:rPr lang="en-US" altLang="ja-JP" sz="16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ABC</a:t>
            </a:r>
            <a:r>
              <a:rPr lang="zh-CN" altLang="en-US" sz="16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分析及库存周转天数分析</a:t>
            </a:r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，及时对各个品类的低周转高库存商品进行处理，降低库存周转天数，杜绝过期损耗；</a:t>
            </a:r>
            <a:endParaRPr lang="en-US" altLang="zh-CN" sz="1600" dirty="0">
              <a:solidFill>
                <a:schemeClr val="accent1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2-3</a:t>
            </a:r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</a:t>
            </a:r>
            <a:r>
              <a:rPr lang="zh-CN" altLang="en-US" sz="16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每天对供应商送货商品的问题点进行统计</a:t>
            </a:r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，及时反馈给相关部门，保证商品品质，提升物流收货效率；</a:t>
            </a:r>
            <a:endParaRPr lang="en-US" altLang="zh-CN" sz="1600" dirty="0">
              <a:solidFill>
                <a:schemeClr val="accent1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2-4</a:t>
            </a:r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</a:t>
            </a:r>
            <a:r>
              <a:rPr lang="zh-CN" altLang="en-US" sz="16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有计划实行循环盘点</a:t>
            </a:r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，保证库存商品的账实相符率</a:t>
            </a:r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99.99%</a:t>
            </a:r>
            <a:endParaRPr lang="en-US" altLang="zh-CN" sz="1600" dirty="0">
              <a:solidFill>
                <a:schemeClr val="accent1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/>
            <a:endParaRPr lang="zh-CN" altLang="en-US" sz="16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金翼大赛gai-1 -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33355" y="6151245"/>
            <a:ext cx="1222375" cy="469900"/>
          </a:xfrm>
          <a:prstGeom prst="rect">
            <a:avLst/>
          </a:prstGeom>
        </p:spPr>
      </p:pic>
      <p:cxnSp>
        <p:nvCxnSpPr>
          <p:cNvPr id="4" name="直接连接符 3"/>
          <p:cNvCxnSpPr/>
          <p:nvPr/>
        </p:nvCxnSpPr>
        <p:spPr>
          <a:xfrm>
            <a:off x="713105" y="6011545"/>
            <a:ext cx="107664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7" name="图片 6" descr="cs -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030" y="6158865"/>
            <a:ext cx="1976120" cy="368935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713105" y="624840"/>
            <a:ext cx="1084199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案例阐述维度重点</a:t>
            </a:r>
            <a:r>
              <a: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（总计</a:t>
            </a:r>
            <a:r>
              <a: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85</a:t>
            </a:r>
            <a:r>
              <a: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分）</a:t>
            </a:r>
            <a:endParaRPr lang="zh-CN" altLang="en-US" sz="14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13105" y="1294130"/>
            <a:ext cx="40640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组织模式创新（</a:t>
            </a:r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30</a:t>
            </a:r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分）</a:t>
            </a:r>
            <a:endParaRPr lang="zh-CN" altLang="en-US" sz="1600" dirty="0">
              <a:solidFill>
                <a:schemeClr val="accent1">
                  <a:lumMod val="75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8" name="文本框 5"/>
          <p:cNvSpPr txBox="1"/>
          <p:nvPr/>
        </p:nvSpPr>
        <p:spPr>
          <a:xfrm>
            <a:off x="713104" y="1901825"/>
            <a:ext cx="10647322" cy="1495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物流运作管理采用</a:t>
            </a:r>
            <a:r>
              <a:rPr lang="zh-CN" altLang="en-US" sz="16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第三方外包（</a:t>
            </a:r>
            <a:r>
              <a:rPr lang="en-US" altLang="zh-CN" sz="16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3</a:t>
            </a:r>
            <a:r>
              <a:rPr lang="en-US" altLang="ja-JP" sz="16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PL</a:t>
            </a:r>
            <a:r>
              <a:rPr lang="zh-CN" altLang="en-US" sz="16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）模式</a:t>
            </a:r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，实行了</a:t>
            </a:r>
            <a:r>
              <a:rPr lang="ja-JP" altLang="en-US" sz="160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「</a:t>
            </a:r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专业的人做作业的事</a:t>
            </a:r>
            <a:r>
              <a:rPr lang="ja-JP" altLang="en-US" sz="160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」</a:t>
            </a:r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及</a:t>
            </a:r>
            <a:r>
              <a:rPr lang="zh-CN" altLang="en-US" sz="16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阶梯式物流费率制</a:t>
            </a:r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（根据每个月的业务规模配送金额制定不同的费率，计算物流费用）。</a:t>
            </a:r>
            <a:endParaRPr lang="en-US" altLang="zh-CN" sz="1600" dirty="0">
              <a:solidFill>
                <a:schemeClr val="accent1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利用我们对物流运作管理的专业性，不断</a:t>
            </a:r>
            <a:r>
              <a:rPr lang="zh-CN" altLang="en-US" sz="1600" b="1" dirty="0">
                <a:solidFill>
                  <a:schemeClr val="accent1">
                    <a:lumMod val="7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优化流程和专业效率，降低企业的物流运作成本，保障企业的核心竞争力</a:t>
            </a:r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；</a:t>
            </a:r>
            <a:endParaRPr lang="zh-CN" altLang="en-US" sz="1600" dirty="0">
              <a:solidFill>
                <a:schemeClr val="accent1">
                  <a:lumMod val="75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金翼大赛gai-1 -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33355" y="6151245"/>
            <a:ext cx="1222375" cy="469900"/>
          </a:xfrm>
          <a:prstGeom prst="rect">
            <a:avLst/>
          </a:prstGeom>
        </p:spPr>
      </p:pic>
      <p:cxnSp>
        <p:nvCxnSpPr>
          <p:cNvPr id="4" name="直接连接符 3"/>
          <p:cNvCxnSpPr/>
          <p:nvPr/>
        </p:nvCxnSpPr>
        <p:spPr>
          <a:xfrm>
            <a:off x="713105" y="6011545"/>
            <a:ext cx="107664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7761605" y="473773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pic>
        <p:nvPicPr>
          <p:cNvPr id="7" name="图片 6" descr="cs -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030" y="6158865"/>
            <a:ext cx="1976120" cy="36893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13105" y="591820"/>
            <a:ext cx="609600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协同程度（</a:t>
            </a:r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25</a:t>
            </a:r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分）</a:t>
            </a:r>
            <a:endParaRPr lang="zh-CN" altLang="en-US" sz="1600" dirty="0">
              <a:solidFill>
                <a:schemeClr val="accent1">
                  <a:lumMod val="75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" name="文本框 5"/>
          <p:cNvSpPr txBox="1"/>
          <p:nvPr/>
        </p:nvSpPr>
        <p:spPr>
          <a:xfrm>
            <a:off x="780662" y="1076324"/>
            <a:ext cx="10599641" cy="4690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3300"/>
              </a:lnSpc>
            </a:pPr>
            <a:r>
              <a:rPr lang="zh-CN" altLang="en-US" sz="16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协同点：</a:t>
            </a:r>
            <a:endParaRPr lang="en-US" altLang="zh-CN" sz="1600" b="1" dirty="0">
              <a:solidFill>
                <a:schemeClr val="accent1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ts val="3300"/>
              </a:lnSpc>
            </a:pPr>
            <a:r>
              <a:rPr lang="en-US" altLang="zh-CN" sz="1600" b="1" dirty="0">
                <a:solidFill>
                  <a:schemeClr val="accent1">
                    <a:lumMod val="7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sz="1600" b="1" dirty="0">
                <a:solidFill>
                  <a:schemeClr val="accent1">
                    <a:lumMod val="7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，供应商管理：</a:t>
            </a:r>
            <a:endParaRPr lang="en-US" altLang="zh-CN" sz="1600" b="1" dirty="0">
              <a:solidFill>
                <a:schemeClr val="accent1">
                  <a:lumMod val="75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ts val="3300"/>
              </a:lnSpc>
            </a:pPr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1-1</a:t>
            </a:r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，建立供应商送货预约机制，供应商每天用二维码预约次日送货情况；</a:t>
            </a:r>
            <a:endParaRPr lang="en-US" altLang="zh-CN" sz="1600" dirty="0">
              <a:solidFill>
                <a:schemeClr val="accent1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ts val="3300"/>
              </a:lnSpc>
            </a:pPr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1-2</a:t>
            </a:r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，收货员每天在企业微信群及时对供应商送货，物流中心收货进行沟通，及时解决供应商送货收货问题；</a:t>
            </a:r>
            <a:endParaRPr lang="en-US" altLang="zh-CN" sz="1600" dirty="0">
              <a:solidFill>
                <a:schemeClr val="accent1">
                  <a:lumMod val="75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ts val="3300"/>
              </a:lnSpc>
            </a:pPr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1-3</a:t>
            </a:r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，每天对收货情况进行总结汇总，每天向采购部门汇报当天的</a:t>
            </a:r>
            <a:r>
              <a:rPr lang="ja-JP" altLang="en-US" sz="160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「</a:t>
            </a:r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收货异常情况统计表</a:t>
            </a:r>
            <a:r>
              <a:rPr lang="ja-JP" altLang="en-US" sz="160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」</a:t>
            </a:r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；每月进行统计分析商讨对策；</a:t>
            </a:r>
            <a:endParaRPr lang="en-US" altLang="zh-CN" sz="1600" dirty="0">
              <a:solidFill>
                <a:schemeClr val="accent1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ts val="3300"/>
              </a:lnSpc>
            </a:pPr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1-4</a:t>
            </a:r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，制定收货标准，统一执行；</a:t>
            </a:r>
            <a:endParaRPr lang="en-US" altLang="zh-CN" sz="1600" dirty="0">
              <a:solidFill>
                <a:schemeClr val="accent1">
                  <a:lumMod val="75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ts val="3300"/>
              </a:lnSpc>
            </a:pPr>
            <a:r>
              <a:rPr lang="en-US" altLang="zh-CN" sz="16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sz="16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，库存商品管理：</a:t>
            </a:r>
            <a:endParaRPr lang="en-US" altLang="zh-CN" sz="1600" b="1" dirty="0">
              <a:solidFill>
                <a:schemeClr val="accent1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ts val="3300"/>
              </a:lnSpc>
            </a:pPr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2-1</a:t>
            </a:r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，定期（原则上每月两次）实行库存商品的</a:t>
            </a:r>
            <a:r>
              <a:rPr lang="en-US" altLang="ja-JP" sz="1600" dirty="0">
                <a:solidFill>
                  <a:schemeClr val="accent1">
                    <a:lumMod val="7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ABC</a:t>
            </a:r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分析及库存周转天数分析，并向各个品类负责人汇报有问题单品，以便及时处理高周转天数商品；</a:t>
            </a:r>
            <a:endParaRPr lang="en-US" altLang="zh-CN" sz="1600" dirty="0">
              <a:solidFill>
                <a:schemeClr val="accent1">
                  <a:lumMod val="75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ts val="3300"/>
              </a:lnSpc>
            </a:pPr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2-2</a:t>
            </a:r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，定期（两天一次）分析库存临保商品（保质期的三分之一），并将资料数据共享给相关采购；</a:t>
            </a:r>
            <a:endParaRPr lang="en-US" altLang="zh-CN" sz="1600" dirty="0">
              <a:solidFill>
                <a:schemeClr val="accent1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金翼大赛gai-1 -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33355" y="6151245"/>
            <a:ext cx="1222375" cy="469900"/>
          </a:xfrm>
          <a:prstGeom prst="rect">
            <a:avLst/>
          </a:prstGeom>
        </p:spPr>
      </p:pic>
      <p:cxnSp>
        <p:nvCxnSpPr>
          <p:cNvPr id="4" name="直接连接符 3"/>
          <p:cNvCxnSpPr/>
          <p:nvPr/>
        </p:nvCxnSpPr>
        <p:spPr>
          <a:xfrm>
            <a:off x="713105" y="6011545"/>
            <a:ext cx="107664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7761605" y="473773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pic>
        <p:nvPicPr>
          <p:cNvPr id="7" name="图片 6" descr="cs -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030" y="6158865"/>
            <a:ext cx="1976120" cy="36893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13105" y="591820"/>
            <a:ext cx="609600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协同程度（</a:t>
            </a:r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25</a:t>
            </a:r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分）</a:t>
            </a:r>
            <a:endParaRPr lang="zh-CN" altLang="en-US" sz="1600" dirty="0">
              <a:solidFill>
                <a:schemeClr val="accent1">
                  <a:lumMod val="75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" name="文本框 5"/>
          <p:cNvSpPr txBox="1"/>
          <p:nvPr/>
        </p:nvSpPr>
        <p:spPr>
          <a:xfrm>
            <a:off x="780663" y="1076324"/>
            <a:ext cx="9918760" cy="44500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6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协同点：</a:t>
            </a:r>
            <a:endParaRPr lang="en-US" altLang="zh-CN" sz="1600" b="1" dirty="0">
              <a:solidFill>
                <a:schemeClr val="accent1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en-US" altLang="zh-CN" sz="1600" b="1" dirty="0">
                <a:solidFill>
                  <a:schemeClr val="accent1">
                    <a:lumMod val="7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3</a:t>
            </a:r>
            <a:r>
              <a:rPr lang="zh-CN" altLang="en-US" sz="1600" b="1" dirty="0">
                <a:solidFill>
                  <a:schemeClr val="accent1">
                    <a:lumMod val="7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，促销商品对应</a:t>
            </a:r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：</a:t>
            </a:r>
            <a:endParaRPr lang="en-US" altLang="zh-CN" sz="1600" dirty="0">
              <a:solidFill>
                <a:schemeClr val="accent1">
                  <a:lumMod val="75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3-1</a:t>
            </a:r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，根据促销商品计划，制定促销商品物流运作计划，责任落实到部门，到人，保障促销商品及时收货，发货；</a:t>
            </a:r>
            <a:endParaRPr lang="en-US" altLang="zh-CN" sz="1600" dirty="0">
              <a:solidFill>
                <a:schemeClr val="accent1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3-2</a:t>
            </a:r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，及时与相关供应商沟通到货情况，做好到货计划管控；</a:t>
            </a:r>
            <a:endParaRPr lang="en-US" altLang="zh-CN" sz="1600" dirty="0">
              <a:solidFill>
                <a:schemeClr val="accent1">
                  <a:lumMod val="75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3-3</a:t>
            </a:r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，紧密与客户沟通，了解客户下单情况及车辆准备情况，做到</a:t>
            </a:r>
            <a:r>
              <a:rPr lang="ja-JP" altLang="en-US" sz="160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「</a:t>
            </a:r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安全，及时，正确</a:t>
            </a:r>
            <a:r>
              <a:rPr lang="ja-JP" altLang="en-US" sz="160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」</a:t>
            </a:r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；</a:t>
            </a:r>
            <a:endParaRPr lang="en-US" altLang="zh-CN" sz="1600" dirty="0">
              <a:solidFill>
                <a:schemeClr val="accent1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en-US" altLang="zh-CN" sz="1600" b="1" dirty="0">
                <a:solidFill>
                  <a:schemeClr val="accent1">
                    <a:lumMod val="7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4</a:t>
            </a:r>
            <a:r>
              <a:rPr lang="zh-CN" altLang="en-US" sz="1600" b="1" dirty="0">
                <a:solidFill>
                  <a:schemeClr val="accent1">
                    <a:lumMod val="7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，客户服务：</a:t>
            </a:r>
            <a:endParaRPr lang="en-US" altLang="zh-CN" sz="1600" b="1" dirty="0">
              <a:solidFill>
                <a:schemeClr val="accent1">
                  <a:lumMod val="75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4-1</a:t>
            </a:r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，设立专职客服，及时解决客户反馈问题，提升客户满意度。客诉反馈在</a:t>
            </a:r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24</a:t>
            </a:r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小时内</a:t>
            </a:r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100%</a:t>
            </a:r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回复；</a:t>
            </a:r>
            <a:endParaRPr lang="en-US" altLang="zh-CN" sz="1600" dirty="0">
              <a:solidFill>
                <a:schemeClr val="accent1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4-2</a:t>
            </a:r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，客户有效投诉下降至十万分至三；</a:t>
            </a:r>
            <a:endParaRPr lang="zh-CN" altLang="en-US" sz="1600" dirty="0">
              <a:solidFill>
                <a:schemeClr val="accent1">
                  <a:lumMod val="75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TABLE_ENDDRAG_ORIGIN_RECT" val="735*377"/>
  <p:tag name="TABLE_ENDDRAG_RECT" val="166*82*735*377"/>
</p:tagLst>
</file>

<file path=ppt/tags/tag2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宋体"/>
        <a:ea typeface=""/>
        <a:cs typeface=""/>
        <a:font script="Jpan" typeface="游ゴシック Light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宋体"/>
        <a:ea typeface=""/>
        <a:cs typeface=""/>
        <a:font script="Jpan" typeface="游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1825</Words>
  <Application>WPS 演示</Application>
  <PresentationFormat>宽屏</PresentationFormat>
  <Paragraphs>112</Paragraphs>
  <Slides>11</Slides>
  <Notes>13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18" baseType="lpstr">
      <vt:lpstr>Arial</vt:lpstr>
      <vt:lpstr>宋体</vt:lpstr>
      <vt:lpstr>Wingdings</vt:lpstr>
      <vt:lpstr>微软雅黑</vt:lpstr>
      <vt:lpstr>Arial Unicode MS</vt:lpstr>
      <vt:lpstr>Calibri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xuliangfu</dc:creator>
  <cp:lastModifiedBy>张鹏</cp:lastModifiedBy>
  <cp:revision>40</cp:revision>
  <dcterms:created xsi:type="dcterms:W3CDTF">2024-11-20T06:42:00Z</dcterms:created>
  <dcterms:modified xsi:type="dcterms:W3CDTF">2025-03-21T02:53:03Z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2052-12.1.0.19770</vt:lpwstr>
  </property>
  <property fmtid="{D5CDD505-2E9C-101B-9397-08002B2CF9AE}" pid="3" name="ICV">
    <vt:lpwstr>0B72C46DD2534AAFB75DA3BC31E6C14C_13</vt:lpwstr>
  </property>
</Properties>
</file>