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2"/>
  </p:handoutMasterIdLst>
  <p:sldIdLst>
    <p:sldId id="256" r:id="rId3"/>
    <p:sldId id="257" r:id="rId5"/>
    <p:sldId id="259" r:id="rId6"/>
    <p:sldId id="260" r:id="rId7"/>
    <p:sldId id="261" r:id="rId8"/>
    <p:sldId id="262" r:id="rId9"/>
    <p:sldId id="268" r:id="rId10"/>
    <p:sldId id="269" r:id="rId11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高效协同供应链赛道-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238990" cy="68846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金翼大赛gai-1 -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64140" y="6101715"/>
            <a:ext cx="1249680" cy="480695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713105" y="6011545"/>
            <a:ext cx="107664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761605" y="47377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7" name="图片 6" descr="cs -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105" y="6158865"/>
            <a:ext cx="1976120" cy="368935"/>
          </a:xfrm>
          <a:prstGeom prst="rect">
            <a:avLst/>
          </a:prstGeom>
        </p:spPr>
      </p:pic>
      <p:graphicFrame>
        <p:nvGraphicFramePr>
          <p:cNvPr id="11" name="表格 10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1150620" y="959485"/>
          <a:ext cx="9975215" cy="488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2970"/>
                <a:gridCol w="1341755"/>
                <a:gridCol w="6460490"/>
              </a:tblGrid>
              <a:tr h="929640">
                <a:tc gridSpan="2">
                  <a:txBody>
                    <a:bodyPr/>
                    <a:p>
                      <a:pPr algn="ctr"/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案例名称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BD"/>
                    </a:solidFill>
                  </a:tcPr>
                </a:tc>
                <a:tc>
                  <a:txBody>
                    <a:bodyPr/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</a:pPr>
                      <a:endParaRPr lang="zh-CN" altLang="en-US" sz="1400" b="1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</a:pPr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时之瑞供应链整体优化项目</a:t>
                      </a:r>
                      <a:endParaRPr lang="zh-CN" altLang="en-US" sz="1400" b="1" kern="120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824230">
                <a:tc rowSpan="2">
                  <a:txBody>
                    <a:bodyPr/>
                    <a:p>
                      <a:pPr algn="ctr"/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参与方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申报企业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en-US" sz="1200" b="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企业全称</a:t>
                      </a:r>
                      <a:r>
                        <a:rPr lang="en-US" altLang="zh-CN" sz="1200" b="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 </a:t>
                      </a:r>
                      <a:r>
                        <a:rPr lang="zh-CN" altLang="en-US" sz="1200" b="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河南时之瑞商贸有限公司</a:t>
                      </a:r>
                      <a:endParaRPr lang="zh-CN" altLang="en-US" sz="1200" b="0" kern="120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781050"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BD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应用企业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en-US" sz="1200" b="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企业全称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河南时之瑞商贸有限公司</a:t>
                      </a:r>
                      <a:endParaRPr lang="zh-CN" altLang="en-US" sz="1200" b="0" kern="120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endParaRPr lang="zh-CN" altLang="en-US" sz="1200" b="0" kern="120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782320">
                <a:tc gridSpan="2">
                  <a:txBody>
                    <a:bodyPr/>
                    <a:p>
                      <a:pPr algn="l"/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    </a:t>
                      </a:r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申报奖项类别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BD"/>
                    </a:solidFill>
                  </a:tcPr>
                </a:tc>
                <a:tc>
                  <a:txBody>
                    <a:bodyPr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en-US" sz="1000" b="1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高效协同供应链</a:t>
                      </a:r>
                      <a:endParaRPr lang="zh-CN" altLang="en-US" sz="1000" b="1" kern="120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782320">
                <a:tc gridSpan="2">
                  <a:txBody>
                    <a:bodyPr/>
                    <a:p>
                      <a:pPr algn="l"/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           </a:t>
                      </a:r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案例核心要素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BD"/>
                    </a:solidFill>
                  </a:tcPr>
                </a:tc>
                <a:tc>
                  <a:txBody>
                    <a:bodyPr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en-US" sz="1200" b="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例如：消费者大数据、照明设计、跨界营销、门店管理系统等</a:t>
                      </a:r>
                      <a:endParaRPr lang="zh-CN" alt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782320">
                <a:tc gridSpan="2"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           </a:t>
                      </a:r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应用企业推荐语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B657"/>
                    </a:solidFill>
                  </a:tcPr>
                </a:tc>
                <a:tc>
                  <a:txBody>
                    <a:bodyPr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b="1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诚则通达</a:t>
                      </a:r>
                      <a:r>
                        <a:rPr lang="en-US" altLang="zh-CN" sz="1000" b="1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 </a:t>
                      </a:r>
                      <a:r>
                        <a:rPr lang="zh-CN" altLang="en-US" sz="1000" b="1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信则久远</a:t>
                      </a:r>
                      <a:endParaRPr lang="zh-CN" altLang="en-US" sz="1000" b="1" kern="120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金翼大赛gai-1 -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3355" y="6151245"/>
            <a:ext cx="1222375" cy="469900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713105" y="6011545"/>
            <a:ext cx="107664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761605" y="47377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7" name="图片 6" descr="cs -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0" y="6158865"/>
            <a:ext cx="1976120" cy="36893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713105" y="624840"/>
            <a:ext cx="984313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000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案例</a:t>
            </a:r>
            <a:r>
              <a:rPr lang="zh-CN" altLang="en-US" sz="2000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简述及辅助证明 </a:t>
            </a:r>
            <a:endParaRPr lang="zh-CN" altLang="en-US" sz="1400" dirty="0" smtClean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13105" y="1233805"/>
            <a:ext cx="8918575" cy="4015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700"/>
              <a:t>河南时之瑞商贸有限公司面临市场竞争加剧与成本压力，启动供应链整体优化项目。通过以下措施实现效率提升</a:t>
            </a:r>
            <a:r>
              <a:rPr lang="en-US" altLang="zh-CN" sz="1700"/>
              <a:t>:</a:t>
            </a:r>
            <a:endParaRPr lang="en-US" altLang="zh-CN" sz="1700"/>
          </a:p>
          <a:p>
            <a:endParaRPr lang="en-US" altLang="zh-CN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/>
              <a:t>1.</a:t>
            </a:r>
            <a:r>
              <a:rPr lang="zh-CN" altLang="en-US" sz="1700"/>
              <a:t>供应链整合与数字化升级：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与核心超市建立战略合作关系，引入超市评估体系，确保产品质量与稳定供应</a:t>
            </a:r>
            <a:endParaRPr lang="en-US" altLang="zh-CN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/>
              <a:t>2.</a:t>
            </a:r>
            <a:r>
              <a:rPr lang="zh-CN" altLang="en-US" sz="1700"/>
              <a:t>物流与配送优化：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优化运输路线并引入智能仓储系统，物流成本降低</a:t>
            </a:r>
            <a:r>
              <a:rPr lang="en-US" altLang="zh-CN" sz="1700"/>
              <a:t>25%</a:t>
            </a:r>
            <a:r>
              <a:rPr lang="zh-CN" altLang="en-US" sz="1700"/>
              <a:t>，配送时效提升</a:t>
            </a:r>
            <a:r>
              <a:rPr lang="en-US" altLang="zh-CN" sz="1700"/>
              <a:t>20%8</a:t>
            </a:r>
            <a:endParaRPr lang="en-US" altLang="zh-CN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/>
              <a:t>3.</a:t>
            </a:r>
            <a:r>
              <a:rPr lang="zh-CN" altLang="en-US" sz="1700"/>
              <a:t>全渠道库存协同：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整合线上线下库存数据，通过动态库存管理系统降低缺货率</a:t>
            </a:r>
            <a:r>
              <a:rPr lang="en-US" altLang="zh-CN" sz="1700"/>
              <a:t>15%</a:t>
            </a:r>
            <a:r>
              <a:rPr lang="zh-CN" altLang="en-US" sz="1700"/>
              <a:t>，减少滞销库存</a:t>
            </a:r>
            <a:r>
              <a:rPr lang="en-US" altLang="zh-CN" sz="1700"/>
              <a:t>20%</a:t>
            </a:r>
            <a:endParaRPr lang="en-US" altLang="zh-CN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/>
              <a:t>4.</a:t>
            </a:r>
            <a:r>
              <a:rPr lang="zh-CN" altLang="en-US" sz="1700"/>
              <a:t>消费者驱动的供应链响应：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利用社交媒体数据实时捕捉消费趋势，调整新品上市时间缩短</a:t>
            </a:r>
            <a:r>
              <a:rPr lang="en-US" altLang="zh-CN" sz="1700"/>
              <a:t>30%</a:t>
            </a:r>
            <a:endParaRPr lang="en-US" altLang="zh-CN"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金翼大赛gai-1 -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3355" y="6151245"/>
            <a:ext cx="1222375" cy="469900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713105" y="6011545"/>
            <a:ext cx="107664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761605" y="47377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7" name="图片 6" descr="cs -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0" y="6158865"/>
            <a:ext cx="1976120" cy="36893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51815" y="1423670"/>
            <a:ext cx="8393430" cy="45878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algn="l" fontAlgn="auto">
              <a:lnSpc>
                <a:spcPct val="150000"/>
              </a:lnSpc>
            </a:pPr>
            <a:r>
              <a:rPr lang="zh-CN" altLang="en-US" sz="1700">
                <a:sym typeface="+mn-ea"/>
              </a:rPr>
              <a:t>该企业通过供应链协同平台，实现订单处理效率提升</a:t>
            </a:r>
            <a:r>
              <a:rPr lang="en-US" altLang="zh-CN" sz="1700">
                <a:sym typeface="+mn-ea"/>
              </a:rPr>
              <a:t>50%</a:t>
            </a:r>
            <a:r>
              <a:rPr lang="zh-CN" altLang="en-US" sz="1700">
                <a:sym typeface="+mn-ea"/>
              </a:rPr>
              <a:t>，客户满意度提高至</a:t>
            </a:r>
            <a:r>
              <a:rPr lang="en-US" altLang="zh-CN" sz="1700">
                <a:sym typeface="+mn-ea"/>
              </a:rPr>
              <a:t>95%</a:t>
            </a:r>
            <a:endParaRPr lang="zh-CN" altLang="en-US" sz="1700"/>
          </a:p>
          <a:p>
            <a:pPr indent="0" algn="l" fontAlgn="auto">
              <a:lnSpc>
                <a:spcPct val="150000"/>
              </a:lnSpc>
            </a:pPr>
            <a:endParaRPr lang="zh-CN" altLang="en-US" sz="1700"/>
          </a:p>
          <a:p>
            <a:pPr indent="0" algn="l" fontAlgn="auto">
              <a:lnSpc>
                <a:spcPct val="150000"/>
              </a:lnSpc>
            </a:pPr>
            <a:r>
              <a:rPr lang="zh-CN" altLang="en-US" sz="1700"/>
              <a:t>洗化行业供应链的核心挑战在于平衡效率、合规性与可持续性。通过整合快消行业的协同管理经验</a:t>
            </a:r>
            <a:r>
              <a:rPr lang="en-US" altLang="zh-CN" sz="1700"/>
              <a:t>(</a:t>
            </a:r>
            <a:r>
              <a:rPr lang="zh-CN" altLang="en-US" sz="1700"/>
              <a:t>如库存优化、数字化平台</a:t>
            </a:r>
            <a:r>
              <a:rPr lang="en-US" altLang="zh-CN" sz="1700"/>
              <a:t>)</a:t>
            </a:r>
            <a:r>
              <a:rPr lang="zh-CN" altLang="en-US" sz="1700"/>
              <a:t>、企业可构建敏捷、透明、可持续的供应链体系。具体案例中的量化成果</a:t>
            </a:r>
            <a:r>
              <a:rPr lang="en-US" altLang="zh-CN" sz="1700"/>
              <a:t>(</a:t>
            </a:r>
            <a:r>
              <a:rPr lang="zh-CN" altLang="en-US" sz="1700"/>
              <a:t>如成本降低、效率提升</a:t>
            </a:r>
            <a:r>
              <a:rPr lang="en-US" altLang="zh-CN" sz="1700"/>
              <a:t>)</a:t>
            </a:r>
            <a:r>
              <a:rPr lang="zh-CN" altLang="en-US" sz="1700"/>
              <a:t>为行业提供了可复制的实践路径</a:t>
            </a:r>
            <a:endParaRPr lang="en-US" altLang="zh-CN" sz="1700"/>
          </a:p>
        </p:txBody>
      </p:sp>
      <p:sp>
        <p:nvSpPr>
          <p:cNvPr id="6" name="文本框 5"/>
          <p:cNvSpPr txBox="1"/>
          <p:nvPr/>
        </p:nvSpPr>
        <p:spPr>
          <a:xfrm>
            <a:off x="551815" y="366395"/>
            <a:ext cx="3608705" cy="11823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000" b="1">
                <a:sym typeface="+mn-ea"/>
              </a:rPr>
              <a:t>辅助证明</a:t>
            </a:r>
            <a:endParaRPr lang="zh-CN" altLang="en-US" sz="2000"/>
          </a:p>
          <a:p>
            <a:endParaRPr lang="zh-CN" altLang="en-US" sz="1700">
              <a:sym typeface="+mn-ea"/>
            </a:endParaRPr>
          </a:p>
          <a:p>
            <a:endParaRPr lang="zh-CN" altLang="en-US" sz="1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金翼大赛gai-1 -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3355" y="6151245"/>
            <a:ext cx="1222375" cy="469900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713105" y="6011545"/>
            <a:ext cx="107664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761605" y="47377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7" name="图片 6" descr="cs -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0" y="6158865"/>
            <a:ext cx="1976120" cy="36893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713105" y="624840"/>
            <a:ext cx="1084199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案例阐述维度重点</a:t>
            </a:r>
            <a:r>
              <a:rPr lang="zh-CN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（总计</a:t>
            </a:r>
            <a:r>
              <a:rPr lang="en-US" altLang="zh-CN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85</a:t>
            </a:r>
            <a:r>
              <a:rPr lang="zh-CN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分）</a:t>
            </a:r>
            <a:endParaRPr lang="zh-CN" altLang="en-US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13105" y="1294130"/>
            <a:ext cx="406400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组织模式创新（</a:t>
            </a:r>
            <a:r>
              <a:rPr lang="en-US" altLang="zh-CN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分）</a:t>
            </a:r>
            <a:endParaRPr lang="zh-CN" altLang="en-US" sz="1600" dirty="0">
              <a:solidFill>
                <a:schemeClr val="accent1">
                  <a:lumMod val="75000"/>
                </a:schemeClr>
              </a:solidFill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45490" y="1675765"/>
            <a:ext cx="8695055" cy="47999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en-US" altLang="zh-CN" sz="1700">
                <a:latin typeface="+mn-ea"/>
                <a:cs typeface="+mn-ea"/>
              </a:rPr>
              <a:t>1.</a:t>
            </a:r>
            <a:r>
              <a:rPr lang="zh-CN" altLang="en-US" sz="1700">
                <a:latin typeface="+mn-ea"/>
                <a:cs typeface="+mn-ea"/>
              </a:rPr>
              <a:t>扁平化组织结构</a:t>
            </a:r>
            <a:endParaRPr lang="zh-CN" altLang="en-US" sz="1700">
              <a:latin typeface="+mn-ea"/>
              <a:cs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1700">
                <a:latin typeface="+mn-ea"/>
                <a:cs typeface="+mn-ea"/>
              </a:rPr>
              <a:t>·</a:t>
            </a:r>
            <a:r>
              <a:rPr lang="zh-CN" altLang="en-US" sz="1700">
                <a:latin typeface="+mn-ea"/>
                <a:cs typeface="+mn-ea"/>
              </a:rPr>
              <a:t>减少管理层级，增强信息流动和决策效率。加快响应速度，提高员工自主性和创造力。</a:t>
            </a:r>
            <a:endParaRPr lang="zh-CN" altLang="en-US" sz="1700">
              <a:latin typeface="+mn-ea"/>
              <a:cs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1700">
                <a:latin typeface="+mn-ea"/>
                <a:cs typeface="+mn-ea"/>
              </a:rPr>
              <a:t>·</a:t>
            </a:r>
            <a:r>
              <a:rPr lang="zh-CN" altLang="en-US" sz="1700">
                <a:latin typeface="+mn-ea"/>
                <a:cs typeface="+mn-ea"/>
              </a:rPr>
              <a:t>采用扁平化结构，鼓励员工跨部门合作，减少层级束缚，促进创新，取消传统管理层，赋予团队更多自主权。</a:t>
            </a:r>
            <a:endParaRPr lang="zh-CN" altLang="en-US" sz="1700">
              <a:latin typeface="+mn-ea"/>
              <a:cs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1700">
                <a:sym typeface="+mn-ea"/>
              </a:rPr>
              <a:t>2.</a:t>
            </a:r>
            <a:r>
              <a:rPr lang="zh-CN" altLang="en-US" sz="1700">
                <a:sym typeface="+mn-ea"/>
              </a:rPr>
              <a:t>平台化组织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>
                <a:sym typeface="+mn-ea"/>
              </a:rPr>
              <a:t>·</a:t>
            </a:r>
            <a:r>
              <a:rPr lang="zh-CN" altLang="en-US" sz="1700">
                <a:sym typeface="+mn-ea"/>
              </a:rPr>
              <a:t>以平台为核心，连接内外部资源，形成生态系统。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>
                <a:sym typeface="+mn-ea"/>
              </a:rPr>
              <a:t>·</a:t>
            </a:r>
            <a:r>
              <a:rPr lang="zh-CN" altLang="en-US" sz="1700">
                <a:sym typeface="+mn-ea"/>
              </a:rPr>
              <a:t>整合资源，快速响应</a:t>
            </a:r>
            <a:r>
              <a:rPr lang="en-US" altLang="zh-CN" sz="1700">
                <a:latin typeface="+mn-ea"/>
                <a:cs typeface="+mn-ea"/>
                <a:sym typeface="+mn-ea"/>
              </a:rPr>
              <a:t>市场</a:t>
            </a:r>
            <a:r>
              <a:rPr lang="zh-CN" altLang="en-US" sz="1700">
                <a:sym typeface="+mn-ea"/>
              </a:rPr>
              <a:t>需求，促进协同创新。</a:t>
            </a:r>
            <a:endParaRPr lang="zh-CN" altLang="en-US" sz="1700"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1700">
                <a:sym typeface="+mn-ea"/>
              </a:rPr>
              <a:t>3.</a:t>
            </a:r>
            <a:r>
              <a:rPr lang="zh-CN" altLang="en-US" sz="1700">
                <a:sym typeface="+mn-ea"/>
              </a:rPr>
              <a:t>敏捷组织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>
                <a:sym typeface="+mn-ea"/>
              </a:rPr>
              <a:t>·</a:t>
            </a:r>
            <a:r>
              <a:rPr lang="zh-CN" altLang="en-US" sz="1700">
                <a:sym typeface="+mn-ea"/>
              </a:rPr>
              <a:t>以小团队为单位，快速迭代和适应变化。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>
                <a:sym typeface="+mn-ea"/>
              </a:rPr>
              <a:t>·</a:t>
            </a:r>
            <a:r>
              <a:rPr lang="zh-CN" altLang="en-US" sz="1700">
                <a:sym typeface="+mn-ea"/>
              </a:rPr>
              <a:t>提高灵活性和创新能力，适合快速变化的市场环境。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endParaRPr lang="zh-CN" altLang="en-US" sz="1700"/>
          </a:p>
          <a:p>
            <a:pPr indent="0" fontAlgn="auto">
              <a:lnSpc>
                <a:spcPct val="150000"/>
              </a:lnSpc>
            </a:pPr>
            <a:endParaRPr lang="zh-CN" altLang="en-US" sz="1700"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金翼大赛gai-1 -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3355" y="6151245"/>
            <a:ext cx="1222375" cy="469900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713105" y="6011545"/>
            <a:ext cx="107664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761605" y="47377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7" name="图片 6" descr="cs -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0" y="6158865"/>
            <a:ext cx="1976120" cy="36893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13105" y="591820"/>
            <a:ext cx="6096000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协同程度（</a:t>
            </a:r>
            <a:r>
              <a:rPr lang="en-US" altLang="zh-CN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25</a:t>
            </a:r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分）</a:t>
            </a:r>
            <a:endParaRPr lang="zh-CN" altLang="en-US" sz="1600" dirty="0">
              <a:solidFill>
                <a:schemeClr val="accent1">
                  <a:lumMod val="75000"/>
                </a:schemeClr>
              </a:solidFill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13105" y="929005"/>
            <a:ext cx="8648065" cy="51923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en-US" altLang="zh-CN" sz="1700"/>
              <a:t>(1)</a:t>
            </a:r>
            <a:r>
              <a:rPr lang="zh-CN" altLang="en-US" sz="1700"/>
              <a:t>内部协同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部门间协同</a:t>
            </a:r>
            <a:r>
              <a:rPr lang="en-US" altLang="zh-CN" sz="1700"/>
              <a:t>:</a:t>
            </a:r>
            <a:r>
              <a:rPr lang="zh-CN" altLang="en-US" sz="1700"/>
              <a:t>不同职能部门之间的协作。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团队间协同</a:t>
            </a:r>
            <a:r>
              <a:rPr lang="en-US" altLang="zh-CN" sz="1700"/>
              <a:t>:</a:t>
            </a:r>
            <a:r>
              <a:rPr lang="zh-CN" altLang="en-US" sz="1700"/>
              <a:t>跨项目团队或跨地域团队之间的合作。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层级间协同</a:t>
            </a:r>
            <a:r>
              <a:rPr lang="en-US" altLang="zh-CN" sz="1700"/>
              <a:t>:</a:t>
            </a:r>
            <a:r>
              <a:rPr lang="zh-CN" altLang="en-US" sz="1700"/>
              <a:t>高层管理者与基层员工之间的信息传递和目标对齐。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/>
              <a:t>(2)</a:t>
            </a:r>
            <a:r>
              <a:rPr lang="zh-CN" altLang="en-US" sz="1700"/>
              <a:t>外部协同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供应链协同</a:t>
            </a:r>
            <a:r>
              <a:rPr lang="en-US" altLang="zh-CN" sz="1700"/>
              <a:t>:</a:t>
            </a:r>
            <a:r>
              <a:rPr lang="zh-CN" altLang="en-US" sz="1700"/>
              <a:t>与供应商、分销商和物流合作伙伴的协作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客户协同</a:t>
            </a:r>
            <a:r>
              <a:rPr lang="en-US" altLang="zh-CN" sz="1700"/>
              <a:t>:</a:t>
            </a:r>
            <a:r>
              <a:rPr lang="zh-CN" altLang="en-US" sz="1700"/>
              <a:t>与客户的需求对接和反馈机制。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生态协同</a:t>
            </a:r>
            <a:r>
              <a:rPr lang="en-US" altLang="zh-CN" sz="1700"/>
              <a:t>:</a:t>
            </a:r>
            <a:r>
              <a:rPr lang="zh-CN" altLang="en-US" sz="1700"/>
              <a:t>与合作伙伴、行业联盟或创新网络的协作。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/>
              <a:t>(3)</a:t>
            </a:r>
            <a:r>
              <a:rPr lang="zh-CN" altLang="en-US" sz="1700"/>
              <a:t>协同内容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信息协同</a:t>
            </a:r>
            <a:r>
              <a:rPr lang="en-US" altLang="zh-CN" sz="1700"/>
              <a:t>:</a:t>
            </a:r>
            <a:r>
              <a:rPr lang="zh-CN" altLang="en-US" sz="1700"/>
              <a:t>数据、知识和信息的共享与传递。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资源协同</a:t>
            </a:r>
            <a:r>
              <a:rPr lang="en-US" altLang="zh-CN" sz="1700"/>
              <a:t>:</a:t>
            </a:r>
            <a:r>
              <a:rPr lang="zh-CN" altLang="en-US" sz="1700"/>
              <a:t>人力、物力、财力等资源的整合优化。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流程协同</a:t>
            </a:r>
            <a:r>
              <a:rPr lang="en-US" altLang="zh-CN" sz="1700"/>
              <a:t>:</a:t>
            </a:r>
            <a:r>
              <a:rPr lang="zh-CN" altLang="en-US" sz="1700"/>
              <a:t>业务流程的对接与优化。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目标协同</a:t>
            </a:r>
            <a:r>
              <a:rPr lang="en-US" altLang="zh-CN" sz="1700"/>
              <a:t>:</a:t>
            </a:r>
            <a:r>
              <a:rPr lang="zh-CN" altLang="en-US" sz="1700"/>
              <a:t>各方目标的一致性及对齐，</a:t>
            </a:r>
            <a:endParaRPr lang="zh-CN" altLang="en-US" sz="1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金翼大赛gai-1 -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3355" y="6151245"/>
            <a:ext cx="1222375" cy="469900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713105" y="6011545"/>
            <a:ext cx="107664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761605" y="47377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7" name="图片 6" descr="cs -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0" y="6158865"/>
            <a:ext cx="1976120" cy="36893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21030" y="630555"/>
            <a:ext cx="6096000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库存周转率（</a:t>
            </a:r>
            <a:r>
              <a:rPr lang="en-US" altLang="zh-CN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15</a:t>
            </a:r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分）</a:t>
            </a:r>
            <a:endParaRPr lang="zh-CN" altLang="en-US" sz="1600" dirty="0">
              <a:solidFill>
                <a:schemeClr val="accent1">
                  <a:lumMod val="75000"/>
                </a:schemeClr>
              </a:solidFill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1030" y="1203960"/>
            <a:ext cx="8560435" cy="2052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en-US" altLang="zh-CN" sz="1700"/>
              <a:t>1.</a:t>
            </a:r>
            <a:r>
              <a:rPr lang="zh-CN" altLang="en-US" sz="1700"/>
              <a:t>需求预测</a:t>
            </a:r>
            <a:r>
              <a:rPr lang="en-US" altLang="zh-CN" sz="1700"/>
              <a:t>:</a:t>
            </a:r>
            <a:r>
              <a:rPr lang="zh-CN" altLang="en-US" sz="1700"/>
              <a:t>通过数据分析提高需求预测准确性，减少库存积压。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/>
              <a:t>2.</a:t>
            </a:r>
            <a:r>
              <a:rPr lang="zh-CN" altLang="en-US" sz="1700"/>
              <a:t>供应商管理</a:t>
            </a:r>
            <a:r>
              <a:rPr lang="en-US" altLang="zh-CN" sz="1700"/>
              <a:t>:</a:t>
            </a:r>
            <a:r>
              <a:rPr lang="zh-CN" altLang="en-US" sz="1700"/>
              <a:t>与供应商建立稳定合作关系确保原材料及时供应。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/>
              <a:t>3.</a:t>
            </a:r>
            <a:r>
              <a:rPr lang="zh-CN" altLang="en-US" sz="1700"/>
              <a:t>库存管理技术</a:t>
            </a:r>
            <a:r>
              <a:rPr lang="en-US" altLang="zh-CN" sz="1700"/>
              <a:t>:</a:t>
            </a:r>
            <a:r>
              <a:rPr lang="zh-CN" altLang="en-US" sz="1700"/>
              <a:t>引入先进的库存管理系统</a:t>
            </a:r>
            <a:r>
              <a:rPr lang="en-US" altLang="zh-CN" sz="1700"/>
              <a:t>(</a:t>
            </a:r>
            <a:r>
              <a:rPr lang="zh-CN" altLang="en-US" sz="1700"/>
              <a:t>如舟谱</a:t>
            </a:r>
            <a:r>
              <a:rPr lang="en-US" altLang="zh-CN" sz="1700"/>
              <a:t>)</a:t>
            </a:r>
            <a:r>
              <a:rPr lang="zh-CN" altLang="en-US" sz="1700"/>
              <a:t>，实时监控库存水平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/>
              <a:t>4.</a:t>
            </a:r>
            <a:r>
              <a:rPr lang="zh-CN" altLang="en-US" sz="1700"/>
              <a:t>促销策略</a:t>
            </a:r>
            <a:r>
              <a:rPr lang="en-US" altLang="zh-CN" sz="1700"/>
              <a:t>:</a:t>
            </a:r>
            <a:r>
              <a:rPr lang="zh-CN" altLang="en-US" sz="1700"/>
              <a:t>针对滞销产品制定促销计划，加快库存周转。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/>
              <a:t>通过优化库存周转率，企业可以提升运营效率，降低成本，增强竞争力。</a:t>
            </a:r>
            <a:endParaRPr lang="zh-CN" altLang="en-US" sz="1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金翼大赛gai-1 -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3355" y="6151245"/>
            <a:ext cx="1222375" cy="469900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713105" y="6011545"/>
            <a:ext cx="107664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761605" y="47377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7" name="图片 6" descr="cs -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0" y="6158865"/>
            <a:ext cx="1976120" cy="36893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21030" y="522605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供应链响应效率</a:t>
            </a:r>
            <a:r>
              <a:rPr lang="zh-CN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15</a:t>
            </a:r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分）</a:t>
            </a:r>
            <a:r>
              <a:rPr lang="zh-CN" altLang="en-US" sz="2400" dirty="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endParaRPr lang="zh-CN" altLang="en-US" sz="2400" dirty="0">
              <a:solidFill>
                <a:schemeClr val="accent1">
                  <a:lumMod val="75000"/>
                </a:schemeClr>
              </a:solidFill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1030" y="982980"/>
            <a:ext cx="6942455" cy="41459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en-US" altLang="zh-CN" sz="1700"/>
              <a:t>1.</a:t>
            </a:r>
            <a:r>
              <a:rPr lang="zh-CN" altLang="en-US" sz="1700"/>
              <a:t>引入需求预测工具</a:t>
            </a:r>
            <a:r>
              <a:rPr lang="en-US" altLang="zh-CN" sz="1700"/>
              <a:t>:</a:t>
            </a:r>
            <a:r>
              <a:rPr lang="zh-CN" altLang="en-US" sz="1700"/>
              <a:t>通过大数据和</a:t>
            </a:r>
            <a:r>
              <a:rPr lang="en-US" altLang="zh-CN" sz="1700"/>
              <a:t>Al</a:t>
            </a:r>
            <a:r>
              <a:rPr lang="zh-CN" altLang="en-US" sz="1700"/>
              <a:t>技术提高需求预测准确性，减少库存波动。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/>
              <a:t>2.</a:t>
            </a:r>
            <a:r>
              <a:rPr lang="zh-CN" altLang="en-US" sz="1700"/>
              <a:t>供应商协同管理</a:t>
            </a:r>
            <a:r>
              <a:rPr lang="en-US" altLang="zh-CN" sz="1700"/>
              <a:t>:</a:t>
            </a:r>
            <a:r>
              <a:rPr lang="zh-CN" altLang="en-US" sz="1700"/>
              <a:t>与核心供应商建立信息共享平台，缩短采购周期。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/>
              <a:t>3.</a:t>
            </a:r>
            <a:r>
              <a:rPr lang="zh-CN" altLang="en-US" sz="1700"/>
              <a:t>优化物流网络</a:t>
            </a:r>
            <a:r>
              <a:rPr lang="en-US" altLang="zh-CN" sz="1700"/>
              <a:t>:</a:t>
            </a:r>
            <a:r>
              <a:rPr lang="zh-CN" altLang="en-US" sz="1700"/>
              <a:t>建立区域配送中心，缩短配送时间，降低物流成本。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>
                <a:sym typeface="+mn-ea"/>
              </a:rPr>
              <a:t>4.</a:t>
            </a:r>
            <a:r>
              <a:rPr lang="zh-CN" altLang="en-US" sz="1700">
                <a:sym typeface="+mn-ea"/>
              </a:rPr>
              <a:t>加强数据驱动</a:t>
            </a:r>
            <a:r>
              <a:rPr lang="en-US" altLang="zh-CN" sz="1700">
                <a:sym typeface="+mn-ea"/>
              </a:rPr>
              <a:t>:</a:t>
            </a:r>
            <a:r>
              <a:rPr lang="zh-CN" altLang="en-US" sz="1700">
                <a:sym typeface="+mn-ea"/>
              </a:rPr>
              <a:t>利用数据分析优化需求预测和库存管理。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>
                <a:sym typeface="+mn-ea"/>
              </a:rPr>
              <a:t>5.</a:t>
            </a:r>
            <a:r>
              <a:rPr lang="zh-CN" altLang="en-US" sz="1700">
                <a:sym typeface="+mn-ea"/>
              </a:rPr>
              <a:t>推动供应链协同</a:t>
            </a:r>
            <a:r>
              <a:rPr lang="en-US" altLang="zh-CN" sz="1700">
                <a:sym typeface="+mn-ea"/>
              </a:rPr>
              <a:t>:</a:t>
            </a:r>
            <a:r>
              <a:rPr lang="zh-CN" altLang="en-US" sz="1700">
                <a:sym typeface="+mn-ea"/>
              </a:rPr>
              <a:t>与商超建立紧密合作关系，实现信息共享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en-US" altLang="zh-CN" sz="1700">
                <a:sym typeface="+mn-ea"/>
              </a:rPr>
              <a:t>6.</a:t>
            </a:r>
            <a:r>
              <a:rPr lang="zh-CN" altLang="en-US" sz="1700">
                <a:sym typeface="+mn-ea"/>
              </a:rPr>
              <a:t>优化物流网络</a:t>
            </a:r>
            <a:r>
              <a:rPr lang="en-US" altLang="zh-CN" sz="1700">
                <a:sym typeface="+mn-ea"/>
              </a:rPr>
              <a:t>:</a:t>
            </a:r>
            <a:r>
              <a:rPr lang="zh-CN" altLang="en-US" sz="1700">
                <a:sym typeface="+mn-ea"/>
              </a:rPr>
              <a:t>合理布局仓储和配送中心缩短交付时间</a:t>
            </a:r>
            <a:endParaRPr lang="zh-CN" altLang="en-US" sz="1700"/>
          </a:p>
          <a:p>
            <a:pPr indent="0" fontAlgn="auto">
              <a:lnSpc>
                <a:spcPct val="150000"/>
              </a:lnSpc>
            </a:pPr>
            <a:r>
              <a:rPr lang="zh-CN" altLang="en-US" sz="1700">
                <a:sym typeface="+mn-ea"/>
              </a:rPr>
              <a:t>通过提升供应链响应效率，企业可以更好地应对市场变化，降低成本，提高客户满意度，从而增强竞争力。</a:t>
            </a:r>
            <a:endParaRPr lang="zh-CN" altLang="en-US" sz="1700"/>
          </a:p>
          <a:p>
            <a:endParaRPr lang="zh-CN" altLang="en-US" sz="1700"/>
          </a:p>
          <a:p>
            <a:endParaRPr lang="zh-CN" altLang="en-US" sz="17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735*377"/>
  <p:tag name="TABLE_ENDDRAG_RECT" val="166*82*735*377"/>
</p:tagLst>
</file>

<file path=ppt/tags/tag2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1495</Words>
  <Application>WPS 演示</Application>
  <PresentationFormat>宽屏</PresentationFormat>
  <Paragraphs>110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张鹏</cp:lastModifiedBy>
  <cp:revision>30</cp:revision>
  <dcterms:created xsi:type="dcterms:W3CDTF">2024-11-20T06:42:00Z</dcterms:created>
  <dcterms:modified xsi:type="dcterms:W3CDTF">2025-03-21T02:15:06Z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BE1C9A9DF3304A9B9AEDD288AF76DFE6_12</vt:lpwstr>
  </property>
</Properties>
</file>