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70" r:id="rId5"/>
    <p:sldId id="271" r:id="rId6"/>
    <p:sldId id="261" r:id="rId7"/>
    <p:sldId id="272" r:id="rId8"/>
    <p:sldId id="274" r:id="rId9"/>
    <p:sldId id="262" r:id="rId10"/>
    <p:sldId id="268" r:id="rId11"/>
    <p:sldId id="269" r:id="rId1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86374"/>
  </p:normalViewPr>
  <p:slideViewPr>
    <p:cSldViewPr snapToGrid="0" showGuides="1">
      <p:cViewPr>
        <p:scale>
          <a:sx n="117" d="100"/>
          <a:sy n="117" d="100"/>
        </p:scale>
        <p:origin x="149" y="144"/>
      </p:cViewPr>
      <p:guideLst>
        <p:guide orient="horz" pos="2160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6B489-D0B6-937F-8078-26BDD697D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C8EBF6A-1566-4493-C49C-E36C252C12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EEF9D6D-B49E-8457-66BE-13C7EF731D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863B71-0FB9-D32F-A525-F175BF73A7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645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C75BF-364B-8AC7-B61B-563DC14CE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F0FF3DD-2A9F-B9F7-8D89-AB4871B048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ADD63A7-FDC0-6043-8501-3449C9F1A7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F98F6E-4C4C-83E5-25DC-DA14C6B6BE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970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0E0F8-9AC6-A4E2-6B91-975C05026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1A215A3-9B5C-8E1A-738C-E68A2D124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D0FB311-2CFB-4D70-7BFE-A70262096A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3EAA4D-35D3-E966-E542-0D411FC07C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555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7B372-E027-1EE8-A2DE-89B13F040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8725187-2B49-4318-CB3D-3680DCAAD6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87549D7-A89A-ED57-10C0-EBE7C8158D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922BA9-75A3-2E3E-3F39-9A521AB131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725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2025/2/18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30.xml"/><Relationship Id="rId21" Type="http://schemas.openxmlformats.org/officeDocument/2006/relationships/tags" Target="../tags/tag25.xml"/><Relationship Id="rId42" Type="http://schemas.openxmlformats.org/officeDocument/2006/relationships/tags" Target="../tags/tag46.xml"/><Relationship Id="rId47" Type="http://schemas.openxmlformats.org/officeDocument/2006/relationships/tags" Target="../tags/tag51.xml"/><Relationship Id="rId63" Type="http://schemas.openxmlformats.org/officeDocument/2006/relationships/tags" Target="../tags/tag67.xml"/><Relationship Id="rId68" Type="http://schemas.openxmlformats.org/officeDocument/2006/relationships/tags" Target="../tags/tag72.xml"/><Relationship Id="rId16" Type="http://schemas.openxmlformats.org/officeDocument/2006/relationships/tags" Target="../tags/tag20.xml"/><Relationship Id="rId11" Type="http://schemas.openxmlformats.org/officeDocument/2006/relationships/tags" Target="../tags/tag15.xml"/><Relationship Id="rId32" Type="http://schemas.openxmlformats.org/officeDocument/2006/relationships/tags" Target="../tags/tag36.xml"/><Relationship Id="rId37" Type="http://schemas.openxmlformats.org/officeDocument/2006/relationships/tags" Target="../tags/tag41.xml"/><Relationship Id="rId53" Type="http://schemas.openxmlformats.org/officeDocument/2006/relationships/tags" Target="../tags/tag57.xml"/><Relationship Id="rId58" Type="http://schemas.openxmlformats.org/officeDocument/2006/relationships/tags" Target="../tags/tag62.xml"/><Relationship Id="rId74" Type="http://schemas.openxmlformats.org/officeDocument/2006/relationships/tags" Target="../tags/tag78.xml"/><Relationship Id="rId79" Type="http://schemas.openxmlformats.org/officeDocument/2006/relationships/notesSlide" Target="../notesSlides/notesSlide9.xml"/><Relationship Id="rId5" Type="http://schemas.openxmlformats.org/officeDocument/2006/relationships/tags" Target="../tags/tag9.xml"/><Relationship Id="rId61" Type="http://schemas.openxmlformats.org/officeDocument/2006/relationships/tags" Target="../tags/tag65.xml"/><Relationship Id="rId19" Type="http://schemas.openxmlformats.org/officeDocument/2006/relationships/tags" Target="../tags/tag2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tags" Target="../tags/tag34.xml"/><Relationship Id="rId35" Type="http://schemas.openxmlformats.org/officeDocument/2006/relationships/tags" Target="../tags/tag39.xml"/><Relationship Id="rId43" Type="http://schemas.openxmlformats.org/officeDocument/2006/relationships/tags" Target="../tags/tag47.xml"/><Relationship Id="rId48" Type="http://schemas.openxmlformats.org/officeDocument/2006/relationships/tags" Target="../tags/tag52.xml"/><Relationship Id="rId56" Type="http://schemas.openxmlformats.org/officeDocument/2006/relationships/tags" Target="../tags/tag60.xml"/><Relationship Id="rId64" Type="http://schemas.openxmlformats.org/officeDocument/2006/relationships/tags" Target="../tags/tag68.xml"/><Relationship Id="rId69" Type="http://schemas.openxmlformats.org/officeDocument/2006/relationships/tags" Target="../tags/tag73.xml"/><Relationship Id="rId77" Type="http://schemas.openxmlformats.org/officeDocument/2006/relationships/tags" Target="../tags/tag81.xml"/><Relationship Id="rId8" Type="http://schemas.openxmlformats.org/officeDocument/2006/relationships/tags" Target="../tags/tag12.xml"/><Relationship Id="rId51" Type="http://schemas.openxmlformats.org/officeDocument/2006/relationships/tags" Target="../tags/tag55.xml"/><Relationship Id="rId72" Type="http://schemas.openxmlformats.org/officeDocument/2006/relationships/tags" Target="../tags/tag76.xml"/><Relationship Id="rId80" Type="http://schemas.openxmlformats.org/officeDocument/2006/relationships/image" Target="../media/image2.png"/><Relationship Id="rId3" Type="http://schemas.openxmlformats.org/officeDocument/2006/relationships/tags" Target="../tags/tag7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33" Type="http://schemas.openxmlformats.org/officeDocument/2006/relationships/tags" Target="../tags/tag37.xml"/><Relationship Id="rId38" Type="http://schemas.openxmlformats.org/officeDocument/2006/relationships/tags" Target="../tags/tag42.xml"/><Relationship Id="rId46" Type="http://schemas.openxmlformats.org/officeDocument/2006/relationships/tags" Target="../tags/tag50.xml"/><Relationship Id="rId59" Type="http://schemas.openxmlformats.org/officeDocument/2006/relationships/tags" Target="../tags/tag63.xml"/><Relationship Id="rId67" Type="http://schemas.openxmlformats.org/officeDocument/2006/relationships/tags" Target="../tags/tag71.xml"/><Relationship Id="rId20" Type="http://schemas.openxmlformats.org/officeDocument/2006/relationships/tags" Target="../tags/tag24.xml"/><Relationship Id="rId41" Type="http://schemas.openxmlformats.org/officeDocument/2006/relationships/tags" Target="../tags/tag45.xml"/><Relationship Id="rId54" Type="http://schemas.openxmlformats.org/officeDocument/2006/relationships/tags" Target="../tags/tag58.xml"/><Relationship Id="rId62" Type="http://schemas.openxmlformats.org/officeDocument/2006/relationships/tags" Target="../tags/tag66.xml"/><Relationship Id="rId70" Type="http://schemas.openxmlformats.org/officeDocument/2006/relationships/tags" Target="../tags/tag74.xml"/><Relationship Id="rId75" Type="http://schemas.openxmlformats.org/officeDocument/2006/relationships/tags" Target="../tags/tag79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36" Type="http://schemas.openxmlformats.org/officeDocument/2006/relationships/tags" Target="../tags/tag40.xml"/><Relationship Id="rId49" Type="http://schemas.openxmlformats.org/officeDocument/2006/relationships/tags" Target="../tags/tag53.xml"/><Relationship Id="rId57" Type="http://schemas.openxmlformats.org/officeDocument/2006/relationships/tags" Target="../tags/tag61.xml"/><Relationship Id="rId10" Type="http://schemas.openxmlformats.org/officeDocument/2006/relationships/tags" Target="../tags/tag14.xml"/><Relationship Id="rId31" Type="http://schemas.openxmlformats.org/officeDocument/2006/relationships/tags" Target="../tags/tag35.xml"/><Relationship Id="rId44" Type="http://schemas.openxmlformats.org/officeDocument/2006/relationships/tags" Target="../tags/tag48.xml"/><Relationship Id="rId52" Type="http://schemas.openxmlformats.org/officeDocument/2006/relationships/tags" Target="../tags/tag56.xml"/><Relationship Id="rId60" Type="http://schemas.openxmlformats.org/officeDocument/2006/relationships/tags" Target="../tags/tag64.xml"/><Relationship Id="rId65" Type="http://schemas.openxmlformats.org/officeDocument/2006/relationships/tags" Target="../tags/tag69.xml"/><Relationship Id="rId73" Type="http://schemas.openxmlformats.org/officeDocument/2006/relationships/tags" Target="../tags/tag77.xml"/><Relationship Id="rId78" Type="http://schemas.openxmlformats.org/officeDocument/2006/relationships/slideLayout" Target="../slideLayouts/slideLayout1.xml"/><Relationship Id="rId81" Type="http://schemas.openxmlformats.org/officeDocument/2006/relationships/image" Target="../media/image3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39" Type="http://schemas.openxmlformats.org/officeDocument/2006/relationships/tags" Target="../tags/tag43.xml"/><Relationship Id="rId34" Type="http://schemas.openxmlformats.org/officeDocument/2006/relationships/tags" Target="../tags/tag38.xml"/><Relationship Id="rId50" Type="http://schemas.openxmlformats.org/officeDocument/2006/relationships/tags" Target="../tags/tag54.xml"/><Relationship Id="rId55" Type="http://schemas.openxmlformats.org/officeDocument/2006/relationships/tags" Target="../tags/tag59.xml"/><Relationship Id="rId76" Type="http://schemas.openxmlformats.org/officeDocument/2006/relationships/tags" Target="../tags/tag80.xml"/><Relationship Id="rId7" Type="http://schemas.openxmlformats.org/officeDocument/2006/relationships/tags" Target="../tags/tag11.xml"/><Relationship Id="rId71" Type="http://schemas.openxmlformats.org/officeDocument/2006/relationships/tags" Target="../tags/tag75.xml"/><Relationship Id="rId2" Type="http://schemas.openxmlformats.org/officeDocument/2006/relationships/tags" Target="../tags/tag6.xml"/><Relationship Id="rId29" Type="http://schemas.openxmlformats.org/officeDocument/2006/relationships/tags" Target="../tags/tag33.xml"/><Relationship Id="rId24" Type="http://schemas.openxmlformats.org/officeDocument/2006/relationships/tags" Target="../tags/tag28.xml"/><Relationship Id="rId40" Type="http://schemas.openxmlformats.org/officeDocument/2006/relationships/tags" Target="../tags/tag44.xml"/><Relationship Id="rId45" Type="http://schemas.openxmlformats.org/officeDocument/2006/relationships/tags" Target="../tags/tag49.xml"/><Relationship Id="rId66" Type="http://schemas.openxmlformats.org/officeDocument/2006/relationships/tags" Target="../tags/tag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高效协同供应链赛道-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38990" cy="68846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1030" y="630555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库存周转率（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15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分）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86E2B96-1C22-E39F-77AD-1240A63DCB1D}"/>
              </a:ext>
            </a:extLst>
          </p:cNvPr>
          <p:cNvSpPr txBox="1"/>
          <p:nvPr/>
        </p:nvSpPr>
        <p:spPr>
          <a:xfrm>
            <a:off x="665117" y="1085761"/>
            <a:ext cx="10720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无锡宝购鲸喜仓所经营的商品主要是食品，而食品类商品的库存周转天数平均在</a:t>
            </a:r>
            <a:r>
              <a:rPr lang="en-US" altLang="zh-CN" sz="1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30</a:t>
            </a:r>
            <a:r>
              <a:rPr lang="zh-CN" altLang="en-US" sz="1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天左右，但鲸喜仓库存周转能够控制在</a:t>
            </a:r>
            <a:r>
              <a:rPr lang="en-US" altLang="zh-CN" sz="1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</a:t>
            </a:r>
            <a:r>
              <a:rPr lang="zh-CN" altLang="en-US" sz="1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天，库存周转率方面有显著的提高，主要体现在以下几个方面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CF63AF1-C5D3-3920-8D8D-58E1F938B0AA}"/>
              </a:ext>
            </a:extLst>
          </p:cNvPr>
          <p:cNvGrpSpPr/>
          <p:nvPr/>
        </p:nvGrpSpPr>
        <p:grpSpPr>
          <a:xfrm>
            <a:off x="1308379" y="1775281"/>
            <a:ext cx="9024976" cy="3290517"/>
            <a:chOff x="4811580" y="2267134"/>
            <a:chExt cx="6714932" cy="3290517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DED7BF5C-33AD-2C23-66D3-6121AECF5C2F}"/>
                </a:ext>
              </a:extLst>
            </p:cNvPr>
            <p:cNvGrpSpPr/>
            <p:nvPr/>
          </p:nvGrpSpPr>
          <p:grpSpPr>
            <a:xfrm>
              <a:off x="4811580" y="2267134"/>
              <a:ext cx="2894531" cy="1489059"/>
              <a:chOff x="4811580" y="2267134"/>
              <a:chExt cx="2894531" cy="1489059"/>
            </a:xfrm>
          </p:grpSpPr>
          <p:sp>
            <p:nvSpPr>
              <p:cNvPr id="35" name="Text1">
                <a:extLst>
                  <a:ext uri="{FF2B5EF4-FFF2-40B4-BE49-F238E27FC236}">
                    <a16:creationId xmlns:a16="http://schemas.microsoft.com/office/drawing/2014/main" id="{C71C4EF4-EA84-F705-5972-7C59B411D05B}"/>
                  </a:ext>
                </a:extLst>
              </p:cNvPr>
              <p:cNvSpPr/>
              <p:nvPr/>
            </p:nvSpPr>
            <p:spPr bwMode="auto">
              <a:xfrm>
                <a:off x="5414230" y="2881884"/>
                <a:ext cx="2291881" cy="874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850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200" dirty="0">
                    <a:latin typeface="Microsoft YaHei Light" panose="020B0502040204020203" pitchFamily="34" charset="-122"/>
                    <a:ea typeface="Microsoft YaHei Light" panose="020B0502040204020203" pitchFamily="34" charset="-122"/>
                  </a:rPr>
                  <a:t>通过引入</a:t>
                </a:r>
                <a:r>
                  <a:rPr lang="en-US" altLang="zh-CN" sz="1200" dirty="0">
                    <a:latin typeface="Microsoft YaHei Light" panose="020B0502040204020203" pitchFamily="34" charset="-122"/>
                    <a:ea typeface="Microsoft YaHei Light" panose="020B0502040204020203" pitchFamily="34" charset="-122"/>
                  </a:rPr>
                  <a:t>PDA</a:t>
                </a:r>
                <a:r>
                  <a:rPr lang="zh-CN" altLang="en-US" sz="1200" dirty="0">
                    <a:latin typeface="Microsoft YaHei Light" panose="020B0502040204020203" pitchFamily="34" charset="-122"/>
                    <a:ea typeface="Microsoft YaHei Light" panose="020B0502040204020203" pitchFamily="34" charset="-122"/>
                  </a:rPr>
                  <a:t>和高位车载设备和系统，如使用</a:t>
                </a:r>
                <a:r>
                  <a:rPr lang="en-US" altLang="zh-CN" sz="1200" dirty="0">
                    <a:latin typeface="Microsoft YaHei Light" panose="020B0502040204020203" pitchFamily="34" charset="-122"/>
                    <a:ea typeface="Microsoft YaHei Light" panose="020B0502040204020203" pitchFamily="34" charset="-122"/>
                  </a:rPr>
                  <a:t>PDA</a:t>
                </a:r>
                <a:r>
                  <a:rPr lang="zh-CN" altLang="en-US" sz="1200" dirty="0">
                    <a:latin typeface="Microsoft YaHei Light" panose="020B0502040204020203" pitchFamily="34" charset="-122"/>
                    <a:ea typeface="Microsoft YaHei Light" panose="020B0502040204020203" pitchFamily="34" charset="-122"/>
                  </a:rPr>
                  <a:t>技术进行快速扫描和识别商品，提高了仓库分拣的效率。这减少了人工错误和分拣时间，使得库存能够更快地被准确地分配到销售区域，从而提高了库存周转率。</a:t>
                </a:r>
                <a:endParaRPr lang="zh-CN" altLang="en-US" sz="1200" dirty="0"/>
              </a:p>
            </p:txBody>
          </p:sp>
          <p:sp>
            <p:nvSpPr>
              <p:cNvPr id="36" name="Bullet1">
                <a:extLst>
                  <a:ext uri="{FF2B5EF4-FFF2-40B4-BE49-F238E27FC236}">
                    <a16:creationId xmlns:a16="http://schemas.microsoft.com/office/drawing/2014/main" id="{EADDB54F-EE6E-ABAD-AFE3-8C9AD2C1B2EA}"/>
                  </a:ext>
                </a:extLst>
              </p:cNvPr>
              <p:cNvSpPr txBox="1"/>
              <p:nvPr/>
            </p:nvSpPr>
            <p:spPr bwMode="auto">
              <a:xfrm>
                <a:off x="5414230" y="2267134"/>
                <a:ext cx="2291881" cy="614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b="1" dirty="0"/>
                  <a:t>高效的仓库分拣系统</a:t>
                </a:r>
              </a:p>
            </p:txBody>
          </p:sp>
          <p:sp>
            <p:nvSpPr>
              <p:cNvPr id="37" name="Icon1">
                <a:extLst>
                  <a:ext uri="{FF2B5EF4-FFF2-40B4-BE49-F238E27FC236}">
                    <a16:creationId xmlns:a16="http://schemas.microsoft.com/office/drawing/2014/main" id="{9824C6E6-3243-65D1-F12A-10A5FDE1D03E}"/>
                  </a:ext>
                </a:extLst>
              </p:cNvPr>
              <p:cNvSpPr/>
              <p:nvPr/>
            </p:nvSpPr>
            <p:spPr bwMode="auto">
              <a:xfrm>
                <a:off x="4811580" y="2603501"/>
                <a:ext cx="471418" cy="373567"/>
              </a:xfrm>
              <a:custGeom>
                <a:avLst/>
                <a:gdLst>
                  <a:gd name="connsiteX0" fmla="*/ 511657 w 606157"/>
                  <a:gd name="connsiteY0" fmla="*/ 343654 h 480339"/>
                  <a:gd name="connsiteX1" fmla="*/ 521432 w 606157"/>
                  <a:gd name="connsiteY1" fmla="*/ 353421 h 480339"/>
                  <a:gd name="connsiteX2" fmla="*/ 521432 w 606157"/>
                  <a:gd name="connsiteY2" fmla="*/ 376178 h 480339"/>
                  <a:gd name="connsiteX3" fmla="*/ 544305 w 606157"/>
                  <a:gd name="connsiteY3" fmla="*/ 376178 h 480339"/>
                  <a:gd name="connsiteX4" fmla="*/ 554080 w 606157"/>
                  <a:gd name="connsiteY4" fmla="*/ 385945 h 480339"/>
                  <a:gd name="connsiteX5" fmla="*/ 544305 w 606157"/>
                  <a:gd name="connsiteY5" fmla="*/ 395712 h 480339"/>
                  <a:gd name="connsiteX6" fmla="*/ 521432 w 606157"/>
                  <a:gd name="connsiteY6" fmla="*/ 395712 h 480339"/>
                  <a:gd name="connsiteX7" fmla="*/ 521432 w 606157"/>
                  <a:gd name="connsiteY7" fmla="*/ 418566 h 480339"/>
                  <a:gd name="connsiteX8" fmla="*/ 511657 w 606157"/>
                  <a:gd name="connsiteY8" fmla="*/ 428333 h 480339"/>
                  <a:gd name="connsiteX9" fmla="*/ 501882 w 606157"/>
                  <a:gd name="connsiteY9" fmla="*/ 418566 h 480339"/>
                  <a:gd name="connsiteX10" fmla="*/ 501882 w 606157"/>
                  <a:gd name="connsiteY10" fmla="*/ 395712 h 480339"/>
                  <a:gd name="connsiteX11" fmla="*/ 479106 w 606157"/>
                  <a:gd name="connsiteY11" fmla="*/ 395712 h 480339"/>
                  <a:gd name="connsiteX12" fmla="*/ 469331 w 606157"/>
                  <a:gd name="connsiteY12" fmla="*/ 385945 h 480339"/>
                  <a:gd name="connsiteX13" fmla="*/ 479106 w 606157"/>
                  <a:gd name="connsiteY13" fmla="*/ 376178 h 480339"/>
                  <a:gd name="connsiteX14" fmla="*/ 501882 w 606157"/>
                  <a:gd name="connsiteY14" fmla="*/ 376178 h 480339"/>
                  <a:gd name="connsiteX15" fmla="*/ 501882 w 606157"/>
                  <a:gd name="connsiteY15" fmla="*/ 353421 h 480339"/>
                  <a:gd name="connsiteX16" fmla="*/ 511657 w 606157"/>
                  <a:gd name="connsiteY16" fmla="*/ 343654 h 480339"/>
                  <a:gd name="connsiteX17" fmla="*/ 511621 w 606157"/>
                  <a:gd name="connsiteY17" fmla="*/ 311170 h 480339"/>
                  <a:gd name="connsiteX18" fmla="*/ 436735 w 606157"/>
                  <a:gd name="connsiteY18" fmla="*/ 385944 h 480339"/>
                  <a:gd name="connsiteX19" fmla="*/ 511621 w 606157"/>
                  <a:gd name="connsiteY19" fmla="*/ 460816 h 480339"/>
                  <a:gd name="connsiteX20" fmla="*/ 586605 w 606157"/>
                  <a:gd name="connsiteY20" fmla="*/ 385944 h 480339"/>
                  <a:gd name="connsiteX21" fmla="*/ 511621 w 606157"/>
                  <a:gd name="connsiteY21" fmla="*/ 311170 h 480339"/>
                  <a:gd name="connsiteX22" fmla="*/ 511621 w 606157"/>
                  <a:gd name="connsiteY22" fmla="*/ 291647 h 480339"/>
                  <a:gd name="connsiteX23" fmla="*/ 606157 w 606157"/>
                  <a:gd name="connsiteY23" fmla="*/ 385944 h 480339"/>
                  <a:gd name="connsiteX24" fmla="*/ 511621 w 606157"/>
                  <a:gd name="connsiteY24" fmla="*/ 480339 h 480339"/>
                  <a:gd name="connsiteX25" fmla="*/ 417183 w 606157"/>
                  <a:gd name="connsiteY25" fmla="*/ 385944 h 480339"/>
                  <a:gd name="connsiteX26" fmla="*/ 511621 w 606157"/>
                  <a:gd name="connsiteY26" fmla="*/ 291647 h 480339"/>
                  <a:gd name="connsiteX27" fmla="*/ 368279 w 606157"/>
                  <a:gd name="connsiteY27" fmla="*/ 200476 h 480339"/>
                  <a:gd name="connsiteX28" fmla="*/ 489505 w 606157"/>
                  <a:gd name="connsiteY28" fmla="*/ 259991 h 480339"/>
                  <a:gd name="connsiteX29" fmla="*/ 487746 w 606157"/>
                  <a:gd name="connsiteY29" fmla="*/ 273650 h 480339"/>
                  <a:gd name="connsiteX30" fmla="*/ 481782 w 606157"/>
                  <a:gd name="connsiteY30" fmla="*/ 275699 h 480339"/>
                  <a:gd name="connsiteX31" fmla="*/ 474059 w 606157"/>
                  <a:gd name="connsiteY31" fmla="*/ 271894 h 480339"/>
                  <a:gd name="connsiteX32" fmla="*/ 368279 w 606157"/>
                  <a:gd name="connsiteY32" fmla="*/ 219989 h 480339"/>
                  <a:gd name="connsiteX33" fmla="*/ 293588 w 606157"/>
                  <a:gd name="connsiteY33" fmla="*/ 242819 h 480339"/>
                  <a:gd name="connsiteX34" fmla="*/ 279999 w 606157"/>
                  <a:gd name="connsiteY34" fmla="*/ 240185 h 480339"/>
                  <a:gd name="connsiteX35" fmla="*/ 282639 w 606157"/>
                  <a:gd name="connsiteY35" fmla="*/ 226623 h 480339"/>
                  <a:gd name="connsiteX36" fmla="*/ 368279 w 606157"/>
                  <a:gd name="connsiteY36" fmla="*/ 200476 h 480339"/>
                  <a:gd name="connsiteX37" fmla="*/ 153211 w 606157"/>
                  <a:gd name="connsiteY37" fmla="*/ 200476 h 480339"/>
                  <a:gd name="connsiteX38" fmla="*/ 306325 w 606157"/>
                  <a:gd name="connsiteY38" fmla="*/ 353439 h 480339"/>
                  <a:gd name="connsiteX39" fmla="*/ 296547 w 606157"/>
                  <a:gd name="connsiteY39" fmla="*/ 363200 h 480339"/>
                  <a:gd name="connsiteX40" fmla="*/ 286770 w 606157"/>
                  <a:gd name="connsiteY40" fmla="*/ 353439 h 480339"/>
                  <a:gd name="connsiteX41" fmla="*/ 153211 w 606157"/>
                  <a:gd name="connsiteY41" fmla="*/ 219999 h 480339"/>
                  <a:gd name="connsiteX42" fmla="*/ 19554 w 606157"/>
                  <a:gd name="connsiteY42" fmla="*/ 353439 h 480339"/>
                  <a:gd name="connsiteX43" fmla="*/ 9777 w 606157"/>
                  <a:gd name="connsiteY43" fmla="*/ 363200 h 480339"/>
                  <a:gd name="connsiteX44" fmla="*/ 0 w 606157"/>
                  <a:gd name="connsiteY44" fmla="*/ 353439 h 480339"/>
                  <a:gd name="connsiteX45" fmla="*/ 153211 w 606157"/>
                  <a:gd name="connsiteY45" fmla="*/ 200476 h 480339"/>
                  <a:gd name="connsiteX46" fmla="*/ 368295 w 606157"/>
                  <a:gd name="connsiteY46" fmla="*/ 19531 h 480339"/>
                  <a:gd name="connsiteX47" fmla="*/ 306326 w 606157"/>
                  <a:gd name="connsiteY47" fmla="*/ 81348 h 480339"/>
                  <a:gd name="connsiteX48" fmla="*/ 368295 w 606157"/>
                  <a:gd name="connsiteY48" fmla="*/ 143262 h 480339"/>
                  <a:gd name="connsiteX49" fmla="*/ 430165 w 606157"/>
                  <a:gd name="connsiteY49" fmla="*/ 81348 h 480339"/>
                  <a:gd name="connsiteX50" fmla="*/ 368295 w 606157"/>
                  <a:gd name="connsiteY50" fmla="*/ 19531 h 480339"/>
                  <a:gd name="connsiteX51" fmla="*/ 153211 w 606157"/>
                  <a:gd name="connsiteY51" fmla="*/ 19531 h 480339"/>
                  <a:gd name="connsiteX52" fmla="*/ 91242 w 606157"/>
                  <a:gd name="connsiteY52" fmla="*/ 81348 h 480339"/>
                  <a:gd name="connsiteX53" fmla="*/ 153211 w 606157"/>
                  <a:gd name="connsiteY53" fmla="*/ 143262 h 480339"/>
                  <a:gd name="connsiteX54" fmla="*/ 215081 w 606157"/>
                  <a:gd name="connsiteY54" fmla="*/ 81348 h 480339"/>
                  <a:gd name="connsiteX55" fmla="*/ 153211 w 606157"/>
                  <a:gd name="connsiteY55" fmla="*/ 19531 h 480339"/>
                  <a:gd name="connsiteX56" fmla="*/ 368295 w 606157"/>
                  <a:gd name="connsiteY56" fmla="*/ 0 h 480339"/>
                  <a:gd name="connsiteX57" fmla="*/ 449714 w 606157"/>
                  <a:gd name="connsiteY57" fmla="*/ 81348 h 480339"/>
                  <a:gd name="connsiteX58" fmla="*/ 368295 w 606157"/>
                  <a:gd name="connsiteY58" fmla="*/ 162794 h 480339"/>
                  <a:gd name="connsiteX59" fmla="*/ 286778 w 606157"/>
                  <a:gd name="connsiteY59" fmla="*/ 81348 h 480339"/>
                  <a:gd name="connsiteX60" fmla="*/ 368295 w 606157"/>
                  <a:gd name="connsiteY60" fmla="*/ 0 h 480339"/>
                  <a:gd name="connsiteX61" fmla="*/ 153211 w 606157"/>
                  <a:gd name="connsiteY61" fmla="*/ 0 h 480339"/>
                  <a:gd name="connsiteX62" fmla="*/ 234630 w 606157"/>
                  <a:gd name="connsiteY62" fmla="*/ 81348 h 480339"/>
                  <a:gd name="connsiteX63" fmla="*/ 153211 w 606157"/>
                  <a:gd name="connsiteY63" fmla="*/ 162794 h 480339"/>
                  <a:gd name="connsiteX64" fmla="*/ 71694 w 606157"/>
                  <a:gd name="connsiteY64" fmla="*/ 81348 h 480339"/>
                  <a:gd name="connsiteX65" fmla="*/ 153211 w 606157"/>
                  <a:gd name="connsiteY65" fmla="*/ 0 h 480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606157" h="480339">
                    <a:moveTo>
                      <a:pt x="511657" y="343654"/>
                    </a:moveTo>
                    <a:cubicBezTo>
                      <a:pt x="517131" y="343654"/>
                      <a:pt x="521432" y="348049"/>
                      <a:pt x="521432" y="353421"/>
                    </a:cubicBezTo>
                    <a:lnTo>
                      <a:pt x="521432" y="376178"/>
                    </a:lnTo>
                    <a:lnTo>
                      <a:pt x="544305" y="376178"/>
                    </a:lnTo>
                    <a:cubicBezTo>
                      <a:pt x="549682" y="376178"/>
                      <a:pt x="554080" y="380573"/>
                      <a:pt x="554080" y="385945"/>
                    </a:cubicBezTo>
                    <a:cubicBezTo>
                      <a:pt x="554080" y="391414"/>
                      <a:pt x="549682" y="395712"/>
                      <a:pt x="544305" y="395712"/>
                    </a:cubicBezTo>
                    <a:lnTo>
                      <a:pt x="521432" y="395712"/>
                    </a:lnTo>
                    <a:lnTo>
                      <a:pt x="521432" y="418566"/>
                    </a:lnTo>
                    <a:cubicBezTo>
                      <a:pt x="521432" y="423938"/>
                      <a:pt x="517131" y="428333"/>
                      <a:pt x="511657" y="428333"/>
                    </a:cubicBezTo>
                    <a:cubicBezTo>
                      <a:pt x="506281" y="428333"/>
                      <a:pt x="501882" y="423938"/>
                      <a:pt x="501882" y="418566"/>
                    </a:cubicBezTo>
                    <a:lnTo>
                      <a:pt x="501882" y="395712"/>
                    </a:lnTo>
                    <a:lnTo>
                      <a:pt x="479106" y="395712"/>
                    </a:lnTo>
                    <a:cubicBezTo>
                      <a:pt x="473730" y="395712"/>
                      <a:pt x="469331" y="391414"/>
                      <a:pt x="469331" y="385945"/>
                    </a:cubicBezTo>
                    <a:cubicBezTo>
                      <a:pt x="469331" y="380573"/>
                      <a:pt x="473730" y="376178"/>
                      <a:pt x="479106" y="376178"/>
                    </a:cubicBezTo>
                    <a:lnTo>
                      <a:pt x="501882" y="376178"/>
                    </a:lnTo>
                    <a:lnTo>
                      <a:pt x="501882" y="353421"/>
                    </a:lnTo>
                    <a:cubicBezTo>
                      <a:pt x="501882" y="348049"/>
                      <a:pt x="506281" y="343654"/>
                      <a:pt x="511657" y="343654"/>
                    </a:cubicBezTo>
                    <a:close/>
                    <a:moveTo>
                      <a:pt x="511621" y="311170"/>
                    </a:moveTo>
                    <a:cubicBezTo>
                      <a:pt x="470366" y="311170"/>
                      <a:pt x="436735" y="344750"/>
                      <a:pt x="436735" y="385944"/>
                    </a:cubicBezTo>
                    <a:cubicBezTo>
                      <a:pt x="436735" y="427236"/>
                      <a:pt x="470366" y="460816"/>
                      <a:pt x="511621" y="460816"/>
                    </a:cubicBezTo>
                    <a:cubicBezTo>
                      <a:pt x="552975" y="460816"/>
                      <a:pt x="586605" y="427236"/>
                      <a:pt x="586605" y="385944"/>
                    </a:cubicBezTo>
                    <a:cubicBezTo>
                      <a:pt x="586605" y="344750"/>
                      <a:pt x="552975" y="311170"/>
                      <a:pt x="511621" y="311170"/>
                    </a:cubicBezTo>
                    <a:close/>
                    <a:moveTo>
                      <a:pt x="511621" y="291647"/>
                    </a:moveTo>
                    <a:cubicBezTo>
                      <a:pt x="563729" y="291647"/>
                      <a:pt x="606157" y="333915"/>
                      <a:pt x="606157" y="385944"/>
                    </a:cubicBezTo>
                    <a:cubicBezTo>
                      <a:pt x="606157" y="437974"/>
                      <a:pt x="563729" y="480339"/>
                      <a:pt x="511621" y="480339"/>
                    </a:cubicBezTo>
                    <a:cubicBezTo>
                      <a:pt x="459514" y="480339"/>
                      <a:pt x="417183" y="437974"/>
                      <a:pt x="417183" y="385944"/>
                    </a:cubicBezTo>
                    <a:cubicBezTo>
                      <a:pt x="417183" y="333915"/>
                      <a:pt x="459514" y="291647"/>
                      <a:pt x="511621" y="291647"/>
                    </a:cubicBezTo>
                    <a:close/>
                    <a:moveTo>
                      <a:pt x="368279" y="200476"/>
                    </a:moveTo>
                    <a:cubicBezTo>
                      <a:pt x="416085" y="200476"/>
                      <a:pt x="460274" y="222135"/>
                      <a:pt x="489505" y="259991"/>
                    </a:cubicBezTo>
                    <a:cubicBezTo>
                      <a:pt x="492829" y="264284"/>
                      <a:pt x="492047" y="270333"/>
                      <a:pt x="487746" y="273650"/>
                    </a:cubicBezTo>
                    <a:cubicBezTo>
                      <a:pt x="485986" y="275016"/>
                      <a:pt x="483835" y="275699"/>
                      <a:pt x="481782" y="275699"/>
                    </a:cubicBezTo>
                    <a:cubicBezTo>
                      <a:pt x="478849" y="275699"/>
                      <a:pt x="475916" y="274430"/>
                      <a:pt x="474059" y="271894"/>
                    </a:cubicBezTo>
                    <a:cubicBezTo>
                      <a:pt x="448542" y="238917"/>
                      <a:pt x="409926" y="219989"/>
                      <a:pt x="368279" y="219989"/>
                    </a:cubicBezTo>
                    <a:cubicBezTo>
                      <a:pt x="341492" y="219989"/>
                      <a:pt x="315683" y="227892"/>
                      <a:pt x="293588" y="242819"/>
                    </a:cubicBezTo>
                    <a:cubicBezTo>
                      <a:pt x="289091" y="245844"/>
                      <a:pt x="283030" y="244673"/>
                      <a:pt x="279999" y="240185"/>
                    </a:cubicBezTo>
                    <a:cubicBezTo>
                      <a:pt x="276969" y="235697"/>
                      <a:pt x="278142" y="229648"/>
                      <a:pt x="282639" y="226623"/>
                    </a:cubicBezTo>
                    <a:cubicBezTo>
                      <a:pt x="307960" y="209549"/>
                      <a:pt x="337582" y="200476"/>
                      <a:pt x="368279" y="200476"/>
                    </a:cubicBezTo>
                    <a:close/>
                    <a:moveTo>
                      <a:pt x="153211" y="200476"/>
                    </a:moveTo>
                    <a:cubicBezTo>
                      <a:pt x="237688" y="200476"/>
                      <a:pt x="306325" y="269099"/>
                      <a:pt x="306325" y="353439"/>
                    </a:cubicBezTo>
                    <a:cubicBezTo>
                      <a:pt x="306325" y="358808"/>
                      <a:pt x="302023" y="363200"/>
                      <a:pt x="296547" y="363200"/>
                    </a:cubicBezTo>
                    <a:cubicBezTo>
                      <a:pt x="291170" y="363200"/>
                      <a:pt x="286770" y="358808"/>
                      <a:pt x="286770" y="353439"/>
                    </a:cubicBezTo>
                    <a:cubicBezTo>
                      <a:pt x="286770" y="279837"/>
                      <a:pt x="226835" y="219999"/>
                      <a:pt x="153211" y="219999"/>
                    </a:cubicBezTo>
                    <a:cubicBezTo>
                      <a:pt x="79490" y="219999"/>
                      <a:pt x="19554" y="279837"/>
                      <a:pt x="19554" y="353439"/>
                    </a:cubicBezTo>
                    <a:cubicBezTo>
                      <a:pt x="19554" y="358808"/>
                      <a:pt x="15155" y="363200"/>
                      <a:pt x="9777" y="363200"/>
                    </a:cubicBezTo>
                    <a:cubicBezTo>
                      <a:pt x="4400" y="363200"/>
                      <a:pt x="0" y="358808"/>
                      <a:pt x="0" y="353439"/>
                    </a:cubicBezTo>
                    <a:cubicBezTo>
                      <a:pt x="0" y="269099"/>
                      <a:pt x="68735" y="200476"/>
                      <a:pt x="153211" y="200476"/>
                    </a:cubicBezTo>
                    <a:close/>
                    <a:moveTo>
                      <a:pt x="368295" y="19531"/>
                    </a:moveTo>
                    <a:cubicBezTo>
                      <a:pt x="334085" y="19531"/>
                      <a:pt x="306326" y="47266"/>
                      <a:pt x="306326" y="81348"/>
                    </a:cubicBezTo>
                    <a:cubicBezTo>
                      <a:pt x="306326" y="115528"/>
                      <a:pt x="334085" y="143262"/>
                      <a:pt x="368295" y="143262"/>
                    </a:cubicBezTo>
                    <a:cubicBezTo>
                      <a:pt x="402407" y="143262"/>
                      <a:pt x="430165" y="115528"/>
                      <a:pt x="430165" y="81348"/>
                    </a:cubicBezTo>
                    <a:cubicBezTo>
                      <a:pt x="430165" y="47266"/>
                      <a:pt x="402407" y="19531"/>
                      <a:pt x="368295" y="19531"/>
                    </a:cubicBezTo>
                    <a:close/>
                    <a:moveTo>
                      <a:pt x="153211" y="19531"/>
                    </a:moveTo>
                    <a:cubicBezTo>
                      <a:pt x="119001" y="19531"/>
                      <a:pt x="91242" y="47266"/>
                      <a:pt x="91242" y="81348"/>
                    </a:cubicBezTo>
                    <a:cubicBezTo>
                      <a:pt x="91242" y="115528"/>
                      <a:pt x="119001" y="143262"/>
                      <a:pt x="153211" y="143262"/>
                    </a:cubicBezTo>
                    <a:cubicBezTo>
                      <a:pt x="187323" y="143262"/>
                      <a:pt x="215081" y="115528"/>
                      <a:pt x="215081" y="81348"/>
                    </a:cubicBezTo>
                    <a:cubicBezTo>
                      <a:pt x="215081" y="47266"/>
                      <a:pt x="187323" y="19531"/>
                      <a:pt x="153211" y="19531"/>
                    </a:cubicBezTo>
                    <a:close/>
                    <a:moveTo>
                      <a:pt x="368295" y="0"/>
                    </a:moveTo>
                    <a:cubicBezTo>
                      <a:pt x="413158" y="0"/>
                      <a:pt x="449714" y="36523"/>
                      <a:pt x="449714" y="81348"/>
                    </a:cubicBezTo>
                    <a:cubicBezTo>
                      <a:pt x="449714" y="126270"/>
                      <a:pt x="413158" y="162794"/>
                      <a:pt x="368295" y="162794"/>
                    </a:cubicBezTo>
                    <a:cubicBezTo>
                      <a:pt x="323333" y="162794"/>
                      <a:pt x="286778" y="126270"/>
                      <a:pt x="286778" y="81348"/>
                    </a:cubicBezTo>
                    <a:cubicBezTo>
                      <a:pt x="286778" y="36523"/>
                      <a:pt x="323333" y="0"/>
                      <a:pt x="368295" y="0"/>
                    </a:cubicBezTo>
                    <a:close/>
                    <a:moveTo>
                      <a:pt x="153211" y="0"/>
                    </a:moveTo>
                    <a:cubicBezTo>
                      <a:pt x="198074" y="0"/>
                      <a:pt x="234630" y="36523"/>
                      <a:pt x="234630" y="81348"/>
                    </a:cubicBezTo>
                    <a:cubicBezTo>
                      <a:pt x="234630" y="126270"/>
                      <a:pt x="198074" y="162794"/>
                      <a:pt x="153211" y="162794"/>
                    </a:cubicBezTo>
                    <a:cubicBezTo>
                      <a:pt x="108249" y="162794"/>
                      <a:pt x="71694" y="126270"/>
                      <a:pt x="71694" y="81348"/>
                    </a:cubicBezTo>
                    <a:cubicBezTo>
                      <a:pt x="71694" y="36523"/>
                      <a:pt x="108249" y="0"/>
                      <a:pt x="153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4C4191AE-EEF5-DA58-9A12-1CF0D460E969}"/>
                </a:ext>
              </a:extLst>
            </p:cNvPr>
            <p:cNvGrpSpPr/>
            <p:nvPr/>
          </p:nvGrpSpPr>
          <p:grpSpPr>
            <a:xfrm>
              <a:off x="8419081" y="2267134"/>
              <a:ext cx="3107431" cy="1489059"/>
              <a:chOff x="8419081" y="2267134"/>
              <a:chExt cx="3107431" cy="1489059"/>
            </a:xfrm>
          </p:grpSpPr>
          <p:sp>
            <p:nvSpPr>
              <p:cNvPr id="32" name="Text2">
                <a:extLst>
                  <a:ext uri="{FF2B5EF4-FFF2-40B4-BE49-F238E27FC236}">
                    <a16:creationId xmlns:a16="http://schemas.microsoft.com/office/drawing/2014/main" id="{4F22B1BB-9AE8-2BB5-EB10-345662999F1E}"/>
                  </a:ext>
                </a:extLst>
              </p:cNvPr>
              <p:cNvSpPr/>
              <p:nvPr/>
            </p:nvSpPr>
            <p:spPr bwMode="auto">
              <a:xfrm>
                <a:off x="9021732" y="2881884"/>
                <a:ext cx="2504780" cy="874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 lnSpcReduction="10000"/>
              </a:bodyPr>
              <a:lstStyle/>
              <a:p>
                <a:r>
                  <a:rPr lang="zh-CN" altLang="en-US" sz="1200" dirty="0">
                    <a:latin typeface="Microsoft YaHei Light" panose="020B0502040204020203" pitchFamily="34" charset="-122"/>
                    <a:ea typeface="Microsoft YaHei Light" panose="020B0502040204020203" pitchFamily="34" charset="-122"/>
                  </a:rPr>
                  <a:t>无锡宝购鲸喜采用了先进的库存管理技术，能够实时监控库存数据，包括商品的库存量、销售情况和库存状态等信息。这使管理人员能够及时掌握库存情况，做出相应的补货和调整决策，从而避免库存积压和缺货现象的发生，提高了库存周转率。</a:t>
                </a:r>
              </a:p>
            </p:txBody>
          </p:sp>
          <p:sp>
            <p:nvSpPr>
              <p:cNvPr id="33" name="Bullet2">
                <a:extLst>
                  <a:ext uri="{FF2B5EF4-FFF2-40B4-BE49-F238E27FC236}">
                    <a16:creationId xmlns:a16="http://schemas.microsoft.com/office/drawing/2014/main" id="{95961F34-5429-C08C-8EEF-72DEB19D6B19}"/>
                  </a:ext>
                </a:extLst>
              </p:cNvPr>
              <p:cNvSpPr txBox="1"/>
              <p:nvPr/>
            </p:nvSpPr>
            <p:spPr bwMode="auto">
              <a:xfrm>
                <a:off x="9021732" y="2267134"/>
                <a:ext cx="2504780" cy="614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r>
                  <a:rPr lang="zh-CN" altLang="en-US" b="1" dirty="0"/>
                  <a:t>精准的库存管理</a:t>
                </a:r>
              </a:p>
            </p:txBody>
          </p:sp>
          <p:sp>
            <p:nvSpPr>
              <p:cNvPr id="34" name="Icon2">
                <a:extLst>
                  <a:ext uri="{FF2B5EF4-FFF2-40B4-BE49-F238E27FC236}">
                    <a16:creationId xmlns:a16="http://schemas.microsoft.com/office/drawing/2014/main" id="{82EC5552-F83E-7B17-FD35-4AD62C604E4E}"/>
                  </a:ext>
                </a:extLst>
              </p:cNvPr>
              <p:cNvSpPr/>
              <p:nvPr/>
            </p:nvSpPr>
            <p:spPr bwMode="auto">
              <a:xfrm>
                <a:off x="8419081" y="2554886"/>
                <a:ext cx="471418" cy="470798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82F536B6-EFA2-5E6E-50A0-5AADF071E5FE}"/>
                </a:ext>
              </a:extLst>
            </p:cNvPr>
            <p:cNvGrpSpPr/>
            <p:nvPr/>
          </p:nvGrpSpPr>
          <p:grpSpPr>
            <a:xfrm>
              <a:off x="4811580" y="4068592"/>
              <a:ext cx="2894531" cy="1489059"/>
              <a:chOff x="4811580" y="4068592"/>
              <a:chExt cx="2894531" cy="1489059"/>
            </a:xfrm>
          </p:grpSpPr>
          <p:sp>
            <p:nvSpPr>
              <p:cNvPr id="29" name="Text3">
                <a:extLst>
                  <a:ext uri="{FF2B5EF4-FFF2-40B4-BE49-F238E27FC236}">
                    <a16:creationId xmlns:a16="http://schemas.microsoft.com/office/drawing/2014/main" id="{2ADFB9CE-EBD6-10BC-47BA-FD65C8A33B35}"/>
                  </a:ext>
                </a:extLst>
              </p:cNvPr>
              <p:cNvSpPr/>
              <p:nvPr/>
            </p:nvSpPr>
            <p:spPr bwMode="auto">
              <a:xfrm>
                <a:off x="5414230" y="4683342"/>
                <a:ext cx="2291881" cy="874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850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200" dirty="0">
                    <a:latin typeface="Microsoft YaHei Light" panose="020B0502040204020203" pitchFamily="34" charset="-122"/>
                    <a:ea typeface="Microsoft YaHei Light" panose="020B0502040204020203" pitchFamily="34" charset="-122"/>
                  </a:rPr>
                  <a:t>利用大数据分析和历史销售数据，无锡宝购鲸喜能够准确预测商品需求，并制定合理的补货计划。这确保了店铺的库存始终保持在一个合理的水平上，既不会过多也不会过少。通过及时补货和调整库存结构，有效提高了库存周转率。</a:t>
                </a:r>
                <a:endParaRPr lang="zh-CN" altLang="en-US" sz="1200" dirty="0"/>
              </a:p>
            </p:txBody>
          </p:sp>
          <p:sp>
            <p:nvSpPr>
              <p:cNvPr id="30" name="Bullet3">
                <a:extLst>
                  <a:ext uri="{FF2B5EF4-FFF2-40B4-BE49-F238E27FC236}">
                    <a16:creationId xmlns:a16="http://schemas.microsoft.com/office/drawing/2014/main" id="{174D1961-0A63-B4EC-4164-B99671363BED}"/>
                  </a:ext>
                </a:extLst>
              </p:cNvPr>
              <p:cNvSpPr txBox="1"/>
              <p:nvPr/>
            </p:nvSpPr>
            <p:spPr bwMode="auto">
              <a:xfrm>
                <a:off x="5414230" y="4068592"/>
                <a:ext cx="2291881" cy="614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b="1" dirty="0"/>
                  <a:t>需求预测和补货优化</a:t>
                </a:r>
              </a:p>
            </p:txBody>
          </p:sp>
          <p:sp>
            <p:nvSpPr>
              <p:cNvPr id="31" name="Icon3">
                <a:extLst>
                  <a:ext uri="{FF2B5EF4-FFF2-40B4-BE49-F238E27FC236}">
                    <a16:creationId xmlns:a16="http://schemas.microsoft.com/office/drawing/2014/main" id="{8EDF001F-C068-A4CD-75D6-1731395636F3}"/>
                  </a:ext>
                </a:extLst>
              </p:cNvPr>
              <p:cNvSpPr/>
              <p:nvPr/>
            </p:nvSpPr>
            <p:spPr bwMode="auto">
              <a:xfrm>
                <a:off x="4811580" y="4356180"/>
                <a:ext cx="471418" cy="471126"/>
              </a:xfrm>
              <a:custGeom>
                <a:avLst/>
                <a:gdLst>
                  <a:gd name="connsiteX0" fmla="*/ 482620 w 607097"/>
                  <a:gd name="connsiteY0" fmla="*/ 381169 h 606722"/>
                  <a:gd name="connsiteX1" fmla="*/ 496768 w 607097"/>
                  <a:gd name="connsiteY1" fmla="*/ 381169 h 606722"/>
                  <a:gd name="connsiteX2" fmla="*/ 510916 w 607097"/>
                  <a:gd name="connsiteY2" fmla="*/ 395381 h 606722"/>
                  <a:gd name="connsiteX3" fmla="*/ 510916 w 607097"/>
                  <a:gd name="connsiteY3" fmla="*/ 409505 h 606722"/>
                  <a:gd name="connsiteX4" fmla="*/ 503887 w 607097"/>
                  <a:gd name="connsiteY4" fmla="*/ 412525 h 606722"/>
                  <a:gd name="connsiteX5" fmla="*/ 496768 w 607097"/>
                  <a:gd name="connsiteY5" fmla="*/ 409505 h 606722"/>
                  <a:gd name="connsiteX6" fmla="*/ 482620 w 607097"/>
                  <a:gd name="connsiteY6" fmla="*/ 395381 h 606722"/>
                  <a:gd name="connsiteX7" fmla="*/ 482620 w 607097"/>
                  <a:gd name="connsiteY7" fmla="*/ 381169 h 606722"/>
                  <a:gd name="connsiteX8" fmla="*/ 546398 w 607097"/>
                  <a:gd name="connsiteY8" fmla="*/ 242745 h 606722"/>
                  <a:gd name="connsiteX9" fmla="*/ 566606 w 607097"/>
                  <a:gd name="connsiteY9" fmla="*/ 242745 h 606722"/>
                  <a:gd name="connsiteX10" fmla="*/ 576754 w 607097"/>
                  <a:gd name="connsiteY10" fmla="*/ 252756 h 606722"/>
                  <a:gd name="connsiteX11" fmla="*/ 566606 w 607097"/>
                  <a:gd name="connsiteY11" fmla="*/ 262856 h 606722"/>
                  <a:gd name="connsiteX12" fmla="*/ 546398 w 607097"/>
                  <a:gd name="connsiteY12" fmla="*/ 262856 h 606722"/>
                  <a:gd name="connsiteX13" fmla="*/ 536249 w 607097"/>
                  <a:gd name="connsiteY13" fmla="*/ 252756 h 606722"/>
                  <a:gd name="connsiteX14" fmla="*/ 546398 w 607097"/>
                  <a:gd name="connsiteY14" fmla="*/ 242745 h 606722"/>
                  <a:gd name="connsiteX15" fmla="*/ 353968 w 607097"/>
                  <a:gd name="connsiteY15" fmla="*/ 101120 h 606722"/>
                  <a:gd name="connsiteX16" fmla="*/ 364118 w 607097"/>
                  <a:gd name="connsiteY16" fmla="*/ 111251 h 606722"/>
                  <a:gd name="connsiteX17" fmla="*/ 364118 w 607097"/>
                  <a:gd name="connsiteY17" fmla="*/ 242683 h 606722"/>
                  <a:gd name="connsiteX18" fmla="*/ 424838 w 607097"/>
                  <a:gd name="connsiteY18" fmla="*/ 242683 h 606722"/>
                  <a:gd name="connsiteX19" fmla="*/ 434988 w 607097"/>
                  <a:gd name="connsiteY19" fmla="*/ 252725 h 606722"/>
                  <a:gd name="connsiteX20" fmla="*/ 424838 w 607097"/>
                  <a:gd name="connsiteY20" fmla="*/ 262856 h 606722"/>
                  <a:gd name="connsiteX21" fmla="*/ 353968 w 607097"/>
                  <a:gd name="connsiteY21" fmla="*/ 262856 h 606722"/>
                  <a:gd name="connsiteX22" fmla="*/ 343818 w 607097"/>
                  <a:gd name="connsiteY22" fmla="*/ 252725 h 606722"/>
                  <a:gd name="connsiteX23" fmla="*/ 343818 w 607097"/>
                  <a:gd name="connsiteY23" fmla="*/ 111251 h 606722"/>
                  <a:gd name="connsiteX24" fmla="*/ 353968 w 607097"/>
                  <a:gd name="connsiteY24" fmla="*/ 101120 h 606722"/>
                  <a:gd name="connsiteX25" fmla="*/ 496768 w 607097"/>
                  <a:gd name="connsiteY25" fmla="*/ 96101 h 606722"/>
                  <a:gd name="connsiteX26" fmla="*/ 510916 w 607097"/>
                  <a:gd name="connsiteY26" fmla="*/ 96101 h 606722"/>
                  <a:gd name="connsiteX27" fmla="*/ 510916 w 607097"/>
                  <a:gd name="connsiteY27" fmla="*/ 110217 h 606722"/>
                  <a:gd name="connsiteX28" fmla="*/ 496768 w 607097"/>
                  <a:gd name="connsiteY28" fmla="*/ 124334 h 606722"/>
                  <a:gd name="connsiteX29" fmla="*/ 489650 w 607097"/>
                  <a:gd name="connsiteY29" fmla="*/ 127441 h 606722"/>
                  <a:gd name="connsiteX30" fmla="*/ 482620 w 607097"/>
                  <a:gd name="connsiteY30" fmla="*/ 124334 h 606722"/>
                  <a:gd name="connsiteX31" fmla="*/ 482620 w 607097"/>
                  <a:gd name="connsiteY31" fmla="*/ 110217 h 606722"/>
                  <a:gd name="connsiteX32" fmla="*/ 196955 w 607097"/>
                  <a:gd name="connsiteY32" fmla="*/ 96101 h 606722"/>
                  <a:gd name="connsiteX33" fmla="*/ 211110 w 607097"/>
                  <a:gd name="connsiteY33" fmla="*/ 96101 h 606722"/>
                  <a:gd name="connsiteX34" fmla="*/ 225355 w 607097"/>
                  <a:gd name="connsiteY34" fmla="*/ 110217 h 606722"/>
                  <a:gd name="connsiteX35" fmla="*/ 225355 w 607097"/>
                  <a:gd name="connsiteY35" fmla="*/ 124334 h 606722"/>
                  <a:gd name="connsiteX36" fmla="*/ 218233 w 607097"/>
                  <a:gd name="connsiteY36" fmla="*/ 127441 h 606722"/>
                  <a:gd name="connsiteX37" fmla="*/ 211110 w 607097"/>
                  <a:gd name="connsiteY37" fmla="*/ 124334 h 606722"/>
                  <a:gd name="connsiteX38" fmla="*/ 196955 w 607097"/>
                  <a:gd name="connsiteY38" fmla="*/ 110217 h 606722"/>
                  <a:gd name="connsiteX39" fmla="*/ 196955 w 607097"/>
                  <a:gd name="connsiteY39" fmla="*/ 96101 h 606722"/>
                  <a:gd name="connsiteX40" fmla="*/ 103963 w 607097"/>
                  <a:gd name="connsiteY40" fmla="*/ 81761 h 606722"/>
                  <a:gd name="connsiteX41" fmla="*/ 87598 w 607097"/>
                  <a:gd name="connsiteY41" fmla="*/ 90026 h 606722"/>
                  <a:gd name="connsiteX42" fmla="*/ 62322 w 607097"/>
                  <a:gd name="connsiteY42" fmla="*/ 115266 h 606722"/>
                  <a:gd name="connsiteX43" fmla="*/ 34998 w 607097"/>
                  <a:gd name="connsiteY43" fmla="*/ 265902 h 606722"/>
                  <a:gd name="connsiteX44" fmla="*/ 75494 w 607097"/>
                  <a:gd name="connsiteY44" fmla="*/ 322602 h 606722"/>
                  <a:gd name="connsiteX45" fmla="*/ 283044 w 607097"/>
                  <a:gd name="connsiteY45" fmla="*/ 530826 h 606722"/>
                  <a:gd name="connsiteX46" fmla="*/ 327634 w 607097"/>
                  <a:gd name="connsiteY46" fmla="*/ 565219 h 606722"/>
                  <a:gd name="connsiteX47" fmla="*/ 490684 w 607097"/>
                  <a:gd name="connsiteY47" fmla="*/ 545046 h 606722"/>
                  <a:gd name="connsiteX48" fmla="*/ 515960 w 607097"/>
                  <a:gd name="connsiteY48" fmla="*/ 519717 h 606722"/>
                  <a:gd name="connsiteX49" fmla="*/ 521033 w 607097"/>
                  <a:gd name="connsiteY49" fmla="*/ 485324 h 606722"/>
                  <a:gd name="connsiteX50" fmla="*/ 434969 w 607097"/>
                  <a:gd name="connsiteY50" fmla="*/ 411561 h 606722"/>
                  <a:gd name="connsiteX51" fmla="*/ 414321 w 607097"/>
                  <a:gd name="connsiteY51" fmla="*/ 406318 h 606722"/>
                  <a:gd name="connsiteX52" fmla="*/ 413698 w 607097"/>
                  <a:gd name="connsiteY52" fmla="*/ 406496 h 606722"/>
                  <a:gd name="connsiteX53" fmla="*/ 405599 w 607097"/>
                  <a:gd name="connsiteY53" fmla="*/ 413605 h 606722"/>
                  <a:gd name="connsiteX54" fmla="*/ 404620 w 607097"/>
                  <a:gd name="connsiteY54" fmla="*/ 414583 h 606722"/>
                  <a:gd name="connsiteX55" fmla="*/ 373202 w 607097"/>
                  <a:gd name="connsiteY55" fmla="*/ 447910 h 606722"/>
                  <a:gd name="connsiteX56" fmla="*/ 349528 w 607097"/>
                  <a:gd name="connsiteY56" fmla="*/ 459552 h 606722"/>
                  <a:gd name="connsiteX57" fmla="*/ 405599 w 607097"/>
                  <a:gd name="connsiteY57" fmla="*/ 475282 h 606722"/>
                  <a:gd name="connsiteX58" fmla="*/ 414677 w 607097"/>
                  <a:gd name="connsiteY58" fmla="*/ 486391 h 606722"/>
                  <a:gd name="connsiteX59" fmla="*/ 404620 w 607097"/>
                  <a:gd name="connsiteY59" fmla="*/ 495456 h 606722"/>
                  <a:gd name="connsiteX60" fmla="*/ 403552 w 607097"/>
                  <a:gd name="connsiteY60" fmla="*/ 495456 h 606722"/>
                  <a:gd name="connsiteX61" fmla="*/ 287138 w 607097"/>
                  <a:gd name="connsiteY61" fmla="*/ 441866 h 606722"/>
                  <a:gd name="connsiteX62" fmla="*/ 286426 w 607097"/>
                  <a:gd name="connsiteY62" fmla="*/ 441067 h 606722"/>
                  <a:gd name="connsiteX63" fmla="*/ 284112 w 607097"/>
                  <a:gd name="connsiteY63" fmla="*/ 438845 h 606722"/>
                  <a:gd name="connsiteX64" fmla="*/ 176777 w 607097"/>
                  <a:gd name="connsiteY64" fmla="*/ 331666 h 606722"/>
                  <a:gd name="connsiteX65" fmla="*/ 111895 w 607097"/>
                  <a:gd name="connsiteY65" fmla="*/ 213379 h 606722"/>
                  <a:gd name="connsiteX66" fmla="*/ 121062 w 607097"/>
                  <a:gd name="connsiteY66" fmla="*/ 202270 h 606722"/>
                  <a:gd name="connsiteX67" fmla="*/ 132188 w 607097"/>
                  <a:gd name="connsiteY67" fmla="*/ 211335 h 606722"/>
                  <a:gd name="connsiteX68" fmla="*/ 146428 w 607097"/>
                  <a:gd name="connsiteY68" fmla="*/ 259325 h 606722"/>
                  <a:gd name="connsiteX69" fmla="*/ 158532 w 607097"/>
                  <a:gd name="connsiteY69" fmla="*/ 233553 h 606722"/>
                  <a:gd name="connsiteX70" fmla="*/ 191907 w 607097"/>
                  <a:gd name="connsiteY70" fmla="*/ 202270 h 606722"/>
                  <a:gd name="connsiteX71" fmla="*/ 192975 w 607097"/>
                  <a:gd name="connsiteY71" fmla="*/ 201204 h 606722"/>
                  <a:gd name="connsiteX72" fmla="*/ 200006 w 607097"/>
                  <a:gd name="connsiteY72" fmla="*/ 193117 h 606722"/>
                  <a:gd name="connsiteX73" fmla="*/ 194933 w 607097"/>
                  <a:gd name="connsiteY73" fmla="*/ 170899 h 606722"/>
                  <a:gd name="connsiteX74" fmla="*/ 121062 w 607097"/>
                  <a:gd name="connsiteY74" fmla="*/ 84961 h 606722"/>
                  <a:gd name="connsiteX75" fmla="*/ 103963 w 607097"/>
                  <a:gd name="connsiteY75" fmla="*/ 81761 h 606722"/>
                  <a:gd name="connsiteX76" fmla="*/ 353980 w 607097"/>
                  <a:gd name="connsiteY76" fmla="*/ 30273 h 606722"/>
                  <a:gd name="connsiteX77" fmla="*/ 364141 w 607097"/>
                  <a:gd name="connsiteY77" fmla="*/ 40422 h 606722"/>
                  <a:gd name="connsiteX78" fmla="*/ 364141 w 607097"/>
                  <a:gd name="connsiteY78" fmla="*/ 60719 h 606722"/>
                  <a:gd name="connsiteX79" fmla="*/ 353980 w 607097"/>
                  <a:gd name="connsiteY79" fmla="*/ 70778 h 606722"/>
                  <a:gd name="connsiteX80" fmla="*/ 343818 w 607097"/>
                  <a:gd name="connsiteY80" fmla="*/ 60719 h 606722"/>
                  <a:gd name="connsiteX81" fmla="*/ 343818 w 607097"/>
                  <a:gd name="connsiteY81" fmla="*/ 40422 h 606722"/>
                  <a:gd name="connsiteX82" fmla="*/ 353980 w 607097"/>
                  <a:gd name="connsiteY82" fmla="*/ 30273 h 606722"/>
                  <a:gd name="connsiteX83" fmla="*/ 353978 w 607097"/>
                  <a:gd name="connsiteY83" fmla="*/ 20263 h 606722"/>
                  <a:gd name="connsiteX84" fmla="*/ 174819 w 607097"/>
                  <a:gd name="connsiteY84" fmla="*/ 104957 h 606722"/>
                  <a:gd name="connsiteX85" fmla="*/ 214246 w 607097"/>
                  <a:gd name="connsiteY85" fmla="*/ 160768 h 606722"/>
                  <a:gd name="connsiteX86" fmla="*/ 221278 w 607097"/>
                  <a:gd name="connsiteY86" fmla="*/ 198182 h 606722"/>
                  <a:gd name="connsiteX87" fmla="*/ 215938 w 607097"/>
                  <a:gd name="connsiteY87" fmla="*/ 209025 h 606722"/>
                  <a:gd name="connsiteX88" fmla="*/ 210152 w 607097"/>
                  <a:gd name="connsiteY88" fmla="*/ 215157 h 606722"/>
                  <a:gd name="connsiteX89" fmla="*/ 206147 w 607097"/>
                  <a:gd name="connsiteY89" fmla="*/ 218445 h 606722"/>
                  <a:gd name="connsiteX90" fmla="*/ 176777 w 607097"/>
                  <a:gd name="connsiteY90" fmla="*/ 244662 h 606722"/>
                  <a:gd name="connsiteX91" fmla="*/ 182829 w 607097"/>
                  <a:gd name="connsiteY91" fmla="*/ 308382 h 606722"/>
                  <a:gd name="connsiteX92" fmla="*/ 189504 w 607097"/>
                  <a:gd name="connsiteY92" fmla="*/ 315136 h 606722"/>
                  <a:gd name="connsiteX93" fmla="*/ 189949 w 607097"/>
                  <a:gd name="connsiteY93" fmla="*/ 315492 h 606722"/>
                  <a:gd name="connsiteX94" fmla="*/ 191640 w 607097"/>
                  <a:gd name="connsiteY94" fmla="*/ 317269 h 606722"/>
                  <a:gd name="connsiteX95" fmla="*/ 298263 w 607097"/>
                  <a:gd name="connsiteY95" fmla="*/ 424714 h 606722"/>
                  <a:gd name="connsiteX96" fmla="*/ 362077 w 607097"/>
                  <a:gd name="connsiteY96" fmla="*/ 430758 h 606722"/>
                  <a:gd name="connsiteX97" fmla="*/ 388422 w 607097"/>
                  <a:gd name="connsiteY97" fmla="*/ 401430 h 606722"/>
                  <a:gd name="connsiteX98" fmla="*/ 408625 w 607097"/>
                  <a:gd name="connsiteY98" fmla="*/ 386233 h 606722"/>
                  <a:gd name="connsiteX99" fmla="*/ 419661 w 607097"/>
                  <a:gd name="connsiteY99" fmla="*/ 384900 h 606722"/>
                  <a:gd name="connsiteX100" fmla="*/ 446094 w 607097"/>
                  <a:gd name="connsiteY100" fmla="*/ 392365 h 606722"/>
                  <a:gd name="connsiteX101" fmla="*/ 501987 w 607097"/>
                  <a:gd name="connsiteY101" fmla="*/ 431646 h 606722"/>
                  <a:gd name="connsiteX102" fmla="*/ 586894 w 607097"/>
                  <a:gd name="connsiteY102" fmla="*/ 252749 h 606722"/>
                  <a:gd name="connsiteX103" fmla="*/ 353978 w 607097"/>
                  <a:gd name="connsiteY103" fmla="*/ 20263 h 606722"/>
                  <a:gd name="connsiteX104" fmla="*/ 353978 w 607097"/>
                  <a:gd name="connsiteY104" fmla="*/ 0 h 606722"/>
                  <a:gd name="connsiteX105" fmla="*/ 607097 w 607097"/>
                  <a:gd name="connsiteY105" fmla="*/ 252749 h 606722"/>
                  <a:gd name="connsiteX106" fmla="*/ 517384 w 607097"/>
                  <a:gd name="connsiteY106" fmla="*/ 445421 h 606722"/>
                  <a:gd name="connsiteX107" fmla="*/ 540257 w 607097"/>
                  <a:gd name="connsiteY107" fmla="*/ 474215 h 606722"/>
                  <a:gd name="connsiteX108" fmla="*/ 531179 w 607097"/>
                  <a:gd name="connsiteY108" fmla="*/ 532870 h 606722"/>
                  <a:gd name="connsiteX109" fmla="*/ 505814 w 607097"/>
                  <a:gd name="connsiteY109" fmla="*/ 559176 h 606722"/>
                  <a:gd name="connsiteX110" fmla="*/ 401505 w 607097"/>
                  <a:gd name="connsiteY110" fmla="*/ 606722 h 606722"/>
                  <a:gd name="connsiteX111" fmla="*/ 318556 w 607097"/>
                  <a:gd name="connsiteY111" fmla="*/ 582460 h 606722"/>
                  <a:gd name="connsiteX112" fmla="*/ 268893 w 607097"/>
                  <a:gd name="connsiteY112" fmla="*/ 543979 h 606722"/>
                  <a:gd name="connsiteX113" fmla="*/ 61343 w 607097"/>
                  <a:gd name="connsiteY113" fmla="*/ 336732 h 606722"/>
                  <a:gd name="connsiteX114" fmla="*/ 16753 w 607097"/>
                  <a:gd name="connsiteY114" fmla="*/ 275056 h 606722"/>
                  <a:gd name="connsiteX115" fmla="*/ 48171 w 607097"/>
                  <a:gd name="connsiteY115" fmla="*/ 101135 h 606722"/>
                  <a:gd name="connsiteX116" fmla="*/ 73447 w 607097"/>
                  <a:gd name="connsiteY116" fmla="*/ 75807 h 606722"/>
                  <a:gd name="connsiteX117" fmla="*/ 132188 w 607097"/>
                  <a:gd name="connsiteY117" fmla="*/ 66742 h 606722"/>
                  <a:gd name="connsiteX118" fmla="*/ 160757 w 607097"/>
                  <a:gd name="connsiteY118" fmla="*/ 89315 h 606722"/>
                  <a:gd name="connsiteX119" fmla="*/ 353978 w 607097"/>
                  <a:gd name="connsiteY119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607097" h="606722">
                    <a:moveTo>
                      <a:pt x="482620" y="381169"/>
                    </a:moveTo>
                    <a:cubicBezTo>
                      <a:pt x="486624" y="377172"/>
                      <a:pt x="492675" y="377172"/>
                      <a:pt x="496768" y="381169"/>
                    </a:cubicBezTo>
                    <a:lnTo>
                      <a:pt x="510916" y="395381"/>
                    </a:lnTo>
                    <a:cubicBezTo>
                      <a:pt x="515009" y="399379"/>
                      <a:pt x="515009" y="405419"/>
                      <a:pt x="510916" y="409505"/>
                    </a:cubicBezTo>
                    <a:cubicBezTo>
                      <a:pt x="509937" y="412525"/>
                      <a:pt x="506912" y="412525"/>
                      <a:pt x="503887" y="412525"/>
                    </a:cubicBezTo>
                    <a:cubicBezTo>
                      <a:pt x="500861" y="412525"/>
                      <a:pt x="498815" y="411548"/>
                      <a:pt x="496768" y="409505"/>
                    </a:cubicBezTo>
                    <a:lnTo>
                      <a:pt x="482620" y="395381"/>
                    </a:lnTo>
                    <a:cubicBezTo>
                      <a:pt x="478527" y="391295"/>
                      <a:pt x="478527" y="385255"/>
                      <a:pt x="482620" y="381169"/>
                    </a:cubicBezTo>
                    <a:close/>
                    <a:moveTo>
                      <a:pt x="546398" y="242745"/>
                    </a:moveTo>
                    <a:lnTo>
                      <a:pt x="566606" y="242745"/>
                    </a:lnTo>
                    <a:cubicBezTo>
                      <a:pt x="572659" y="242745"/>
                      <a:pt x="576754" y="246732"/>
                      <a:pt x="576754" y="252756"/>
                    </a:cubicBezTo>
                    <a:cubicBezTo>
                      <a:pt x="576754" y="258869"/>
                      <a:pt x="572659" y="262856"/>
                      <a:pt x="566606" y="262856"/>
                    </a:cubicBezTo>
                    <a:lnTo>
                      <a:pt x="546398" y="262856"/>
                    </a:lnTo>
                    <a:cubicBezTo>
                      <a:pt x="540255" y="262856"/>
                      <a:pt x="536249" y="258869"/>
                      <a:pt x="536249" y="252756"/>
                    </a:cubicBezTo>
                    <a:cubicBezTo>
                      <a:pt x="536249" y="246732"/>
                      <a:pt x="540255" y="242745"/>
                      <a:pt x="546398" y="242745"/>
                    </a:cubicBezTo>
                    <a:close/>
                    <a:moveTo>
                      <a:pt x="353968" y="101120"/>
                    </a:moveTo>
                    <a:cubicBezTo>
                      <a:pt x="360022" y="101120"/>
                      <a:pt x="364118" y="105119"/>
                      <a:pt x="364118" y="111251"/>
                    </a:cubicBezTo>
                    <a:lnTo>
                      <a:pt x="364118" y="242683"/>
                    </a:lnTo>
                    <a:lnTo>
                      <a:pt x="424838" y="242683"/>
                    </a:lnTo>
                    <a:cubicBezTo>
                      <a:pt x="430893" y="242683"/>
                      <a:pt x="434988" y="246682"/>
                      <a:pt x="434988" y="252725"/>
                    </a:cubicBezTo>
                    <a:cubicBezTo>
                      <a:pt x="434988" y="258857"/>
                      <a:pt x="430893" y="262856"/>
                      <a:pt x="424838" y="262856"/>
                    </a:cubicBezTo>
                    <a:lnTo>
                      <a:pt x="353968" y="262856"/>
                    </a:lnTo>
                    <a:cubicBezTo>
                      <a:pt x="347825" y="262856"/>
                      <a:pt x="343818" y="258857"/>
                      <a:pt x="343818" y="252725"/>
                    </a:cubicBezTo>
                    <a:lnTo>
                      <a:pt x="343818" y="111251"/>
                    </a:lnTo>
                    <a:cubicBezTo>
                      <a:pt x="343818" y="105119"/>
                      <a:pt x="347825" y="101120"/>
                      <a:pt x="353968" y="101120"/>
                    </a:cubicBezTo>
                    <a:close/>
                    <a:moveTo>
                      <a:pt x="496768" y="96101"/>
                    </a:moveTo>
                    <a:cubicBezTo>
                      <a:pt x="500861" y="92017"/>
                      <a:pt x="506912" y="92017"/>
                      <a:pt x="510916" y="96101"/>
                    </a:cubicBezTo>
                    <a:cubicBezTo>
                      <a:pt x="515009" y="100096"/>
                      <a:pt x="515009" y="106222"/>
                      <a:pt x="510916" y="110217"/>
                    </a:cubicBezTo>
                    <a:lnTo>
                      <a:pt x="496768" y="124334"/>
                    </a:lnTo>
                    <a:cubicBezTo>
                      <a:pt x="494722" y="126376"/>
                      <a:pt x="492675" y="127441"/>
                      <a:pt x="489650" y="127441"/>
                    </a:cubicBezTo>
                    <a:cubicBezTo>
                      <a:pt x="486624" y="127441"/>
                      <a:pt x="484578" y="126376"/>
                      <a:pt x="482620" y="124334"/>
                    </a:cubicBezTo>
                    <a:cubicBezTo>
                      <a:pt x="478527" y="120338"/>
                      <a:pt x="478527" y="114301"/>
                      <a:pt x="482620" y="110217"/>
                    </a:cubicBezTo>
                    <a:close/>
                    <a:moveTo>
                      <a:pt x="196955" y="96101"/>
                    </a:moveTo>
                    <a:cubicBezTo>
                      <a:pt x="201050" y="92017"/>
                      <a:pt x="207104" y="92017"/>
                      <a:pt x="211110" y="96101"/>
                    </a:cubicBezTo>
                    <a:lnTo>
                      <a:pt x="225355" y="110217"/>
                    </a:lnTo>
                    <a:cubicBezTo>
                      <a:pt x="229361" y="114301"/>
                      <a:pt x="229361" y="120338"/>
                      <a:pt x="225355" y="124334"/>
                    </a:cubicBezTo>
                    <a:cubicBezTo>
                      <a:pt x="223307" y="126376"/>
                      <a:pt x="220280" y="127441"/>
                      <a:pt x="218233" y="127441"/>
                    </a:cubicBezTo>
                    <a:cubicBezTo>
                      <a:pt x="215206" y="127441"/>
                      <a:pt x="213158" y="126376"/>
                      <a:pt x="211110" y="124334"/>
                    </a:cubicBezTo>
                    <a:lnTo>
                      <a:pt x="196955" y="110217"/>
                    </a:lnTo>
                    <a:cubicBezTo>
                      <a:pt x="192949" y="106222"/>
                      <a:pt x="192949" y="100096"/>
                      <a:pt x="196955" y="96101"/>
                    </a:cubicBezTo>
                    <a:close/>
                    <a:moveTo>
                      <a:pt x="103963" y="81761"/>
                    </a:moveTo>
                    <a:cubicBezTo>
                      <a:pt x="98011" y="82650"/>
                      <a:pt x="92182" y="85449"/>
                      <a:pt x="87598" y="90026"/>
                    </a:cubicBezTo>
                    <a:lnTo>
                      <a:pt x="62322" y="115266"/>
                    </a:lnTo>
                    <a:cubicBezTo>
                      <a:pt x="17732" y="159790"/>
                      <a:pt x="8654" y="209291"/>
                      <a:pt x="34998" y="265902"/>
                    </a:cubicBezTo>
                    <a:cubicBezTo>
                      <a:pt x="44077" y="285187"/>
                      <a:pt x="57249" y="304383"/>
                      <a:pt x="75494" y="322602"/>
                    </a:cubicBezTo>
                    <a:lnTo>
                      <a:pt x="283044" y="530826"/>
                    </a:lnTo>
                    <a:cubicBezTo>
                      <a:pt x="297284" y="545046"/>
                      <a:pt x="312415" y="557132"/>
                      <a:pt x="327634" y="565219"/>
                    </a:cubicBezTo>
                    <a:cubicBezTo>
                      <a:pt x="389401" y="599612"/>
                      <a:pt x="443068" y="592503"/>
                      <a:pt x="490684" y="545046"/>
                    </a:cubicBezTo>
                    <a:lnTo>
                      <a:pt x="515960" y="519717"/>
                    </a:lnTo>
                    <a:cubicBezTo>
                      <a:pt x="525127" y="510653"/>
                      <a:pt x="527085" y="496433"/>
                      <a:pt x="521033" y="485324"/>
                    </a:cubicBezTo>
                    <a:cubicBezTo>
                      <a:pt x="503856" y="451998"/>
                      <a:pt x="434969" y="411561"/>
                      <a:pt x="434969" y="411561"/>
                    </a:cubicBezTo>
                    <a:cubicBezTo>
                      <a:pt x="427582" y="407829"/>
                      <a:pt x="420195" y="405874"/>
                      <a:pt x="414321" y="406318"/>
                    </a:cubicBezTo>
                    <a:cubicBezTo>
                      <a:pt x="414143" y="406318"/>
                      <a:pt x="413876" y="406407"/>
                      <a:pt x="413698" y="406496"/>
                    </a:cubicBezTo>
                    <a:cubicBezTo>
                      <a:pt x="409604" y="407473"/>
                      <a:pt x="407646" y="409517"/>
                      <a:pt x="405599" y="413605"/>
                    </a:cubicBezTo>
                    <a:lnTo>
                      <a:pt x="404620" y="414583"/>
                    </a:lnTo>
                    <a:cubicBezTo>
                      <a:pt x="397500" y="423648"/>
                      <a:pt x="380323" y="443910"/>
                      <a:pt x="373202" y="447910"/>
                    </a:cubicBezTo>
                    <a:cubicBezTo>
                      <a:pt x="365548" y="453242"/>
                      <a:pt x="357538" y="457152"/>
                      <a:pt x="349528" y="459552"/>
                    </a:cubicBezTo>
                    <a:cubicBezTo>
                      <a:pt x="365281" y="466839"/>
                      <a:pt x="384328" y="473149"/>
                      <a:pt x="405599" y="475282"/>
                    </a:cubicBezTo>
                    <a:cubicBezTo>
                      <a:pt x="410672" y="476259"/>
                      <a:pt x="414677" y="480259"/>
                      <a:pt x="414677" y="486391"/>
                    </a:cubicBezTo>
                    <a:cubicBezTo>
                      <a:pt x="413698" y="491456"/>
                      <a:pt x="409604" y="495456"/>
                      <a:pt x="404620" y="495456"/>
                    </a:cubicBezTo>
                    <a:lnTo>
                      <a:pt x="403552" y="495456"/>
                    </a:lnTo>
                    <a:cubicBezTo>
                      <a:pt x="333686" y="488346"/>
                      <a:pt x="288117" y="443910"/>
                      <a:pt x="287138" y="441866"/>
                    </a:cubicBezTo>
                    <a:cubicBezTo>
                      <a:pt x="286871" y="441600"/>
                      <a:pt x="286604" y="441333"/>
                      <a:pt x="286426" y="441067"/>
                    </a:cubicBezTo>
                    <a:cubicBezTo>
                      <a:pt x="285625" y="440356"/>
                      <a:pt x="284824" y="439645"/>
                      <a:pt x="284112" y="438845"/>
                    </a:cubicBezTo>
                    <a:lnTo>
                      <a:pt x="176777" y="331666"/>
                    </a:lnTo>
                    <a:cubicBezTo>
                      <a:pt x="174730" y="329622"/>
                      <a:pt x="119015" y="284120"/>
                      <a:pt x="111895" y="213379"/>
                    </a:cubicBezTo>
                    <a:cubicBezTo>
                      <a:pt x="110916" y="208314"/>
                      <a:pt x="115010" y="203248"/>
                      <a:pt x="121062" y="202270"/>
                    </a:cubicBezTo>
                    <a:cubicBezTo>
                      <a:pt x="127115" y="201204"/>
                      <a:pt x="131209" y="205292"/>
                      <a:pt x="132188" y="211335"/>
                    </a:cubicBezTo>
                    <a:cubicBezTo>
                      <a:pt x="133968" y="229109"/>
                      <a:pt x="139486" y="245284"/>
                      <a:pt x="146428" y="259325"/>
                    </a:cubicBezTo>
                    <a:cubicBezTo>
                      <a:pt x="148653" y="250794"/>
                      <a:pt x="152658" y="242262"/>
                      <a:pt x="158532" y="233553"/>
                    </a:cubicBezTo>
                    <a:cubicBezTo>
                      <a:pt x="162537" y="227510"/>
                      <a:pt x="183808" y="210358"/>
                      <a:pt x="191907" y="202270"/>
                    </a:cubicBezTo>
                    <a:lnTo>
                      <a:pt x="192975" y="201204"/>
                    </a:lnTo>
                    <a:cubicBezTo>
                      <a:pt x="196980" y="199160"/>
                      <a:pt x="199027" y="196138"/>
                      <a:pt x="200006" y="193117"/>
                    </a:cubicBezTo>
                    <a:cubicBezTo>
                      <a:pt x="202053" y="187073"/>
                      <a:pt x="200006" y="178986"/>
                      <a:pt x="194933" y="170899"/>
                    </a:cubicBezTo>
                    <a:cubicBezTo>
                      <a:pt x="194933" y="169832"/>
                      <a:pt x="154438" y="102113"/>
                      <a:pt x="121062" y="84961"/>
                    </a:cubicBezTo>
                    <a:cubicBezTo>
                      <a:pt x="115989" y="81895"/>
                      <a:pt x="109915" y="80873"/>
                      <a:pt x="103963" y="81761"/>
                    </a:cubicBezTo>
                    <a:close/>
                    <a:moveTo>
                      <a:pt x="353980" y="30273"/>
                    </a:moveTo>
                    <a:cubicBezTo>
                      <a:pt x="360041" y="30273"/>
                      <a:pt x="364141" y="34368"/>
                      <a:pt x="364141" y="40422"/>
                    </a:cubicBezTo>
                    <a:lnTo>
                      <a:pt x="364141" y="60719"/>
                    </a:lnTo>
                    <a:cubicBezTo>
                      <a:pt x="364141" y="66772"/>
                      <a:pt x="360041" y="70778"/>
                      <a:pt x="353980" y="70778"/>
                    </a:cubicBezTo>
                    <a:cubicBezTo>
                      <a:pt x="347829" y="70778"/>
                      <a:pt x="343818" y="66772"/>
                      <a:pt x="343818" y="60719"/>
                    </a:cubicBezTo>
                    <a:lnTo>
                      <a:pt x="343818" y="40422"/>
                    </a:lnTo>
                    <a:cubicBezTo>
                      <a:pt x="343818" y="34368"/>
                      <a:pt x="347829" y="30273"/>
                      <a:pt x="353980" y="30273"/>
                    </a:cubicBezTo>
                    <a:close/>
                    <a:moveTo>
                      <a:pt x="353978" y="20263"/>
                    </a:moveTo>
                    <a:cubicBezTo>
                      <a:pt x="284112" y="20263"/>
                      <a:pt x="219409" y="50479"/>
                      <a:pt x="174819" y="104957"/>
                    </a:cubicBezTo>
                    <a:cubicBezTo>
                      <a:pt x="196446" y="130818"/>
                      <a:pt x="212911" y="158901"/>
                      <a:pt x="214246" y="160768"/>
                    </a:cubicBezTo>
                    <a:cubicBezTo>
                      <a:pt x="221278" y="173920"/>
                      <a:pt x="224304" y="187073"/>
                      <a:pt x="221278" y="198182"/>
                    </a:cubicBezTo>
                    <a:cubicBezTo>
                      <a:pt x="220299" y="202093"/>
                      <a:pt x="218430" y="205736"/>
                      <a:pt x="215938" y="209025"/>
                    </a:cubicBezTo>
                    <a:cubicBezTo>
                      <a:pt x="214336" y="211335"/>
                      <a:pt x="212466" y="213379"/>
                      <a:pt x="210152" y="215157"/>
                    </a:cubicBezTo>
                    <a:cubicBezTo>
                      <a:pt x="208906" y="216312"/>
                      <a:pt x="207482" y="217378"/>
                      <a:pt x="206147" y="218445"/>
                    </a:cubicBezTo>
                    <a:cubicBezTo>
                      <a:pt x="193954" y="228487"/>
                      <a:pt x="179803" y="241640"/>
                      <a:pt x="176777" y="244662"/>
                    </a:cubicBezTo>
                    <a:cubicBezTo>
                      <a:pt x="160579" y="269012"/>
                      <a:pt x="162537" y="287142"/>
                      <a:pt x="182829" y="308382"/>
                    </a:cubicBezTo>
                    <a:lnTo>
                      <a:pt x="189504" y="315136"/>
                    </a:lnTo>
                    <a:cubicBezTo>
                      <a:pt x="189771" y="315403"/>
                      <a:pt x="189949" y="315492"/>
                      <a:pt x="189949" y="315492"/>
                    </a:cubicBezTo>
                    <a:cubicBezTo>
                      <a:pt x="190572" y="316025"/>
                      <a:pt x="191195" y="316647"/>
                      <a:pt x="191640" y="317269"/>
                    </a:cubicBezTo>
                    <a:lnTo>
                      <a:pt x="298263" y="424714"/>
                    </a:lnTo>
                    <a:cubicBezTo>
                      <a:pt x="318556" y="444888"/>
                      <a:pt x="337780" y="446932"/>
                      <a:pt x="362077" y="430758"/>
                    </a:cubicBezTo>
                    <a:cubicBezTo>
                      <a:pt x="365103" y="428713"/>
                      <a:pt x="378275" y="414583"/>
                      <a:pt x="388422" y="401430"/>
                    </a:cubicBezTo>
                    <a:cubicBezTo>
                      <a:pt x="393406" y="393343"/>
                      <a:pt x="400526" y="388277"/>
                      <a:pt x="408625" y="386233"/>
                    </a:cubicBezTo>
                    <a:cubicBezTo>
                      <a:pt x="412096" y="385344"/>
                      <a:pt x="415834" y="384900"/>
                      <a:pt x="419661" y="384900"/>
                    </a:cubicBezTo>
                    <a:cubicBezTo>
                      <a:pt x="428294" y="384989"/>
                      <a:pt x="437728" y="387477"/>
                      <a:pt x="446094" y="392365"/>
                    </a:cubicBezTo>
                    <a:cubicBezTo>
                      <a:pt x="447963" y="393609"/>
                      <a:pt x="476088" y="410051"/>
                      <a:pt x="501987" y="431646"/>
                    </a:cubicBezTo>
                    <a:cubicBezTo>
                      <a:pt x="556545" y="387122"/>
                      <a:pt x="586894" y="322513"/>
                      <a:pt x="586894" y="252749"/>
                    </a:cubicBezTo>
                    <a:cubicBezTo>
                      <a:pt x="586894" y="124330"/>
                      <a:pt x="482585" y="20263"/>
                      <a:pt x="353978" y="20263"/>
                    </a:cubicBezTo>
                    <a:close/>
                    <a:moveTo>
                      <a:pt x="353978" y="0"/>
                    </a:moveTo>
                    <a:cubicBezTo>
                      <a:pt x="493710" y="0"/>
                      <a:pt x="607097" y="113222"/>
                      <a:pt x="607097" y="252749"/>
                    </a:cubicBezTo>
                    <a:cubicBezTo>
                      <a:pt x="607097" y="327578"/>
                      <a:pt x="574345" y="397786"/>
                      <a:pt x="517384" y="445421"/>
                    </a:cubicBezTo>
                    <a:cubicBezTo>
                      <a:pt x="526907" y="454753"/>
                      <a:pt x="535184" y="464617"/>
                      <a:pt x="540257" y="474215"/>
                    </a:cubicBezTo>
                    <a:cubicBezTo>
                      <a:pt x="550403" y="493412"/>
                      <a:pt x="547377" y="517673"/>
                      <a:pt x="531179" y="532870"/>
                    </a:cubicBezTo>
                    <a:lnTo>
                      <a:pt x="505814" y="559176"/>
                    </a:lnTo>
                    <a:cubicBezTo>
                      <a:pt x="474486" y="590548"/>
                      <a:pt x="438974" y="606722"/>
                      <a:pt x="401505" y="606722"/>
                    </a:cubicBezTo>
                    <a:cubicBezTo>
                      <a:pt x="375249" y="606722"/>
                      <a:pt x="346858" y="598635"/>
                      <a:pt x="318556" y="582460"/>
                    </a:cubicBezTo>
                    <a:cubicBezTo>
                      <a:pt x="301289" y="573307"/>
                      <a:pt x="285091" y="560154"/>
                      <a:pt x="268893" y="543979"/>
                    </a:cubicBezTo>
                    <a:lnTo>
                      <a:pt x="61343" y="336732"/>
                    </a:lnTo>
                    <a:cubicBezTo>
                      <a:pt x="42030" y="317536"/>
                      <a:pt x="26899" y="296296"/>
                      <a:pt x="16753" y="275056"/>
                    </a:cubicBezTo>
                    <a:cubicBezTo>
                      <a:pt x="-13596" y="210358"/>
                      <a:pt x="-2471" y="151703"/>
                      <a:pt x="48171" y="101135"/>
                    </a:cubicBezTo>
                    <a:lnTo>
                      <a:pt x="73447" y="75807"/>
                    </a:lnTo>
                    <a:cubicBezTo>
                      <a:pt x="88666" y="60699"/>
                      <a:pt x="112963" y="56611"/>
                      <a:pt x="132188" y="66742"/>
                    </a:cubicBezTo>
                    <a:cubicBezTo>
                      <a:pt x="141711" y="71719"/>
                      <a:pt x="151412" y="79895"/>
                      <a:pt x="160757" y="89315"/>
                    </a:cubicBezTo>
                    <a:cubicBezTo>
                      <a:pt x="209173" y="32971"/>
                      <a:pt x="278772" y="0"/>
                      <a:pt x="353978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CAB822F-B00B-4B94-A452-B200B7A10F9B}"/>
                </a:ext>
              </a:extLst>
            </p:cNvPr>
            <p:cNvGrpSpPr/>
            <p:nvPr/>
          </p:nvGrpSpPr>
          <p:grpSpPr>
            <a:xfrm>
              <a:off x="8419081" y="4068592"/>
              <a:ext cx="3099819" cy="1489059"/>
              <a:chOff x="8419081" y="4068592"/>
              <a:chExt cx="3099819" cy="1489059"/>
            </a:xfrm>
          </p:grpSpPr>
          <p:sp>
            <p:nvSpPr>
              <p:cNvPr id="26" name="Text4">
                <a:extLst>
                  <a:ext uri="{FF2B5EF4-FFF2-40B4-BE49-F238E27FC236}">
                    <a16:creationId xmlns:a16="http://schemas.microsoft.com/office/drawing/2014/main" id="{4DC19A41-8B39-1256-19FC-941825FDEFE0}"/>
                  </a:ext>
                </a:extLst>
              </p:cNvPr>
              <p:cNvSpPr/>
              <p:nvPr/>
            </p:nvSpPr>
            <p:spPr bwMode="auto">
              <a:xfrm>
                <a:off x="9071946" y="4683342"/>
                <a:ext cx="2446954" cy="874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 lnSpcReduction="10000"/>
              </a:bodyPr>
              <a:lstStyle/>
              <a:p>
                <a:r>
                  <a:rPr lang="zh-CN" altLang="en-US" sz="1200" dirty="0">
                    <a:latin typeface="Microsoft YaHei Light" panose="020B0502040204020203" pitchFamily="34" charset="-122"/>
                    <a:ea typeface="Microsoft YaHei Light" panose="020B0502040204020203" pitchFamily="34" charset="-122"/>
                  </a:rPr>
                  <a:t>无锡宝购鲸喜注重提供优质的店内销售服务和购物体验，通过提供多样化的商品选择、友好的员工服务和舒适的购物环境等措施，吸引了更多的顾客。这增加了销售额和顾客购买频率，从而间接提高了库存周转率。</a:t>
                </a:r>
              </a:p>
            </p:txBody>
          </p:sp>
          <p:sp>
            <p:nvSpPr>
              <p:cNvPr id="27" name="Bullet4">
                <a:extLst>
                  <a:ext uri="{FF2B5EF4-FFF2-40B4-BE49-F238E27FC236}">
                    <a16:creationId xmlns:a16="http://schemas.microsoft.com/office/drawing/2014/main" id="{F7844123-E1C2-4A1A-9E6C-942C5707EE29}"/>
                  </a:ext>
                </a:extLst>
              </p:cNvPr>
              <p:cNvSpPr txBox="1"/>
              <p:nvPr/>
            </p:nvSpPr>
            <p:spPr bwMode="auto">
              <a:xfrm>
                <a:off x="9071946" y="4068592"/>
                <a:ext cx="2446954" cy="614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b="1" dirty="0"/>
                  <a:t>有效的销售策略</a:t>
                </a:r>
              </a:p>
            </p:txBody>
          </p:sp>
          <p:sp>
            <p:nvSpPr>
              <p:cNvPr id="28" name="Icon4">
                <a:extLst>
                  <a:ext uri="{FF2B5EF4-FFF2-40B4-BE49-F238E27FC236}">
                    <a16:creationId xmlns:a16="http://schemas.microsoft.com/office/drawing/2014/main" id="{CF54E359-2514-6295-919B-964D27E7FB36}"/>
                  </a:ext>
                </a:extLst>
              </p:cNvPr>
              <p:cNvSpPr/>
              <p:nvPr/>
            </p:nvSpPr>
            <p:spPr bwMode="auto">
              <a:xfrm>
                <a:off x="8419081" y="4421647"/>
                <a:ext cx="471418" cy="340191"/>
              </a:xfrm>
              <a:custGeom>
                <a:avLst/>
                <a:gdLst>
                  <a:gd name="connsiteX0" fmla="*/ 91000 w 605879"/>
                  <a:gd name="connsiteY0" fmla="*/ 173662 h 437224"/>
                  <a:gd name="connsiteX1" fmla="*/ 331193 w 605879"/>
                  <a:gd name="connsiteY1" fmla="*/ 173662 h 437224"/>
                  <a:gd name="connsiteX2" fmla="*/ 342454 w 605879"/>
                  <a:gd name="connsiteY2" fmla="*/ 184882 h 437224"/>
                  <a:gd name="connsiteX3" fmla="*/ 331193 w 605879"/>
                  <a:gd name="connsiteY3" fmla="*/ 196102 h 437224"/>
                  <a:gd name="connsiteX4" fmla="*/ 91000 w 605879"/>
                  <a:gd name="connsiteY4" fmla="*/ 196102 h 437224"/>
                  <a:gd name="connsiteX5" fmla="*/ 79739 w 605879"/>
                  <a:gd name="connsiteY5" fmla="*/ 184882 h 437224"/>
                  <a:gd name="connsiteX6" fmla="*/ 91000 w 605879"/>
                  <a:gd name="connsiteY6" fmla="*/ 173662 h 437224"/>
                  <a:gd name="connsiteX7" fmla="*/ 421630 w 605879"/>
                  <a:gd name="connsiteY7" fmla="*/ 131441 h 437224"/>
                  <a:gd name="connsiteX8" fmla="*/ 423552 w 605879"/>
                  <a:gd name="connsiteY8" fmla="*/ 152274 h 437224"/>
                  <a:gd name="connsiteX9" fmla="*/ 275961 w 605879"/>
                  <a:gd name="connsiteY9" fmla="*/ 300986 h 437224"/>
                  <a:gd name="connsiteX10" fmla="*/ 408175 w 605879"/>
                  <a:gd name="connsiteY10" fmla="*/ 358277 h 437224"/>
                  <a:gd name="connsiteX11" fmla="*/ 418060 w 605879"/>
                  <a:gd name="connsiteY11" fmla="*/ 365267 h 437224"/>
                  <a:gd name="connsiteX12" fmla="*/ 488218 w 605879"/>
                  <a:gd name="connsiteY12" fmla="*/ 410360 h 437224"/>
                  <a:gd name="connsiteX13" fmla="*/ 474214 w 605879"/>
                  <a:gd name="connsiteY13" fmla="*/ 363348 h 437224"/>
                  <a:gd name="connsiteX14" fmla="*/ 482039 w 605879"/>
                  <a:gd name="connsiteY14" fmla="*/ 349916 h 437224"/>
                  <a:gd name="connsiteX15" fmla="*/ 583363 w 605879"/>
                  <a:gd name="connsiteY15" fmla="*/ 244928 h 437224"/>
                  <a:gd name="connsiteX16" fmla="*/ 421630 w 605879"/>
                  <a:gd name="connsiteY16" fmla="*/ 131441 h 437224"/>
                  <a:gd name="connsiteX17" fmla="*/ 75898 w 605879"/>
                  <a:gd name="connsiteY17" fmla="*/ 120173 h 437224"/>
                  <a:gd name="connsiteX18" fmla="*/ 340509 w 605879"/>
                  <a:gd name="connsiteY18" fmla="*/ 120173 h 437224"/>
                  <a:gd name="connsiteX19" fmla="*/ 351769 w 605879"/>
                  <a:gd name="connsiteY19" fmla="*/ 131428 h 437224"/>
                  <a:gd name="connsiteX20" fmla="*/ 340509 w 605879"/>
                  <a:gd name="connsiteY20" fmla="*/ 142683 h 437224"/>
                  <a:gd name="connsiteX21" fmla="*/ 75898 w 605879"/>
                  <a:gd name="connsiteY21" fmla="*/ 142683 h 437224"/>
                  <a:gd name="connsiteX22" fmla="*/ 64638 w 605879"/>
                  <a:gd name="connsiteY22" fmla="*/ 131428 h 437224"/>
                  <a:gd name="connsiteX23" fmla="*/ 75898 w 605879"/>
                  <a:gd name="connsiteY23" fmla="*/ 120173 h 437224"/>
                  <a:gd name="connsiteX24" fmla="*/ 210609 w 605879"/>
                  <a:gd name="connsiteY24" fmla="*/ 22478 h 437224"/>
                  <a:gd name="connsiteX25" fmla="*/ 22516 w 605879"/>
                  <a:gd name="connsiteY25" fmla="*/ 153508 h 437224"/>
                  <a:gd name="connsiteX26" fmla="*/ 139216 w 605879"/>
                  <a:gd name="connsiteY26" fmla="*/ 274807 h 437224"/>
                  <a:gd name="connsiteX27" fmla="*/ 147042 w 605879"/>
                  <a:gd name="connsiteY27" fmla="*/ 288102 h 437224"/>
                  <a:gd name="connsiteX28" fmla="*/ 130017 w 605879"/>
                  <a:gd name="connsiteY28" fmla="*/ 344297 h 437224"/>
                  <a:gd name="connsiteX29" fmla="*/ 214041 w 605879"/>
                  <a:gd name="connsiteY29" fmla="*/ 291254 h 437224"/>
                  <a:gd name="connsiteX30" fmla="*/ 223927 w 605879"/>
                  <a:gd name="connsiteY30" fmla="*/ 284264 h 437224"/>
                  <a:gd name="connsiteX31" fmla="*/ 398839 w 605879"/>
                  <a:gd name="connsiteY31" fmla="*/ 152960 h 437224"/>
                  <a:gd name="connsiteX32" fmla="*/ 369596 w 605879"/>
                  <a:gd name="connsiteY32" fmla="*/ 80592 h 437224"/>
                  <a:gd name="connsiteX33" fmla="*/ 210609 w 605879"/>
                  <a:gd name="connsiteY33" fmla="*/ 22478 h 437224"/>
                  <a:gd name="connsiteX34" fmla="*/ 210609 w 605879"/>
                  <a:gd name="connsiteY34" fmla="*/ 0 h 437224"/>
                  <a:gd name="connsiteX35" fmla="*/ 385796 w 605879"/>
                  <a:gd name="connsiteY35" fmla="*/ 64967 h 437224"/>
                  <a:gd name="connsiteX36" fmla="*/ 414079 w 605879"/>
                  <a:gd name="connsiteY36" fmla="*/ 109100 h 437224"/>
                  <a:gd name="connsiteX37" fmla="*/ 419845 w 605879"/>
                  <a:gd name="connsiteY37" fmla="*/ 108963 h 437224"/>
                  <a:gd name="connsiteX38" fmla="*/ 605879 w 605879"/>
                  <a:gd name="connsiteY38" fmla="*/ 244928 h 437224"/>
                  <a:gd name="connsiteX39" fmla="*/ 498515 w 605879"/>
                  <a:gd name="connsiteY39" fmla="*/ 368420 h 437224"/>
                  <a:gd name="connsiteX40" fmla="*/ 516088 w 605879"/>
                  <a:gd name="connsiteY40" fmla="*/ 414609 h 437224"/>
                  <a:gd name="connsiteX41" fmla="*/ 522953 w 605879"/>
                  <a:gd name="connsiteY41" fmla="*/ 428178 h 437224"/>
                  <a:gd name="connsiteX42" fmla="*/ 510185 w 605879"/>
                  <a:gd name="connsiteY42" fmla="*/ 437224 h 437224"/>
                  <a:gd name="connsiteX43" fmla="*/ 400487 w 605879"/>
                  <a:gd name="connsiteY43" fmla="*/ 380344 h 437224"/>
                  <a:gd name="connsiteX44" fmla="*/ 250836 w 605879"/>
                  <a:gd name="connsiteY44" fmla="*/ 304275 h 437224"/>
                  <a:gd name="connsiteX45" fmla="*/ 231752 w 605879"/>
                  <a:gd name="connsiteY45" fmla="*/ 306331 h 437224"/>
                  <a:gd name="connsiteX46" fmla="*/ 107639 w 605879"/>
                  <a:gd name="connsiteY46" fmla="*/ 371161 h 437224"/>
                  <a:gd name="connsiteX47" fmla="*/ 94596 w 605879"/>
                  <a:gd name="connsiteY47" fmla="*/ 361978 h 437224"/>
                  <a:gd name="connsiteX48" fmla="*/ 102009 w 605879"/>
                  <a:gd name="connsiteY48" fmla="*/ 348135 h 437224"/>
                  <a:gd name="connsiteX49" fmla="*/ 122741 w 605879"/>
                  <a:gd name="connsiteY49" fmla="*/ 293173 h 437224"/>
                  <a:gd name="connsiteX50" fmla="*/ 0 w 605879"/>
                  <a:gd name="connsiteY50" fmla="*/ 153508 h 437224"/>
                  <a:gd name="connsiteX51" fmla="*/ 210609 w 605879"/>
                  <a:gd name="connsiteY51" fmla="*/ 0 h 4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05879" h="437224">
                    <a:moveTo>
                      <a:pt x="91000" y="173662"/>
                    </a:moveTo>
                    <a:lnTo>
                      <a:pt x="331193" y="173662"/>
                    </a:lnTo>
                    <a:cubicBezTo>
                      <a:pt x="337373" y="173662"/>
                      <a:pt x="342454" y="178725"/>
                      <a:pt x="342454" y="184882"/>
                    </a:cubicBezTo>
                    <a:cubicBezTo>
                      <a:pt x="342454" y="191040"/>
                      <a:pt x="337373" y="196102"/>
                      <a:pt x="331193" y="196102"/>
                    </a:cubicBezTo>
                    <a:lnTo>
                      <a:pt x="91000" y="196102"/>
                    </a:lnTo>
                    <a:cubicBezTo>
                      <a:pt x="84683" y="196102"/>
                      <a:pt x="79739" y="191040"/>
                      <a:pt x="79739" y="184882"/>
                    </a:cubicBezTo>
                    <a:cubicBezTo>
                      <a:pt x="79739" y="178725"/>
                      <a:pt x="84683" y="173662"/>
                      <a:pt x="91000" y="173662"/>
                    </a:cubicBezTo>
                    <a:close/>
                    <a:moveTo>
                      <a:pt x="421630" y="131441"/>
                    </a:moveTo>
                    <a:cubicBezTo>
                      <a:pt x="423003" y="138294"/>
                      <a:pt x="423552" y="145284"/>
                      <a:pt x="423552" y="152274"/>
                    </a:cubicBezTo>
                    <a:cubicBezTo>
                      <a:pt x="423552" y="220668"/>
                      <a:pt x="362456" y="281249"/>
                      <a:pt x="275961" y="300986"/>
                    </a:cubicBezTo>
                    <a:cubicBezTo>
                      <a:pt x="302047" y="334017"/>
                      <a:pt x="350924" y="355536"/>
                      <a:pt x="408175" y="358277"/>
                    </a:cubicBezTo>
                    <a:cubicBezTo>
                      <a:pt x="412569" y="358551"/>
                      <a:pt x="416413" y="361293"/>
                      <a:pt x="418060" y="365267"/>
                    </a:cubicBezTo>
                    <a:cubicBezTo>
                      <a:pt x="427259" y="388019"/>
                      <a:pt x="463505" y="403370"/>
                      <a:pt x="488218" y="410360"/>
                    </a:cubicBezTo>
                    <a:cubicBezTo>
                      <a:pt x="483962" y="399944"/>
                      <a:pt x="479156" y="385004"/>
                      <a:pt x="474214" y="363348"/>
                    </a:cubicBezTo>
                    <a:cubicBezTo>
                      <a:pt x="472841" y="357455"/>
                      <a:pt x="476273" y="351698"/>
                      <a:pt x="482039" y="349916"/>
                    </a:cubicBezTo>
                    <a:cubicBezTo>
                      <a:pt x="543685" y="332236"/>
                      <a:pt x="583500" y="290980"/>
                      <a:pt x="583363" y="244928"/>
                    </a:cubicBezTo>
                    <a:cubicBezTo>
                      <a:pt x="583363" y="182839"/>
                      <a:pt x="511009" y="132126"/>
                      <a:pt x="421630" y="131441"/>
                    </a:cubicBezTo>
                    <a:close/>
                    <a:moveTo>
                      <a:pt x="75898" y="120173"/>
                    </a:moveTo>
                    <a:lnTo>
                      <a:pt x="340509" y="120173"/>
                    </a:lnTo>
                    <a:cubicBezTo>
                      <a:pt x="346826" y="120173"/>
                      <a:pt x="351769" y="125114"/>
                      <a:pt x="351769" y="131428"/>
                    </a:cubicBezTo>
                    <a:cubicBezTo>
                      <a:pt x="351769" y="137604"/>
                      <a:pt x="346826" y="142683"/>
                      <a:pt x="340509" y="142683"/>
                    </a:cubicBezTo>
                    <a:lnTo>
                      <a:pt x="75898" y="142683"/>
                    </a:lnTo>
                    <a:cubicBezTo>
                      <a:pt x="69719" y="142683"/>
                      <a:pt x="64638" y="137604"/>
                      <a:pt x="64638" y="131428"/>
                    </a:cubicBezTo>
                    <a:cubicBezTo>
                      <a:pt x="64638" y="125114"/>
                      <a:pt x="69719" y="120173"/>
                      <a:pt x="75898" y="120173"/>
                    </a:cubicBezTo>
                    <a:close/>
                    <a:moveTo>
                      <a:pt x="210609" y="22478"/>
                    </a:moveTo>
                    <a:cubicBezTo>
                      <a:pt x="106952" y="22478"/>
                      <a:pt x="22516" y="81277"/>
                      <a:pt x="22516" y="153508"/>
                    </a:cubicBezTo>
                    <a:cubicBezTo>
                      <a:pt x="22516" y="206688"/>
                      <a:pt x="68372" y="254385"/>
                      <a:pt x="139216" y="274807"/>
                    </a:cubicBezTo>
                    <a:cubicBezTo>
                      <a:pt x="144983" y="276452"/>
                      <a:pt x="148415" y="282208"/>
                      <a:pt x="147042" y="288102"/>
                    </a:cubicBezTo>
                    <a:cubicBezTo>
                      <a:pt x="140864" y="314966"/>
                      <a:pt x="135097" y="332647"/>
                      <a:pt x="130017" y="344297"/>
                    </a:cubicBezTo>
                    <a:cubicBezTo>
                      <a:pt x="158437" y="336622"/>
                      <a:pt x="203058" y="318667"/>
                      <a:pt x="214041" y="291254"/>
                    </a:cubicBezTo>
                    <a:cubicBezTo>
                      <a:pt x="215689" y="287280"/>
                      <a:pt x="219533" y="284538"/>
                      <a:pt x="223927" y="284264"/>
                    </a:cubicBezTo>
                    <a:cubicBezTo>
                      <a:pt x="320170" y="279604"/>
                      <a:pt x="395407" y="223135"/>
                      <a:pt x="398839" y="152960"/>
                    </a:cubicBezTo>
                    <a:cubicBezTo>
                      <a:pt x="400075" y="126918"/>
                      <a:pt x="389915" y="101836"/>
                      <a:pt x="369596" y="80592"/>
                    </a:cubicBezTo>
                    <a:cubicBezTo>
                      <a:pt x="334860" y="44133"/>
                      <a:pt x="275412" y="22478"/>
                      <a:pt x="210609" y="22478"/>
                    </a:cubicBezTo>
                    <a:close/>
                    <a:moveTo>
                      <a:pt x="210609" y="0"/>
                    </a:moveTo>
                    <a:cubicBezTo>
                      <a:pt x="281453" y="0"/>
                      <a:pt x="346942" y="24260"/>
                      <a:pt x="385796" y="64967"/>
                    </a:cubicBezTo>
                    <a:cubicBezTo>
                      <a:pt x="398702" y="78536"/>
                      <a:pt x="408175" y="93338"/>
                      <a:pt x="414079" y="109100"/>
                    </a:cubicBezTo>
                    <a:cubicBezTo>
                      <a:pt x="416001" y="108963"/>
                      <a:pt x="417923" y="108963"/>
                      <a:pt x="419845" y="108963"/>
                    </a:cubicBezTo>
                    <a:cubicBezTo>
                      <a:pt x="522404" y="108963"/>
                      <a:pt x="606016" y="169955"/>
                      <a:pt x="605879" y="244928"/>
                    </a:cubicBezTo>
                    <a:cubicBezTo>
                      <a:pt x="605879" y="298519"/>
                      <a:pt x="564141" y="346079"/>
                      <a:pt x="498515" y="368420"/>
                    </a:cubicBezTo>
                    <a:cubicBezTo>
                      <a:pt x="506066" y="398025"/>
                      <a:pt x="512931" y="412279"/>
                      <a:pt x="516088" y="414609"/>
                    </a:cubicBezTo>
                    <a:cubicBezTo>
                      <a:pt x="524601" y="418858"/>
                      <a:pt x="523228" y="426671"/>
                      <a:pt x="522953" y="428178"/>
                    </a:cubicBezTo>
                    <a:cubicBezTo>
                      <a:pt x="522541" y="429686"/>
                      <a:pt x="520207" y="437224"/>
                      <a:pt x="510185" y="437224"/>
                    </a:cubicBezTo>
                    <a:cubicBezTo>
                      <a:pt x="497828" y="437224"/>
                      <a:pt x="423689" y="421325"/>
                      <a:pt x="400487" y="380344"/>
                    </a:cubicBezTo>
                    <a:cubicBezTo>
                      <a:pt x="333899" y="375410"/>
                      <a:pt x="277746" y="346764"/>
                      <a:pt x="250836" y="304275"/>
                    </a:cubicBezTo>
                    <a:cubicBezTo>
                      <a:pt x="244521" y="305098"/>
                      <a:pt x="238205" y="305783"/>
                      <a:pt x="231752" y="306331"/>
                    </a:cubicBezTo>
                    <a:cubicBezTo>
                      <a:pt x="206216" y="353069"/>
                      <a:pt x="121643" y="371161"/>
                      <a:pt x="107639" y="371161"/>
                    </a:cubicBezTo>
                    <a:cubicBezTo>
                      <a:pt x="97616" y="371161"/>
                      <a:pt x="95145" y="364171"/>
                      <a:pt x="94596" y="361978"/>
                    </a:cubicBezTo>
                    <a:cubicBezTo>
                      <a:pt x="94184" y="360470"/>
                      <a:pt x="92948" y="352658"/>
                      <a:pt x="102009" y="348135"/>
                    </a:cubicBezTo>
                    <a:cubicBezTo>
                      <a:pt x="105030" y="345942"/>
                      <a:pt x="113130" y="331550"/>
                      <a:pt x="122741" y="293173"/>
                    </a:cubicBezTo>
                    <a:cubicBezTo>
                      <a:pt x="47778" y="268228"/>
                      <a:pt x="0" y="214226"/>
                      <a:pt x="0" y="153508"/>
                    </a:cubicBezTo>
                    <a:cubicBezTo>
                      <a:pt x="0" y="68804"/>
                      <a:pt x="94458" y="0"/>
                      <a:pt x="2106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/>
              </a:p>
            </p:txBody>
          </p:sp>
        </p:grp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6DBA94AF-B5D4-15DA-461C-CD148B1CF0FA}"/>
              </a:ext>
            </a:extLst>
          </p:cNvPr>
          <p:cNvSpPr txBox="1"/>
          <p:nvPr/>
        </p:nvSpPr>
        <p:spPr>
          <a:xfrm>
            <a:off x="712470" y="5201023"/>
            <a:ext cx="106727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无锡宝购鲸喜鲸喜仓模式通过高效的仓库分拣系统、精准的库存管理、需求预测和补货优化以及有效的销售策略等多个方面的综合作用，显著提高了库存周转率。这种模式能够更好地满足顾客需求，提高运营效率和服务质量，从而提升业务绩效和顾客满意度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1030" y="522605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供应链响应效率</a:t>
            </a:r>
            <a:r>
              <a:rPr 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15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分）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-122"/>
                <a:ea typeface="微软雅黑" charset="-122"/>
                <a:sym typeface="+mn-ea"/>
              </a:rPr>
              <a:t>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E691DE7-5244-5DFE-F96D-07505AFB7208}"/>
              </a:ext>
            </a:extLst>
          </p:cNvPr>
          <p:cNvSpPr txBox="1"/>
          <p:nvPr/>
        </p:nvSpPr>
        <p:spPr>
          <a:xfrm>
            <a:off x="612049" y="1078758"/>
            <a:ext cx="110441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从供应链响应效率方面，对比数字化系统前，提升</a:t>
            </a:r>
            <a:r>
              <a:rPr lang="en-US" altLang="zh-CN" sz="1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50%</a:t>
            </a:r>
            <a:r>
              <a:rPr lang="zh-CN" altLang="en-US" sz="1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以上，具体从如下几个方面体现：</a:t>
            </a:r>
            <a:endParaRPr lang="en-US" altLang="zh-CN" sz="16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E643217-24D7-E57F-391F-3EBD8A64A604}"/>
              </a:ext>
            </a:extLst>
          </p:cNvPr>
          <p:cNvSpPr txBox="1"/>
          <p:nvPr/>
        </p:nvSpPr>
        <p:spPr>
          <a:xfrm>
            <a:off x="797106" y="5014556"/>
            <a:ext cx="103082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/>
              <a:t>综上所述，鲸喜仓的供应链响应效率具有数字化技术、实时数据支持、紧密的供应商合作关系、高效的物流配送和灵活的库存管理策略等优势，这些优势可以提高供应链的响应速度、准确性和灵活性，从而更好地满足客户需求，提高销售、仓储业务绩效和顾客满意度。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7ABE12A-655C-7679-E573-45B22AA9F056}"/>
              </a:ext>
            </a:extLst>
          </p:cNvPr>
          <p:cNvGrpSpPr/>
          <p:nvPr/>
        </p:nvGrpSpPr>
        <p:grpSpPr>
          <a:xfrm>
            <a:off x="612049" y="1445015"/>
            <a:ext cx="10805392" cy="3521073"/>
            <a:chOff x="693304" y="2079626"/>
            <a:chExt cx="10805392" cy="3521073"/>
          </a:xfrm>
        </p:grpSpPr>
        <p:sp>
          <p:nvSpPr>
            <p:cNvPr id="11" name="îslíḑè">
              <a:extLst>
                <a:ext uri="{FF2B5EF4-FFF2-40B4-BE49-F238E27FC236}">
                  <a16:creationId xmlns:a16="http://schemas.microsoft.com/office/drawing/2014/main" id="{DECC898D-248A-43B9-8A4C-157A99494A73}"/>
                </a:ext>
              </a:extLst>
            </p:cNvPr>
            <p:cNvSpPr/>
            <p:nvPr/>
          </p:nvSpPr>
          <p:spPr>
            <a:xfrm flipV="1">
              <a:off x="693304" y="2698748"/>
              <a:ext cx="1962150" cy="2901951"/>
            </a:xfrm>
            <a:prstGeom prst="rect">
              <a:avLst/>
            </a:prstGeom>
            <a:solidFill>
              <a:schemeClr val="tx2">
                <a:alpha val="15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tx2">
                    <a:alpha val="15000"/>
                  </a:schemeClr>
                </a:solidFill>
              </a:endParaRPr>
            </a:p>
          </p:txBody>
        </p:sp>
        <p:sp>
          <p:nvSpPr>
            <p:cNvPr id="18" name="ísḻïďé">
              <a:extLst>
                <a:ext uri="{FF2B5EF4-FFF2-40B4-BE49-F238E27FC236}">
                  <a16:creationId xmlns:a16="http://schemas.microsoft.com/office/drawing/2014/main" id="{949C705F-A4B0-4059-8B56-A771E83ED451}"/>
                </a:ext>
              </a:extLst>
            </p:cNvPr>
            <p:cNvSpPr/>
            <p:nvPr/>
          </p:nvSpPr>
          <p:spPr>
            <a:xfrm flipV="1">
              <a:off x="2904115" y="2698748"/>
              <a:ext cx="1962150" cy="2901951"/>
            </a:xfrm>
            <a:prstGeom prst="rect">
              <a:avLst/>
            </a:prstGeom>
            <a:solidFill>
              <a:schemeClr val="tx2">
                <a:alpha val="15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tx2">
                    <a:alpha val="15000"/>
                  </a:schemeClr>
                </a:solidFill>
              </a:endParaRPr>
            </a:p>
          </p:txBody>
        </p:sp>
        <p:sp>
          <p:nvSpPr>
            <p:cNvPr id="22" name="ïṣḷiḑê">
              <a:extLst>
                <a:ext uri="{FF2B5EF4-FFF2-40B4-BE49-F238E27FC236}">
                  <a16:creationId xmlns:a16="http://schemas.microsoft.com/office/drawing/2014/main" id="{EA5E54BE-6138-4CB9-8AB6-5EE8DD5CB852}"/>
                </a:ext>
              </a:extLst>
            </p:cNvPr>
            <p:cNvSpPr/>
            <p:nvPr/>
          </p:nvSpPr>
          <p:spPr>
            <a:xfrm flipV="1">
              <a:off x="5114926" y="2698748"/>
              <a:ext cx="1962150" cy="2901951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tx2">
                    <a:alpha val="15000"/>
                  </a:schemeClr>
                </a:solidFill>
              </a:endParaRPr>
            </a:p>
          </p:txBody>
        </p:sp>
        <p:sp>
          <p:nvSpPr>
            <p:cNvPr id="26" name="îṥḻîďé">
              <a:extLst>
                <a:ext uri="{FF2B5EF4-FFF2-40B4-BE49-F238E27FC236}">
                  <a16:creationId xmlns:a16="http://schemas.microsoft.com/office/drawing/2014/main" id="{46353582-1610-4DB6-B589-EAE5AC7DE607}"/>
                </a:ext>
              </a:extLst>
            </p:cNvPr>
            <p:cNvSpPr/>
            <p:nvPr/>
          </p:nvSpPr>
          <p:spPr>
            <a:xfrm flipV="1">
              <a:off x="7325737" y="2698748"/>
              <a:ext cx="1962150" cy="2901951"/>
            </a:xfrm>
            <a:prstGeom prst="rect">
              <a:avLst/>
            </a:prstGeom>
            <a:solidFill>
              <a:schemeClr val="tx2">
                <a:alpha val="15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tx2">
                    <a:alpha val="15000"/>
                  </a:schemeClr>
                </a:solidFill>
              </a:endParaRPr>
            </a:p>
          </p:txBody>
        </p:sp>
        <p:sp>
          <p:nvSpPr>
            <p:cNvPr id="30" name="iṥlíḑé">
              <a:extLst>
                <a:ext uri="{FF2B5EF4-FFF2-40B4-BE49-F238E27FC236}">
                  <a16:creationId xmlns:a16="http://schemas.microsoft.com/office/drawing/2014/main" id="{7F228DC9-35B2-4E81-8916-5337E2F61350}"/>
                </a:ext>
              </a:extLst>
            </p:cNvPr>
            <p:cNvSpPr/>
            <p:nvPr/>
          </p:nvSpPr>
          <p:spPr>
            <a:xfrm flipV="1">
              <a:off x="9536546" y="2698748"/>
              <a:ext cx="1962150" cy="2901951"/>
            </a:xfrm>
            <a:prstGeom prst="rect">
              <a:avLst/>
            </a:prstGeom>
            <a:solidFill>
              <a:schemeClr val="tx2">
                <a:alpha val="15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tx2">
                    <a:alpha val="15000"/>
                  </a:schemeClr>
                </a:solidFill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BF161A97-76CA-9914-D044-F61A241A8979}"/>
                </a:ext>
              </a:extLst>
            </p:cNvPr>
            <p:cNvGrpSpPr/>
            <p:nvPr/>
          </p:nvGrpSpPr>
          <p:grpSpPr>
            <a:xfrm>
              <a:off x="693304" y="2079626"/>
              <a:ext cx="1962150" cy="3038474"/>
              <a:chOff x="693304" y="2079626"/>
              <a:chExt cx="1962150" cy="3038474"/>
            </a:xfrm>
          </p:grpSpPr>
          <p:sp>
            <p:nvSpPr>
              <p:cNvPr id="34" name="Number1">
                <a:extLst>
                  <a:ext uri="{FF2B5EF4-FFF2-40B4-BE49-F238E27FC236}">
                    <a16:creationId xmlns:a16="http://schemas.microsoft.com/office/drawing/2014/main" id="{695A5CE0-C86F-4B05-9F3C-3873A36C0F0E}"/>
                  </a:ext>
                </a:extLst>
              </p:cNvPr>
              <p:cNvSpPr/>
              <p:nvPr/>
            </p:nvSpPr>
            <p:spPr>
              <a:xfrm>
                <a:off x="693304" y="2079626"/>
                <a:ext cx="1962150" cy="619124"/>
              </a:xfrm>
              <a:prstGeom prst="round2SameRect">
                <a:avLst>
                  <a:gd name="adj1" fmla="val 19670"/>
                  <a:gd name="adj2" fmla="val 0"/>
                </a:avLst>
              </a:prstGeom>
              <a:solidFill>
                <a:schemeClr val="tx2">
                  <a:alpha val="70000"/>
                </a:schemeClr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r>
                  <a:rPr lang="en-US" altLang="zh-CN" sz="2400" b="1" dirty="0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35" name="Bullet1">
                <a:extLst>
                  <a:ext uri="{FF2B5EF4-FFF2-40B4-BE49-F238E27FC236}">
                    <a16:creationId xmlns:a16="http://schemas.microsoft.com/office/drawing/2014/main" id="{F6A2E29B-8DE8-475E-B4B7-0E5DFDBD20C9}"/>
                  </a:ext>
                </a:extLst>
              </p:cNvPr>
              <p:cNvSpPr txBox="1"/>
              <p:nvPr/>
            </p:nvSpPr>
            <p:spPr>
              <a:xfrm>
                <a:off x="800101" y="2921000"/>
                <a:ext cx="1748558" cy="520699"/>
              </a:xfrm>
              <a:prstGeom prst="rect">
                <a:avLst/>
              </a:prstGeom>
              <a:noFill/>
            </p:spPr>
            <p:txBody>
              <a:bodyPr wrap="square" rtlCol="0" anchor="b" anchorCtr="1">
                <a:normAutofit fontScale="92500"/>
              </a:bodyPr>
              <a:lstStyle/>
              <a:p>
                <a:pPr algn="ctr"/>
                <a:r>
                  <a:rPr lang="zh-CN" altLang="en-US" b="1" dirty="0"/>
                  <a:t>数智化技术支撑</a:t>
                </a:r>
                <a:endParaRPr lang="en-US" altLang="zh-CN" b="1" dirty="0"/>
              </a:p>
            </p:txBody>
          </p:sp>
          <p:sp>
            <p:nvSpPr>
              <p:cNvPr id="36" name="Text1">
                <a:extLst>
                  <a:ext uri="{FF2B5EF4-FFF2-40B4-BE49-F238E27FC236}">
                    <a16:creationId xmlns:a16="http://schemas.microsoft.com/office/drawing/2014/main" id="{038E90FB-CD80-4845-9B1C-FA6C313579A7}"/>
                  </a:ext>
                </a:extLst>
              </p:cNvPr>
              <p:cNvSpPr/>
              <p:nvPr/>
            </p:nvSpPr>
            <p:spPr>
              <a:xfrm flipH="1">
                <a:off x="800101" y="3441700"/>
                <a:ext cx="1748556" cy="1676400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1200" dirty="0"/>
                  <a:t>鲸喜仓通过数字化管理系统，如使用</a:t>
                </a:r>
                <a:r>
                  <a:rPr lang="en-US" altLang="zh-CN" sz="1200" dirty="0"/>
                  <a:t>RF</a:t>
                </a:r>
                <a:r>
                  <a:rPr lang="zh-CN" altLang="en-US" sz="1200" dirty="0"/>
                  <a:t>手持终端技术、手机移动端，配合</a:t>
                </a:r>
                <a:r>
                  <a:rPr lang="en-US" altLang="zh-CN" sz="1200" dirty="0"/>
                  <a:t>WMS</a:t>
                </a:r>
                <a:r>
                  <a:rPr lang="zh-CN" altLang="en-US" sz="1200" dirty="0"/>
                  <a:t>仓库管理系统等，实现仓库分拣、库存管理、订单处理等环节的智能化，提高了供应链的响应效率。</a:t>
                </a: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FFF81C1D-8FA1-945D-6EE7-DBE0EBF47F6A}"/>
                </a:ext>
              </a:extLst>
            </p:cNvPr>
            <p:cNvGrpSpPr/>
            <p:nvPr/>
          </p:nvGrpSpPr>
          <p:grpSpPr>
            <a:xfrm>
              <a:off x="2904115" y="2079626"/>
              <a:ext cx="1962150" cy="3038474"/>
              <a:chOff x="2904115" y="2079626"/>
              <a:chExt cx="1962150" cy="3038474"/>
            </a:xfrm>
          </p:grpSpPr>
          <p:sp>
            <p:nvSpPr>
              <p:cNvPr id="19" name="Number2">
                <a:extLst>
                  <a:ext uri="{FF2B5EF4-FFF2-40B4-BE49-F238E27FC236}">
                    <a16:creationId xmlns:a16="http://schemas.microsoft.com/office/drawing/2014/main" id="{28D12AB8-E661-4116-B1C3-85CA38B776E7}"/>
                  </a:ext>
                </a:extLst>
              </p:cNvPr>
              <p:cNvSpPr/>
              <p:nvPr/>
            </p:nvSpPr>
            <p:spPr>
              <a:xfrm>
                <a:off x="2904115" y="2079626"/>
                <a:ext cx="1962150" cy="619124"/>
              </a:xfrm>
              <a:prstGeom prst="round2SameRect">
                <a:avLst>
                  <a:gd name="adj1" fmla="val 19670"/>
                  <a:gd name="adj2" fmla="val 0"/>
                </a:avLst>
              </a:prstGeom>
              <a:solidFill>
                <a:schemeClr val="tx2">
                  <a:alpha val="70000"/>
                </a:schemeClr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r>
                  <a:rPr lang="en-US" altLang="zh-CN" sz="2400" b="1" dirty="0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20" name="Bullet2">
                <a:extLst>
                  <a:ext uri="{FF2B5EF4-FFF2-40B4-BE49-F238E27FC236}">
                    <a16:creationId xmlns:a16="http://schemas.microsoft.com/office/drawing/2014/main" id="{14619D53-CE14-48F0-A99C-342D171D4C07}"/>
                  </a:ext>
                </a:extLst>
              </p:cNvPr>
              <p:cNvSpPr txBox="1"/>
              <p:nvPr/>
            </p:nvSpPr>
            <p:spPr>
              <a:xfrm>
                <a:off x="3010912" y="2921000"/>
                <a:ext cx="1748558" cy="520699"/>
              </a:xfrm>
              <a:prstGeom prst="rect">
                <a:avLst/>
              </a:prstGeom>
              <a:noFill/>
            </p:spPr>
            <p:txBody>
              <a:bodyPr wrap="square" rtlCol="0" anchor="b" anchorCtr="1">
                <a:normAutofit/>
              </a:bodyPr>
              <a:lstStyle/>
              <a:p>
                <a:pPr algn="ctr"/>
                <a:r>
                  <a:rPr lang="zh-CN" altLang="en-US" b="1" dirty="0"/>
                  <a:t>实时数据支持</a:t>
                </a:r>
                <a:endParaRPr lang="en-US" altLang="zh-CN" b="1" dirty="0"/>
              </a:p>
            </p:txBody>
          </p:sp>
          <p:sp>
            <p:nvSpPr>
              <p:cNvPr id="33" name="Text2">
                <a:extLst>
                  <a:ext uri="{FF2B5EF4-FFF2-40B4-BE49-F238E27FC236}">
                    <a16:creationId xmlns:a16="http://schemas.microsoft.com/office/drawing/2014/main" id="{1E9C7287-D10E-4136-B6B4-5A6B714893A8}"/>
                  </a:ext>
                </a:extLst>
              </p:cNvPr>
              <p:cNvSpPr/>
              <p:nvPr/>
            </p:nvSpPr>
            <p:spPr>
              <a:xfrm flipH="1">
                <a:off x="3010912" y="3441700"/>
                <a:ext cx="1748556" cy="1676400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1200" dirty="0"/>
                  <a:t>通过先进的库存管理系统和数据分析工具，鲸喜仓可以实时掌握库存数据、销售数据和客户需求等信息，从而快速做出决策，提高供应链的响应速度和准确性。</a:t>
                </a: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628DA63-007C-EE0C-E723-D80FED248FE2}"/>
                </a:ext>
              </a:extLst>
            </p:cNvPr>
            <p:cNvGrpSpPr/>
            <p:nvPr/>
          </p:nvGrpSpPr>
          <p:grpSpPr>
            <a:xfrm>
              <a:off x="5114926" y="2079626"/>
              <a:ext cx="1962150" cy="3038474"/>
              <a:chOff x="5114926" y="2079626"/>
              <a:chExt cx="1962150" cy="3038474"/>
            </a:xfrm>
          </p:grpSpPr>
          <p:sp>
            <p:nvSpPr>
              <p:cNvPr id="21" name="Number3">
                <a:extLst>
                  <a:ext uri="{FF2B5EF4-FFF2-40B4-BE49-F238E27FC236}">
                    <a16:creationId xmlns:a16="http://schemas.microsoft.com/office/drawing/2014/main" id="{D843D195-843A-466E-902B-2D7134EB6E28}"/>
                  </a:ext>
                </a:extLst>
              </p:cNvPr>
              <p:cNvSpPr/>
              <p:nvPr/>
            </p:nvSpPr>
            <p:spPr>
              <a:xfrm>
                <a:off x="5114926" y="2079626"/>
                <a:ext cx="1962150" cy="619124"/>
              </a:xfrm>
              <a:prstGeom prst="round2SameRect">
                <a:avLst>
                  <a:gd name="adj1" fmla="val 19670"/>
                  <a:gd name="adj2" fmla="val 0"/>
                </a:avLst>
              </a:prstGeom>
              <a:solidFill>
                <a:schemeClr val="accent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r>
                  <a:rPr lang="en-US" altLang="zh-CN" sz="2400" b="1" dirty="0">
                    <a:solidFill>
                      <a:srgbClr val="FFFFFF"/>
                    </a:solidFill>
                  </a:rPr>
                  <a:t>3</a:t>
                </a:r>
              </a:p>
            </p:txBody>
          </p:sp>
          <p:sp>
            <p:nvSpPr>
              <p:cNvPr id="23" name="Bullet3">
                <a:extLst>
                  <a:ext uri="{FF2B5EF4-FFF2-40B4-BE49-F238E27FC236}">
                    <a16:creationId xmlns:a16="http://schemas.microsoft.com/office/drawing/2014/main" id="{476441CB-CD33-4463-9036-96E5B5C6694F}"/>
                  </a:ext>
                </a:extLst>
              </p:cNvPr>
              <p:cNvSpPr txBox="1"/>
              <p:nvPr/>
            </p:nvSpPr>
            <p:spPr>
              <a:xfrm>
                <a:off x="5221723" y="2921000"/>
                <a:ext cx="1748558" cy="520699"/>
              </a:xfrm>
              <a:prstGeom prst="rect">
                <a:avLst/>
              </a:prstGeom>
              <a:noFill/>
            </p:spPr>
            <p:txBody>
              <a:bodyPr wrap="square" rtlCol="0" anchor="b" anchorCtr="1">
                <a:normAutofit fontScale="92500"/>
              </a:bodyPr>
              <a:lstStyle/>
              <a:p>
                <a:pPr algn="ctr"/>
                <a:r>
                  <a:rPr lang="zh-CN" altLang="en-US" b="1" dirty="0"/>
                  <a:t>紧密的供商合作</a:t>
                </a:r>
                <a:endParaRPr lang="en-US" altLang="zh-CN" b="1" dirty="0"/>
              </a:p>
            </p:txBody>
          </p:sp>
          <p:sp>
            <p:nvSpPr>
              <p:cNvPr id="24" name="Text3">
                <a:extLst>
                  <a:ext uri="{FF2B5EF4-FFF2-40B4-BE49-F238E27FC236}">
                    <a16:creationId xmlns:a16="http://schemas.microsoft.com/office/drawing/2014/main" id="{A7249044-92D4-470F-97A5-43FACBF9E240}"/>
                  </a:ext>
                </a:extLst>
              </p:cNvPr>
              <p:cNvSpPr/>
              <p:nvPr/>
            </p:nvSpPr>
            <p:spPr>
              <a:xfrm flipH="1">
                <a:off x="5221723" y="3441700"/>
                <a:ext cx="1748556" cy="1676400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sz="1200" dirty="0"/>
                  <a:t>鲸喜仓与供应商建立稳定的合作关系，确保供应链的可靠性和灵活性。通过与供应商的紧密沟通和协作，可以及时解决供应链中的问题，确保商品能够及时到达仓库和销售终端。</a:t>
                </a:r>
                <a:endParaRPr lang="en-US" altLang="zh-CN" sz="1200" dirty="0"/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E42602B2-4A2F-E932-CC92-C2B0FAA10AD3}"/>
                </a:ext>
              </a:extLst>
            </p:cNvPr>
            <p:cNvGrpSpPr/>
            <p:nvPr/>
          </p:nvGrpSpPr>
          <p:grpSpPr>
            <a:xfrm>
              <a:off x="7325737" y="2079626"/>
              <a:ext cx="1962150" cy="3038474"/>
              <a:chOff x="7325737" y="2079626"/>
              <a:chExt cx="1962150" cy="3038474"/>
            </a:xfrm>
          </p:grpSpPr>
          <p:sp>
            <p:nvSpPr>
              <p:cNvPr id="25" name="Number4">
                <a:extLst>
                  <a:ext uri="{FF2B5EF4-FFF2-40B4-BE49-F238E27FC236}">
                    <a16:creationId xmlns:a16="http://schemas.microsoft.com/office/drawing/2014/main" id="{B5D7CB8E-A213-4257-9DFD-380E66DEC301}"/>
                  </a:ext>
                </a:extLst>
              </p:cNvPr>
              <p:cNvSpPr/>
              <p:nvPr/>
            </p:nvSpPr>
            <p:spPr>
              <a:xfrm>
                <a:off x="7325737" y="2079626"/>
                <a:ext cx="1962150" cy="619124"/>
              </a:xfrm>
              <a:prstGeom prst="round2SameRect">
                <a:avLst>
                  <a:gd name="adj1" fmla="val 19670"/>
                  <a:gd name="adj2" fmla="val 0"/>
                </a:avLst>
              </a:prstGeom>
              <a:solidFill>
                <a:schemeClr val="tx2">
                  <a:alpha val="70000"/>
                </a:schemeClr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r>
                  <a:rPr lang="en-US" altLang="zh-CN" sz="2400" b="1" dirty="0">
                    <a:solidFill>
                      <a:srgbClr val="FFFFFF"/>
                    </a:solidFill>
                  </a:rPr>
                  <a:t>4</a:t>
                </a:r>
              </a:p>
            </p:txBody>
          </p:sp>
          <p:sp>
            <p:nvSpPr>
              <p:cNvPr id="27" name="Bullet4">
                <a:extLst>
                  <a:ext uri="{FF2B5EF4-FFF2-40B4-BE49-F238E27FC236}">
                    <a16:creationId xmlns:a16="http://schemas.microsoft.com/office/drawing/2014/main" id="{AF5E14CC-1CD9-4FC1-9D6C-1A04E61558A1}"/>
                  </a:ext>
                </a:extLst>
              </p:cNvPr>
              <p:cNvSpPr txBox="1"/>
              <p:nvPr/>
            </p:nvSpPr>
            <p:spPr>
              <a:xfrm>
                <a:off x="7432534" y="2921000"/>
                <a:ext cx="1748558" cy="520699"/>
              </a:xfrm>
              <a:prstGeom prst="rect">
                <a:avLst/>
              </a:prstGeom>
              <a:noFill/>
            </p:spPr>
            <p:txBody>
              <a:bodyPr wrap="square" rtlCol="0" anchor="b" anchorCtr="1">
                <a:normAutofit fontScale="92500"/>
              </a:bodyPr>
              <a:lstStyle/>
              <a:p>
                <a:pPr algn="ctr"/>
                <a:r>
                  <a:rPr lang="zh-CN" altLang="en-US" b="1" dirty="0"/>
                  <a:t>高效的物流配送</a:t>
                </a:r>
                <a:endParaRPr lang="en-US" altLang="zh-CN" b="1" dirty="0"/>
              </a:p>
            </p:txBody>
          </p:sp>
          <p:sp>
            <p:nvSpPr>
              <p:cNvPr id="28" name="Text4">
                <a:extLst>
                  <a:ext uri="{FF2B5EF4-FFF2-40B4-BE49-F238E27FC236}">
                    <a16:creationId xmlns:a16="http://schemas.microsoft.com/office/drawing/2014/main" id="{BE068842-4920-4D17-A7AE-85D373555C99}"/>
                  </a:ext>
                </a:extLst>
              </p:cNvPr>
              <p:cNvSpPr/>
              <p:nvPr/>
            </p:nvSpPr>
            <p:spPr>
              <a:xfrm flipH="1">
                <a:off x="7432534" y="3441700"/>
                <a:ext cx="1748556" cy="1676400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1200" dirty="0"/>
                  <a:t>鲸喜仓与物流公司合作，优化物流流程，减少运输时间和成本。通过建立高效的配送网络和运输方式，可以确保商品能够快速、准确地送达客户手中。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701CD3B-3BAD-9148-B27A-71FBEF57443F}"/>
                </a:ext>
              </a:extLst>
            </p:cNvPr>
            <p:cNvGrpSpPr/>
            <p:nvPr/>
          </p:nvGrpSpPr>
          <p:grpSpPr>
            <a:xfrm>
              <a:off x="9536546" y="2079626"/>
              <a:ext cx="1962150" cy="3038474"/>
              <a:chOff x="9536546" y="2079626"/>
              <a:chExt cx="1962150" cy="3038474"/>
            </a:xfrm>
          </p:grpSpPr>
          <p:sp>
            <p:nvSpPr>
              <p:cNvPr id="29" name="Number5">
                <a:extLst>
                  <a:ext uri="{FF2B5EF4-FFF2-40B4-BE49-F238E27FC236}">
                    <a16:creationId xmlns:a16="http://schemas.microsoft.com/office/drawing/2014/main" id="{0D21E555-2D92-482D-B9FD-26C66CBA83EE}"/>
                  </a:ext>
                </a:extLst>
              </p:cNvPr>
              <p:cNvSpPr/>
              <p:nvPr/>
            </p:nvSpPr>
            <p:spPr>
              <a:xfrm>
                <a:off x="9536546" y="2079626"/>
                <a:ext cx="1962150" cy="619124"/>
              </a:xfrm>
              <a:prstGeom prst="round2SameRect">
                <a:avLst>
                  <a:gd name="adj1" fmla="val 19670"/>
                  <a:gd name="adj2" fmla="val 0"/>
                </a:avLst>
              </a:prstGeom>
              <a:solidFill>
                <a:schemeClr val="tx2">
                  <a:alpha val="70000"/>
                </a:schemeClr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r>
                  <a:rPr lang="en-US" altLang="zh-CN" sz="2400" b="1" dirty="0">
                    <a:solidFill>
                      <a:srgbClr val="FFFFFF"/>
                    </a:solidFill>
                  </a:rPr>
                  <a:t>5</a:t>
                </a:r>
              </a:p>
            </p:txBody>
          </p:sp>
          <p:sp>
            <p:nvSpPr>
              <p:cNvPr id="31" name="Bullet5">
                <a:extLst>
                  <a:ext uri="{FF2B5EF4-FFF2-40B4-BE49-F238E27FC236}">
                    <a16:creationId xmlns:a16="http://schemas.microsoft.com/office/drawing/2014/main" id="{A74A29F4-22BC-4FF7-8310-ACD7AE70C415}"/>
                  </a:ext>
                </a:extLst>
              </p:cNvPr>
              <p:cNvSpPr txBox="1"/>
              <p:nvPr/>
            </p:nvSpPr>
            <p:spPr>
              <a:xfrm>
                <a:off x="9643343" y="2921000"/>
                <a:ext cx="1748558" cy="520699"/>
              </a:xfrm>
              <a:prstGeom prst="rect">
                <a:avLst/>
              </a:prstGeom>
              <a:noFill/>
            </p:spPr>
            <p:txBody>
              <a:bodyPr wrap="square" rtlCol="0" anchor="b" anchorCtr="1">
                <a:normAutofit fontScale="92500" lnSpcReduction="20000"/>
              </a:bodyPr>
              <a:lstStyle/>
              <a:p>
                <a:pPr algn="ctr"/>
                <a:r>
                  <a:rPr lang="zh-CN" altLang="en-US" b="1" dirty="0"/>
                  <a:t>灵活的库存管理策略</a:t>
                </a:r>
                <a:endParaRPr lang="en-US" altLang="zh-CN" b="1" dirty="0"/>
              </a:p>
            </p:txBody>
          </p:sp>
          <p:sp>
            <p:nvSpPr>
              <p:cNvPr id="32" name="Text5">
                <a:extLst>
                  <a:ext uri="{FF2B5EF4-FFF2-40B4-BE49-F238E27FC236}">
                    <a16:creationId xmlns:a16="http://schemas.microsoft.com/office/drawing/2014/main" id="{97217DF1-9CC2-476E-8408-68520FC4CA59}"/>
                  </a:ext>
                </a:extLst>
              </p:cNvPr>
              <p:cNvSpPr/>
              <p:nvPr/>
            </p:nvSpPr>
            <p:spPr>
              <a:xfrm flipH="1">
                <a:off x="9643343" y="3441700"/>
                <a:ext cx="1748556" cy="1676400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1200" dirty="0"/>
                  <a:t>鲸喜仓采用先进的库存管理技术和策略，能够根据销售数据和市场需求进行预测，并制定合理的补货计划和库存调整策略。这可以避免库存积压和缺货现象的发生，提高供应链的响应效率和灵活性。</a:t>
                </a: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4140" y="6101715"/>
            <a:ext cx="1249680" cy="48069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105" y="6158865"/>
            <a:ext cx="1976120" cy="368935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6128963"/>
              </p:ext>
            </p:extLst>
          </p:nvPr>
        </p:nvGraphicFramePr>
        <p:xfrm>
          <a:off x="1150620" y="959485"/>
          <a:ext cx="9975215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0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96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charset="-122"/>
                          <a:ea typeface="微软雅黑" charset="-122"/>
                        </a:rPr>
                        <a:t>案例名称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250000"/>
                        </a:lnSpc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无锡宝购鲸喜仓供应链数智化项目应用案例</a:t>
                      </a:r>
                      <a:endParaRPr lang="zh-CN" altLang="zh-CN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23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charset="-122"/>
                          <a:ea typeface="微软雅黑" charset="-122"/>
                        </a:rPr>
                        <a:t>参与方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charset="-122"/>
                          <a:ea typeface="微软雅黑" charset="-122"/>
                        </a:rPr>
                        <a:t>申报企业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深圳市昂捷信息技术股份有限公司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0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charset="-122"/>
                          <a:ea typeface="微软雅黑" charset="-122"/>
                        </a:rPr>
                        <a:t>应用企业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无锡宝购供应链管理有限公司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32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charset="-122"/>
                          <a:ea typeface="微软雅黑" charset="-122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charset="-122"/>
                          <a:ea typeface="微软雅黑" charset="-122"/>
                        </a:rPr>
                        <a:t>申报奖项类别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高效协同供应链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32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sym typeface="+mn-ea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sym typeface="+mn-ea"/>
                        </a:rPr>
                        <a:t>案例核心要素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charset="-122"/>
                        <a:ea typeface="微软雅黑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打造</a:t>
                      </a:r>
                      <a:r>
                        <a:rPr lang="en-US" altLang="zh-CN" sz="1400" b="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ToB</a:t>
                      </a:r>
                      <a:r>
                        <a:rPr lang="zh-CN" altLang="en-US" sz="14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、</a:t>
                      </a:r>
                      <a:r>
                        <a:rPr lang="en-US" altLang="zh-CN" sz="1400" b="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ToC</a:t>
                      </a:r>
                      <a:r>
                        <a:rPr lang="zh-CN" altLang="en-US" sz="14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及线上线下完美融合的鲸喜仓供应链协同系统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320"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charset="-122"/>
                          <a:ea typeface="微软雅黑" charset="-122"/>
                          <a:sym typeface="+mn-ea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charset="-122"/>
                          <a:ea typeface="微软雅黑" charset="-122"/>
                          <a:sym typeface="+mn-ea"/>
                        </a:rPr>
                        <a:t>应用企业推荐语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charset="-122"/>
                        <a:ea typeface="微软雅黑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6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1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通过信息化、数字化的实施来提升自身的核心竞争力，</a:t>
                      </a:r>
                      <a:r>
                        <a:rPr lang="zh-CN" altLang="en-US" sz="1400" b="1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开启</a:t>
                      </a:r>
                      <a:r>
                        <a:rPr lang="zh-CN" altLang="zh-CN" sz="1400" b="1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了一个</a:t>
                      </a:r>
                      <a:r>
                        <a:rPr lang="zh-CN" altLang="en-US" sz="1400" b="1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有特色、</a:t>
                      </a:r>
                      <a:r>
                        <a:rPr lang="zh-CN" altLang="zh-CN" sz="1400" b="1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高效快捷、</a:t>
                      </a:r>
                      <a:r>
                        <a:rPr lang="zh-CN" altLang="en-US" sz="1400" b="1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高品质</a:t>
                      </a:r>
                      <a:r>
                        <a:rPr lang="zh-CN" altLang="zh-CN" sz="1400" b="1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、运营成本低的</a:t>
                      </a:r>
                      <a:r>
                        <a:rPr lang="zh-CN" altLang="en-US" sz="1400" b="1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真正的仓店一体化新模式。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624840"/>
            <a:ext cx="98431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/>
                </a:solidFill>
                <a:effectLst/>
                <a:latin typeface="微软雅黑" charset="-122"/>
                <a:ea typeface="微软雅黑" charset="-122"/>
                <a:sym typeface="+mn-ea"/>
              </a:rPr>
              <a:t>案例简述</a:t>
            </a:r>
            <a:endParaRPr lang="zh-CN" altLang="en-US" sz="1400" dirty="0">
              <a:solidFill>
                <a:schemeClr val="tx1"/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8A5C07D-12E2-EF06-7FF6-486956851DFE}"/>
              </a:ext>
            </a:extLst>
          </p:cNvPr>
          <p:cNvSpPr txBox="1"/>
          <p:nvPr/>
        </p:nvSpPr>
        <p:spPr>
          <a:xfrm>
            <a:off x="875086" y="1281552"/>
            <a:ext cx="10511231" cy="3223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2100"/>
              </a:spcBef>
            </a:pP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        无锡宝购供应链管理有限公司（简称宝购集团）创立于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2017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年，旗下拥有“汇食联”、“鲸喜仓”、“鲸喜淘”等多元化业务板块。</a:t>
            </a:r>
            <a:endParaRPr lang="en-US" altLang="zh-CN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>
              <a:lnSpc>
                <a:spcPts val="2250"/>
              </a:lnSpc>
              <a:spcBef>
                <a:spcPts val="2100"/>
              </a:spcBef>
            </a:pP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       2024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年是零售供应链剧变的元年，高效、优势的供应链成为零售企业发展的基础和根本。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11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月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8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日，营业面积逾万平米的鲸喜仓正式开仓，以“鲸喜批发，多快好省”为宗旨，致力于成为全国网红爆品的一站式供应链平台。</a:t>
            </a:r>
          </a:p>
          <a:p>
            <a:pPr>
              <a:lnSpc>
                <a:spcPts val="2250"/>
              </a:lnSpc>
              <a:spcBef>
                <a:spcPts val="1800"/>
              </a:spcBef>
            </a:pPr>
            <a:r>
              <a:rPr lang="zh-CN" altLang="en-US" dirty="0">
                <a:solidFill>
                  <a:srgbClr val="222222"/>
                </a:solidFill>
                <a:latin typeface="arial" panose="020B0604020202020204" pitchFamily="34" charset="0"/>
              </a:rPr>
              <a:t>        而整个项目从筹备到业务启用，宝购公司要求用不足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50</a:t>
            </a:r>
            <a:r>
              <a:rPr lang="zh-CN" altLang="en-US" dirty="0">
                <a:solidFill>
                  <a:srgbClr val="222222"/>
                </a:solidFill>
                <a:latin typeface="arial" panose="020B0604020202020204" pitchFamily="34" charset="0"/>
              </a:rPr>
              <a:t>天时间完成所有事项的筹备，而真正留给信息系统的建设时间还不到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30</a:t>
            </a:r>
            <a:r>
              <a:rPr lang="zh-CN" altLang="en-US" dirty="0">
                <a:solidFill>
                  <a:srgbClr val="222222"/>
                </a:solidFill>
                <a:latin typeface="arial" panose="020B0604020202020204" pitchFamily="34" charset="0"/>
              </a:rPr>
              <a:t>天，通过宝购和昂捷信息双方的通力合作，最终完成了信息化建设，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通过信息化、数智化协助鲸喜仓整合线上线下资源，创新性地打造了仓储式会员店和线上小程序订货平台等全渠道形式，为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端客户提供一站式、全方位的商品采购服务。</a:t>
            </a:r>
            <a:endParaRPr lang="en-US" altLang="zh-CN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56D8A-271F-92BF-888C-0ABE7FCA9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>
            <a:extLst>
              <a:ext uri="{FF2B5EF4-FFF2-40B4-BE49-F238E27FC236}">
                <a16:creationId xmlns:a16="http://schemas.microsoft.com/office/drawing/2014/main" id="{608EE657-4EB9-27C7-66A6-9887271EE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8179F3E-F868-E6CC-C16B-6AC943999BFD}"/>
              </a:ext>
            </a:extLst>
          </p:cNvPr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73D4AFA5-797F-01C0-95CB-023B510D090B}"/>
              </a:ext>
            </a:extLst>
          </p:cNvPr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>
            <a:extLst>
              <a:ext uri="{FF2B5EF4-FFF2-40B4-BE49-F238E27FC236}">
                <a16:creationId xmlns:a16="http://schemas.microsoft.com/office/drawing/2014/main" id="{E4654522-AE43-5DB4-BBE6-0619DF672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E1D7D09-F732-5A02-944B-7BEA2C5A934C}"/>
              </a:ext>
            </a:extLst>
          </p:cNvPr>
          <p:cNvSpPr txBox="1"/>
          <p:nvPr/>
        </p:nvSpPr>
        <p:spPr>
          <a:xfrm>
            <a:off x="713105" y="624840"/>
            <a:ext cx="98431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/>
                </a:solidFill>
                <a:effectLst/>
                <a:latin typeface="微软雅黑" charset="-122"/>
                <a:ea typeface="微软雅黑" charset="-122"/>
                <a:sym typeface="+mn-ea"/>
              </a:rPr>
              <a:t>案例辅助证明 </a:t>
            </a:r>
            <a:endParaRPr lang="zh-CN" altLang="en-US" sz="1400" dirty="0">
              <a:solidFill>
                <a:schemeClr val="tx1"/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9EECAF4-0B56-5103-5D15-4A5EB8A74B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72" y="1449892"/>
            <a:ext cx="4235816" cy="317686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5890D7-192E-21E4-685B-4E2117C24C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36" y="1449891"/>
            <a:ext cx="4235816" cy="317686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6485AA6-9876-922D-889B-924A42B80266}"/>
              </a:ext>
            </a:extLst>
          </p:cNvPr>
          <p:cNvSpPr txBox="1"/>
          <p:nvPr/>
        </p:nvSpPr>
        <p:spPr>
          <a:xfrm>
            <a:off x="2168238" y="477407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鲸喜仓货位规划、编码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1275F7A-A9CC-FCFC-8D85-4E816E75DCF6}"/>
              </a:ext>
            </a:extLst>
          </p:cNvPr>
          <p:cNvSpPr txBox="1"/>
          <p:nvPr/>
        </p:nvSpPr>
        <p:spPr>
          <a:xfrm>
            <a:off x="7189675" y="4763377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鲸喜仓高位叉车上下架作业</a:t>
            </a:r>
          </a:p>
        </p:txBody>
      </p:sp>
    </p:spTree>
    <p:extLst>
      <p:ext uri="{BB962C8B-B14F-4D97-AF65-F5344CB8AC3E}">
        <p14:creationId xmlns:p14="http://schemas.microsoft.com/office/powerpoint/2010/main" val="119283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307F7-53C4-46CB-EF4E-AF17D9EC1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>
            <a:extLst>
              <a:ext uri="{FF2B5EF4-FFF2-40B4-BE49-F238E27FC236}">
                <a16:creationId xmlns:a16="http://schemas.microsoft.com/office/drawing/2014/main" id="{D17375B5-D980-1652-3F83-490B9E05E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0A01FB4A-574D-FDE4-5764-3B5B4753B892}"/>
              </a:ext>
            </a:extLst>
          </p:cNvPr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" name="图片 6" descr="cs -19">
            <a:extLst>
              <a:ext uri="{FF2B5EF4-FFF2-40B4-BE49-F238E27FC236}">
                <a16:creationId xmlns:a16="http://schemas.microsoft.com/office/drawing/2014/main" id="{AD1C53D7-CAB3-E5A9-4A76-CEEF69577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6DA39D1-AEE3-1F75-6D5C-0170BDF0376E}"/>
              </a:ext>
            </a:extLst>
          </p:cNvPr>
          <p:cNvSpPr txBox="1"/>
          <p:nvPr/>
        </p:nvSpPr>
        <p:spPr>
          <a:xfrm>
            <a:off x="713105" y="624840"/>
            <a:ext cx="98431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/>
                </a:solidFill>
                <a:effectLst/>
                <a:latin typeface="微软雅黑" charset="-122"/>
                <a:ea typeface="微软雅黑" charset="-122"/>
                <a:sym typeface="+mn-ea"/>
              </a:rPr>
              <a:t>案例辅助证明 </a:t>
            </a:r>
            <a:endParaRPr lang="zh-CN" altLang="en-US" sz="1400" dirty="0">
              <a:solidFill>
                <a:schemeClr val="tx1"/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4ADF4F5-3D46-844B-7EEA-DA315EC313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539" y="1870539"/>
            <a:ext cx="4688701" cy="263739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3A32E12-4A94-39DD-F11B-98681FE2AAAA}"/>
              </a:ext>
            </a:extLst>
          </p:cNvPr>
          <p:cNvSpPr txBox="1"/>
          <p:nvPr/>
        </p:nvSpPr>
        <p:spPr>
          <a:xfrm>
            <a:off x="1552039" y="4705741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鲸喜仓收银台收银、结款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8649182-1785-5634-8462-22760FE84C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5760" y="1870539"/>
            <a:ext cx="3553744" cy="266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19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713105" y="624840"/>
            <a:ext cx="108419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charset="-122"/>
                <a:ea typeface="微软雅黑" charset="-122"/>
                <a:sym typeface="+mn-ea"/>
              </a:rPr>
              <a:t>案例阐述维度重点：业务模式创新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D717DDE-D325-9AE8-4E5A-C5EDA02993B9}"/>
              </a:ext>
            </a:extLst>
          </p:cNvPr>
          <p:cNvGrpSpPr/>
          <p:nvPr/>
        </p:nvGrpSpPr>
        <p:grpSpPr>
          <a:xfrm>
            <a:off x="713105" y="1929130"/>
            <a:ext cx="10569282" cy="2823067"/>
            <a:chOff x="805009" y="2525466"/>
            <a:chExt cx="10569282" cy="2823067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9D3521CD-0CEC-AC12-102E-A47B3578FA71}"/>
                </a:ext>
              </a:extLst>
            </p:cNvPr>
            <p:cNvGrpSpPr/>
            <p:nvPr/>
          </p:nvGrpSpPr>
          <p:grpSpPr>
            <a:xfrm>
              <a:off x="805009" y="2525466"/>
              <a:ext cx="2468286" cy="2823067"/>
              <a:chOff x="805009" y="2525466"/>
              <a:chExt cx="2468286" cy="2823067"/>
            </a:xfrm>
          </p:grpSpPr>
          <p:sp>
            <p:nvSpPr>
              <p:cNvPr id="50" name="ComponentBackground1">
                <a:extLst>
                  <a:ext uri="{FF2B5EF4-FFF2-40B4-BE49-F238E27FC236}">
                    <a16:creationId xmlns:a16="http://schemas.microsoft.com/office/drawing/2014/main" id="{4283090F-F631-FE9F-9142-A24D6F689A39}"/>
                  </a:ext>
                </a:extLst>
              </p:cNvPr>
              <p:cNvSpPr/>
              <p:nvPr/>
            </p:nvSpPr>
            <p:spPr>
              <a:xfrm>
                <a:off x="805009" y="2525466"/>
                <a:ext cx="2468286" cy="2823067"/>
              </a:xfrm>
              <a:prstGeom prst="rect">
                <a:avLst/>
              </a:prstGeom>
              <a:solidFill>
                <a:schemeClr val="tx2">
                  <a:alpha val="1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60000"/>
                <a:endParaRPr lang="en-GB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ext1">
                <a:extLst>
                  <a:ext uri="{FF2B5EF4-FFF2-40B4-BE49-F238E27FC236}">
                    <a16:creationId xmlns:a16="http://schemas.microsoft.com/office/drawing/2014/main" id="{98C758C3-5FB8-AC8D-5A84-AA0C9C414C17}"/>
                  </a:ext>
                </a:extLst>
              </p:cNvPr>
              <p:cNvSpPr txBox="1"/>
              <p:nvPr/>
            </p:nvSpPr>
            <p:spPr>
              <a:xfrm flipH="1">
                <a:off x="1024335" y="3780452"/>
                <a:ext cx="2029630" cy="1366369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 lnSpcReduction="100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1200"/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dirty="0"/>
                  <a:t>宝购集团依托于金桥国际食品城，拥有丰富的供应链资源。鲸喜仓通过整合供应链资源，提供高效的商品更新和订单满足率，确保商品的多样性和新鲜度</a:t>
                </a:r>
                <a:r>
                  <a:rPr lang="zh-CN" altLang="en-US"/>
                  <a:t>‌。</a:t>
                </a:r>
                <a:endParaRPr lang="en-GB" altLang="zh-CN" dirty="0"/>
              </a:p>
            </p:txBody>
          </p:sp>
          <p:sp>
            <p:nvSpPr>
              <p:cNvPr id="52" name="Bullet1">
                <a:extLst>
                  <a:ext uri="{FF2B5EF4-FFF2-40B4-BE49-F238E27FC236}">
                    <a16:creationId xmlns:a16="http://schemas.microsoft.com/office/drawing/2014/main" id="{F04C924E-3D37-205A-B1FA-026CED4F0347}"/>
                  </a:ext>
                </a:extLst>
              </p:cNvPr>
              <p:cNvSpPr txBox="1"/>
              <p:nvPr/>
            </p:nvSpPr>
            <p:spPr>
              <a:xfrm flipH="1">
                <a:off x="1024336" y="3232231"/>
                <a:ext cx="2029630" cy="548220"/>
              </a:xfrm>
              <a:prstGeom prst="rect">
                <a:avLst/>
              </a:prstGeom>
              <a:noFill/>
            </p:spPr>
            <p:txBody>
              <a:bodyPr wrap="square" rtlCol="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b="1" dirty="0"/>
                  <a:t>供应链管理</a:t>
                </a:r>
                <a:endParaRPr lang="en-GB" altLang="zh-CN" b="1" dirty="0"/>
              </a:p>
            </p:txBody>
          </p:sp>
          <p:sp>
            <p:nvSpPr>
              <p:cNvPr id="53" name="Number1">
                <a:extLst>
                  <a:ext uri="{FF2B5EF4-FFF2-40B4-BE49-F238E27FC236}">
                    <a16:creationId xmlns:a16="http://schemas.microsoft.com/office/drawing/2014/main" id="{BBF9F512-4D83-9DF2-7E72-757EBFE282CC}"/>
                  </a:ext>
                </a:extLst>
              </p:cNvPr>
              <p:cNvSpPr txBox="1"/>
              <p:nvPr/>
            </p:nvSpPr>
            <p:spPr>
              <a:xfrm>
                <a:off x="1024337" y="2734537"/>
                <a:ext cx="383141" cy="383141"/>
              </a:xfrm>
              <a:prstGeom prst="rect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/>
                </a:defPPr>
                <a:lvl1pPr algn="ctr">
                  <a:defRPr b="1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GB" dirty="0"/>
                  <a:t>1</a:t>
                </a:r>
              </a:p>
            </p:txBody>
          </p:sp>
        </p:grp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38C459C4-E1D5-8B31-525D-9051E9503EE9}"/>
                </a:ext>
              </a:extLst>
            </p:cNvPr>
            <p:cNvGrpSpPr/>
            <p:nvPr/>
          </p:nvGrpSpPr>
          <p:grpSpPr>
            <a:xfrm>
              <a:off x="3511701" y="2525466"/>
              <a:ext cx="2468286" cy="2823067"/>
              <a:chOff x="3511701" y="2525466"/>
              <a:chExt cx="2468286" cy="2823067"/>
            </a:xfrm>
          </p:grpSpPr>
          <p:sp>
            <p:nvSpPr>
              <p:cNvPr id="46" name="ComponentBackground2">
                <a:extLst>
                  <a:ext uri="{FF2B5EF4-FFF2-40B4-BE49-F238E27FC236}">
                    <a16:creationId xmlns:a16="http://schemas.microsoft.com/office/drawing/2014/main" id="{F5AD60D2-0AB4-C0BF-200A-1C9956125A20}"/>
                  </a:ext>
                </a:extLst>
              </p:cNvPr>
              <p:cNvSpPr/>
              <p:nvPr/>
            </p:nvSpPr>
            <p:spPr>
              <a:xfrm>
                <a:off x="3511701" y="2525466"/>
                <a:ext cx="2468286" cy="2823067"/>
              </a:xfrm>
              <a:prstGeom prst="rect">
                <a:avLst/>
              </a:prstGeom>
              <a:solidFill>
                <a:schemeClr val="accent1">
                  <a:alpha val="1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60000"/>
                <a:endParaRPr lang="en-GB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Text2">
                <a:extLst>
                  <a:ext uri="{FF2B5EF4-FFF2-40B4-BE49-F238E27FC236}">
                    <a16:creationId xmlns:a16="http://schemas.microsoft.com/office/drawing/2014/main" id="{D4C8CD8A-23D7-26FD-CBF3-625AA45BB3FD}"/>
                  </a:ext>
                </a:extLst>
              </p:cNvPr>
              <p:cNvSpPr txBox="1"/>
              <p:nvPr/>
            </p:nvSpPr>
            <p:spPr>
              <a:xfrm flipH="1">
                <a:off x="3731027" y="3780452"/>
                <a:ext cx="2029630" cy="1366369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 fontScale="925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1200"/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dirty="0"/>
                  <a:t>鲸喜仓采用仓储式会员店的形式，场内通道宽敞，动线清晰，整体风格简约，践行低成本策略。仓储货架选择了与山姆会员商店同厂的供应商，提高了空间利用率和商品展示效果</a:t>
                </a:r>
                <a:r>
                  <a:rPr lang="zh-CN" altLang="en-US"/>
                  <a:t>‌。</a:t>
                </a:r>
                <a:endParaRPr lang="en-GB" altLang="zh-CN" dirty="0"/>
              </a:p>
            </p:txBody>
          </p:sp>
          <p:sp>
            <p:nvSpPr>
              <p:cNvPr id="48" name="Bullet2">
                <a:extLst>
                  <a:ext uri="{FF2B5EF4-FFF2-40B4-BE49-F238E27FC236}">
                    <a16:creationId xmlns:a16="http://schemas.microsoft.com/office/drawing/2014/main" id="{9B6C4C99-AEE4-75AF-7C6C-E051DD55709A}"/>
                  </a:ext>
                </a:extLst>
              </p:cNvPr>
              <p:cNvSpPr txBox="1"/>
              <p:nvPr/>
            </p:nvSpPr>
            <p:spPr>
              <a:xfrm flipH="1">
                <a:off x="3731028" y="3232231"/>
                <a:ext cx="2029630" cy="548220"/>
              </a:xfrm>
              <a:prstGeom prst="rect">
                <a:avLst/>
              </a:prstGeom>
              <a:noFill/>
            </p:spPr>
            <p:txBody>
              <a:bodyPr wrap="square" rtlCol="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b="1" dirty="0"/>
                  <a:t>‌仓储式会员店</a:t>
                </a:r>
                <a:r>
                  <a:rPr lang="zh-CN" altLang="en-US" sz="18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新宋体" panose="02010609030101010101" pitchFamily="49" charset="-122"/>
                    <a:ea typeface="新宋体" panose="02010609030101010101" pitchFamily="49" charset="-122"/>
                  </a:rPr>
                  <a:t>‌</a:t>
                </a:r>
                <a:endParaRPr lang="en-GB" altLang="zh-CN" b="1" dirty="0"/>
              </a:p>
            </p:txBody>
          </p:sp>
          <p:sp>
            <p:nvSpPr>
              <p:cNvPr id="49" name="Number2">
                <a:extLst>
                  <a:ext uri="{FF2B5EF4-FFF2-40B4-BE49-F238E27FC236}">
                    <a16:creationId xmlns:a16="http://schemas.microsoft.com/office/drawing/2014/main" id="{6552B148-A6AA-0381-9422-3B58F3FFF24B}"/>
                  </a:ext>
                </a:extLst>
              </p:cNvPr>
              <p:cNvSpPr txBox="1"/>
              <p:nvPr/>
            </p:nvSpPr>
            <p:spPr>
              <a:xfrm>
                <a:off x="3731028" y="2734537"/>
                <a:ext cx="383141" cy="383141"/>
              </a:xfrm>
              <a:prstGeom prst="rect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/>
                </a:defPPr>
                <a:lvl1pPr algn="ctr">
                  <a:defRPr b="1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GB"/>
                  <a:t>2</a:t>
                </a:r>
                <a:endParaRPr lang="en-GB" dirty="0"/>
              </a:p>
            </p:txBody>
          </p:sp>
        </p:grp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600CA5AF-D63E-7A97-D6B4-2DAC7EE3694D}"/>
                </a:ext>
              </a:extLst>
            </p:cNvPr>
            <p:cNvGrpSpPr/>
            <p:nvPr/>
          </p:nvGrpSpPr>
          <p:grpSpPr>
            <a:xfrm>
              <a:off x="6218394" y="2525466"/>
              <a:ext cx="2468286" cy="2823067"/>
              <a:chOff x="6218394" y="2525466"/>
              <a:chExt cx="2468286" cy="2823067"/>
            </a:xfrm>
          </p:grpSpPr>
          <p:sp>
            <p:nvSpPr>
              <p:cNvPr id="42" name="ComponentBackground3">
                <a:extLst>
                  <a:ext uri="{FF2B5EF4-FFF2-40B4-BE49-F238E27FC236}">
                    <a16:creationId xmlns:a16="http://schemas.microsoft.com/office/drawing/2014/main" id="{788F2BFD-9EE0-FDEC-1F25-25AAFBF4DD94}"/>
                  </a:ext>
                </a:extLst>
              </p:cNvPr>
              <p:cNvSpPr/>
              <p:nvPr/>
            </p:nvSpPr>
            <p:spPr>
              <a:xfrm>
                <a:off x="6218394" y="2525466"/>
                <a:ext cx="2468286" cy="2823067"/>
              </a:xfrm>
              <a:prstGeom prst="rect">
                <a:avLst/>
              </a:prstGeom>
              <a:solidFill>
                <a:schemeClr val="tx2">
                  <a:alpha val="1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60000"/>
                <a:endParaRPr lang="en-GB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Text3">
                <a:extLst>
                  <a:ext uri="{FF2B5EF4-FFF2-40B4-BE49-F238E27FC236}">
                    <a16:creationId xmlns:a16="http://schemas.microsoft.com/office/drawing/2014/main" id="{845ADC28-7B67-251B-CB44-01AD09FEF384}"/>
                  </a:ext>
                </a:extLst>
              </p:cNvPr>
              <p:cNvSpPr txBox="1"/>
              <p:nvPr/>
            </p:nvSpPr>
            <p:spPr>
              <a:xfrm flipH="1">
                <a:off x="6437720" y="3780452"/>
                <a:ext cx="2029630" cy="1366369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 lnSpcReduction="100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1200"/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dirty="0"/>
                  <a:t>鲸喜仓通过整合线上线下资源，创新性地打造了仓储式会员店和线上小程序订货平台等全渠道形式</a:t>
                </a:r>
                <a:r>
                  <a:rPr lang="zh-CN" altLang="en-US"/>
                  <a:t>，为</a:t>
                </a:r>
                <a:r>
                  <a:rPr lang="en-US" altLang="zh-CN" dirty="0"/>
                  <a:t>B</a:t>
                </a:r>
                <a:r>
                  <a:rPr lang="zh-CN" altLang="en-US" dirty="0"/>
                  <a:t>端客户提供一站式、全方位的商品采购服务。</a:t>
                </a:r>
              </a:p>
            </p:txBody>
          </p:sp>
          <p:sp>
            <p:nvSpPr>
              <p:cNvPr id="44" name="Bullet3">
                <a:extLst>
                  <a:ext uri="{FF2B5EF4-FFF2-40B4-BE49-F238E27FC236}">
                    <a16:creationId xmlns:a16="http://schemas.microsoft.com/office/drawing/2014/main" id="{F2D1CDB5-91FC-9BB8-A23B-B98868BD944B}"/>
                  </a:ext>
                </a:extLst>
              </p:cNvPr>
              <p:cNvSpPr txBox="1"/>
              <p:nvPr/>
            </p:nvSpPr>
            <p:spPr>
              <a:xfrm flipH="1">
                <a:off x="6437721" y="3232231"/>
                <a:ext cx="2029630" cy="548220"/>
              </a:xfrm>
              <a:prstGeom prst="rect">
                <a:avLst/>
              </a:prstGeom>
              <a:noFill/>
            </p:spPr>
            <p:txBody>
              <a:bodyPr wrap="square" rtlCol="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b="1" dirty="0"/>
                  <a:t>‌全渠道服务</a:t>
                </a:r>
                <a:endParaRPr lang="en-GB" altLang="zh-CN" b="1" dirty="0"/>
              </a:p>
            </p:txBody>
          </p:sp>
          <p:sp>
            <p:nvSpPr>
              <p:cNvPr id="45" name="Number3">
                <a:extLst>
                  <a:ext uri="{FF2B5EF4-FFF2-40B4-BE49-F238E27FC236}">
                    <a16:creationId xmlns:a16="http://schemas.microsoft.com/office/drawing/2014/main" id="{E35085F5-1BA3-A627-4C2F-7B79E952EF8E}"/>
                  </a:ext>
                </a:extLst>
              </p:cNvPr>
              <p:cNvSpPr txBox="1"/>
              <p:nvPr/>
            </p:nvSpPr>
            <p:spPr>
              <a:xfrm>
                <a:off x="6437721" y="2734537"/>
                <a:ext cx="383141" cy="383141"/>
              </a:xfrm>
              <a:prstGeom prst="rect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/>
                </a:defPPr>
                <a:lvl1pPr algn="ctr">
                  <a:defRPr b="1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GB"/>
                  <a:t>3</a:t>
                </a:r>
                <a:endParaRPr lang="en-GB" dirty="0"/>
              </a:p>
            </p:txBody>
          </p: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87C210CD-9064-7BB0-2518-1E4A35EEA2C5}"/>
                </a:ext>
              </a:extLst>
            </p:cNvPr>
            <p:cNvGrpSpPr/>
            <p:nvPr/>
          </p:nvGrpSpPr>
          <p:grpSpPr>
            <a:xfrm>
              <a:off x="8906005" y="2525466"/>
              <a:ext cx="2468286" cy="2823067"/>
              <a:chOff x="8906005" y="2525466"/>
              <a:chExt cx="2468286" cy="2823067"/>
            </a:xfrm>
          </p:grpSpPr>
          <p:sp>
            <p:nvSpPr>
              <p:cNvPr id="55" name="ComponentBackground4">
                <a:extLst>
                  <a:ext uri="{FF2B5EF4-FFF2-40B4-BE49-F238E27FC236}">
                    <a16:creationId xmlns:a16="http://schemas.microsoft.com/office/drawing/2014/main" id="{EDED06C3-5D0D-1C25-15F2-F4F74D373B5F}"/>
                  </a:ext>
                </a:extLst>
              </p:cNvPr>
              <p:cNvSpPr/>
              <p:nvPr/>
            </p:nvSpPr>
            <p:spPr>
              <a:xfrm>
                <a:off x="8906005" y="2525466"/>
                <a:ext cx="2468286" cy="2823067"/>
              </a:xfrm>
              <a:prstGeom prst="rect">
                <a:avLst/>
              </a:prstGeom>
              <a:solidFill>
                <a:schemeClr val="accent1">
                  <a:alpha val="1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60000"/>
                <a:endParaRPr lang="en-GB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4">
                <a:extLst>
                  <a:ext uri="{FF2B5EF4-FFF2-40B4-BE49-F238E27FC236}">
                    <a16:creationId xmlns:a16="http://schemas.microsoft.com/office/drawing/2014/main" id="{0F206B17-3871-8FAF-1AB6-71594F9801E6}"/>
                  </a:ext>
                </a:extLst>
              </p:cNvPr>
              <p:cNvSpPr txBox="1"/>
              <p:nvPr/>
            </p:nvSpPr>
            <p:spPr>
              <a:xfrm flipH="1">
                <a:off x="9125331" y="3780452"/>
                <a:ext cx="2029630" cy="1366369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 fontScale="85000" lnSpcReduction="200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1200"/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dirty="0"/>
                  <a:t>鲸喜仓秉持“宽品类、窄单品”的原则，筛选大品牌中的爆品，涵盖休闲零食、冲调食品、滋补饮料、冷藏乳饮等多个品类，特别强调休闲零食的丰富性‌。此外，鲸喜仓还提供自有品牌及联合定制款商品，满足不同消费者的需求</a:t>
                </a:r>
                <a:r>
                  <a:rPr lang="zh-CN" altLang="en-US"/>
                  <a:t>‌。</a:t>
                </a:r>
                <a:endParaRPr lang="en-GB" altLang="zh-CN" dirty="0"/>
              </a:p>
            </p:txBody>
          </p:sp>
          <p:sp>
            <p:nvSpPr>
              <p:cNvPr id="57" name="Bullet4">
                <a:extLst>
                  <a:ext uri="{FF2B5EF4-FFF2-40B4-BE49-F238E27FC236}">
                    <a16:creationId xmlns:a16="http://schemas.microsoft.com/office/drawing/2014/main" id="{69B123C0-1DEF-28C2-9536-4ECB18082B08}"/>
                  </a:ext>
                </a:extLst>
              </p:cNvPr>
              <p:cNvSpPr txBox="1"/>
              <p:nvPr/>
            </p:nvSpPr>
            <p:spPr>
              <a:xfrm flipH="1">
                <a:off x="9125332" y="3232231"/>
                <a:ext cx="2029630" cy="548220"/>
              </a:xfrm>
              <a:prstGeom prst="rect">
                <a:avLst/>
              </a:prstGeom>
              <a:noFill/>
            </p:spPr>
            <p:txBody>
              <a:bodyPr wrap="square" rtlCol="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b="1" dirty="0"/>
                  <a:t>‌商品选择‌</a:t>
                </a:r>
                <a:endParaRPr lang="en-GB" altLang="zh-CN" b="1" dirty="0"/>
              </a:p>
            </p:txBody>
          </p:sp>
          <p:sp>
            <p:nvSpPr>
              <p:cNvPr id="58" name="Number4">
                <a:extLst>
                  <a:ext uri="{FF2B5EF4-FFF2-40B4-BE49-F238E27FC236}">
                    <a16:creationId xmlns:a16="http://schemas.microsoft.com/office/drawing/2014/main" id="{4A6708FB-B199-8A86-0EDE-B7EC6A0953B1}"/>
                  </a:ext>
                </a:extLst>
              </p:cNvPr>
              <p:cNvSpPr txBox="1"/>
              <p:nvPr/>
            </p:nvSpPr>
            <p:spPr>
              <a:xfrm>
                <a:off x="9125333" y="2734537"/>
                <a:ext cx="383141" cy="383141"/>
              </a:xfrm>
              <a:prstGeom prst="rect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/>
                </a:defPPr>
                <a:lvl1pPr algn="ctr">
                  <a:defRPr b="1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GB" dirty="0"/>
                  <a:t>4</a:t>
                </a: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4E64C-C0EB-5CAF-812F-D084377B6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>
            <a:extLst>
              <a:ext uri="{FF2B5EF4-FFF2-40B4-BE49-F238E27FC236}">
                <a16:creationId xmlns:a16="http://schemas.microsoft.com/office/drawing/2014/main" id="{E7E38181-A327-CEB5-F4A1-AF35D68CE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729B4BD-BACD-1647-41AF-F113AD03A781}"/>
              </a:ext>
            </a:extLst>
          </p:cNvPr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3963FF59-D7F8-5147-5D8D-1A57561C5CED}"/>
              </a:ext>
            </a:extLst>
          </p:cNvPr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>
            <a:extLst>
              <a:ext uri="{FF2B5EF4-FFF2-40B4-BE49-F238E27FC236}">
                <a16:creationId xmlns:a16="http://schemas.microsoft.com/office/drawing/2014/main" id="{2FE3AEA7-007A-7845-9394-770A7B64C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CE3994A-23A9-08DC-7310-6046261F2B9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13105" y="624840"/>
            <a:ext cx="108419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charset="-122"/>
                <a:ea typeface="微软雅黑" charset="-122"/>
                <a:sym typeface="+mn-ea"/>
              </a:rPr>
              <a:t>案例阐述维度重点：业务创新所带来信息化难点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0BBD736-4554-B308-F8D1-01B86615E288}"/>
              </a:ext>
            </a:extLst>
          </p:cNvPr>
          <p:cNvGrpSpPr/>
          <p:nvPr/>
        </p:nvGrpSpPr>
        <p:grpSpPr>
          <a:xfrm>
            <a:off x="1569903" y="2148834"/>
            <a:ext cx="9065260" cy="1898017"/>
            <a:chOff x="1740174" y="964208"/>
            <a:chExt cx="8664579" cy="2464792"/>
          </a:xfrm>
        </p:grpSpPr>
        <p:grpSp>
          <p:nvGrpSpPr>
            <p:cNvPr id="8" name="ïṧliḑé">
              <a:extLst>
                <a:ext uri="{FF2B5EF4-FFF2-40B4-BE49-F238E27FC236}">
                  <a16:creationId xmlns:a16="http://schemas.microsoft.com/office/drawing/2014/main" id="{546A5E74-2BCA-048B-DA1B-F562439294F6}"/>
                </a:ext>
              </a:extLst>
            </p:cNvPr>
            <p:cNvGrpSpPr/>
            <p:nvPr/>
          </p:nvGrpSpPr>
          <p:grpSpPr>
            <a:xfrm>
              <a:off x="1740174" y="964208"/>
              <a:ext cx="2350686" cy="2464792"/>
              <a:chOff x="1186390" y="2669069"/>
              <a:chExt cx="2350686" cy="2464792"/>
            </a:xfrm>
          </p:grpSpPr>
          <p:sp>
            <p:nvSpPr>
              <p:cNvPr id="30" name="iṡ1îḑe">
                <a:extLst>
                  <a:ext uri="{FF2B5EF4-FFF2-40B4-BE49-F238E27FC236}">
                    <a16:creationId xmlns:a16="http://schemas.microsoft.com/office/drawing/2014/main" id="{3E9C5052-11CC-977A-7A9C-9CD0B782757F}"/>
                  </a:ext>
                </a:extLst>
              </p:cNvPr>
              <p:cNvSpPr/>
              <p:nvPr/>
            </p:nvSpPr>
            <p:spPr>
              <a:xfrm>
                <a:off x="1186390" y="3008760"/>
                <a:ext cx="2350686" cy="2125101"/>
              </a:xfrm>
              <a:prstGeom prst="roundRect">
                <a:avLst>
                  <a:gd name="adj" fmla="val 0"/>
                </a:avLst>
              </a:prstGeom>
              <a:noFill/>
              <a:ln w="3175" cap="rnd">
                <a:solidFill>
                  <a:srgbClr val="DBB657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微软雅黑" panose="020B0503020204020204" pitchFamily="34" charset="-122"/>
                  <a:cs typeface="+mn-ea"/>
                  <a:sym typeface="Arial Narrow" panose="020B0606020202030204" pitchFamily="34" charset="0"/>
                </a:endParaRPr>
              </a:p>
            </p:txBody>
          </p:sp>
          <p:sp>
            <p:nvSpPr>
              <p:cNvPr id="31" name="iSḷîďé">
                <a:extLst>
                  <a:ext uri="{FF2B5EF4-FFF2-40B4-BE49-F238E27FC236}">
                    <a16:creationId xmlns:a16="http://schemas.microsoft.com/office/drawing/2014/main" id="{A9C74B15-10C0-0CDA-4265-8DDDAD0E789B}"/>
                  </a:ext>
                </a:extLst>
              </p:cNvPr>
              <p:cNvSpPr/>
              <p:nvPr/>
            </p:nvSpPr>
            <p:spPr>
              <a:xfrm>
                <a:off x="1487354" y="2669069"/>
                <a:ext cx="1748758" cy="466654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DBB657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微软雅黑" panose="020B0503020204020204" pitchFamily="34" charset="-122"/>
                    <a:cs typeface="+mn-ea"/>
                    <a:sym typeface="Arial Narrow" panose="020B0606020202030204" pitchFamily="34" charset="0"/>
                  </a:rPr>
                  <a:t>0 1</a:t>
                </a:r>
              </a:p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100" b="1" dirty="0" err="1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  <a:cs typeface="+mn-ea"/>
                    <a:sym typeface="Arial Narrow" panose="020B0606020202030204" pitchFamily="34" charset="0"/>
                  </a:rPr>
                  <a:t>ToB</a:t>
                </a:r>
                <a:r>
                  <a:rPr lang="zh-CN" altLang="en-US" sz="1100" b="1" dirty="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  <a:cs typeface="+mn-ea"/>
                    <a:sym typeface="Arial Narrow" panose="020B0606020202030204" pitchFamily="34" charset="0"/>
                  </a:rPr>
                  <a:t>客户要货要求高</a:t>
                </a:r>
                <a:endPara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微软雅黑" panose="020B0503020204020204" pitchFamily="34" charset="-122"/>
                  <a:cs typeface="+mn-ea"/>
                  <a:sym typeface="Arial Narrow" panose="020B0606020202030204" pitchFamily="34" charset="0"/>
                </a:endParaRPr>
              </a:p>
            </p:txBody>
          </p:sp>
          <p:sp>
            <p:nvSpPr>
              <p:cNvPr id="32" name="ïşľiďê">
                <a:extLst>
                  <a:ext uri="{FF2B5EF4-FFF2-40B4-BE49-F238E27FC236}">
                    <a16:creationId xmlns:a16="http://schemas.microsoft.com/office/drawing/2014/main" id="{DA4DB7AB-0BC5-825C-13B2-D4EE19F83B3C}"/>
                  </a:ext>
                </a:extLst>
              </p:cNvPr>
              <p:cNvSpPr/>
              <p:nvPr/>
            </p:nvSpPr>
            <p:spPr>
              <a:xfrm>
                <a:off x="1317622" y="3284915"/>
                <a:ext cx="2219452" cy="1582911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arrow" panose="020B0606020202030204" pitchFamily="34" charset="0"/>
                    <a:ea typeface="微软雅黑" panose="020B0503020204020204" pitchFamily="34" charset="-122"/>
                    <a:cs typeface="+mn-ea"/>
                    <a:sym typeface="Arial Narrow" panose="020B0606020202030204" pitchFamily="34" charset="0"/>
                  </a:rPr>
                  <a:t>线上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arrow" panose="020B0606020202030204" pitchFamily="34" charset="0"/>
                    <a:ea typeface="微软雅黑" panose="020B0503020204020204" pitchFamily="34" charset="-122"/>
                    <a:cs typeface="+mn-ea"/>
                    <a:sym typeface="Arial Narrow" panose="020B0606020202030204" pitchFamily="34" charset="0"/>
                  </a:rPr>
                  <a:t>TOB</a:t>
                </a: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arrow" panose="020B0606020202030204" pitchFamily="34" charset="0"/>
                    <a:ea typeface="微软雅黑" panose="020B0503020204020204" pitchFamily="34" charset="-122"/>
                    <a:cs typeface="+mn-ea"/>
                    <a:sym typeface="Arial Narrow" panose="020B0606020202030204" pitchFamily="34" charset="0"/>
                  </a:rPr>
                  <a:t>客户，每个客户对不同上效期、批次等要求不同，</a:t>
                </a:r>
                <a:r>
                  <a:rPr lang="zh-CN" altLang="en-US" sz="1000" dirty="0">
                    <a:latin typeface="Arial Narrow" panose="020B0606020202030204" pitchFamily="34" charset="0"/>
                    <a:ea typeface="微软雅黑" panose="020B0503020204020204" pitchFamily="34" charset="-122"/>
                    <a:cs typeface="+mn-ea"/>
                    <a:sym typeface="Arial Narrow" panose="020B0606020202030204" pitchFamily="34" charset="0"/>
                  </a:rPr>
                  <a:t>销售</a:t>
                </a: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arrow" panose="020B0606020202030204" pitchFamily="34" charset="0"/>
                    <a:ea typeface="微软雅黑" panose="020B0503020204020204" pitchFamily="34" charset="-122"/>
                    <a:cs typeface="+mn-ea"/>
                    <a:sym typeface="Arial Narrow" panose="020B0606020202030204" pitchFamily="34" charset="0"/>
                  </a:rPr>
                  <a:t>人员和仓库作业人员信息协同复杂，仓库作业时难以精确管理指定的批次效期、库位、库存进行拣货出货</a:t>
                </a: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arrow" panose="020B0606020202030204" pitchFamily="34" charset="0"/>
                  <a:ea typeface="微软雅黑" panose="020B0503020204020204" pitchFamily="34" charset="-122"/>
                  <a:cs typeface="+mn-ea"/>
                  <a:sym typeface="Arial Narrow" panose="020B0606020202030204" pitchFamily="34" charset="0"/>
                </a:endParaRPr>
              </a:p>
            </p:txBody>
          </p:sp>
        </p:grpSp>
        <p:grpSp>
          <p:nvGrpSpPr>
            <p:cNvPr id="9" name="is1iḍé">
              <a:extLst>
                <a:ext uri="{FF2B5EF4-FFF2-40B4-BE49-F238E27FC236}">
                  <a16:creationId xmlns:a16="http://schemas.microsoft.com/office/drawing/2014/main" id="{7C45D56D-6A59-A5F0-204F-212C1FA6DB0E}"/>
                </a:ext>
              </a:extLst>
            </p:cNvPr>
            <p:cNvGrpSpPr/>
            <p:nvPr/>
          </p:nvGrpSpPr>
          <p:grpSpPr>
            <a:xfrm>
              <a:off x="8054067" y="964208"/>
              <a:ext cx="2350686" cy="2464792"/>
              <a:chOff x="7500283" y="2472807"/>
              <a:chExt cx="2350686" cy="2464792"/>
            </a:xfrm>
          </p:grpSpPr>
          <p:sp>
            <p:nvSpPr>
              <p:cNvPr id="27" name="íṣľîḋé">
                <a:extLst>
                  <a:ext uri="{FF2B5EF4-FFF2-40B4-BE49-F238E27FC236}">
                    <a16:creationId xmlns:a16="http://schemas.microsoft.com/office/drawing/2014/main" id="{61E8E2C3-09F9-5D2E-D8B4-3826EBF2710C}"/>
                  </a:ext>
                </a:extLst>
              </p:cNvPr>
              <p:cNvSpPr/>
              <p:nvPr/>
            </p:nvSpPr>
            <p:spPr>
              <a:xfrm>
                <a:off x="7500283" y="2812498"/>
                <a:ext cx="2350686" cy="2125101"/>
              </a:xfrm>
              <a:prstGeom prst="roundRect">
                <a:avLst>
                  <a:gd name="adj" fmla="val 0"/>
                </a:avLst>
              </a:prstGeom>
              <a:noFill/>
              <a:ln w="3175" cap="rnd">
                <a:solidFill>
                  <a:srgbClr val="DBB657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微软雅黑" panose="020B0503020204020204" pitchFamily="34" charset="-122"/>
                  <a:cs typeface="+mn-ea"/>
                  <a:sym typeface="Arial Narrow" panose="020B0606020202030204" pitchFamily="34" charset="0"/>
                </a:endParaRPr>
              </a:p>
            </p:txBody>
          </p:sp>
          <p:sp>
            <p:nvSpPr>
              <p:cNvPr id="28" name="íŝļîdé">
                <a:extLst>
                  <a:ext uri="{FF2B5EF4-FFF2-40B4-BE49-F238E27FC236}">
                    <a16:creationId xmlns:a16="http://schemas.microsoft.com/office/drawing/2014/main" id="{77511CF5-F861-B14D-ED5B-4BF4BBB2763A}"/>
                  </a:ext>
                </a:extLst>
              </p:cNvPr>
              <p:cNvSpPr/>
              <p:nvPr/>
            </p:nvSpPr>
            <p:spPr>
              <a:xfrm>
                <a:off x="7801247" y="2472807"/>
                <a:ext cx="1748758" cy="466654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DBB657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微软雅黑" panose="020B0503020204020204" pitchFamily="34" charset="-122"/>
                    <a:cs typeface="+mn-ea"/>
                    <a:sym typeface="Arial Narrow" panose="020B0606020202030204" pitchFamily="34" charset="0"/>
                  </a:rPr>
                  <a:t>0 3</a:t>
                </a:r>
              </a:p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微软雅黑" panose="020B0503020204020204" pitchFamily="34" charset="-122"/>
                    <a:cs typeface="+mn-ea"/>
                    <a:sym typeface="Arial Narrow" panose="020B0606020202030204" pitchFamily="34" charset="0"/>
                  </a:rPr>
                  <a:t>库存高效共享问题</a:t>
                </a:r>
                <a:endPara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微软雅黑" panose="020B0503020204020204" pitchFamily="34" charset="-122"/>
                  <a:cs typeface="+mn-ea"/>
                  <a:sym typeface="Arial Narrow" panose="020B0606020202030204" pitchFamily="34" charset="0"/>
                </a:endParaRPr>
              </a:p>
            </p:txBody>
          </p:sp>
          <p:sp>
            <p:nvSpPr>
              <p:cNvPr id="29" name="íş1ïdè">
                <a:extLst>
                  <a:ext uri="{FF2B5EF4-FFF2-40B4-BE49-F238E27FC236}">
                    <a16:creationId xmlns:a16="http://schemas.microsoft.com/office/drawing/2014/main" id="{8D28C0E9-25C9-F4D9-811E-51FD16677697}"/>
                  </a:ext>
                </a:extLst>
              </p:cNvPr>
              <p:cNvSpPr/>
              <p:nvPr/>
            </p:nvSpPr>
            <p:spPr>
              <a:xfrm>
                <a:off x="7631515" y="3088653"/>
                <a:ext cx="2219454" cy="983387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000" dirty="0">
                    <a:latin typeface="Arial Narrow" panose="020B0606020202030204" pitchFamily="34" charset="0"/>
                    <a:ea typeface="微软雅黑" panose="020B0503020204020204" pitchFamily="34" charset="-122"/>
                    <a:cs typeface="+mn-ea"/>
                    <a:sym typeface="Arial Narrow" panose="020B0606020202030204" pitchFamily="34" charset="0"/>
                  </a:rPr>
                  <a:t>线上</a:t>
                </a:r>
                <a:r>
                  <a:rPr lang="en-US" altLang="zh-CN" sz="1000" dirty="0" err="1">
                    <a:latin typeface="Arial Narrow" panose="020B0606020202030204" pitchFamily="34" charset="0"/>
                    <a:ea typeface="微软雅黑" panose="020B0503020204020204" pitchFamily="34" charset="-122"/>
                    <a:cs typeface="+mn-ea"/>
                    <a:sym typeface="Arial Narrow" panose="020B0606020202030204" pitchFamily="34" charset="0"/>
                  </a:rPr>
                  <a:t>ToB</a:t>
                </a:r>
                <a:r>
                  <a:rPr lang="zh-CN" altLang="en-US" sz="1000" dirty="0">
                    <a:latin typeface="Arial Narrow" panose="020B0606020202030204" pitchFamily="34" charset="0"/>
                    <a:ea typeface="微软雅黑" panose="020B0503020204020204" pitchFamily="34" charset="-122"/>
                    <a:cs typeface="+mn-ea"/>
                    <a:sym typeface="Arial Narrow" panose="020B0606020202030204" pitchFamily="34" charset="0"/>
                  </a:rPr>
                  <a:t>订单拣货时，和线下顾客购买时，要满足库存共享，线上线下存在抢占库存的情况</a:t>
                </a:r>
                <a:endParaRPr lang="zh-CN" altLang="zh-CN" sz="1000" dirty="0">
                  <a:latin typeface="Arial Narrow" panose="020B0606020202030204" pitchFamily="34" charset="0"/>
                  <a:ea typeface="微软雅黑" panose="020B0503020204020204" pitchFamily="34" charset="-122"/>
                  <a:cs typeface="+mn-ea"/>
                  <a:sym typeface="Arial Narrow" panose="020B0606020202030204" pitchFamily="34" charset="0"/>
                </a:endParaRPr>
              </a:p>
            </p:txBody>
          </p:sp>
        </p:grpSp>
        <p:grpSp>
          <p:nvGrpSpPr>
            <p:cNvPr id="10" name="iṣľídê">
              <a:extLst>
                <a:ext uri="{FF2B5EF4-FFF2-40B4-BE49-F238E27FC236}">
                  <a16:creationId xmlns:a16="http://schemas.microsoft.com/office/drawing/2014/main" id="{778A116F-7DFA-8414-94AF-9A4F9CC41D2E}"/>
                </a:ext>
              </a:extLst>
            </p:cNvPr>
            <p:cNvGrpSpPr/>
            <p:nvPr/>
          </p:nvGrpSpPr>
          <p:grpSpPr>
            <a:xfrm>
              <a:off x="4897120" y="964208"/>
              <a:ext cx="2350686" cy="2464792"/>
              <a:chOff x="4374222" y="2472807"/>
              <a:chExt cx="2350686" cy="2464792"/>
            </a:xfrm>
          </p:grpSpPr>
          <p:sp>
            <p:nvSpPr>
              <p:cNvPr id="24" name="iŝḻídé">
                <a:extLst>
                  <a:ext uri="{FF2B5EF4-FFF2-40B4-BE49-F238E27FC236}">
                    <a16:creationId xmlns:a16="http://schemas.microsoft.com/office/drawing/2014/main" id="{086B76A9-583F-7CBE-E4A3-AC9A3001EA1B}"/>
                  </a:ext>
                </a:extLst>
              </p:cNvPr>
              <p:cNvSpPr/>
              <p:nvPr/>
            </p:nvSpPr>
            <p:spPr>
              <a:xfrm>
                <a:off x="4374222" y="2812498"/>
                <a:ext cx="2350686" cy="2125101"/>
              </a:xfrm>
              <a:prstGeom prst="roundRect">
                <a:avLst>
                  <a:gd name="adj" fmla="val 0"/>
                </a:avLst>
              </a:prstGeom>
              <a:noFill/>
              <a:ln w="3175" cap="rnd">
                <a:solidFill>
                  <a:srgbClr val="DBB657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微软雅黑" panose="020B0503020204020204" pitchFamily="34" charset="-122"/>
                  <a:cs typeface="+mn-ea"/>
                  <a:sym typeface="Arial Narrow" panose="020B0606020202030204" pitchFamily="34" charset="0"/>
                </a:endParaRPr>
              </a:p>
            </p:txBody>
          </p:sp>
          <p:sp>
            <p:nvSpPr>
              <p:cNvPr id="25" name="ísḻíḋê">
                <a:extLst>
                  <a:ext uri="{FF2B5EF4-FFF2-40B4-BE49-F238E27FC236}">
                    <a16:creationId xmlns:a16="http://schemas.microsoft.com/office/drawing/2014/main" id="{43983465-BD1E-860E-4732-76321217E293}"/>
                  </a:ext>
                </a:extLst>
              </p:cNvPr>
              <p:cNvSpPr/>
              <p:nvPr/>
            </p:nvSpPr>
            <p:spPr>
              <a:xfrm>
                <a:off x="4675186" y="2472807"/>
                <a:ext cx="1748758" cy="466654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DBB657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微软雅黑" panose="020B0503020204020204" pitchFamily="34" charset="-122"/>
                    <a:cs typeface="+mn-ea"/>
                    <a:sym typeface="Arial Narrow" panose="020B0606020202030204" pitchFamily="34" charset="0"/>
                  </a:rPr>
                  <a:t>02</a:t>
                </a:r>
              </a:p>
              <a:p>
                <a:pPr algn="ctr" defTabSz="914354">
                  <a:defRPr/>
                </a:pPr>
                <a:r>
                  <a:rPr lang="zh-CN" altLang="en-US" sz="1100" b="1" dirty="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  <a:cs typeface="+mn-ea"/>
                    <a:sym typeface="Arial Narrow" panose="020B0606020202030204" pitchFamily="34" charset="0"/>
                  </a:rPr>
                  <a:t>顾客选购和仓内</a:t>
                </a:r>
                <a:r>
                  <a:rPr kumimoji="0" lang="zh-CN" alt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微软雅黑" panose="020B0503020204020204" pitchFamily="34" charset="-122"/>
                    <a:cs typeface="+mn-ea"/>
                    <a:sym typeface="Arial Narrow" panose="020B0606020202030204" pitchFamily="34" charset="0"/>
                  </a:rPr>
                  <a:t>作业冲突</a:t>
                </a:r>
                <a:endPara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微软雅黑" panose="020B0503020204020204" pitchFamily="34" charset="-122"/>
                  <a:cs typeface="+mn-ea"/>
                  <a:sym typeface="Arial Narrow" panose="020B0606020202030204" pitchFamily="34" charset="0"/>
                </a:endParaRPr>
              </a:p>
            </p:txBody>
          </p:sp>
          <p:sp>
            <p:nvSpPr>
              <p:cNvPr id="26" name="îṣḻïdè">
                <a:extLst>
                  <a:ext uri="{FF2B5EF4-FFF2-40B4-BE49-F238E27FC236}">
                    <a16:creationId xmlns:a16="http://schemas.microsoft.com/office/drawing/2014/main" id="{2B08F4BF-0EB4-C852-A926-2AADAF2C2D95}"/>
                  </a:ext>
                </a:extLst>
              </p:cNvPr>
              <p:cNvSpPr/>
              <p:nvPr/>
            </p:nvSpPr>
            <p:spPr>
              <a:xfrm>
                <a:off x="4505454" y="3088653"/>
                <a:ext cx="2219454" cy="983387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000" dirty="0">
                    <a:latin typeface="Arial Narrow" panose="020B0606020202030204" pitchFamily="34" charset="0"/>
                    <a:ea typeface="微软雅黑" panose="020B0503020204020204" pitchFamily="34" charset="-122"/>
                    <a:cs typeface="+mn-ea"/>
                  </a:rPr>
                  <a:t>上仓下店模式，顾客在选购商品时，和店仓作业人员上架、补货、拣货等作业有冲突</a:t>
                </a:r>
                <a:endParaRPr lang="en-US" altLang="zh-CN" sz="1000" dirty="0">
                  <a:latin typeface="Arial Narrow" panose="020B0606020202030204" pitchFamily="34" charset="0"/>
                  <a:ea typeface="微软雅黑" panose="020B0503020204020204" pitchFamily="34" charset="-122"/>
                  <a:cs typeface="+mn-ea"/>
                  <a:sym typeface="Arial Narrow" panose="020B0606020202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6680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C3BB8-13CA-0604-9C79-E2690EF07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>
            <a:extLst>
              <a:ext uri="{FF2B5EF4-FFF2-40B4-BE49-F238E27FC236}">
                <a16:creationId xmlns:a16="http://schemas.microsoft.com/office/drawing/2014/main" id="{36C25A59-61A8-C2B2-C4DC-A85F794B9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pic>
        <p:nvPicPr>
          <p:cNvPr id="7" name="图片 6" descr="cs -19">
            <a:extLst>
              <a:ext uri="{FF2B5EF4-FFF2-40B4-BE49-F238E27FC236}">
                <a16:creationId xmlns:a16="http://schemas.microsoft.com/office/drawing/2014/main" id="{166A371C-C227-6B1E-6C35-72C5B163A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897800F-9022-0FD5-E424-526059782CE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13105" y="624840"/>
            <a:ext cx="108419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charset="-122"/>
                <a:ea typeface="微软雅黑" charset="-122"/>
                <a:sym typeface="+mn-ea"/>
              </a:rPr>
              <a:t>案例阐述维度重点：数智化方案信息规划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5439904C-5A1E-3C82-5F87-BA97B66325F1}"/>
              </a:ext>
            </a:extLst>
          </p:cNvPr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6A6E1FAB-4778-4F04-9488-F2DAD40F0AA8}"/>
              </a:ext>
            </a:extLst>
          </p:cNvPr>
          <p:cNvGrpSpPr/>
          <p:nvPr/>
        </p:nvGrpSpPr>
        <p:grpSpPr>
          <a:xfrm>
            <a:off x="332693" y="1128158"/>
            <a:ext cx="10957608" cy="4730016"/>
            <a:chOff x="332692" y="1128157"/>
            <a:chExt cx="11492913" cy="5455468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E782221F-9FCB-9ED2-C496-1F4989D65D79}"/>
                </a:ext>
              </a:extLst>
            </p:cNvPr>
            <p:cNvSpPr txBox="1"/>
            <p:nvPr/>
          </p:nvSpPr>
          <p:spPr>
            <a:xfrm>
              <a:off x="7761605" y="4737735"/>
              <a:ext cx="4064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11" name="圆角矩形 120">
              <a:extLst>
                <a:ext uri="{FF2B5EF4-FFF2-40B4-BE49-F238E27FC236}">
                  <a16:creationId xmlns:a16="http://schemas.microsoft.com/office/drawing/2014/main" id="{12F15164-A591-7866-35E2-CB9E99608A2F}"/>
                </a:ext>
              </a:extLst>
            </p:cNvPr>
            <p:cNvSpPr/>
            <p:nvPr/>
          </p:nvSpPr>
          <p:spPr>
            <a:xfrm>
              <a:off x="4296911" y="1882411"/>
              <a:ext cx="4726925" cy="3093177"/>
            </a:xfrm>
            <a:prstGeom prst="roundRect">
              <a:avLst>
                <a:gd name="adj" fmla="val 5363"/>
              </a:avLst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2" name="圆角矩形 79">
              <a:extLst>
                <a:ext uri="{FF2B5EF4-FFF2-40B4-BE49-F238E27FC236}">
                  <a16:creationId xmlns:a16="http://schemas.microsoft.com/office/drawing/2014/main" id="{4BF4178F-F06F-4CE1-3BCE-350808478C24}"/>
                </a:ext>
              </a:extLst>
            </p:cNvPr>
            <p:cNvSpPr/>
            <p:nvPr/>
          </p:nvSpPr>
          <p:spPr>
            <a:xfrm>
              <a:off x="9146154" y="1864805"/>
              <a:ext cx="2628300" cy="3110784"/>
            </a:xfrm>
            <a:prstGeom prst="roundRect">
              <a:avLst>
                <a:gd name="adj" fmla="val 5004"/>
              </a:avLst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2E97896-8A2B-202B-C16B-63F8F73E9ADF}"/>
                </a:ext>
              </a:extLst>
            </p:cNvPr>
            <p:cNvSpPr txBox="1"/>
            <p:nvPr/>
          </p:nvSpPr>
          <p:spPr>
            <a:xfrm>
              <a:off x="9146154" y="2003480"/>
              <a:ext cx="2600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客户管理平台</a:t>
              </a:r>
            </a:p>
          </p:txBody>
        </p:sp>
        <p:sp>
          <p:nvSpPr>
            <p:cNvPr id="14" name="圆角矩形 79">
              <a:extLst>
                <a:ext uri="{FF2B5EF4-FFF2-40B4-BE49-F238E27FC236}">
                  <a16:creationId xmlns:a16="http://schemas.microsoft.com/office/drawing/2014/main" id="{78F4FB73-CAF8-8BC9-A90C-D967E8DBFC18}"/>
                </a:ext>
              </a:extLst>
            </p:cNvPr>
            <p:cNvSpPr/>
            <p:nvPr/>
          </p:nvSpPr>
          <p:spPr>
            <a:xfrm>
              <a:off x="332692" y="1887457"/>
              <a:ext cx="3827504" cy="3074412"/>
            </a:xfrm>
            <a:prstGeom prst="roundRect">
              <a:avLst>
                <a:gd name="adj" fmla="val 3927"/>
              </a:avLst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17285CA-EF20-4280-CD5B-BF04FDA3AB7A}"/>
                </a:ext>
              </a:extLst>
            </p:cNvPr>
            <p:cNvSpPr txBox="1"/>
            <p:nvPr/>
          </p:nvSpPr>
          <p:spPr>
            <a:xfrm>
              <a:off x="4406028" y="1999827"/>
              <a:ext cx="30753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Microsoft YaHei"/>
                  <a:ea typeface="Microsoft YaHei"/>
                  <a:cs typeface="+mn-ea"/>
                  <a:sym typeface="+mn-lt"/>
                </a:rPr>
                <a:t>集团管理平台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【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平台运营服务体系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】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6" name="同侧圆角矩形 126">
              <a:extLst>
                <a:ext uri="{FF2B5EF4-FFF2-40B4-BE49-F238E27FC236}">
                  <a16:creationId xmlns:a16="http://schemas.microsoft.com/office/drawing/2014/main" id="{6E18CA06-B1A9-C058-0CDF-CC27FE084093}"/>
                </a:ext>
              </a:extLst>
            </p:cNvPr>
            <p:cNvSpPr/>
            <p:nvPr/>
          </p:nvSpPr>
          <p:spPr>
            <a:xfrm>
              <a:off x="6307687" y="2402310"/>
              <a:ext cx="774651" cy="246193"/>
            </a:xfrm>
            <a:prstGeom prst="round2SameRect">
              <a:avLst/>
            </a:prstGeom>
            <a:solidFill>
              <a:srgbClr val="007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配送管理</a:t>
              </a:r>
            </a:p>
          </p:txBody>
        </p:sp>
        <p:sp>
          <p:nvSpPr>
            <p:cNvPr id="17" name="同侧圆角矩形 126">
              <a:extLst>
                <a:ext uri="{FF2B5EF4-FFF2-40B4-BE49-F238E27FC236}">
                  <a16:creationId xmlns:a16="http://schemas.microsoft.com/office/drawing/2014/main" id="{322A8C5B-D896-1386-80C2-9C08D2B5B378}"/>
                </a:ext>
              </a:extLst>
            </p:cNvPr>
            <p:cNvSpPr/>
            <p:nvPr/>
          </p:nvSpPr>
          <p:spPr>
            <a:xfrm>
              <a:off x="9359772" y="2358434"/>
              <a:ext cx="810918" cy="246193"/>
            </a:xfrm>
            <a:prstGeom prst="round2SameRect">
              <a:avLst/>
            </a:prstGeom>
            <a:solidFill>
              <a:srgbClr val="007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基础管理</a:t>
              </a:r>
            </a:p>
          </p:txBody>
        </p:sp>
        <p:sp>
          <p:nvSpPr>
            <p:cNvPr id="18" name="同侧圆角矩形 130">
              <a:extLst>
                <a:ext uri="{FF2B5EF4-FFF2-40B4-BE49-F238E27FC236}">
                  <a16:creationId xmlns:a16="http://schemas.microsoft.com/office/drawing/2014/main" id="{C60FB968-DCBA-4947-A21A-716E234FFB5D}"/>
                </a:ext>
              </a:extLst>
            </p:cNvPr>
            <p:cNvSpPr/>
            <p:nvPr/>
          </p:nvSpPr>
          <p:spPr>
            <a:xfrm>
              <a:off x="9359772" y="2720527"/>
              <a:ext cx="810918" cy="246193"/>
            </a:xfrm>
            <a:prstGeom prst="round2Same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客户档案</a:t>
              </a:r>
            </a:p>
          </p:txBody>
        </p:sp>
        <p:sp>
          <p:nvSpPr>
            <p:cNvPr id="19" name="同侧圆角矩形 130">
              <a:extLst>
                <a:ext uri="{FF2B5EF4-FFF2-40B4-BE49-F238E27FC236}">
                  <a16:creationId xmlns:a16="http://schemas.microsoft.com/office/drawing/2014/main" id="{F03BC753-90B9-6D37-E020-C2114CE14F8E}"/>
                </a:ext>
              </a:extLst>
            </p:cNvPr>
            <p:cNvSpPr/>
            <p:nvPr/>
          </p:nvSpPr>
          <p:spPr>
            <a:xfrm>
              <a:off x="9359772" y="3079118"/>
              <a:ext cx="810918" cy="246193"/>
            </a:xfrm>
            <a:prstGeom prst="round2Same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客户合同</a:t>
              </a:r>
            </a:p>
          </p:txBody>
        </p:sp>
        <p:sp>
          <p:nvSpPr>
            <p:cNvPr id="20" name="同侧圆角矩形 130">
              <a:extLst>
                <a:ext uri="{FF2B5EF4-FFF2-40B4-BE49-F238E27FC236}">
                  <a16:creationId xmlns:a16="http://schemas.microsoft.com/office/drawing/2014/main" id="{1362BEA3-7C38-00F3-E98D-E1E52CAB083B}"/>
                </a:ext>
              </a:extLst>
            </p:cNvPr>
            <p:cNvSpPr/>
            <p:nvPr/>
          </p:nvSpPr>
          <p:spPr>
            <a:xfrm>
              <a:off x="9359772" y="3424663"/>
              <a:ext cx="810918" cy="246193"/>
            </a:xfrm>
            <a:prstGeom prst="round2Same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客户费用</a:t>
              </a: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7693A7B9-8FA9-E70A-75C6-11D975B0404F}"/>
                </a:ext>
              </a:extLst>
            </p:cNvPr>
            <p:cNvGrpSpPr/>
            <p:nvPr/>
          </p:nvGrpSpPr>
          <p:grpSpPr>
            <a:xfrm>
              <a:off x="332692" y="1128157"/>
              <a:ext cx="11451665" cy="630482"/>
              <a:chOff x="550956" y="6170393"/>
              <a:chExt cx="11451665" cy="630482"/>
            </a:xfrm>
          </p:grpSpPr>
          <p:sp>
            <p:nvSpPr>
              <p:cNvPr id="22" name="圆角矩形 100">
                <a:extLst>
                  <a:ext uri="{FF2B5EF4-FFF2-40B4-BE49-F238E27FC236}">
                    <a16:creationId xmlns:a16="http://schemas.microsoft.com/office/drawing/2014/main" id="{D16A7BD2-6142-2DAA-D3C1-D3F4921FC6AE}"/>
                  </a:ext>
                </a:extLst>
              </p:cNvPr>
              <p:cNvSpPr/>
              <p:nvPr/>
            </p:nvSpPr>
            <p:spPr>
              <a:xfrm>
                <a:off x="550956" y="6170393"/>
                <a:ext cx="11451665" cy="630482"/>
              </a:xfrm>
              <a:prstGeom prst="roundRect">
                <a:avLst>
                  <a:gd name="adj" fmla="val 9779"/>
                </a:avLst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eaVert" tIns="14400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BDE6F1F-F13F-DF20-E0FF-8A89944802CC}"/>
                  </a:ext>
                </a:extLst>
              </p:cNvPr>
              <p:cNvSpPr txBox="1"/>
              <p:nvPr/>
            </p:nvSpPr>
            <p:spPr>
              <a:xfrm>
                <a:off x="682900" y="6250963"/>
                <a:ext cx="520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None/>
                  <a:defRPr/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业务系统</a:t>
                </a:r>
              </a:p>
            </p:txBody>
          </p:sp>
          <p:sp>
            <p:nvSpPr>
              <p:cNvPr id="33" name="同侧圆角矩形 75">
                <a:extLst>
                  <a:ext uri="{FF2B5EF4-FFF2-40B4-BE49-F238E27FC236}">
                    <a16:creationId xmlns:a16="http://schemas.microsoft.com/office/drawing/2014/main" id="{39277651-8168-2EB9-F26B-06E58A7B8A4D}"/>
                  </a:ext>
                </a:extLst>
              </p:cNvPr>
              <p:cNvSpPr/>
              <p:nvPr/>
            </p:nvSpPr>
            <p:spPr>
              <a:xfrm>
                <a:off x="6262262" y="6311506"/>
                <a:ext cx="1046597" cy="349990"/>
              </a:xfrm>
              <a:prstGeom prst="round2Same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crosoft YaHei"/>
                    <a:ea typeface="Microsoft YaHei"/>
                    <a:cs typeface="+mn-ea"/>
                    <a:sym typeface="+mn-lt"/>
                  </a:rPr>
                  <a:t>供应链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crosoft YaHei"/>
                    <a:ea typeface="Microsoft YaHei"/>
                    <a:cs typeface="+mn-ea"/>
                    <a:sym typeface="+mn-lt"/>
                  </a:rPr>
                  <a:t>ERP</a:t>
                </a: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crosoft YaHei"/>
                    <a:ea typeface="Microsoft YaHei"/>
                    <a:cs typeface="+mn-ea"/>
                    <a:sym typeface="+mn-lt"/>
                  </a:rPr>
                  <a:t>系统</a:t>
                </a:r>
              </a:p>
            </p:txBody>
          </p:sp>
          <p:sp>
            <p:nvSpPr>
              <p:cNvPr id="34" name="同侧圆角矩形 75">
                <a:extLst>
                  <a:ext uri="{FF2B5EF4-FFF2-40B4-BE49-F238E27FC236}">
                    <a16:creationId xmlns:a16="http://schemas.microsoft.com/office/drawing/2014/main" id="{6575AF7B-716D-C804-D226-A43D783E07FD}"/>
                  </a:ext>
                </a:extLst>
              </p:cNvPr>
              <p:cNvSpPr/>
              <p:nvPr/>
            </p:nvSpPr>
            <p:spPr>
              <a:xfrm>
                <a:off x="10188974" y="6306801"/>
                <a:ext cx="1073225" cy="349990"/>
              </a:xfrm>
              <a:prstGeom prst="round2Same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crosoft YaHei"/>
                    <a:ea typeface="Microsoft YaHei"/>
                    <a:cs typeface="+mn-ea"/>
                    <a:sym typeface="+mn-lt"/>
                  </a:rPr>
                  <a:t>订货平台</a:t>
                </a:r>
              </a:p>
            </p:txBody>
          </p:sp>
        </p:grpSp>
        <p:sp>
          <p:nvSpPr>
            <p:cNvPr id="35" name="上下箭头 188">
              <a:extLst>
                <a:ext uri="{FF2B5EF4-FFF2-40B4-BE49-F238E27FC236}">
                  <a16:creationId xmlns:a16="http://schemas.microsoft.com/office/drawing/2014/main" id="{56033E2D-502C-A8BE-8E20-5BB6EC68AAB1}"/>
                </a:ext>
              </a:extLst>
            </p:cNvPr>
            <p:cNvSpPr/>
            <p:nvPr/>
          </p:nvSpPr>
          <p:spPr>
            <a:xfrm>
              <a:off x="2031788" y="1640678"/>
              <a:ext cx="229052" cy="342775"/>
            </a:xfrm>
            <a:prstGeom prst="up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36" name="上下箭头 188">
              <a:extLst>
                <a:ext uri="{FF2B5EF4-FFF2-40B4-BE49-F238E27FC236}">
                  <a16:creationId xmlns:a16="http://schemas.microsoft.com/office/drawing/2014/main" id="{61415B4E-E2DB-76BA-D05B-912CAB199364}"/>
                </a:ext>
              </a:extLst>
            </p:cNvPr>
            <p:cNvSpPr/>
            <p:nvPr/>
          </p:nvSpPr>
          <p:spPr>
            <a:xfrm>
              <a:off x="6452770" y="1634605"/>
              <a:ext cx="229052" cy="342775"/>
            </a:xfrm>
            <a:prstGeom prst="up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37" name="同侧圆角矩形 130">
              <a:extLst>
                <a:ext uri="{FF2B5EF4-FFF2-40B4-BE49-F238E27FC236}">
                  <a16:creationId xmlns:a16="http://schemas.microsoft.com/office/drawing/2014/main" id="{7984DDA1-55CA-7BBC-FCD9-22734EC47943}"/>
                </a:ext>
              </a:extLst>
            </p:cNvPr>
            <p:cNvSpPr/>
            <p:nvPr/>
          </p:nvSpPr>
          <p:spPr>
            <a:xfrm>
              <a:off x="10521292" y="3435804"/>
              <a:ext cx="810918" cy="246193"/>
            </a:xfrm>
            <a:prstGeom prst="round2Same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价格策略</a:t>
              </a:r>
            </a:p>
          </p:txBody>
        </p:sp>
        <p:sp>
          <p:nvSpPr>
            <p:cNvPr id="38" name="同侧圆角矩形 130">
              <a:extLst>
                <a:ext uri="{FF2B5EF4-FFF2-40B4-BE49-F238E27FC236}">
                  <a16:creationId xmlns:a16="http://schemas.microsoft.com/office/drawing/2014/main" id="{D55815CE-8BB1-074C-49EF-D5EC192CDAEB}"/>
                </a:ext>
              </a:extLst>
            </p:cNvPr>
            <p:cNvSpPr/>
            <p:nvPr/>
          </p:nvSpPr>
          <p:spPr>
            <a:xfrm>
              <a:off x="10521292" y="3826502"/>
              <a:ext cx="810918" cy="246193"/>
            </a:xfrm>
            <a:prstGeom prst="round2Same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营销策略</a:t>
              </a:r>
            </a:p>
          </p:txBody>
        </p:sp>
        <p:sp>
          <p:nvSpPr>
            <p:cNvPr id="39" name="同侧圆角矩形 126">
              <a:extLst>
                <a:ext uri="{FF2B5EF4-FFF2-40B4-BE49-F238E27FC236}">
                  <a16:creationId xmlns:a16="http://schemas.microsoft.com/office/drawing/2014/main" id="{62903B4C-72EB-21CE-3099-25B7743262D6}"/>
                </a:ext>
              </a:extLst>
            </p:cNvPr>
            <p:cNvSpPr/>
            <p:nvPr/>
          </p:nvSpPr>
          <p:spPr>
            <a:xfrm>
              <a:off x="10521292" y="2352565"/>
              <a:ext cx="810918" cy="246193"/>
            </a:xfrm>
            <a:prstGeom prst="round2SameRect">
              <a:avLst/>
            </a:prstGeom>
            <a:solidFill>
              <a:srgbClr val="007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业务管理</a:t>
              </a:r>
            </a:p>
          </p:txBody>
        </p:sp>
        <p:sp>
          <p:nvSpPr>
            <p:cNvPr id="40" name="同侧圆角矩形 130">
              <a:extLst>
                <a:ext uri="{FF2B5EF4-FFF2-40B4-BE49-F238E27FC236}">
                  <a16:creationId xmlns:a16="http://schemas.microsoft.com/office/drawing/2014/main" id="{886D8525-826D-AC9B-593C-DF8A49B6C173}"/>
                </a:ext>
              </a:extLst>
            </p:cNvPr>
            <p:cNvSpPr/>
            <p:nvPr/>
          </p:nvSpPr>
          <p:spPr>
            <a:xfrm>
              <a:off x="10521292" y="2706870"/>
              <a:ext cx="810918" cy="246193"/>
            </a:xfrm>
            <a:prstGeom prst="round2Same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订货平台</a:t>
              </a:r>
            </a:p>
          </p:txBody>
        </p:sp>
        <p:sp>
          <p:nvSpPr>
            <p:cNvPr id="41" name="同侧圆角矩形 130">
              <a:extLst>
                <a:ext uri="{FF2B5EF4-FFF2-40B4-BE49-F238E27FC236}">
                  <a16:creationId xmlns:a16="http://schemas.microsoft.com/office/drawing/2014/main" id="{7F3DD071-AE72-63BC-43D8-94ED7ED2823B}"/>
                </a:ext>
              </a:extLst>
            </p:cNvPr>
            <p:cNvSpPr/>
            <p:nvPr/>
          </p:nvSpPr>
          <p:spPr>
            <a:xfrm>
              <a:off x="10521292" y="3076147"/>
              <a:ext cx="810918" cy="246193"/>
            </a:xfrm>
            <a:prstGeom prst="round2Same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库存统筹</a:t>
              </a:r>
            </a:p>
          </p:txBody>
        </p:sp>
        <p:sp>
          <p:nvSpPr>
            <p:cNvPr id="42" name="同侧圆角矩形 126">
              <a:extLst>
                <a:ext uri="{FF2B5EF4-FFF2-40B4-BE49-F238E27FC236}">
                  <a16:creationId xmlns:a16="http://schemas.microsoft.com/office/drawing/2014/main" id="{88CFAC33-8D22-85D0-B7FC-E24CCE6B4D0C}"/>
                </a:ext>
              </a:extLst>
            </p:cNvPr>
            <p:cNvSpPr/>
            <p:nvPr/>
          </p:nvSpPr>
          <p:spPr>
            <a:xfrm>
              <a:off x="4425230" y="2408770"/>
              <a:ext cx="774651" cy="246193"/>
            </a:xfrm>
            <a:prstGeom prst="round2SameRect">
              <a:avLst/>
            </a:prstGeom>
            <a:solidFill>
              <a:srgbClr val="007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基础档案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3" name="同侧圆角矩形 138">
              <a:extLst>
                <a:ext uri="{FF2B5EF4-FFF2-40B4-BE49-F238E27FC236}">
                  <a16:creationId xmlns:a16="http://schemas.microsoft.com/office/drawing/2014/main" id="{7F31701B-3738-B388-DC7E-157C6D9F3B34}"/>
                </a:ext>
              </a:extLst>
            </p:cNvPr>
            <p:cNvSpPr/>
            <p:nvPr/>
          </p:nvSpPr>
          <p:spPr>
            <a:xfrm>
              <a:off x="4425230" y="2729198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供应商</a:t>
              </a:r>
            </a:p>
          </p:txBody>
        </p:sp>
        <p:sp>
          <p:nvSpPr>
            <p:cNvPr id="44" name="同侧圆角矩形 138">
              <a:extLst>
                <a:ext uri="{FF2B5EF4-FFF2-40B4-BE49-F238E27FC236}">
                  <a16:creationId xmlns:a16="http://schemas.microsoft.com/office/drawing/2014/main" id="{E1A1C950-A57F-6F7B-DFA7-17025B269E32}"/>
                </a:ext>
              </a:extLst>
            </p:cNvPr>
            <p:cNvSpPr/>
            <p:nvPr/>
          </p:nvSpPr>
          <p:spPr>
            <a:xfrm>
              <a:off x="4425230" y="3062444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证照管理</a:t>
              </a:r>
            </a:p>
          </p:txBody>
        </p:sp>
        <p:sp>
          <p:nvSpPr>
            <p:cNvPr id="45" name="同侧圆角矩形 75">
              <a:extLst>
                <a:ext uri="{FF2B5EF4-FFF2-40B4-BE49-F238E27FC236}">
                  <a16:creationId xmlns:a16="http://schemas.microsoft.com/office/drawing/2014/main" id="{023BAD03-BA5A-B962-3DF4-9E20B84B9875}"/>
                </a:ext>
              </a:extLst>
            </p:cNvPr>
            <p:cNvSpPr/>
            <p:nvPr/>
          </p:nvSpPr>
          <p:spPr>
            <a:xfrm>
              <a:off x="1603386" y="1265253"/>
              <a:ext cx="1046597" cy="349990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SCM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系统</a:t>
              </a:r>
            </a:p>
          </p:txBody>
        </p:sp>
        <p:sp>
          <p:nvSpPr>
            <p:cNvPr id="46" name="同侧圆角矩形 126">
              <a:extLst>
                <a:ext uri="{FF2B5EF4-FFF2-40B4-BE49-F238E27FC236}">
                  <a16:creationId xmlns:a16="http://schemas.microsoft.com/office/drawing/2014/main" id="{07379ED8-07AF-8B71-20BC-20B7B28E96E1}"/>
                </a:ext>
              </a:extLst>
            </p:cNvPr>
            <p:cNvSpPr/>
            <p:nvPr/>
          </p:nvSpPr>
          <p:spPr>
            <a:xfrm>
              <a:off x="5356812" y="2402310"/>
              <a:ext cx="774651" cy="246193"/>
            </a:xfrm>
            <a:prstGeom prst="round2SameRect">
              <a:avLst/>
            </a:prstGeom>
            <a:solidFill>
              <a:srgbClr val="007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采购管理</a:t>
              </a:r>
            </a:p>
          </p:txBody>
        </p:sp>
        <p:sp>
          <p:nvSpPr>
            <p:cNvPr id="47" name="同侧圆角矩形 138">
              <a:extLst>
                <a:ext uri="{FF2B5EF4-FFF2-40B4-BE49-F238E27FC236}">
                  <a16:creationId xmlns:a16="http://schemas.microsoft.com/office/drawing/2014/main" id="{C73C5BB8-CC67-7624-35B4-B28D87699974}"/>
                </a:ext>
              </a:extLst>
            </p:cNvPr>
            <p:cNvSpPr/>
            <p:nvPr/>
          </p:nvSpPr>
          <p:spPr>
            <a:xfrm>
              <a:off x="4429667" y="3395690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合同档案</a:t>
              </a:r>
            </a:p>
          </p:txBody>
        </p:sp>
        <p:sp>
          <p:nvSpPr>
            <p:cNvPr id="48" name="同侧圆角矩形 138">
              <a:extLst>
                <a:ext uri="{FF2B5EF4-FFF2-40B4-BE49-F238E27FC236}">
                  <a16:creationId xmlns:a16="http://schemas.microsoft.com/office/drawing/2014/main" id="{AB11B253-7477-4C97-6AE2-1961CFEE5978}"/>
                </a:ext>
              </a:extLst>
            </p:cNvPr>
            <p:cNvSpPr/>
            <p:nvPr/>
          </p:nvSpPr>
          <p:spPr>
            <a:xfrm>
              <a:off x="4431708" y="3757043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合同费用</a:t>
              </a:r>
            </a:p>
          </p:txBody>
        </p:sp>
        <p:sp>
          <p:nvSpPr>
            <p:cNvPr id="49" name="同侧圆角矩形 138">
              <a:extLst>
                <a:ext uri="{FF2B5EF4-FFF2-40B4-BE49-F238E27FC236}">
                  <a16:creationId xmlns:a16="http://schemas.microsoft.com/office/drawing/2014/main" id="{13410BF5-2E6E-7D4B-036F-33FCB52129E8}"/>
                </a:ext>
              </a:extLst>
            </p:cNvPr>
            <p:cNvSpPr/>
            <p:nvPr/>
          </p:nvSpPr>
          <p:spPr>
            <a:xfrm>
              <a:off x="4425230" y="4128948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品类档案</a:t>
              </a:r>
            </a:p>
          </p:txBody>
        </p:sp>
        <p:sp>
          <p:nvSpPr>
            <p:cNvPr id="50" name="同侧圆角矩形 138">
              <a:extLst>
                <a:ext uri="{FF2B5EF4-FFF2-40B4-BE49-F238E27FC236}">
                  <a16:creationId xmlns:a16="http://schemas.microsoft.com/office/drawing/2014/main" id="{A5C1F4ED-36A7-B0A0-ABD1-B231410BD8CB}"/>
                </a:ext>
              </a:extLst>
            </p:cNvPr>
            <p:cNvSpPr/>
            <p:nvPr/>
          </p:nvSpPr>
          <p:spPr>
            <a:xfrm>
              <a:off x="4429797" y="4505408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商品档案</a:t>
              </a:r>
            </a:p>
          </p:txBody>
        </p:sp>
        <p:sp>
          <p:nvSpPr>
            <p:cNvPr id="51" name="同侧圆角矩形 138">
              <a:extLst>
                <a:ext uri="{FF2B5EF4-FFF2-40B4-BE49-F238E27FC236}">
                  <a16:creationId xmlns:a16="http://schemas.microsoft.com/office/drawing/2014/main" id="{6E4EB0B0-204A-A97B-5ED4-C073DD924D71}"/>
                </a:ext>
              </a:extLst>
            </p:cNvPr>
            <p:cNvSpPr/>
            <p:nvPr/>
          </p:nvSpPr>
          <p:spPr>
            <a:xfrm>
              <a:off x="8070607" y="2390775"/>
              <a:ext cx="775957" cy="248880"/>
            </a:xfrm>
            <a:prstGeom prst="round2SameRect">
              <a:avLst/>
            </a:prstGeom>
            <a:solidFill>
              <a:srgbClr val="007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900" dirty="0">
                  <a:solidFill>
                    <a:prstClr val="white"/>
                  </a:solidFill>
                  <a:latin typeface="Microsoft YaHei"/>
                  <a:ea typeface="Microsoft YaHei"/>
                  <a:cs typeface="+mn-ea"/>
                  <a:sym typeface="+mn-lt"/>
                </a:rPr>
                <a:t>财务管理</a:t>
              </a:r>
            </a:p>
          </p:txBody>
        </p:sp>
        <p:sp>
          <p:nvSpPr>
            <p:cNvPr id="52" name="同侧圆角矩形 138">
              <a:extLst>
                <a:ext uri="{FF2B5EF4-FFF2-40B4-BE49-F238E27FC236}">
                  <a16:creationId xmlns:a16="http://schemas.microsoft.com/office/drawing/2014/main" id="{D686BBCB-F47A-9D4E-BEFE-342DCD3D2E44}"/>
                </a:ext>
              </a:extLst>
            </p:cNvPr>
            <p:cNvSpPr/>
            <p:nvPr/>
          </p:nvSpPr>
          <p:spPr>
            <a:xfrm>
              <a:off x="8065123" y="2725567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供应商结算</a:t>
              </a:r>
            </a:p>
          </p:txBody>
        </p:sp>
        <p:sp>
          <p:nvSpPr>
            <p:cNvPr id="53" name="同侧圆角矩形 138">
              <a:extLst>
                <a:ext uri="{FF2B5EF4-FFF2-40B4-BE49-F238E27FC236}">
                  <a16:creationId xmlns:a16="http://schemas.microsoft.com/office/drawing/2014/main" id="{9B9FE94E-C6D7-BA95-C8FD-325C147B0DCC}"/>
                </a:ext>
              </a:extLst>
            </p:cNvPr>
            <p:cNvSpPr/>
            <p:nvPr/>
          </p:nvSpPr>
          <p:spPr>
            <a:xfrm>
              <a:off x="8065122" y="3036411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客户结算</a:t>
              </a:r>
            </a:p>
          </p:txBody>
        </p:sp>
        <p:sp>
          <p:nvSpPr>
            <p:cNvPr id="54" name="同侧圆角矩形 138">
              <a:extLst>
                <a:ext uri="{FF2B5EF4-FFF2-40B4-BE49-F238E27FC236}">
                  <a16:creationId xmlns:a16="http://schemas.microsoft.com/office/drawing/2014/main" id="{D7FC403D-335B-6B35-3509-3D797B7442A4}"/>
                </a:ext>
              </a:extLst>
            </p:cNvPr>
            <p:cNvSpPr/>
            <p:nvPr/>
          </p:nvSpPr>
          <p:spPr>
            <a:xfrm>
              <a:off x="8063342" y="3376430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成本核算</a:t>
              </a:r>
            </a:p>
          </p:txBody>
        </p:sp>
        <p:sp>
          <p:nvSpPr>
            <p:cNvPr id="55" name="同侧圆角矩形 138">
              <a:extLst>
                <a:ext uri="{FF2B5EF4-FFF2-40B4-BE49-F238E27FC236}">
                  <a16:creationId xmlns:a16="http://schemas.microsoft.com/office/drawing/2014/main" id="{17882A77-1C5F-54F8-21E6-56569777DB65}"/>
                </a:ext>
              </a:extLst>
            </p:cNvPr>
            <p:cNvSpPr/>
            <p:nvPr/>
          </p:nvSpPr>
          <p:spPr>
            <a:xfrm>
              <a:off x="8063342" y="3754249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发票管理</a:t>
              </a:r>
            </a:p>
          </p:txBody>
        </p:sp>
        <p:sp>
          <p:nvSpPr>
            <p:cNvPr id="56" name="同侧圆角矩形 138">
              <a:extLst>
                <a:ext uri="{FF2B5EF4-FFF2-40B4-BE49-F238E27FC236}">
                  <a16:creationId xmlns:a16="http://schemas.microsoft.com/office/drawing/2014/main" id="{B0266E16-A8BF-2C38-4B97-8D99AA660C80}"/>
                </a:ext>
              </a:extLst>
            </p:cNvPr>
            <p:cNvSpPr/>
            <p:nvPr/>
          </p:nvSpPr>
          <p:spPr>
            <a:xfrm>
              <a:off x="8063341" y="4113640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财务接口</a:t>
              </a:r>
            </a:p>
          </p:txBody>
        </p:sp>
        <p:sp>
          <p:nvSpPr>
            <p:cNvPr id="57" name="同侧圆角矩形 126">
              <a:extLst>
                <a:ext uri="{FF2B5EF4-FFF2-40B4-BE49-F238E27FC236}">
                  <a16:creationId xmlns:a16="http://schemas.microsoft.com/office/drawing/2014/main" id="{44DEB3E0-BF13-6618-CBBD-C5AB842C865C}"/>
                </a:ext>
              </a:extLst>
            </p:cNvPr>
            <p:cNvSpPr/>
            <p:nvPr/>
          </p:nvSpPr>
          <p:spPr>
            <a:xfrm>
              <a:off x="7189147" y="2402310"/>
              <a:ext cx="774651" cy="246193"/>
            </a:xfrm>
            <a:prstGeom prst="round2SameRect">
              <a:avLst/>
            </a:prstGeom>
            <a:solidFill>
              <a:srgbClr val="007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库内管理</a:t>
              </a:r>
            </a:p>
          </p:txBody>
        </p:sp>
        <p:sp>
          <p:nvSpPr>
            <p:cNvPr id="58" name="上下箭头 188">
              <a:extLst>
                <a:ext uri="{FF2B5EF4-FFF2-40B4-BE49-F238E27FC236}">
                  <a16:creationId xmlns:a16="http://schemas.microsoft.com/office/drawing/2014/main" id="{56D9E3D2-FD0C-CF83-10D9-659B7C449BFF}"/>
                </a:ext>
              </a:extLst>
            </p:cNvPr>
            <p:cNvSpPr/>
            <p:nvPr/>
          </p:nvSpPr>
          <p:spPr>
            <a:xfrm>
              <a:off x="10417236" y="1644629"/>
              <a:ext cx="229052" cy="342775"/>
            </a:xfrm>
            <a:prstGeom prst="up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9" name="同侧圆角矩形 138">
              <a:extLst>
                <a:ext uri="{FF2B5EF4-FFF2-40B4-BE49-F238E27FC236}">
                  <a16:creationId xmlns:a16="http://schemas.microsoft.com/office/drawing/2014/main" id="{7396B01A-ABC0-FF4C-7541-0933CEC70524}"/>
                </a:ext>
              </a:extLst>
            </p:cNvPr>
            <p:cNvSpPr/>
            <p:nvPr/>
          </p:nvSpPr>
          <p:spPr>
            <a:xfrm>
              <a:off x="5356812" y="2725567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常温采购</a:t>
              </a:r>
            </a:p>
          </p:txBody>
        </p:sp>
        <p:sp>
          <p:nvSpPr>
            <p:cNvPr id="61" name="同侧圆角矩形 138">
              <a:extLst>
                <a:ext uri="{FF2B5EF4-FFF2-40B4-BE49-F238E27FC236}">
                  <a16:creationId xmlns:a16="http://schemas.microsoft.com/office/drawing/2014/main" id="{F4F66252-A40D-8C65-3C37-9FE212586717}"/>
                </a:ext>
              </a:extLst>
            </p:cNvPr>
            <p:cNvSpPr/>
            <p:nvPr/>
          </p:nvSpPr>
          <p:spPr>
            <a:xfrm>
              <a:off x="5355506" y="3074238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验收管理</a:t>
              </a:r>
            </a:p>
          </p:txBody>
        </p:sp>
        <p:sp>
          <p:nvSpPr>
            <p:cNvPr id="62" name="同侧圆角矩形 138">
              <a:extLst>
                <a:ext uri="{FF2B5EF4-FFF2-40B4-BE49-F238E27FC236}">
                  <a16:creationId xmlns:a16="http://schemas.microsoft.com/office/drawing/2014/main" id="{054CAD58-57FE-C0C5-D45D-946ECD461DE0}"/>
                </a:ext>
              </a:extLst>
            </p:cNvPr>
            <p:cNvSpPr/>
            <p:nvPr/>
          </p:nvSpPr>
          <p:spPr>
            <a:xfrm>
              <a:off x="5355506" y="3425503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退货管理</a:t>
              </a:r>
            </a:p>
          </p:txBody>
        </p:sp>
        <p:sp>
          <p:nvSpPr>
            <p:cNvPr id="63" name="同侧圆角矩形 138">
              <a:extLst>
                <a:ext uri="{FF2B5EF4-FFF2-40B4-BE49-F238E27FC236}">
                  <a16:creationId xmlns:a16="http://schemas.microsoft.com/office/drawing/2014/main" id="{8DE98A0E-6C02-A06C-8E74-7EDB594EE856}"/>
                </a:ext>
              </a:extLst>
            </p:cNvPr>
            <p:cNvSpPr/>
            <p:nvPr/>
          </p:nvSpPr>
          <p:spPr>
            <a:xfrm>
              <a:off x="7189147" y="2728717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领用管理</a:t>
              </a:r>
            </a:p>
          </p:txBody>
        </p:sp>
        <p:sp>
          <p:nvSpPr>
            <p:cNvPr id="64" name="同侧圆角矩形 138">
              <a:extLst>
                <a:ext uri="{FF2B5EF4-FFF2-40B4-BE49-F238E27FC236}">
                  <a16:creationId xmlns:a16="http://schemas.microsoft.com/office/drawing/2014/main" id="{57D3F35F-F6EB-9B8E-9A8E-D3B9ABACACB1}"/>
                </a:ext>
              </a:extLst>
            </p:cNvPr>
            <p:cNvSpPr/>
            <p:nvPr/>
          </p:nvSpPr>
          <p:spPr>
            <a:xfrm>
              <a:off x="7182356" y="3043962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报损管理</a:t>
              </a:r>
            </a:p>
          </p:txBody>
        </p:sp>
        <p:sp>
          <p:nvSpPr>
            <p:cNvPr id="65" name="同侧圆角矩形 138">
              <a:extLst>
                <a:ext uri="{FF2B5EF4-FFF2-40B4-BE49-F238E27FC236}">
                  <a16:creationId xmlns:a16="http://schemas.microsoft.com/office/drawing/2014/main" id="{85673FEF-BF04-73A7-02F6-FEEBA142F331}"/>
                </a:ext>
              </a:extLst>
            </p:cNvPr>
            <p:cNvSpPr/>
            <p:nvPr/>
          </p:nvSpPr>
          <p:spPr>
            <a:xfrm>
              <a:off x="7185090" y="3375766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盘点管理</a:t>
              </a:r>
            </a:p>
          </p:txBody>
        </p:sp>
        <p:sp>
          <p:nvSpPr>
            <p:cNvPr id="66" name="同侧圆角矩形 138">
              <a:extLst>
                <a:ext uri="{FF2B5EF4-FFF2-40B4-BE49-F238E27FC236}">
                  <a16:creationId xmlns:a16="http://schemas.microsoft.com/office/drawing/2014/main" id="{27B2FD6C-1EB3-251A-168B-830C8E434038}"/>
                </a:ext>
              </a:extLst>
            </p:cNvPr>
            <p:cNvSpPr/>
            <p:nvPr/>
          </p:nvSpPr>
          <p:spPr>
            <a:xfrm>
              <a:off x="6315209" y="2709649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配送单</a:t>
              </a:r>
            </a:p>
          </p:txBody>
        </p:sp>
        <p:sp>
          <p:nvSpPr>
            <p:cNvPr id="67" name="同侧圆角矩形 138">
              <a:extLst>
                <a:ext uri="{FF2B5EF4-FFF2-40B4-BE49-F238E27FC236}">
                  <a16:creationId xmlns:a16="http://schemas.microsoft.com/office/drawing/2014/main" id="{9FCC1847-A07B-80AC-45E6-169A16897CFD}"/>
                </a:ext>
              </a:extLst>
            </p:cNvPr>
            <p:cNvSpPr/>
            <p:nvPr/>
          </p:nvSpPr>
          <p:spPr>
            <a:xfrm>
              <a:off x="6315456" y="3050548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退配单</a:t>
              </a:r>
            </a:p>
          </p:txBody>
        </p:sp>
        <p:sp>
          <p:nvSpPr>
            <p:cNvPr id="68" name="同侧圆角矩形 138">
              <a:extLst>
                <a:ext uri="{FF2B5EF4-FFF2-40B4-BE49-F238E27FC236}">
                  <a16:creationId xmlns:a16="http://schemas.microsoft.com/office/drawing/2014/main" id="{3481269C-90CA-63B5-197A-28E91E4C9D64}"/>
                </a:ext>
              </a:extLst>
            </p:cNvPr>
            <p:cNvSpPr/>
            <p:nvPr/>
          </p:nvSpPr>
          <p:spPr>
            <a:xfrm>
              <a:off x="6307961" y="3391447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配送池</a:t>
              </a: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4B3FF11E-6425-600B-A30E-C5E68767B6B3}"/>
                </a:ext>
              </a:extLst>
            </p:cNvPr>
            <p:cNvSpPr txBox="1"/>
            <p:nvPr/>
          </p:nvSpPr>
          <p:spPr>
            <a:xfrm>
              <a:off x="445627" y="2008888"/>
              <a:ext cx="336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供应商</a:t>
              </a:r>
              <a:r>
                <a:rPr lang="zh-CN" altLang="en-US" sz="1400" dirty="0">
                  <a:solidFill>
                    <a:prstClr val="black"/>
                  </a:solidFill>
                  <a:latin typeface="Microsoft YaHei"/>
                  <a:ea typeface="Microsoft YaHei"/>
                  <a:cs typeface="+mn-ea"/>
                  <a:sym typeface="+mn-lt"/>
                </a:rPr>
                <a:t>平台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【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供应链保障服务体系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】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70" name="同侧圆角矩形 126">
              <a:extLst>
                <a:ext uri="{FF2B5EF4-FFF2-40B4-BE49-F238E27FC236}">
                  <a16:creationId xmlns:a16="http://schemas.microsoft.com/office/drawing/2014/main" id="{C5B303FC-C885-562B-9A62-9F59A2A4B9D5}"/>
                </a:ext>
              </a:extLst>
            </p:cNvPr>
            <p:cNvSpPr/>
            <p:nvPr/>
          </p:nvSpPr>
          <p:spPr>
            <a:xfrm>
              <a:off x="497501" y="2403963"/>
              <a:ext cx="774651" cy="246193"/>
            </a:xfrm>
            <a:prstGeom prst="round2SameRect">
              <a:avLst/>
            </a:prstGeom>
            <a:solidFill>
              <a:srgbClr val="007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业务申请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71" name="同侧圆角矩形 126">
              <a:extLst>
                <a:ext uri="{FF2B5EF4-FFF2-40B4-BE49-F238E27FC236}">
                  <a16:creationId xmlns:a16="http://schemas.microsoft.com/office/drawing/2014/main" id="{36D3AA78-30FD-3526-4779-632A39FF6278}"/>
                </a:ext>
              </a:extLst>
            </p:cNvPr>
            <p:cNvSpPr/>
            <p:nvPr/>
          </p:nvSpPr>
          <p:spPr>
            <a:xfrm>
              <a:off x="1397604" y="2407881"/>
              <a:ext cx="774651" cy="246193"/>
            </a:xfrm>
            <a:prstGeom prst="round2SameRect">
              <a:avLst/>
            </a:prstGeom>
            <a:solidFill>
              <a:srgbClr val="007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共管库存</a:t>
              </a:r>
            </a:p>
          </p:txBody>
        </p:sp>
        <p:sp>
          <p:nvSpPr>
            <p:cNvPr id="72" name="同侧圆角矩形 126">
              <a:extLst>
                <a:ext uri="{FF2B5EF4-FFF2-40B4-BE49-F238E27FC236}">
                  <a16:creationId xmlns:a16="http://schemas.microsoft.com/office/drawing/2014/main" id="{DD81CCA4-7554-1246-8949-0E1A8271EBFB}"/>
                </a:ext>
              </a:extLst>
            </p:cNvPr>
            <p:cNvSpPr/>
            <p:nvPr/>
          </p:nvSpPr>
          <p:spPr>
            <a:xfrm>
              <a:off x="2365674" y="2402309"/>
              <a:ext cx="774651" cy="246193"/>
            </a:xfrm>
            <a:prstGeom prst="round2SameRect">
              <a:avLst/>
            </a:prstGeom>
            <a:solidFill>
              <a:srgbClr val="007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结算对账</a:t>
              </a:r>
            </a:p>
          </p:txBody>
        </p:sp>
        <p:sp>
          <p:nvSpPr>
            <p:cNvPr id="73" name="同侧圆角矩形 126">
              <a:extLst>
                <a:ext uri="{FF2B5EF4-FFF2-40B4-BE49-F238E27FC236}">
                  <a16:creationId xmlns:a16="http://schemas.microsoft.com/office/drawing/2014/main" id="{3DA0755B-B623-C6D2-0898-E879F01F35C4}"/>
                </a:ext>
              </a:extLst>
            </p:cNvPr>
            <p:cNvSpPr/>
            <p:nvPr/>
          </p:nvSpPr>
          <p:spPr>
            <a:xfrm>
              <a:off x="3297256" y="2402308"/>
              <a:ext cx="774651" cy="246193"/>
            </a:xfrm>
            <a:prstGeom prst="round2SameRect">
              <a:avLst/>
            </a:prstGeom>
            <a:solidFill>
              <a:srgbClr val="007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统计分析</a:t>
              </a:r>
            </a:p>
          </p:txBody>
        </p:sp>
        <p:sp>
          <p:nvSpPr>
            <p:cNvPr id="74" name="同侧圆角矩形 138">
              <a:extLst>
                <a:ext uri="{FF2B5EF4-FFF2-40B4-BE49-F238E27FC236}">
                  <a16:creationId xmlns:a16="http://schemas.microsoft.com/office/drawing/2014/main" id="{386C4B14-8D5F-ED1A-DF62-3A45FD045ED8}"/>
                </a:ext>
              </a:extLst>
            </p:cNvPr>
            <p:cNvSpPr/>
            <p:nvPr/>
          </p:nvSpPr>
          <p:spPr>
            <a:xfrm>
              <a:off x="476173" y="2729198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新品申请</a:t>
              </a:r>
            </a:p>
          </p:txBody>
        </p:sp>
        <p:sp>
          <p:nvSpPr>
            <p:cNvPr id="75" name="同侧圆角矩形 138">
              <a:extLst>
                <a:ext uri="{FF2B5EF4-FFF2-40B4-BE49-F238E27FC236}">
                  <a16:creationId xmlns:a16="http://schemas.microsoft.com/office/drawing/2014/main" id="{CFEF2258-E413-3E84-4310-83EF2379FC82}"/>
                </a:ext>
              </a:extLst>
            </p:cNvPr>
            <p:cNvSpPr/>
            <p:nvPr/>
          </p:nvSpPr>
          <p:spPr>
            <a:xfrm>
              <a:off x="476173" y="3062444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商品变更</a:t>
              </a:r>
            </a:p>
          </p:txBody>
        </p:sp>
        <p:sp>
          <p:nvSpPr>
            <p:cNvPr id="76" name="同侧圆角矩形 138">
              <a:extLst>
                <a:ext uri="{FF2B5EF4-FFF2-40B4-BE49-F238E27FC236}">
                  <a16:creationId xmlns:a16="http://schemas.microsoft.com/office/drawing/2014/main" id="{4E90BE5F-84C3-EE94-4720-6319568741EE}"/>
                </a:ext>
              </a:extLst>
            </p:cNvPr>
            <p:cNvSpPr/>
            <p:nvPr/>
          </p:nvSpPr>
          <p:spPr>
            <a:xfrm>
              <a:off x="480610" y="3395690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调价申请</a:t>
              </a:r>
            </a:p>
          </p:txBody>
        </p:sp>
        <p:sp>
          <p:nvSpPr>
            <p:cNvPr id="77" name="同侧圆角矩形 138">
              <a:extLst>
                <a:ext uri="{FF2B5EF4-FFF2-40B4-BE49-F238E27FC236}">
                  <a16:creationId xmlns:a16="http://schemas.microsoft.com/office/drawing/2014/main" id="{EDE2E951-21CF-A424-C932-9AAF89D9A5C4}"/>
                </a:ext>
              </a:extLst>
            </p:cNvPr>
            <p:cNvSpPr/>
            <p:nvPr/>
          </p:nvSpPr>
          <p:spPr>
            <a:xfrm>
              <a:off x="482651" y="3757043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促销申请</a:t>
              </a:r>
            </a:p>
          </p:txBody>
        </p:sp>
        <p:sp>
          <p:nvSpPr>
            <p:cNvPr id="78" name="同侧圆角矩形 138">
              <a:extLst>
                <a:ext uri="{FF2B5EF4-FFF2-40B4-BE49-F238E27FC236}">
                  <a16:creationId xmlns:a16="http://schemas.microsoft.com/office/drawing/2014/main" id="{67E92CF1-F699-E2E9-A0CE-28FE7B346F77}"/>
                </a:ext>
              </a:extLst>
            </p:cNvPr>
            <p:cNvSpPr/>
            <p:nvPr/>
          </p:nvSpPr>
          <p:spPr>
            <a:xfrm>
              <a:off x="476173" y="4128948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费用调整</a:t>
              </a:r>
            </a:p>
          </p:txBody>
        </p:sp>
        <p:sp>
          <p:nvSpPr>
            <p:cNvPr id="79" name="同侧圆角矩形 138">
              <a:extLst>
                <a:ext uri="{FF2B5EF4-FFF2-40B4-BE49-F238E27FC236}">
                  <a16:creationId xmlns:a16="http://schemas.microsoft.com/office/drawing/2014/main" id="{A9F835C9-93C7-E2A7-4EA0-19F4A1C40572}"/>
                </a:ext>
              </a:extLst>
            </p:cNvPr>
            <p:cNvSpPr/>
            <p:nvPr/>
          </p:nvSpPr>
          <p:spPr>
            <a:xfrm>
              <a:off x="1387693" y="2731953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库存查询</a:t>
              </a:r>
            </a:p>
          </p:txBody>
        </p:sp>
        <p:sp>
          <p:nvSpPr>
            <p:cNvPr id="80" name="同侧圆角矩形 138">
              <a:extLst>
                <a:ext uri="{FF2B5EF4-FFF2-40B4-BE49-F238E27FC236}">
                  <a16:creationId xmlns:a16="http://schemas.microsoft.com/office/drawing/2014/main" id="{91480600-3E53-4812-407F-F804B73851FA}"/>
                </a:ext>
              </a:extLst>
            </p:cNvPr>
            <p:cNvSpPr/>
            <p:nvPr/>
          </p:nvSpPr>
          <p:spPr>
            <a:xfrm>
              <a:off x="1387693" y="3065199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订单查询</a:t>
              </a:r>
            </a:p>
          </p:txBody>
        </p:sp>
        <p:sp>
          <p:nvSpPr>
            <p:cNvPr id="81" name="同侧圆角矩形 138">
              <a:extLst>
                <a:ext uri="{FF2B5EF4-FFF2-40B4-BE49-F238E27FC236}">
                  <a16:creationId xmlns:a16="http://schemas.microsoft.com/office/drawing/2014/main" id="{D4F54F3A-ED1B-1A08-F6F0-D2141ADF29AD}"/>
                </a:ext>
              </a:extLst>
            </p:cNvPr>
            <p:cNvSpPr/>
            <p:nvPr/>
          </p:nvSpPr>
          <p:spPr>
            <a:xfrm>
              <a:off x="1392130" y="3398445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退货查询</a:t>
              </a:r>
            </a:p>
          </p:txBody>
        </p:sp>
        <p:sp>
          <p:nvSpPr>
            <p:cNvPr id="82" name="同侧圆角矩形 138">
              <a:extLst>
                <a:ext uri="{FF2B5EF4-FFF2-40B4-BE49-F238E27FC236}">
                  <a16:creationId xmlns:a16="http://schemas.microsoft.com/office/drawing/2014/main" id="{CFFDB95B-57E1-1285-F130-F0B3120D6048}"/>
                </a:ext>
              </a:extLst>
            </p:cNvPr>
            <p:cNvSpPr/>
            <p:nvPr/>
          </p:nvSpPr>
          <p:spPr>
            <a:xfrm>
              <a:off x="1394171" y="3759798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永续订单</a:t>
              </a:r>
            </a:p>
          </p:txBody>
        </p:sp>
        <p:sp>
          <p:nvSpPr>
            <p:cNvPr id="83" name="同侧圆角矩形 138">
              <a:extLst>
                <a:ext uri="{FF2B5EF4-FFF2-40B4-BE49-F238E27FC236}">
                  <a16:creationId xmlns:a16="http://schemas.microsoft.com/office/drawing/2014/main" id="{E1E82337-1DEB-981D-FBBE-A200D491AE79}"/>
                </a:ext>
              </a:extLst>
            </p:cNvPr>
            <p:cNvSpPr/>
            <p:nvPr/>
          </p:nvSpPr>
          <p:spPr>
            <a:xfrm>
              <a:off x="1387693" y="4131703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辅助订货</a:t>
              </a:r>
            </a:p>
          </p:txBody>
        </p:sp>
        <p:sp>
          <p:nvSpPr>
            <p:cNvPr id="84" name="上下箭头 188">
              <a:extLst>
                <a:ext uri="{FF2B5EF4-FFF2-40B4-BE49-F238E27FC236}">
                  <a16:creationId xmlns:a16="http://schemas.microsoft.com/office/drawing/2014/main" id="{4196AA34-AF36-3829-14A5-CCC360855A90}"/>
                </a:ext>
              </a:extLst>
            </p:cNvPr>
            <p:cNvSpPr/>
            <p:nvPr/>
          </p:nvSpPr>
          <p:spPr>
            <a:xfrm rot="5400000">
              <a:off x="4099858" y="3257612"/>
              <a:ext cx="229052" cy="342775"/>
            </a:xfrm>
            <a:prstGeom prst="up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85" name="上下箭头 188">
              <a:extLst>
                <a:ext uri="{FF2B5EF4-FFF2-40B4-BE49-F238E27FC236}">
                  <a16:creationId xmlns:a16="http://schemas.microsoft.com/office/drawing/2014/main" id="{9003A470-9434-1A6E-B340-1BD845619957}"/>
                </a:ext>
              </a:extLst>
            </p:cNvPr>
            <p:cNvSpPr/>
            <p:nvPr/>
          </p:nvSpPr>
          <p:spPr>
            <a:xfrm rot="5400000">
              <a:off x="8981724" y="3204379"/>
              <a:ext cx="229052" cy="342775"/>
            </a:xfrm>
            <a:prstGeom prst="up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86" name="同侧圆角矩形 138">
              <a:extLst>
                <a:ext uri="{FF2B5EF4-FFF2-40B4-BE49-F238E27FC236}">
                  <a16:creationId xmlns:a16="http://schemas.microsoft.com/office/drawing/2014/main" id="{A7FF9D69-5CAE-6A35-BFF6-C2D4EF7AF16E}"/>
                </a:ext>
              </a:extLst>
            </p:cNvPr>
            <p:cNvSpPr/>
            <p:nvPr/>
          </p:nvSpPr>
          <p:spPr>
            <a:xfrm>
              <a:off x="2364241" y="2725567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当期应结</a:t>
              </a:r>
            </a:p>
          </p:txBody>
        </p:sp>
        <p:sp>
          <p:nvSpPr>
            <p:cNvPr id="87" name="同侧圆角矩形 138">
              <a:extLst>
                <a:ext uri="{FF2B5EF4-FFF2-40B4-BE49-F238E27FC236}">
                  <a16:creationId xmlns:a16="http://schemas.microsoft.com/office/drawing/2014/main" id="{111F2FA5-DB8C-5220-4392-F52E2EFFE2F7}"/>
                </a:ext>
              </a:extLst>
            </p:cNvPr>
            <p:cNvSpPr/>
            <p:nvPr/>
          </p:nvSpPr>
          <p:spPr>
            <a:xfrm>
              <a:off x="2364241" y="3065199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结算历史</a:t>
              </a:r>
            </a:p>
          </p:txBody>
        </p:sp>
        <p:sp>
          <p:nvSpPr>
            <p:cNvPr id="88" name="同侧圆角矩形 138">
              <a:extLst>
                <a:ext uri="{FF2B5EF4-FFF2-40B4-BE49-F238E27FC236}">
                  <a16:creationId xmlns:a16="http://schemas.microsoft.com/office/drawing/2014/main" id="{D55D7A48-AAB6-5FD4-BFE3-275BD359BF77}"/>
                </a:ext>
              </a:extLst>
            </p:cNvPr>
            <p:cNvSpPr/>
            <p:nvPr/>
          </p:nvSpPr>
          <p:spPr>
            <a:xfrm>
              <a:off x="2356993" y="3411305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费用历史</a:t>
              </a:r>
            </a:p>
          </p:txBody>
        </p:sp>
        <p:sp>
          <p:nvSpPr>
            <p:cNvPr id="89" name="同侧圆角矩形 138">
              <a:extLst>
                <a:ext uri="{FF2B5EF4-FFF2-40B4-BE49-F238E27FC236}">
                  <a16:creationId xmlns:a16="http://schemas.microsoft.com/office/drawing/2014/main" id="{58B4CDD1-85EE-B4F9-D08C-5167C4CC0F0B}"/>
                </a:ext>
              </a:extLst>
            </p:cNvPr>
            <p:cNvSpPr/>
            <p:nvPr/>
          </p:nvSpPr>
          <p:spPr>
            <a:xfrm>
              <a:off x="2364241" y="3762533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损失承担</a:t>
              </a:r>
            </a:p>
          </p:txBody>
        </p:sp>
        <p:sp>
          <p:nvSpPr>
            <p:cNvPr id="90" name="同侧圆角矩形 138">
              <a:extLst>
                <a:ext uri="{FF2B5EF4-FFF2-40B4-BE49-F238E27FC236}">
                  <a16:creationId xmlns:a16="http://schemas.microsoft.com/office/drawing/2014/main" id="{856F0D73-0F01-4A2C-5A01-F80D9B0C36F6}"/>
                </a:ext>
              </a:extLst>
            </p:cNvPr>
            <p:cNvSpPr/>
            <p:nvPr/>
          </p:nvSpPr>
          <p:spPr>
            <a:xfrm>
              <a:off x="2356992" y="4132772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在线开票</a:t>
              </a:r>
            </a:p>
          </p:txBody>
        </p:sp>
        <p:sp>
          <p:nvSpPr>
            <p:cNvPr id="91" name="同侧圆角矩形 138">
              <a:extLst>
                <a:ext uri="{FF2B5EF4-FFF2-40B4-BE49-F238E27FC236}">
                  <a16:creationId xmlns:a16="http://schemas.microsoft.com/office/drawing/2014/main" id="{AB2B5263-8BBC-264E-C278-74A0C6C23021}"/>
                </a:ext>
              </a:extLst>
            </p:cNvPr>
            <p:cNvSpPr/>
            <p:nvPr/>
          </p:nvSpPr>
          <p:spPr>
            <a:xfrm>
              <a:off x="2364241" y="4503011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在线缴费</a:t>
              </a:r>
            </a:p>
          </p:txBody>
        </p:sp>
        <p:sp>
          <p:nvSpPr>
            <p:cNvPr id="92" name="同侧圆角矩形 138">
              <a:extLst>
                <a:ext uri="{FF2B5EF4-FFF2-40B4-BE49-F238E27FC236}">
                  <a16:creationId xmlns:a16="http://schemas.microsoft.com/office/drawing/2014/main" id="{F15A3056-EF50-FDF9-8D69-CC58B27D1B19}"/>
                </a:ext>
              </a:extLst>
            </p:cNvPr>
            <p:cNvSpPr/>
            <p:nvPr/>
          </p:nvSpPr>
          <p:spPr>
            <a:xfrm>
              <a:off x="3295950" y="2727372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商品进销存</a:t>
              </a:r>
            </a:p>
          </p:txBody>
        </p:sp>
        <p:sp>
          <p:nvSpPr>
            <p:cNvPr id="93" name="同侧圆角矩形 138">
              <a:extLst>
                <a:ext uri="{FF2B5EF4-FFF2-40B4-BE49-F238E27FC236}">
                  <a16:creationId xmlns:a16="http://schemas.microsoft.com/office/drawing/2014/main" id="{5186C8FE-E755-D924-FC66-1EB4026E3EA5}"/>
                </a:ext>
              </a:extLst>
            </p:cNvPr>
            <p:cNvSpPr/>
            <p:nvPr/>
          </p:nvSpPr>
          <p:spPr>
            <a:xfrm>
              <a:off x="3289683" y="3077343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商品日销售</a:t>
              </a:r>
            </a:p>
          </p:txBody>
        </p:sp>
        <p:sp>
          <p:nvSpPr>
            <p:cNvPr id="94" name="同侧圆角矩形 138">
              <a:extLst>
                <a:ext uri="{FF2B5EF4-FFF2-40B4-BE49-F238E27FC236}">
                  <a16:creationId xmlns:a16="http://schemas.microsoft.com/office/drawing/2014/main" id="{7CBA0020-06A0-61A2-308C-9B0FB424C76D}"/>
                </a:ext>
              </a:extLst>
            </p:cNvPr>
            <p:cNvSpPr/>
            <p:nvPr/>
          </p:nvSpPr>
          <p:spPr>
            <a:xfrm>
              <a:off x="3290728" y="3409409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销售统计</a:t>
              </a:r>
            </a:p>
          </p:txBody>
        </p:sp>
        <p:sp>
          <p:nvSpPr>
            <p:cNvPr id="95" name="同侧圆角矩形 138">
              <a:extLst>
                <a:ext uri="{FF2B5EF4-FFF2-40B4-BE49-F238E27FC236}">
                  <a16:creationId xmlns:a16="http://schemas.microsoft.com/office/drawing/2014/main" id="{CCD0670E-0D01-36D8-B335-645B8C0D3568}"/>
                </a:ext>
              </a:extLst>
            </p:cNvPr>
            <p:cNvSpPr/>
            <p:nvPr/>
          </p:nvSpPr>
          <p:spPr>
            <a:xfrm>
              <a:off x="3294679" y="3748727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销售排名</a:t>
              </a:r>
            </a:p>
          </p:txBody>
        </p:sp>
        <p:sp>
          <p:nvSpPr>
            <p:cNvPr id="96" name="同侧圆角矩形 138">
              <a:extLst>
                <a:ext uri="{FF2B5EF4-FFF2-40B4-BE49-F238E27FC236}">
                  <a16:creationId xmlns:a16="http://schemas.microsoft.com/office/drawing/2014/main" id="{93200760-11FA-2149-6D81-AB87C7FC6340}"/>
                </a:ext>
              </a:extLst>
            </p:cNvPr>
            <p:cNvSpPr/>
            <p:nvPr/>
          </p:nvSpPr>
          <p:spPr>
            <a:xfrm>
              <a:off x="3297507" y="4129252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销售对比</a:t>
              </a:r>
            </a:p>
          </p:txBody>
        </p:sp>
        <p:sp>
          <p:nvSpPr>
            <p:cNvPr id="98" name="圆角矩形 79">
              <a:extLst>
                <a:ext uri="{FF2B5EF4-FFF2-40B4-BE49-F238E27FC236}">
                  <a16:creationId xmlns:a16="http://schemas.microsoft.com/office/drawing/2014/main" id="{6EC24113-A88E-E24A-874C-3E8C93AB025C}"/>
                </a:ext>
              </a:extLst>
            </p:cNvPr>
            <p:cNvSpPr/>
            <p:nvPr/>
          </p:nvSpPr>
          <p:spPr>
            <a:xfrm>
              <a:off x="3213950" y="5425001"/>
              <a:ext cx="7829985" cy="1158624"/>
            </a:xfrm>
            <a:prstGeom prst="roundRect">
              <a:avLst>
                <a:gd name="adj" fmla="val 3927"/>
              </a:avLst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04" name="同侧圆角矩形 75">
              <a:extLst>
                <a:ext uri="{FF2B5EF4-FFF2-40B4-BE49-F238E27FC236}">
                  <a16:creationId xmlns:a16="http://schemas.microsoft.com/office/drawing/2014/main" id="{F3D4C611-3483-EDD9-80D2-DAFF4234D803}"/>
                </a:ext>
              </a:extLst>
            </p:cNvPr>
            <p:cNvSpPr/>
            <p:nvPr/>
          </p:nvSpPr>
          <p:spPr>
            <a:xfrm>
              <a:off x="3462085" y="5850456"/>
              <a:ext cx="969111" cy="322359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WMS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系统</a:t>
              </a:r>
            </a:p>
          </p:txBody>
        </p:sp>
        <p:sp>
          <p:nvSpPr>
            <p:cNvPr id="105" name="同侧圆角矩形 138">
              <a:extLst>
                <a:ext uri="{FF2B5EF4-FFF2-40B4-BE49-F238E27FC236}">
                  <a16:creationId xmlns:a16="http://schemas.microsoft.com/office/drawing/2014/main" id="{3A0882F5-4117-EC75-2C2C-58637DBAB353}"/>
                </a:ext>
              </a:extLst>
            </p:cNvPr>
            <p:cNvSpPr/>
            <p:nvPr/>
          </p:nvSpPr>
          <p:spPr>
            <a:xfrm>
              <a:off x="4663815" y="5876804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客户档案</a:t>
              </a:r>
            </a:p>
          </p:txBody>
        </p:sp>
        <p:sp>
          <p:nvSpPr>
            <p:cNvPr id="114" name="同侧圆角矩形 138">
              <a:extLst>
                <a:ext uri="{FF2B5EF4-FFF2-40B4-BE49-F238E27FC236}">
                  <a16:creationId xmlns:a16="http://schemas.microsoft.com/office/drawing/2014/main" id="{94BF459D-0B74-50E2-79E4-79384199A9E7}"/>
                </a:ext>
              </a:extLst>
            </p:cNvPr>
            <p:cNvSpPr/>
            <p:nvPr/>
          </p:nvSpPr>
          <p:spPr>
            <a:xfrm>
              <a:off x="5676167" y="5876804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入库确认</a:t>
              </a:r>
            </a:p>
          </p:txBody>
        </p:sp>
        <p:sp>
          <p:nvSpPr>
            <p:cNvPr id="115" name="同侧圆角矩形 138">
              <a:extLst>
                <a:ext uri="{FF2B5EF4-FFF2-40B4-BE49-F238E27FC236}">
                  <a16:creationId xmlns:a16="http://schemas.microsoft.com/office/drawing/2014/main" id="{1C286681-D023-2359-A9FA-70F345B3FF1A}"/>
                </a:ext>
              </a:extLst>
            </p:cNvPr>
            <p:cNvSpPr/>
            <p:nvPr/>
          </p:nvSpPr>
          <p:spPr>
            <a:xfrm>
              <a:off x="6688519" y="5876804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退库确认</a:t>
              </a:r>
            </a:p>
          </p:txBody>
        </p:sp>
        <p:sp>
          <p:nvSpPr>
            <p:cNvPr id="116" name="同侧圆角矩形 138">
              <a:extLst>
                <a:ext uri="{FF2B5EF4-FFF2-40B4-BE49-F238E27FC236}">
                  <a16:creationId xmlns:a16="http://schemas.microsoft.com/office/drawing/2014/main" id="{79FFE312-04B1-0D3B-3EC4-44534B0ED617}"/>
                </a:ext>
              </a:extLst>
            </p:cNvPr>
            <p:cNvSpPr/>
            <p:nvPr/>
          </p:nvSpPr>
          <p:spPr>
            <a:xfrm>
              <a:off x="7700871" y="5876804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出仓确认</a:t>
              </a:r>
            </a:p>
          </p:txBody>
        </p:sp>
        <p:sp>
          <p:nvSpPr>
            <p:cNvPr id="117" name="同侧圆角矩形 138">
              <a:extLst>
                <a:ext uri="{FF2B5EF4-FFF2-40B4-BE49-F238E27FC236}">
                  <a16:creationId xmlns:a16="http://schemas.microsoft.com/office/drawing/2014/main" id="{DBBCCBD5-1E6D-FB20-6508-7830EB6D308D}"/>
                </a:ext>
              </a:extLst>
            </p:cNvPr>
            <p:cNvSpPr/>
            <p:nvPr/>
          </p:nvSpPr>
          <p:spPr>
            <a:xfrm>
              <a:off x="8713223" y="5876804"/>
              <a:ext cx="775957" cy="24888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/>
                  <a:ea typeface="Microsoft YaHei"/>
                  <a:cs typeface="+mn-ea"/>
                  <a:sym typeface="+mn-lt"/>
                </a:rPr>
                <a:t>退仓确认</a:t>
              </a:r>
            </a:p>
          </p:txBody>
        </p:sp>
        <p:cxnSp>
          <p:nvCxnSpPr>
            <p:cNvPr id="118" name="直接箭头连接符 117">
              <a:extLst>
                <a:ext uri="{FF2B5EF4-FFF2-40B4-BE49-F238E27FC236}">
                  <a16:creationId xmlns:a16="http://schemas.microsoft.com/office/drawing/2014/main" id="{B13C67D5-B6A4-BF98-3410-C1D666F6CEE8}"/>
                </a:ext>
              </a:extLst>
            </p:cNvPr>
            <p:cNvCxnSpPr/>
            <p:nvPr/>
          </p:nvCxnSpPr>
          <p:spPr>
            <a:xfrm flipV="1">
              <a:off x="4669436" y="4864308"/>
              <a:ext cx="0" cy="5743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箭头连接符 118">
              <a:extLst>
                <a:ext uri="{FF2B5EF4-FFF2-40B4-BE49-F238E27FC236}">
                  <a16:creationId xmlns:a16="http://schemas.microsoft.com/office/drawing/2014/main" id="{78E9E60A-32FB-7AE7-0538-ACC93EBFC41A}"/>
                </a:ext>
              </a:extLst>
            </p:cNvPr>
            <p:cNvCxnSpPr/>
            <p:nvPr/>
          </p:nvCxnSpPr>
          <p:spPr>
            <a:xfrm flipV="1">
              <a:off x="5746672" y="4845900"/>
              <a:ext cx="0" cy="5743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文本框 119">
              <a:extLst>
                <a:ext uri="{FF2B5EF4-FFF2-40B4-BE49-F238E27FC236}">
                  <a16:creationId xmlns:a16="http://schemas.microsoft.com/office/drawing/2014/main" id="{FA6D3E63-017F-94E4-5B28-184F8E60D5D7}"/>
                </a:ext>
              </a:extLst>
            </p:cNvPr>
            <p:cNvSpPr txBox="1"/>
            <p:nvPr/>
          </p:nvSpPr>
          <p:spPr>
            <a:xfrm>
              <a:off x="5157977" y="5098613"/>
              <a:ext cx="14056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zh-CN" altLang="en-US" sz="1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门店要货、退货申请</a:t>
              </a:r>
            </a:p>
          </p:txBody>
        </p:sp>
        <p:cxnSp>
          <p:nvCxnSpPr>
            <p:cNvPr id="121" name="直接箭头连接符 120">
              <a:extLst>
                <a:ext uri="{FF2B5EF4-FFF2-40B4-BE49-F238E27FC236}">
                  <a16:creationId xmlns:a16="http://schemas.microsoft.com/office/drawing/2014/main" id="{B8BEE818-C1B0-417C-D67B-2B5B03EA3354}"/>
                </a:ext>
              </a:extLst>
            </p:cNvPr>
            <p:cNvCxnSpPr>
              <a:cxnSpLocks/>
            </p:cNvCxnSpPr>
            <p:nvPr/>
          </p:nvCxnSpPr>
          <p:spPr>
            <a:xfrm>
              <a:off x="7091007" y="4864104"/>
              <a:ext cx="0" cy="5949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CE081AD0-63F0-5F4F-5A4A-EF06F9436156}"/>
                </a:ext>
              </a:extLst>
            </p:cNvPr>
            <p:cNvSpPr txBox="1"/>
            <p:nvPr/>
          </p:nvSpPr>
          <p:spPr>
            <a:xfrm>
              <a:off x="6565767" y="5074786"/>
              <a:ext cx="12611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zh-CN" altLang="en-US" sz="1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入库、退库回传</a:t>
              </a:r>
            </a:p>
          </p:txBody>
        </p:sp>
        <p:cxnSp>
          <p:nvCxnSpPr>
            <p:cNvPr id="123" name="直接箭头连接符 122">
              <a:extLst>
                <a:ext uri="{FF2B5EF4-FFF2-40B4-BE49-F238E27FC236}">
                  <a16:creationId xmlns:a16="http://schemas.microsoft.com/office/drawing/2014/main" id="{B4C03285-EBF8-84F0-B320-B8154A5BDE7C}"/>
                </a:ext>
              </a:extLst>
            </p:cNvPr>
            <p:cNvCxnSpPr>
              <a:cxnSpLocks/>
            </p:cNvCxnSpPr>
            <p:nvPr/>
          </p:nvCxnSpPr>
          <p:spPr>
            <a:xfrm>
              <a:off x="8081043" y="4895744"/>
              <a:ext cx="3174" cy="556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文本框 123">
              <a:extLst>
                <a:ext uri="{FF2B5EF4-FFF2-40B4-BE49-F238E27FC236}">
                  <a16:creationId xmlns:a16="http://schemas.microsoft.com/office/drawing/2014/main" id="{BC09986E-DB34-D34D-20AC-1E5A19A270F9}"/>
                </a:ext>
              </a:extLst>
            </p:cNvPr>
            <p:cNvSpPr txBox="1"/>
            <p:nvPr/>
          </p:nvSpPr>
          <p:spPr>
            <a:xfrm>
              <a:off x="7683482" y="5076714"/>
              <a:ext cx="11558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zh-CN" altLang="en-US" sz="1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库存变动请求</a:t>
              </a:r>
            </a:p>
          </p:txBody>
        </p:sp>
        <p:cxnSp>
          <p:nvCxnSpPr>
            <p:cNvPr id="125" name="直接箭头连接符 124">
              <a:extLst>
                <a:ext uri="{FF2B5EF4-FFF2-40B4-BE49-F238E27FC236}">
                  <a16:creationId xmlns:a16="http://schemas.microsoft.com/office/drawing/2014/main" id="{C3023949-2C66-FE9F-A342-6F03A093BC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46564" y="4824971"/>
              <a:ext cx="0" cy="5966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A84F40C3-B4C1-AC5C-E672-169B211367CA}"/>
                </a:ext>
              </a:extLst>
            </p:cNvPr>
            <p:cNvSpPr txBox="1"/>
            <p:nvPr/>
          </p:nvSpPr>
          <p:spPr>
            <a:xfrm>
              <a:off x="8618039" y="5081755"/>
              <a:ext cx="9187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zh-CN" altLang="en-US" sz="1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库存确认</a:t>
              </a:r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3C18C752-3DDA-9910-0C2E-41590F074F03}"/>
                </a:ext>
              </a:extLst>
            </p:cNvPr>
            <p:cNvSpPr txBox="1"/>
            <p:nvPr/>
          </p:nvSpPr>
          <p:spPr>
            <a:xfrm>
              <a:off x="4130181" y="5094170"/>
              <a:ext cx="11615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zh-CN" altLang="en-US" sz="1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基础档案同步</a:t>
              </a:r>
            </a:p>
          </p:txBody>
        </p:sp>
      </p:grpSp>
      <p:sp>
        <p:nvSpPr>
          <p:cNvPr id="130" name="同侧圆角矩形 138">
            <a:extLst>
              <a:ext uri="{FF2B5EF4-FFF2-40B4-BE49-F238E27FC236}">
                <a16:creationId xmlns:a16="http://schemas.microsoft.com/office/drawing/2014/main" id="{8B0F0997-C1F1-7BA0-9701-6565A8E8EE0F}"/>
              </a:ext>
            </a:extLst>
          </p:cNvPr>
          <p:cNvSpPr/>
          <p:nvPr/>
        </p:nvSpPr>
        <p:spPr>
          <a:xfrm>
            <a:off x="6043839" y="3429000"/>
            <a:ext cx="739815" cy="215785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/>
                <a:ea typeface="Microsoft YaHei"/>
                <a:cs typeface="+mn-ea"/>
                <a:sym typeface="+mn-lt"/>
              </a:rPr>
              <a:t>补货申请</a:t>
            </a:r>
          </a:p>
        </p:txBody>
      </p:sp>
      <p:sp>
        <p:nvSpPr>
          <p:cNvPr id="131" name="同侧圆角矩形 138">
            <a:extLst>
              <a:ext uri="{FF2B5EF4-FFF2-40B4-BE49-F238E27FC236}">
                <a16:creationId xmlns:a16="http://schemas.microsoft.com/office/drawing/2014/main" id="{298FAE43-FC6A-1860-F788-A1C724E8CBB6}"/>
              </a:ext>
            </a:extLst>
          </p:cNvPr>
          <p:cNvSpPr/>
          <p:nvPr/>
        </p:nvSpPr>
        <p:spPr>
          <a:xfrm>
            <a:off x="6043839" y="3737316"/>
            <a:ext cx="739815" cy="215785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/>
                <a:ea typeface="Microsoft YaHei"/>
                <a:cs typeface="+mn-ea"/>
                <a:sym typeface="+mn-lt"/>
              </a:rPr>
              <a:t>退货申请</a:t>
            </a:r>
          </a:p>
        </p:txBody>
      </p:sp>
      <p:sp>
        <p:nvSpPr>
          <p:cNvPr id="132" name="同侧圆角矩形 138">
            <a:extLst>
              <a:ext uri="{FF2B5EF4-FFF2-40B4-BE49-F238E27FC236}">
                <a16:creationId xmlns:a16="http://schemas.microsoft.com/office/drawing/2014/main" id="{29F467CD-B09E-9C66-1609-FE3256F4514C}"/>
              </a:ext>
            </a:extLst>
          </p:cNvPr>
          <p:cNvSpPr/>
          <p:nvPr/>
        </p:nvSpPr>
        <p:spPr>
          <a:xfrm>
            <a:off x="6887939" y="3737316"/>
            <a:ext cx="739815" cy="215785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/>
                <a:ea typeface="Microsoft YaHei"/>
                <a:cs typeface="+mn-ea"/>
                <a:sym typeface="+mn-lt"/>
              </a:rPr>
              <a:t>退配单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/>
                <a:ea typeface="Microsoft YaHei"/>
                <a:cs typeface="+mn-ea"/>
                <a:sym typeface="+mn-lt"/>
              </a:rPr>
              <a:t>\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/>
                <a:ea typeface="Microsoft YaHei"/>
                <a:cs typeface="+mn-ea"/>
                <a:sym typeface="+mn-lt"/>
              </a:rPr>
              <a:t>批发退货</a:t>
            </a:r>
          </a:p>
        </p:txBody>
      </p:sp>
      <p:sp>
        <p:nvSpPr>
          <p:cNvPr id="133" name="同侧圆角矩形 138">
            <a:extLst>
              <a:ext uri="{FF2B5EF4-FFF2-40B4-BE49-F238E27FC236}">
                <a16:creationId xmlns:a16="http://schemas.microsoft.com/office/drawing/2014/main" id="{DA0CD2B7-927F-66DE-39AA-F13ED0B27199}"/>
              </a:ext>
            </a:extLst>
          </p:cNvPr>
          <p:cNvSpPr/>
          <p:nvPr/>
        </p:nvSpPr>
        <p:spPr>
          <a:xfrm>
            <a:off x="6887940" y="3433853"/>
            <a:ext cx="739815" cy="215785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/>
                <a:ea typeface="Microsoft YaHei"/>
                <a:cs typeface="+mn-ea"/>
                <a:sym typeface="+mn-lt"/>
              </a:rPr>
              <a:t>配送单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/>
                <a:ea typeface="Microsoft YaHei"/>
                <a:cs typeface="+mn-ea"/>
                <a:sym typeface="+mn-lt"/>
              </a:rPr>
              <a:t>\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/>
                <a:ea typeface="Microsoft YaHei"/>
                <a:cs typeface="+mn-ea"/>
                <a:sym typeface="+mn-lt"/>
              </a:rPr>
              <a:t>批发单</a:t>
            </a:r>
          </a:p>
        </p:txBody>
      </p:sp>
      <p:sp>
        <p:nvSpPr>
          <p:cNvPr id="136" name="同侧圆角矩形 138">
            <a:extLst>
              <a:ext uri="{FF2B5EF4-FFF2-40B4-BE49-F238E27FC236}">
                <a16:creationId xmlns:a16="http://schemas.microsoft.com/office/drawing/2014/main" id="{35898B9D-186E-0FD8-FDEB-8995B4893F4B}"/>
              </a:ext>
            </a:extLst>
          </p:cNvPr>
          <p:cNvSpPr/>
          <p:nvPr/>
        </p:nvSpPr>
        <p:spPr>
          <a:xfrm>
            <a:off x="10059968" y="3819268"/>
            <a:ext cx="739815" cy="215785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900" dirty="0">
                <a:solidFill>
                  <a:prstClr val="white"/>
                </a:solidFill>
                <a:latin typeface="Microsoft YaHei"/>
                <a:ea typeface="Microsoft YaHei"/>
                <a:cs typeface="+mn-ea"/>
                <a:sym typeface="+mn-lt"/>
              </a:rPr>
              <a:t>客户销售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/>
              <a:ea typeface="Microsoft YaHei"/>
              <a:cs typeface="+mn-ea"/>
              <a:sym typeface="+mn-lt"/>
            </a:endParaRPr>
          </a:p>
        </p:txBody>
      </p:sp>
      <p:sp>
        <p:nvSpPr>
          <p:cNvPr id="137" name="同侧圆角矩形 138">
            <a:extLst>
              <a:ext uri="{FF2B5EF4-FFF2-40B4-BE49-F238E27FC236}">
                <a16:creationId xmlns:a16="http://schemas.microsoft.com/office/drawing/2014/main" id="{4E2B4EEE-F897-EAA9-B667-BFAA4BFF8F1A}"/>
              </a:ext>
            </a:extLst>
          </p:cNvPr>
          <p:cNvSpPr/>
          <p:nvPr/>
        </p:nvSpPr>
        <p:spPr>
          <a:xfrm>
            <a:off x="10059968" y="4127310"/>
            <a:ext cx="739815" cy="215785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/>
                <a:ea typeface="Microsoft YaHei"/>
                <a:cs typeface="+mn-ea"/>
                <a:sym typeface="+mn-lt"/>
              </a:rPr>
              <a:t>订单管理</a:t>
            </a:r>
          </a:p>
        </p:txBody>
      </p:sp>
    </p:spTree>
    <p:extLst>
      <p:ext uri="{BB962C8B-B14F-4D97-AF65-F5344CB8AC3E}">
        <p14:creationId xmlns:p14="http://schemas.microsoft.com/office/powerpoint/2010/main" val="285548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13105" y="591820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高效协同提升能力</a:t>
            </a:r>
          </a:p>
        </p:txBody>
      </p: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48175CDF-45D5-F5D4-F110-A9A119C72B95}"/>
              </a:ext>
            </a:extLst>
          </p:cNvPr>
          <p:cNvGrpSpPr/>
          <p:nvPr/>
        </p:nvGrpSpPr>
        <p:grpSpPr>
          <a:xfrm>
            <a:off x="675385" y="918592"/>
            <a:ext cx="10316144" cy="5018520"/>
            <a:chOff x="72270" y="918592"/>
            <a:chExt cx="10316144" cy="5018520"/>
          </a:xfrm>
        </p:grpSpPr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B11C4CB1-A089-5DA5-0F3C-087D73D08C4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595198" y="2097058"/>
              <a:ext cx="980993" cy="3840054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0365C0">
                    <a:lumMod val="20000"/>
                    <a:lumOff val="80000"/>
                  </a:srgbClr>
                </a:gs>
              </a:gsLst>
              <a:lin ang="16200000" scaled="0"/>
            </a:gradFill>
            <a:ln w="12700" cap="flat">
              <a:solidFill>
                <a:srgbClr val="044FF3"/>
              </a:solidFill>
              <a:prstDash val="sysDash"/>
              <a:round/>
            </a:ln>
            <a:effectLst/>
          </p:spPr>
          <p:txBody>
            <a:bodyPr rot="0" spcFirstLastPara="1" vertOverflow="overflow" horzOverflow="overflow" vert="horz" wrap="square" lIns="22860" tIns="22860" rIns="22860" bIns="22860" numCol="1" spcCol="3810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Calibri" panose="020F0502020204030204"/>
                <a:sym typeface="Helvetica Light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28FD78B-0861-27CA-A3DE-1E8A18936836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499156" y="918592"/>
              <a:ext cx="461664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243205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D78F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704020202020204" pitchFamily="34" charset="0"/>
                </a:rPr>
                <a:t>提供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D78F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704020202020204" pitchFamily="34" charset="0"/>
                </a:rPr>
                <a:t>【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D78F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704020202020204" pitchFamily="34" charset="0"/>
                </a:rPr>
                <a:t>端到端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D78F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704020202020204" pitchFamily="34" charset="0"/>
                </a:rPr>
                <a:t>】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D78F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704020202020204" pitchFamily="34" charset="0"/>
                </a:rPr>
                <a:t>的全场景数字化管理协同能力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20C0B4D-3A96-7F02-DD17-5DC6C8018D01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72270" y="1750540"/>
              <a:ext cx="368638" cy="4878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243205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D78F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704020202020204" pitchFamily="34" charset="0"/>
                </a:rPr>
                <a:t>业务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1D78F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704020202020204" pitchFamily="34" charset="0"/>
              </a:endParaRPr>
            </a:p>
            <a:p>
              <a:pPr marL="0" marR="0" lvl="0" indent="0" algn="l" defTabSz="243205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D78F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704020202020204" pitchFamily="34" charset="0"/>
                </a:rPr>
                <a:t>链路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365C0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704020202020204" pitchFamily="34" charset="0"/>
                </a:rPr>
                <a:t> 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365C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704020202020204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90E8FC3-B0AD-EC15-93B8-E5436D33DEC6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45503" y="5331063"/>
              <a:ext cx="411972" cy="4739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243205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b="1" dirty="0">
                  <a:solidFill>
                    <a:srgbClr val="1D78F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704020202020204" pitchFamily="34" charset="0"/>
                </a:rPr>
                <a:t>达成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1D78F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704020202020204" pitchFamily="34" charset="0"/>
              </a:endParaRPr>
            </a:p>
            <a:p>
              <a:pPr marL="0" marR="0" lvl="0" indent="0" algn="l" defTabSz="243205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D78F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704020202020204" pitchFamily="34" charset="0"/>
                </a:rPr>
                <a:t>目标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365C0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704020202020204" pitchFamily="34" charset="0"/>
                </a:rPr>
                <a:t> 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365C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704020202020204" pitchFamily="34" charset="0"/>
              </a:endParaRPr>
            </a:p>
          </p:txBody>
        </p:sp>
        <p:sp>
          <p:nvSpPr>
            <p:cNvPr id="10" name="圆角矩形 76">
              <a:extLst>
                <a:ext uri="{FF2B5EF4-FFF2-40B4-BE49-F238E27FC236}">
                  <a16:creationId xmlns:a16="http://schemas.microsoft.com/office/drawing/2014/main" id="{659DE2D4-97BB-5408-EA23-E4D4399F3EE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123440" y="1706597"/>
              <a:ext cx="980993" cy="380736"/>
            </a:xfrm>
            <a:prstGeom prst="roundRect">
              <a:avLst>
                <a:gd name="adj" fmla="val 6000"/>
              </a:avLst>
            </a:prstGeom>
            <a:noFill/>
            <a:ln w="19050" cap="flat" cmpd="sng" algn="ctr">
              <a:solidFill>
                <a:srgbClr val="0056FF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供应商管理</a:t>
              </a:r>
            </a:p>
          </p:txBody>
        </p:sp>
        <p:sp>
          <p:nvSpPr>
            <p:cNvPr id="11" name="圆角矩形 76">
              <a:extLst>
                <a:ext uri="{FF2B5EF4-FFF2-40B4-BE49-F238E27FC236}">
                  <a16:creationId xmlns:a16="http://schemas.microsoft.com/office/drawing/2014/main" id="{6ECBFE25-27F3-FCE5-78BB-9B2283F579B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77625" y="1706597"/>
              <a:ext cx="980993" cy="380736"/>
            </a:xfrm>
            <a:prstGeom prst="roundRect">
              <a:avLst>
                <a:gd name="adj" fmla="val 6000"/>
              </a:avLst>
            </a:prstGeom>
            <a:noFill/>
            <a:ln w="19050" cap="flat" cmpd="sng" algn="ctr">
              <a:solidFill>
                <a:srgbClr val="0056FF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410845"/>
              <a:r>
                <a:rPr kumimoji="1" lang="zh-CN" altLang="en-US" sz="1200" dirty="0">
                  <a:solidFill>
                    <a:srgbClr val="0056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 Light"/>
                </a:rPr>
                <a:t>计划标准</a:t>
              </a:r>
            </a:p>
          </p:txBody>
        </p:sp>
        <p:sp>
          <p:nvSpPr>
            <p:cNvPr id="12" name="圆角矩形 76">
              <a:extLst>
                <a:ext uri="{FF2B5EF4-FFF2-40B4-BE49-F238E27FC236}">
                  <a16:creationId xmlns:a16="http://schemas.microsoft.com/office/drawing/2014/main" id="{F73C6DFB-BC5A-130E-1E63-76EBA4942B5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900533" y="1706597"/>
              <a:ext cx="980993" cy="380736"/>
            </a:xfrm>
            <a:prstGeom prst="roundRect">
              <a:avLst>
                <a:gd name="adj" fmla="val 6000"/>
              </a:avLst>
            </a:prstGeom>
            <a:noFill/>
            <a:ln w="19050" cap="flat" cmpd="sng" algn="ctr">
              <a:solidFill>
                <a:srgbClr val="0056FF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品类管理</a:t>
              </a:r>
            </a:p>
          </p:txBody>
        </p:sp>
        <p:sp>
          <p:nvSpPr>
            <p:cNvPr id="13" name="圆角矩形 76">
              <a:extLst>
                <a:ext uri="{FF2B5EF4-FFF2-40B4-BE49-F238E27FC236}">
                  <a16:creationId xmlns:a16="http://schemas.microsoft.com/office/drawing/2014/main" id="{4EF4EA08-ACE5-28D9-F529-C3862F3BE69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346348" y="1706597"/>
              <a:ext cx="980993" cy="380736"/>
            </a:xfrm>
            <a:prstGeom prst="roundRect">
              <a:avLst>
                <a:gd name="adj" fmla="val 6000"/>
              </a:avLst>
            </a:prstGeom>
            <a:noFill/>
            <a:ln w="19050" cap="flat" cmpd="sng" algn="ctr">
              <a:solidFill>
                <a:srgbClr val="0056FF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库存管理</a:t>
              </a:r>
            </a:p>
          </p:txBody>
        </p:sp>
        <p:sp>
          <p:nvSpPr>
            <p:cNvPr id="14" name="圆角矩形 76">
              <a:extLst>
                <a:ext uri="{FF2B5EF4-FFF2-40B4-BE49-F238E27FC236}">
                  <a16:creationId xmlns:a16="http://schemas.microsoft.com/office/drawing/2014/main" id="{8B5F2C83-A0BF-7CAC-7C0F-5AE124DCA3E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756025" y="1706597"/>
              <a:ext cx="980993" cy="380736"/>
            </a:xfrm>
            <a:prstGeom prst="roundRect">
              <a:avLst>
                <a:gd name="adj" fmla="val 6000"/>
              </a:avLst>
            </a:prstGeom>
            <a:noFill/>
            <a:ln w="19050" cap="flat" cmpd="sng" algn="ctr">
              <a:solidFill>
                <a:srgbClr val="0056FF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营运管理</a:t>
              </a:r>
            </a:p>
          </p:txBody>
        </p:sp>
        <p:sp>
          <p:nvSpPr>
            <p:cNvPr id="16" name="圆角矩形 76">
              <a:extLst>
                <a:ext uri="{FF2B5EF4-FFF2-40B4-BE49-F238E27FC236}">
                  <a16:creationId xmlns:a16="http://schemas.microsoft.com/office/drawing/2014/main" id="{0068CE8B-DDD5-362B-BAA1-4158F88FDA5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015070" y="1706597"/>
              <a:ext cx="980993" cy="380736"/>
            </a:xfrm>
            <a:prstGeom prst="roundRect">
              <a:avLst>
                <a:gd name="adj" fmla="val 6000"/>
              </a:avLst>
            </a:prstGeom>
            <a:noFill/>
            <a:ln w="19050" cap="flat" cmpd="sng" algn="ctr">
              <a:solidFill>
                <a:srgbClr val="0056FF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营销管理</a:t>
              </a:r>
            </a:p>
          </p:txBody>
        </p:sp>
        <p:sp>
          <p:nvSpPr>
            <p:cNvPr id="18" name="圆角矩形 76">
              <a:extLst>
                <a:ext uri="{FF2B5EF4-FFF2-40B4-BE49-F238E27FC236}">
                  <a16:creationId xmlns:a16="http://schemas.microsoft.com/office/drawing/2014/main" id="{E0095207-7A48-6E83-107F-192F7E41ABB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293568" y="1706597"/>
              <a:ext cx="980993" cy="380736"/>
            </a:xfrm>
            <a:prstGeom prst="roundRect">
              <a:avLst>
                <a:gd name="adj" fmla="val 6000"/>
              </a:avLst>
            </a:prstGeom>
            <a:noFill/>
            <a:ln w="19050" cap="flat" cmpd="sng" algn="ctr">
              <a:solidFill>
                <a:srgbClr val="0056FF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财务管理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F8C48CF-B5F9-F89A-F500-DEC1F6957F7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77625" y="2087328"/>
              <a:ext cx="980993" cy="3840054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0365C0">
                    <a:lumMod val="20000"/>
                    <a:lumOff val="80000"/>
                  </a:srgbClr>
                </a:gs>
              </a:gsLst>
              <a:lin ang="16200000" scaled="0"/>
            </a:gradFill>
            <a:ln w="12700" cap="flat">
              <a:solidFill>
                <a:srgbClr val="044FF3"/>
              </a:solidFill>
              <a:prstDash val="sysDash"/>
              <a:round/>
            </a:ln>
            <a:effectLst/>
          </p:spPr>
          <p:txBody>
            <a:bodyPr rot="0" spcFirstLastPara="1" vertOverflow="overflow" horzOverflow="overflow" vert="horz" wrap="square" lIns="22860" tIns="22860" rIns="22860" bIns="22860" numCol="1" spcCol="3810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Calibri" panose="020F0502020204030204"/>
                <a:sym typeface="Helvetica Ligh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92DF996-A5EB-0C12-A7B6-716685C67DE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905730" y="2087328"/>
              <a:ext cx="980993" cy="3840054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0365C0">
                    <a:lumMod val="20000"/>
                    <a:lumOff val="80000"/>
                  </a:srgbClr>
                </a:gs>
              </a:gsLst>
              <a:lin ang="16200000" scaled="0"/>
            </a:gradFill>
            <a:ln w="12700" cap="flat">
              <a:solidFill>
                <a:srgbClr val="044FF3"/>
              </a:solidFill>
              <a:prstDash val="sysDash"/>
              <a:round/>
            </a:ln>
            <a:effectLst/>
          </p:spPr>
          <p:txBody>
            <a:bodyPr rot="0" spcFirstLastPara="1" vertOverflow="overflow" horzOverflow="overflow" vert="horz" wrap="square" lIns="22860" tIns="22860" rIns="22860" bIns="22860" numCol="1" spcCol="3810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Calibri" panose="020F0502020204030204"/>
                <a:sym typeface="Helvetica Ligh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AE592691-1366-48DA-1D9B-373D8284A63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120842" y="2087328"/>
              <a:ext cx="980993" cy="3840054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0365C0">
                    <a:lumMod val="20000"/>
                    <a:lumOff val="80000"/>
                  </a:srgbClr>
                </a:gs>
              </a:gsLst>
              <a:lin ang="16200000" scaled="0"/>
            </a:gradFill>
            <a:ln w="12700" cap="flat">
              <a:solidFill>
                <a:srgbClr val="044FF3"/>
              </a:solidFill>
              <a:prstDash val="sysDash"/>
              <a:round/>
            </a:ln>
            <a:effectLst/>
          </p:spPr>
          <p:txBody>
            <a:bodyPr rot="0" spcFirstLastPara="1" vertOverflow="overflow" horzOverflow="overflow" vert="horz" wrap="square" lIns="22860" tIns="22860" rIns="22860" bIns="22860" numCol="1" spcCol="3810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Calibri" panose="020F0502020204030204"/>
                <a:sym typeface="Helvetica Ligh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097A3DF-559D-EB3F-7A70-E4B9F60D381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352844" y="2087328"/>
              <a:ext cx="980993" cy="3840054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0365C0">
                    <a:lumMod val="20000"/>
                    <a:lumOff val="80000"/>
                  </a:srgbClr>
                </a:gs>
              </a:gsLst>
              <a:lin ang="16200000" scaled="0"/>
            </a:gradFill>
            <a:ln w="12700" cap="flat">
              <a:solidFill>
                <a:srgbClr val="044FF3"/>
              </a:solidFill>
              <a:prstDash val="sysDash"/>
              <a:round/>
            </a:ln>
            <a:effectLst/>
          </p:spPr>
          <p:txBody>
            <a:bodyPr rot="0" spcFirstLastPara="1" vertOverflow="overflow" horzOverflow="overflow" vert="horz" wrap="square" lIns="22860" tIns="22860" rIns="22860" bIns="22860" numCol="1" spcCol="3810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Calibri" panose="020F0502020204030204"/>
                <a:sym typeface="Helvetica Ligh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B17B7017-4BCA-2598-B38C-E6AE414385A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759273" y="2087328"/>
              <a:ext cx="980993" cy="3840054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0365C0">
                    <a:lumMod val="20000"/>
                    <a:lumOff val="80000"/>
                  </a:srgbClr>
                </a:gs>
              </a:gsLst>
              <a:lin ang="16200000" scaled="0"/>
            </a:gradFill>
            <a:ln w="12700" cap="flat">
              <a:solidFill>
                <a:srgbClr val="044FF3"/>
              </a:solidFill>
              <a:prstDash val="sysDash"/>
              <a:round/>
            </a:ln>
            <a:effectLst/>
          </p:spPr>
          <p:txBody>
            <a:bodyPr rot="0" spcFirstLastPara="1" vertOverflow="overflow" horzOverflow="overflow" vert="horz" wrap="square" lIns="22860" tIns="22860" rIns="22860" bIns="22860" numCol="1" spcCol="3810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Calibri" panose="020F0502020204030204"/>
                <a:sym typeface="Helvetica Ligh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20D3FD1C-5B07-88F4-4446-446FCF37FC2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011822" y="2087328"/>
              <a:ext cx="980993" cy="3840054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0365C0">
                    <a:lumMod val="20000"/>
                    <a:lumOff val="80000"/>
                  </a:srgbClr>
                </a:gs>
              </a:gsLst>
              <a:lin ang="16200000" scaled="0"/>
            </a:gradFill>
            <a:ln w="12700" cap="flat">
              <a:solidFill>
                <a:srgbClr val="044FF3"/>
              </a:solidFill>
              <a:prstDash val="sysDash"/>
              <a:round/>
            </a:ln>
            <a:effectLst/>
          </p:spPr>
          <p:txBody>
            <a:bodyPr rot="0" spcFirstLastPara="1" vertOverflow="overflow" horzOverflow="overflow" vert="horz" wrap="square" lIns="22860" tIns="22860" rIns="22860" bIns="22860" numCol="1" spcCol="3810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Calibri" panose="020F0502020204030204"/>
                <a:sym typeface="Helvetica Ligh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D566783-294F-4951-0044-646CA014B84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285773" y="2087328"/>
              <a:ext cx="980993" cy="3840054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0365C0">
                    <a:lumMod val="20000"/>
                    <a:lumOff val="80000"/>
                  </a:srgbClr>
                </a:gs>
              </a:gsLst>
              <a:lin ang="16200000" scaled="0"/>
            </a:gradFill>
            <a:ln w="12700" cap="flat">
              <a:solidFill>
                <a:srgbClr val="044FF3"/>
              </a:solidFill>
              <a:prstDash val="sysDash"/>
              <a:round/>
            </a:ln>
            <a:effectLst/>
          </p:spPr>
          <p:txBody>
            <a:bodyPr rot="0" spcFirstLastPara="1" vertOverflow="overflow" horzOverflow="overflow" vert="horz" wrap="square" lIns="22860" tIns="22860" rIns="22860" bIns="22860" numCol="1" spcCol="3810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Calibri" panose="020F0502020204030204"/>
                <a:sym typeface="Helvetica Ligh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0A79A7DF-7A06-9347-0EE9-8039F10FDACD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1323202" y="1180298"/>
              <a:ext cx="1154660" cy="32302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D78F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等线" panose="020F0502020204030204"/>
                </a:rPr>
                <a:t>业务管控</a:t>
              </a:r>
            </a:p>
          </p:txBody>
        </p:sp>
        <p:cxnSp>
          <p:nvCxnSpPr>
            <p:cNvPr id="29" name="连接符: 肘形 28">
              <a:extLst>
                <a:ext uri="{FF2B5EF4-FFF2-40B4-BE49-F238E27FC236}">
                  <a16:creationId xmlns:a16="http://schemas.microsoft.com/office/drawing/2014/main" id="{BF07B11C-EC8B-DF6A-A5B4-5C5A25C2F065}"/>
                </a:ext>
              </a:extLst>
            </p:cNvPr>
            <p:cNvCxnSpPr>
              <a:cxnSpLocks/>
              <a:stCxn id="10" idx="0"/>
              <a:endCxn id="16" idx="0"/>
            </p:cNvCxnSpPr>
            <p:nvPr/>
          </p:nvCxnSpPr>
          <p:spPr>
            <a:xfrm rot="5400000" flipH="1" flipV="1">
              <a:off x="6059752" y="-739218"/>
              <a:ext cx="12700" cy="4891630"/>
            </a:xfrm>
            <a:prstGeom prst="bentConnector3">
              <a:avLst>
                <a:gd name="adj1" fmla="val 1800000"/>
              </a:avLst>
            </a:prstGeom>
            <a:solidFill>
              <a:srgbClr val="1D78FA"/>
            </a:solidFill>
            <a:ln w="38100">
              <a:solidFill>
                <a:srgbClr val="1D78FA"/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30" name="连接符: 肘形 29">
              <a:extLst>
                <a:ext uri="{FF2B5EF4-FFF2-40B4-BE49-F238E27FC236}">
                  <a16:creationId xmlns:a16="http://schemas.microsoft.com/office/drawing/2014/main" id="{D6F02FCB-416D-9F9A-A11D-F9E44C778410}"/>
                </a:ext>
              </a:extLst>
            </p:cNvPr>
            <p:cNvCxnSpPr>
              <a:stCxn id="11" idx="0"/>
              <a:endCxn id="12" idx="0"/>
            </p:cNvCxnSpPr>
            <p:nvPr/>
          </p:nvCxnSpPr>
          <p:spPr>
            <a:xfrm rot="5400000" flipH="1" flipV="1">
              <a:off x="1780100" y="1095144"/>
              <a:ext cx="11139" cy="1222907"/>
            </a:xfrm>
            <a:prstGeom prst="bentConnector3">
              <a:avLst>
                <a:gd name="adj1" fmla="val 1800000"/>
              </a:avLst>
            </a:prstGeom>
            <a:solidFill>
              <a:srgbClr val="1D78FA"/>
            </a:solidFill>
            <a:ln w="38100">
              <a:solidFill>
                <a:srgbClr val="1D78FA"/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F026953-2575-05D7-5C22-8351B9026CF4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5972918" y="1173886"/>
              <a:ext cx="1154660" cy="32302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D78F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等线" panose="020F0502020204030204"/>
                </a:rPr>
                <a:t>业务执行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2ABE8687-E311-B2ED-64A8-94D834BC16DD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9214256" y="1253253"/>
              <a:ext cx="1174158" cy="32302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D78F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等线" panose="020F0502020204030204"/>
                </a:rPr>
                <a:t>财务管控</a:t>
              </a:r>
            </a:p>
          </p:txBody>
        </p:sp>
        <p:sp>
          <p:nvSpPr>
            <p:cNvPr id="33" name="矩形: 圆角 49">
              <a:extLst>
                <a:ext uri="{FF2B5EF4-FFF2-40B4-BE49-F238E27FC236}">
                  <a16:creationId xmlns:a16="http://schemas.microsoft.com/office/drawing/2014/main" id="{05A4ACE3-0A8E-8970-B530-001B61AAFC9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77624" y="4921492"/>
              <a:ext cx="9594784" cy="286821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D78F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F0502020204030204"/>
                  <a:sym typeface="等线" panose="020F0502020204030204"/>
                </a:rPr>
                <a:t>数据分析</a:t>
              </a:r>
            </a:p>
          </p:txBody>
        </p:sp>
        <p:sp>
          <p:nvSpPr>
            <p:cNvPr id="34" name="圆角矩形 77">
              <a:extLst>
                <a:ext uri="{FF2B5EF4-FFF2-40B4-BE49-F238E27FC236}">
                  <a16:creationId xmlns:a16="http://schemas.microsoft.com/office/drawing/2014/main" id="{9EC9A2B2-909F-5A1C-7179-5E2C1877682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89296" y="5242295"/>
              <a:ext cx="980993" cy="684471"/>
            </a:xfrm>
            <a:prstGeom prst="roundRect">
              <a:avLst>
                <a:gd name="adj" fmla="val 6000"/>
              </a:avLst>
            </a:prstGeom>
            <a:solidFill>
              <a:srgbClr val="1D78FA"/>
            </a:solidFill>
            <a:ln w="25400" cap="flat" cmpd="sng" algn="ctr">
              <a:solidFill>
                <a:srgbClr val="0365C0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强计划</a:t>
              </a:r>
              <a:endPara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Helvetica Light"/>
              </a:endParaRPr>
            </a:p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重标准</a:t>
              </a:r>
            </a:p>
            <a:p>
              <a:pPr marL="0" marR="0" lvl="0" indent="0" algn="ctr" defTabSz="41084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计划有效落地</a:t>
              </a:r>
            </a:p>
            <a:p>
              <a:pPr marL="0" marR="0" lvl="0" indent="0" algn="ctr" defTabSz="41084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提升管理标准</a:t>
              </a:r>
            </a:p>
          </p:txBody>
        </p:sp>
        <p:sp>
          <p:nvSpPr>
            <p:cNvPr id="35" name="圆角矩形 77">
              <a:extLst>
                <a:ext uri="{FF2B5EF4-FFF2-40B4-BE49-F238E27FC236}">
                  <a16:creationId xmlns:a16="http://schemas.microsoft.com/office/drawing/2014/main" id="{A5B37FF5-3D6C-9FC7-4F3B-7620938E4AD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906626" y="5242295"/>
              <a:ext cx="980993" cy="684471"/>
            </a:xfrm>
            <a:prstGeom prst="roundRect">
              <a:avLst>
                <a:gd name="adj" fmla="val 6000"/>
              </a:avLst>
            </a:prstGeom>
            <a:solidFill>
              <a:srgbClr val="1D78FA"/>
            </a:solidFill>
            <a:ln w="25400" cap="flat" cmpd="sng" algn="ctr">
              <a:solidFill>
                <a:srgbClr val="0365C0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提升品效</a:t>
              </a:r>
            </a:p>
            <a:p>
              <a:pPr marL="0" marR="0" lvl="0" indent="0" algn="ctr" defTabSz="41084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提升渗透率</a:t>
              </a:r>
            </a:p>
            <a:p>
              <a:pPr marL="0" marR="0" lvl="0" indent="0" algn="ctr" defTabSz="41084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提升商品毛利</a:t>
              </a:r>
            </a:p>
          </p:txBody>
        </p:sp>
        <p:sp>
          <p:nvSpPr>
            <p:cNvPr id="36" name="圆角矩形 77">
              <a:extLst>
                <a:ext uri="{FF2B5EF4-FFF2-40B4-BE49-F238E27FC236}">
                  <a16:creationId xmlns:a16="http://schemas.microsoft.com/office/drawing/2014/main" id="{DA4F41CD-5F6F-2D55-BFD8-A125D33DEFF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113046" y="5242295"/>
              <a:ext cx="980993" cy="684471"/>
            </a:xfrm>
            <a:prstGeom prst="roundRect">
              <a:avLst>
                <a:gd name="adj" fmla="val 6000"/>
              </a:avLst>
            </a:prstGeom>
            <a:solidFill>
              <a:srgbClr val="1D78FA"/>
            </a:solidFill>
            <a:ln w="25400" cap="flat" cmpd="sng" algn="ctr">
              <a:solidFill>
                <a:srgbClr val="0365C0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业务协同</a:t>
              </a:r>
            </a:p>
            <a:p>
              <a:pPr marL="0" marR="0" lvl="0" indent="0" algn="ctr" defTabSz="41084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提升业务协同</a:t>
              </a:r>
            </a:p>
            <a:p>
              <a:pPr marL="0" marR="0" lvl="0" indent="0" algn="ctr" defTabSz="41084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供应商考核</a:t>
              </a:r>
            </a:p>
          </p:txBody>
        </p:sp>
        <p:sp>
          <p:nvSpPr>
            <p:cNvPr id="37" name="圆角矩形 77">
              <a:extLst>
                <a:ext uri="{FF2B5EF4-FFF2-40B4-BE49-F238E27FC236}">
                  <a16:creationId xmlns:a16="http://schemas.microsoft.com/office/drawing/2014/main" id="{5870E52B-1C5B-D1AF-4974-FCE41D10969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359340" y="5242295"/>
              <a:ext cx="980993" cy="684471"/>
            </a:xfrm>
            <a:prstGeom prst="roundRect">
              <a:avLst>
                <a:gd name="adj" fmla="val 6000"/>
              </a:avLst>
            </a:prstGeom>
            <a:solidFill>
              <a:srgbClr val="1D78FA"/>
            </a:solidFill>
            <a:ln w="25400" cap="flat" cmpd="sng" algn="ctr">
              <a:solidFill>
                <a:srgbClr val="0365C0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提升周转</a:t>
              </a:r>
            </a:p>
            <a:p>
              <a:pPr marL="0" marR="0" lvl="0" indent="0" algn="ctr" defTabSz="41084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提升满足率</a:t>
              </a:r>
              <a:endParaRPr kumimoji="1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Helvetica Light"/>
              </a:endParaRPr>
            </a:p>
            <a:p>
              <a:pPr marL="0" marR="0" lvl="0" indent="0" algn="ctr" defTabSz="41084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库存合理性</a:t>
              </a:r>
            </a:p>
          </p:txBody>
        </p:sp>
        <p:sp>
          <p:nvSpPr>
            <p:cNvPr id="38" name="圆角矩形 77">
              <a:extLst>
                <a:ext uri="{FF2B5EF4-FFF2-40B4-BE49-F238E27FC236}">
                  <a16:creationId xmlns:a16="http://schemas.microsoft.com/office/drawing/2014/main" id="{86BF0C97-FC85-763C-A466-F129E3C511E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765769" y="5242295"/>
              <a:ext cx="980993" cy="684471"/>
            </a:xfrm>
            <a:prstGeom prst="roundRect">
              <a:avLst>
                <a:gd name="adj" fmla="val 6000"/>
              </a:avLst>
            </a:prstGeom>
            <a:solidFill>
              <a:srgbClr val="1D78FA"/>
            </a:solidFill>
            <a:ln w="25400" cap="flat" cmpd="sng" algn="ctr">
              <a:solidFill>
                <a:srgbClr val="0365C0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提升人效</a:t>
              </a:r>
            </a:p>
            <a:p>
              <a:pPr marL="0" marR="0" lvl="0" indent="0" algn="ctr" defTabSz="41084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数据驱动</a:t>
              </a:r>
              <a:endParaRPr kumimoji="1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Helvetica Light"/>
              </a:endParaRPr>
            </a:p>
            <a:p>
              <a:pPr marL="0" marR="0" lvl="0" indent="0" algn="ctr" defTabSz="41084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任务到人</a:t>
              </a:r>
            </a:p>
          </p:txBody>
        </p:sp>
        <p:sp>
          <p:nvSpPr>
            <p:cNvPr id="40" name="圆角矩形 77">
              <a:extLst>
                <a:ext uri="{FF2B5EF4-FFF2-40B4-BE49-F238E27FC236}">
                  <a16:creationId xmlns:a16="http://schemas.microsoft.com/office/drawing/2014/main" id="{9F206921-D72A-FF9F-3879-84FA550CA8B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022865" y="5242295"/>
              <a:ext cx="980993" cy="684471"/>
            </a:xfrm>
            <a:prstGeom prst="roundRect">
              <a:avLst>
                <a:gd name="adj" fmla="val 6000"/>
              </a:avLst>
            </a:prstGeom>
            <a:solidFill>
              <a:srgbClr val="1D78FA"/>
            </a:solidFill>
            <a:ln w="25400" cap="flat" cmpd="sng" algn="ctr">
              <a:solidFill>
                <a:srgbClr val="0365C0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提升用户</a:t>
              </a:r>
              <a:endPara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Helvetica Light"/>
              </a:endParaRPr>
            </a:p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价值</a:t>
              </a:r>
            </a:p>
            <a:p>
              <a:pPr marL="0" marR="0" lvl="0" indent="0" algn="ctr" defTabSz="41084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提升复购率</a:t>
              </a:r>
              <a:endParaRPr kumimoji="1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Helvetica Light"/>
              </a:endParaRPr>
            </a:p>
            <a:p>
              <a:pPr marL="0" marR="0" lvl="0" indent="0" algn="ctr" defTabSz="41084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提升客单价</a:t>
              </a:r>
            </a:p>
          </p:txBody>
        </p:sp>
        <p:sp>
          <p:nvSpPr>
            <p:cNvPr id="42" name="圆角矩形 77">
              <a:extLst>
                <a:ext uri="{FF2B5EF4-FFF2-40B4-BE49-F238E27FC236}">
                  <a16:creationId xmlns:a16="http://schemas.microsoft.com/office/drawing/2014/main" id="{166CCEB8-017D-8296-481B-92CAD6F693E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278728" y="5242295"/>
              <a:ext cx="980993" cy="684471"/>
            </a:xfrm>
            <a:prstGeom prst="roundRect">
              <a:avLst>
                <a:gd name="adj" fmla="val 6000"/>
              </a:avLst>
            </a:prstGeom>
            <a:solidFill>
              <a:srgbClr val="1D78FA"/>
            </a:solidFill>
            <a:ln w="25400" cap="flat" cmpd="sng" algn="ctr">
              <a:solidFill>
                <a:srgbClr val="0365C0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数字化财务</a:t>
              </a:r>
            </a:p>
            <a:p>
              <a:pPr marL="0" marR="0" lvl="0" indent="0" algn="ctr" defTabSz="41084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核算结算高效</a:t>
              </a:r>
            </a:p>
            <a:p>
              <a:pPr marL="0" marR="0" lvl="0" indent="0" algn="ctr" defTabSz="41084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业财税一体化</a:t>
              </a:r>
            </a:p>
          </p:txBody>
        </p:sp>
        <p:sp>
          <p:nvSpPr>
            <p:cNvPr id="43" name="下箭头 64">
              <a:extLst>
                <a:ext uri="{FF2B5EF4-FFF2-40B4-BE49-F238E27FC236}">
                  <a16:creationId xmlns:a16="http://schemas.microsoft.com/office/drawing/2014/main" id="{41E2AAC0-D529-94CA-A7A5-21037086763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319444" y="2223092"/>
              <a:ext cx="212987" cy="177701"/>
            </a:xfrm>
            <a:prstGeom prst="downArrow">
              <a:avLst/>
            </a:prstGeom>
            <a:solidFill>
              <a:srgbClr val="1D78FA"/>
            </a:solidFill>
            <a:ln w="254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Helvetica Light"/>
              </a:endParaRPr>
            </a:p>
          </p:txBody>
        </p:sp>
        <p:sp>
          <p:nvSpPr>
            <p:cNvPr id="44" name="下箭头 78">
              <a:extLst>
                <a:ext uri="{FF2B5EF4-FFF2-40B4-BE49-F238E27FC236}">
                  <a16:creationId xmlns:a16="http://schemas.microsoft.com/office/drawing/2014/main" id="{EE8BC986-F758-15A6-96C0-CED35ADA121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99056" y="2223092"/>
              <a:ext cx="212987" cy="177701"/>
            </a:xfrm>
            <a:prstGeom prst="downArrow">
              <a:avLst/>
            </a:prstGeom>
            <a:solidFill>
              <a:srgbClr val="1D78FA"/>
            </a:solidFill>
            <a:ln w="254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Helvetica Light"/>
              </a:endParaRPr>
            </a:p>
          </p:txBody>
        </p:sp>
        <p:sp>
          <p:nvSpPr>
            <p:cNvPr id="45" name="下箭头 78">
              <a:extLst>
                <a:ext uri="{FF2B5EF4-FFF2-40B4-BE49-F238E27FC236}">
                  <a16:creationId xmlns:a16="http://schemas.microsoft.com/office/drawing/2014/main" id="{AB75807D-324A-D746-2CC2-67D56F7D23C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539832" y="2223092"/>
              <a:ext cx="212987" cy="177701"/>
            </a:xfrm>
            <a:prstGeom prst="downArrow">
              <a:avLst/>
            </a:prstGeom>
            <a:solidFill>
              <a:srgbClr val="1D78FA"/>
            </a:solidFill>
            <a:ln w="254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Helvetica Light"/>
              </a:endParaRPr>
            </a:p>
          </p:txBody>
        </p:sp>
        <p:sp>
          <p:nvSpPr>
            <p:cNvPr id="46" name="下箭头 78">
              <a:extLst>
                <a:ext uri="{FF2B5EF4-FFF2-40B4-BE49-F238E27FC236}">
                  <a16:creationId xmlns:a16="http://schemas.microsoft.com/office/drawing/2014/main" id="{553F96D9-B2D3-E8FF-1EC1-2AEE58BE46C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760219" y="2223092"/>
              <a:ext cx="212987" cy="177701"/>
            </a:xfrm>
            <a:prstGeom prst="downArrow">
              <a:avLst/>
            </a:prstGeom>
            <a:solidFill>
              <a:srgbClr val="1D78FA"/>
            </a:solidFill>
            <a:ln w="254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Helvetica Light"/>
              </a:endParaRPr>
            </a:p>
          </p:txBody>
        </p:sp>
        <p:sp>
          <p:nvSpPr>
            <p:cNvPr id="47" name="下箭头 78">
              <a:extLst>
                <a:ext uri="{FF2B5EF4-FFF2-40B4-BE49-F238E27FC236}">
                  <a16:creationId xmlns:a16="http://schemas.microsoft.com/office/drawing/2014/main" id="{11C7E7C2-356B-5E62-BA07-08F7A78A03F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167377" y="2223092"/>
              <a:ext cx="212987" cy="177701"/>
            </a:xfrm>
            <a:prstGeom prst="downArrow">
              <a:avLst/>
            </a:prstGeom>
            <a:solidFill>
              <a:srgbClr val="1D78FA"/>
            </a:solidFill>
            <a:ln w="254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Helvetica Light"/>
              </a:endParaRPr>
            </a:p>
          </p:txBody>
        </p:sp>
        <p:sp>
          <p:nvSpPr>
            <p:cNvPr id="49" name="下箭头 78">
              <a:extLst>
                <a:ext uri="{FF2B5EF4-FFF2-40B4-BE49-F238E27FC236}">
                  <a16:creationId xmlns:a16="http://schemas.microsoft.com/office/drawing/2014/main" id="{14F3E042-7268-AD71-C55A-BC104A4EBCD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421382" y="2223092"/>
              <a:ext cx="212987" cy="177701"/>
            </a:xfrm>
            <a:prstGeom prst="downArrow">
              <a:avLst/>
            </a:prstGeom>
            <a:solidFill>
              <a:srgbClr val="1D78FA"/>
            </a:solidFill>
            <a:ln w="254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Helvetica Light"/>
              </a:endParaRPr>
            </a:p>
          </p:txBody>
        </p:sp>
        <p:sp>
          <p:nvSpPr>
            <p:cNvPr id="51" name="下箭头 78">
              <a:extLst>
                <a:ext uri="{FF2B5EF4-FFF2-40B4-BE49-F238E27FC236}">
                  <a16:creationId xmlns:a16="http://schemas.microsoft.com/office/drawing/2014/main" id="{37101717-7E1A-1E76-81C4-B0931EB2007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694841" y="2223092"/>
              <a:ext cx="212987" cy="177701"/>
            </a:xfrm>
            <a:prstGeom prst="downArrow">
              <a:avLst/>
            </a:prstGeom>
            <a:solidFill>
              <a:srgbClr val="1D78FA"/>
            </a:solidFill>
            <a:ln w="254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Helvetica Light"/>
              </a:endParaRPr>
            </a:p>
          </p:txBody>
        </p:sp>
        <p:cxnSp>
          <p:nvCxnSpPr>
            <p:cNvPr id="52" name="直线箭头连接符 67">
              <a:extLst>
                <a:ext uri="{FF2B5EF4-FFF2-40B4-BE49-F238E27FC236}">
                  <a16:creationId xmlns:a16="http://schemas.microsoft.com/office/drawing/2014/main" id="{EDE89805-DC12-25E9-C875-F4595B45DC48}"/>
                </a:ext>
              </a:extLst>
            </p:cNvPr>
            <p:cNvCxnSpPr>
              <a:cxnSpLocks/>
              <a:endCxn id="12" idx="1"/>
            </p:cNvCxnSpPr>
            <p:nvPr>
              <p:custDataLst>
                <p:tags r:id="rId37"/>
              </p:custDataLst>
            </p:nvPr>
          </p:nvCxnSpPr>
          <p:spPr>
            <a:xfrm flipV="1">
              <a:off x="1658619" y="1896966"/>
              <a:ext cx="241914" cy="7909"/>
            </a:xfrm>
            <a:prstGeom prst="straightConnector1">
              <a:avLst/>
            </a:prstGeom>
            <a:solidFill>
              <a:srgbClr val="1D78FA"/>
            </a:solidFill>
            <a:ln w="57150" cap="flat" cmpd="sng" algn="ctr">
              <a:solidFill>
                <a:srgbClr val="1D78FA"/>
              </a:solidFill>
              <a:prstDash val="solid"/>
              <a:tailEnd type="triangle"/>
            </a:ln>
            <a:effectLst/>
          </p:spPr>
        </p:cxnSp>
        <p:cxnSp>
          <p:nvCxnSpPr>
            <p:cNvPr id="53" name="直线箭头连接符 67">
              <a:extLst>
                <a:ext uri="{FF2B5EF4-FFF2-40B4-BE49-F238E27FC236}">
                  <a16:creationId xmlns:a16="http://schemas.microsoft.com/office/drawing/2014/main" id="{F3C9010F-50CB-9F09-7536-8D92EA5A2AFF}"/>
                </a:ext>
              </a:extLst>
            </p:cNvPr>
            <p:cNvCxnSpPr>
              <a:cxnSpLocks/>
            </p:cNvCxnSpPr>
            <p:nvPr>
              <p:custDataLst>
                <p:tags r:id="rId38"/>
              </p:custDataLst>
            </p:nvPr>
          </p:nvCxnSpPr>
          <p:spPr>
            <a:xfrm flipV="1">
              <a:off x="2877628" y="1877089"/>
              <a:ext cx="241914" cy="7909"/>
            </a:xfrm>
            <a:prstGeom prst="straightConnector1">
              <a:avLst/>
            </a:prstGeom>
            <a:solidFill>
              <a:srgbClr val="1D78FA"/>
            </a:solidFill>
            <a:ln w="57150" cap="flat" cmpd="sng" algn="ctr">
              <a:solidFill>
                <a:srgbClr val="1D78FA"/>
              </a:solidFill>
              <a:prstDash val="solid"/>
              <a:tailEnd type="triangle"/>
            </a:ln>
            <a:effectLst/>
          </p:spPr>
        </p:cxnSp>
        <p:cxnSp>
          <p:nvCxnSpPr>
            <p:cNvPr id="54" name="直线箭头连接符 67">
              <a:extLst>
                <a:ext uri="{FF2B5EF4-FFF2-40B4-BE49-F238E27FC236}">
                  <a16:creationId xmlns:a16="http://schemas.microsoft.com/office/drawing/2014/main" id="{F59D3739-3C99-449B-7291-6E0C0B47F3F2}"/>
                </a:ext>
              </a:extLst>
            </p:cNvPr>
            <p:cNvCxnSpPr>
              <a:cxnSpLocks/>
            </p:cNvCxnSpPr>
            <p:nvPr>
              <p:custDataLst>
                <p:tags r:id="rId39"/>
              </p:custDataLst>
            </p:nvPr>
          </p:nvCxnSpPr>
          <p:spPr>
            <a:xfrm flipV="1">
              <a:off x="4094040" y="1881044"/>
              <a:ext cx="241914" cy="7909"/>
            </a:xfrm>
            <a:prstGeom prst="straightConnector1">
              <a:avLst/>
            </a:prstGeom>
            <a:solidFill>
              <a:srgbClr val="1D78FA"/>
            </a:solidFill>
            <a:ln w="57150" cap="flat" cmpd="sng" algn="ctr">
              <a:solidFill>
                <a:srgbClr val="1D78FA"/>
              </a:solidFill>
              <a:prstDash val="solid"/>
              <a:tailEnd type="triangle"/>
            </a:ln>
            <a:effectLst/>
          </p:spPr>
        </p:cxnSp>
        <p:cxnSp>
          <p:nvCxnSpPr>
            <p:cNvPr id="55" name="直线箭头连接符 67">
              <a:extLst>
                <a:ext uri="{FF2B5EF4-FFF2-40B4-BE49-F238E27FC236}">
                  <a16:creationId xmlns:a16="http://schemas.microsoft.com/office/drawing/2014/main" id="{85B58716-9BCD-2142-86EC-7DE503A6ABE4}"/>
                </a:ext>
              </a:extLst>
            </p:cNvPr>
            <p:cNvCxnSpPr>
              <a:cxnSpLocks/>
            </p:cNvCxnSpPr>
            <p:nvPr>
              <p:custDataLst>
                <p:tags r:id="rId40"/>
              </p:custDataLst>
            </p:nvPr>
          </p:nvCxnSpPr>
          <p:spPr>
            <a:xfrm flipV="1">
              <a:off x="5337735" y="1884998"/>
              <a:ext cx="241914" cy="7909"/>
            </a:xfrm>
            <a:prstGeom prst="straightConnector1">
              <a:avLst/>
            </a:prstGeom>
            <a:solidFill>
              <a:srgbClr val="1D78FA"/>
            </a:solidFill>
            <a:ln w="57150" cap="flat" cmpd="sng" algn="ctr">
              <a:solidFill>
                <a:srgbClr val="1D78FA"/>
              </a:solidFill>
              <a:prstDash val="solid"/>
              <a:tailEnd type="triangle"/>
            </a:ln>
            <a:effectLst/>
          </p:spPr>
        </p:cxnSp>
        <p:cxnSp>
          <p:nvCxnSpPr>
            <p:cNvPr id="56" name="直线箭头连接符 67">
              <a:extLst>
                <a:ext uri="{FF2B5EF4-FFF2-40B4-BE49-F238E27FC236}">
                  <a16:creationId xmlns:a16="http://schemas.microsoft.com/office/drawing/2014/main" id="{BEABF37B-9A83-37BC-C5A0-5990E0E7A052}"/>
                </a:ext>
              </a:extLst>
            </p:cNvPr>
            <p:cNvCxnSpPr>
              <a:cxnSpLocks/>
            </p:cNvCxnSpPr>
            <p:nvPr>
              <p:custDataLst>
                <p:tags r:id="rId41"/>
              </p:custDataLst>
            </p:nvPr>
          </p:nvCxnSpPr>
          <p:spPr>
            <a:xfrm flipV="1">
              <a:off x="7733770" y="1896966"/>
              <a:ext cx="241914" cy="7909"/>
            </a:xfrm>
            <a:prstGeom prst="straightConnector1">
              <a:avLst/>
            </a:prstGeom>
            <a:solidFill>
              <a:srgbClr val="1D78FA"/>
            </a:solidFill>
            <a:ln w="57150" cap="flat" cmpd="sng" algn="ctr">
              <a:solidFill>
                <a:srgbClr val="1D78FA"/>
              </a:solidFill>
              <a:prstDash val="solid"/>
              <a:tailEnd type="triangle"/>
            </a:ln>
            <a:effectLst/>
          </p:spPr>
        </p:cxnSp>
        <p:cxnSp>
          <p:nvCxnSpPr>
            <p:cNvPr id="59" name="直线箭头连接符 67">
              <a:extLst>
                <a:ext uri="{FF2B5EF4-FFF2-40B4-BE49-F238E27FC236}">
                  <a16:creationId xmlns:a16="http://schemas.microsoft.com/office/drawing/2014/main" id="{59597A05-82EA-E688-08C1-C778B1B62336}"/>
                </a:ext>
              </a:extLst>
            </p:cNvPr>
            <p:cNvCxnSpPr>
              <a:cxnSpLocks/>
            </p:cNvCxnSpPr>
            <p:nvPr>
              <p:custDataLst>
                <p:tags r:id="rId42"/>
              </p:custDataLst>
            </p:nvPr>
          </p:nvCxnSpPr>
          <p:spPr>
            <a:xfrm flipV="1">
              <a:off x="9059449" y="1908067"/>
              <a:ext cx="241914" cy="7909"/>
            </a:xfrm>
            <a:prstGeom prst="straightConnector1">
              <a:avLst/>
            </a:prstGeom>
            <a:solidFill>
              <a:srgbClr val="1D78FA"/>
            </a:solidFill>
            <a:ln w="57150" cap="flat" cmpd="sng" algn="ctr">
              <a:solidFill>
                <a:srgbClr val="1D78FA"/>
              </a:solidFill>
              <a:prstDash val="solid"/>
              <a:tailEnd type="triangle"/>
            </a:ln>
            <a:effectLst/>
          </p:spPr>
        </p:cxnSp>
        <p:sp>
          <p:nvSpPr>
            <p:cNvPr id="60" name="圆角矩形 80">
              <a:extLst>
                <a:ext uri="{FF2B5EF4-FFF2-40B4-BE49-F238E27FC236}">
                  <a16:creationId xmlns:a16="http://schemas.microsoft.com/office/drawing/2014/main" id="{A0565AA2-94FD-6C3F-54B5-E49643BBC5CD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21419" y="2468064"/>
              <a:ext cx="905591" cy="38073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410845"/>
              <a:r>
                <a:rPr kumimoji="1" lang="zh-CN" altLang="en-US" sz="1100" dirty="0">
                  <a:solidFill>
                    <a:srgbClr val="0056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 Light"/>
                </a:rPr>
                <a:t>计划管理</a:t>
              </a:r>
            </a:p>
          </p:txBody>
        </p:sp>
        <p:sp>
          <p:nvSpPr>
            <p:cNvPr id="61" name="圆角矩形 80">
              <a:extLst>
                <a:ext uri="{FF2B5EF4-FFF2-40B4-BE49-F238E27FC236}">
                  <a16:creationId xmlns:a16="http://schemas.microsoft.com/office/drawing/2014/main" id="{95912C78-13BA-42FC-8D2C-1387207374F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15116" y="2961603"/>
              <a:ext cx="905591" cy="38073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410845"/>
              <a:r>
                <a:rPr kumimoji="1" lang="zh-CN" altLang="en-US" sz="1100" dirty="0">
                  <a:solidFill>
                    <a:srgbClr val="0056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 Light"/>
                </a:rPr>
                <a:t>计划制定</a:t>
              </a:r>
            </a:p>
          </p:txBody>
        </p:sp>
        <p:sp>
          <p:nvSpPr>
            <p:cNvPr id="62" name="圆角矩形 80">
              <a:extLst>
                <a:ext uri="{FF2B5EF4-FFF2-40B4-BE49-F238E27FC236}">
                  <a16:creationId xmlns:a16="http://schemas.microsoft.com/office/drawing/2014/main" id="{AB1E6608-7EB9-180C-7B0A-D92723A3542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15115" y="3455143"/>
              <a:ext cx="905591" cy="38073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410845"/>
              <a:r>
                <a:rPr kumimoji="1" lang="zh-CN" altLang="en-US" sz="1100" dirty="0">
                  <a:solidFill>
                    <a:srgbClr val="0056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 Light"/>
                </a:rPr>
                <a:t>计划分解</a:t>
              </a:r>
            </a:p>
          </p:txBody>
        </p:sp>
        <p:sp>
          <p:nvSpPr>
            <p:cNvPr id="63" name="圆角矩形 80">
              <a:extLst>
                <a:ext uri="{FF2B5EF4-FFF2-40B4-BE49-F238E27FC236}">
                  <a16:creationId xmlns:a16="http://schemas.microsoft.com/office/drawing/2014/main" id="{3012BFDB-180A-C5FE-684B-11DAD208EC9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00908" y="3948682"/>
              <a:ext cx="905591" cy="38073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410845"/>
              <a:r>
                <a:rPr kumimoji="1" lang="zh-CN" altLang="en-US" sz="1100" dirty="0">
                  <a:solidFill>
                    <a:srgbClr val="0056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 Light"/>
                </a:rPr>
                <a:t>计划执行</a:t>
              </a:r>
            </a:p>
          </p:txBody>
        </p:sp>
        <p:sp>
          <p:nvSpPr>
            <p:cNvPr id="64" name="圆角矩形 80">
              <a:extLst>
                <a:ext uri="{FF2B5EF4-FFF2-40B4-BE49-F238E27FC236}">
                  <a16:creationId xmlns:a16="http://schemas.microsoft.com/office/drawing/2014/main" id="{AC559936-5780-BE57-FDA0-3CE34058946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00908" y="4442220"/>
              <a:ext cx="905591" cy="38073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410845"/>
              <a:r>
                <a:rPr kumimoji="1" lang="zh-CN" altLang="en-US" sz="1100" dirty="0">
                  <a:solidFill>
                    <a:srgbClr val="0056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 Light"/>
                </a:rPr>
                <a:t>标准管理</a:t>
              </a:r>
            </a:p>
          </p:txBody>
        </p:sp>
        <p:sp>
          <p:nvSpPr>
            <p:cNvPr id="65" name="圆角矩形 80">
              <a:extLst>
                <a:ext uri="{FF2B5EF4-FFF2-40B4-BE49-F238E27FC236}">
                  <a16:creationId xmlns:a16="http://schemas.microsoft.com/office/drawing/2014/main" id="{D7E42A0A-28D1-CD48-00F8-DCE8072E7F8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938233" y="2499329"/>
              <a:ext cx="905591" cy="38073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优化品类结构</a:t>
              </a:r>
            </a:p>
          </p:txBody>
        </p:sp>
        <p:sp>
          <p:nvSpPr>
            <p:cNvPr id="66" name="圆角矩形 80">
              <a:extLst>
                <a:ext uri="{FF2B5EF4-FFF2-40B4-BE49-F238E27FC236}">
                  <a16:creationId xmlns:a16="http://schemas.microsoft.com/office/drawing/2014/main" id="{3E3C695E-DC2F-A184-F7B0-AFBC04225D5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938233" y="3138774"/>
              <a:ext cx="905591" cy="38073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品类战略模型</a:t>
              </a:r>
            </a:p>
          </p:txBody>
        </p:sp>
        <p:sp>
          <p:nvSpPr>
            <p:cNvPr id="67" name="圆角矩形 80">
              <a:extLst>
                <a:ext uri="{FF2B5EF4-FFF2-40B4-BE49-F238E27FC236}">
                  <a16:creationId xmlns:a16="http://schemas.microsoft.com/office/drawing/2014/main" id="{D9028930-3E8A-A0DA-B9ED-C5010DD9507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938233" y="3778219"/>
              <a:ext cx="905591" cy="38073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品类经营分析</a:t>
              </a:r>
            </a:p>
          </p:txBody>
        </p:sp>
        <p:sp>
          <p:nvSpPr>
            <p:cNvPr id="68" name="圆角矩形 80">
              <a:extLst>
                <a:ext uri="{FF2B5EF4-FFF2-40B4-BE49-F238E27FC236}">
                  <a16:creationId xmlns:a16="http://schemas.microsoft.com/office/drawing/2014/main" id="{9F8749EA-9833-054F-3177-70525BE7919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938233" y="4417664"/>
              <a:ext cx="905591" cy="38073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品类实施落地</a:t>
              </a:r>
            </a:p>
          </p:txBody>
        </p:sp>
        <p:sp>
          <p:nvSpPr>
            <p:cNvPr id="69" name="圆角矩形 80">
              <a:extLst>
                <a:ext uri="{FF2B5EF4-FFF2-40B4-BE49-F238E27FC236}">
                  <a16:creationId xmlns:a16="http://schemas.microsoft.com/office/drawing/2014/main" id="{D4D66263-9264-9C22-A3D4-438D343F90C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158542" y="2498466"/>
              <a:ext cx="905591" cy="38073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供应商</a:t>
              </a:r>
              <a:endParaRPr kumimoji="1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5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Helvetica Light"/>
              </a:endParaRPr>
            </a:p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管理</a:t>
              </a:r>
            </a:p>
          </p:txBody>
        </p:sp>
        <p:sp>
          <p:nvSpPr>
            <p:cNvPr id="70" name="圆角矩形 80">
              <a:extLst>
                <a:ext uri="{FF2B5EF4-FFF2-40B4-BE49-F238E27FC236}">
                  <a16:creationId xmlns:a16="http://schemas.microsoft.com/office/drawing/2014/main" id="{19A2D8B6-62D5-17DE-A8F0-99EDA28C068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163137" y="3138773"/>
              <a:ext cx="905591" cy="38073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合同管理</a:t>
              </a:r>
            </a:p>
          </p:txBody>
        </p:sp>
        <p:sp>
          <p:nvSpPr>
            <p:cNvPr id="71" name="圆角矩形 80">
              <a:extLst>
                <a:ext uri="{FF2B5EF4-FFF2-40B4-BE49-F238E27FC236}">
                  <a16:creationId xmlns:a16="http://schemas.microsoft.com/office/drawing/2014/main" id="{B1BE73ED-8C19-57C0-2C2E-B5BE6963F8E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155700" y="3774447"/>
              <a:ext cx="905591" cy="38073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协同平台</a:t>
              </a:r>
            </a:p>
          </p:txBody>
        </p:sp>
        <p:sp>
          <p:nvSpPr>
            <p:cNvPr id="72" name="圆角矩形 80">
              <a:extLst>
                <a:ext uri="{FF2B5EF4-FFF2-40B4-BE49-F238E27FC236}">
                  <a16:creationId xmlns:a16="http://schemas.microsoft.com/office/drawing/2014/main" id="{BCE0A517-DB5C-12A4-FF35-1B92DB8FCE4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158541" y="4410121"/>
              <a:ext cx="905591" cy="38073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考核机制</a:t>
              </a:r>
            </a:p>
          </p:txBody>
        </p:sp>
        <p:sp>
          <p:nvSpPr>
            <p:cNvPr id="73" name="圆角矩形 80">
              <a:extLst>
                <a:ext uri="{FF2B5EF4-FFF2-40B4-BE49-F238E27FC236}">
                  <a16:creationId xmlns:a16="http://schemas.microsoft.com/office/drawing/2014/main" id="{B0A5E22D-12F3-3248-C483-E6E31350ED2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397040" y="2498465"/>
              <a:ext cx="905591" cy="38073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补货管理</a:t>
              </a:r>
            </a:p>
          </p:txBody>
        </p:sp>
        <p:sp>
          <p:nvSpPr>
            <p:cNvPr id="74" name="圆角矩形 80">
              <a:extLst>
                <a:ext uri="{FF2B5EF4-FFF2-40B4-BE49-F238E27FC236}">
                  <a16:creationId xmlns:a16="http://schemas.microsoft.com/office/drawing/2014/main" id="{6F0FBD85-CE40-8ACD-2FB3-F7DFECD7B76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397040" y="3139986"/>
              <a:ext cx="905591" cy="38073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验收管理</a:t>
              </a:r>
            </a:p>
          </p:txBody>
        </p:sp>
        <p:sp>
          <p:nvSpPr>
            <p:cNvPr id="75" name="圆角矩形 80">
              <a:extLst>
                <a:ext uri="{FF2B5EF4-FFF2-40B4-BE49-F238E27FC236}">
                  <a16:creationId xmlns:a16="http://schemas.microsoft.com/office/drawing/2014/main" id="{283C88C6-F021-6347-619F-C099ED843E0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384048" y="3771375"/>
              <a:ext cx="905591" cy="38073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配送管理</a:t>
              </a:r>
            </a:p>
          </p:txBody>
        </p:sp>
        <p:sp>
          <p:nvSpPr>
            <p:cNvPr id="76" name="圆角矩形 80">
              <a:extLst>
                <a:ext uri="{FF2B5EF4-FFF2-40B4-BE49-F238E27FC236}">
                  <a16:creationId xmlns:a16="http://schemas.microsoft.com/office/drawing/2014/main" id="{06E53CBD-BF82-D04B-1184-7FE12B8D1A4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393979" y="4417664"/>
              <a:ext cx="905591" cy="38073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调拨管理</a:t>
              </a:r>
            </a:p>
          </p:txBody>
        </p:sp>
        <p:sp>
          <p:nvSpPr>
            <p:cNvPr id="77" name="圆角矩形 80">
              <a:extLst>
                <a:ext uri="{FF2B5EF4-FFF2-40B4-BE49-F238E27FC236}">
                  <a16:creationId xmlns:a16="http://schemas.microsoft.com/office/drawing/2014/main" id="{0E40E3E3-A963-C959-8E62-4D72CA42ECF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803469" y="2503675"/>
              <a:ext cx="905591" cy="38073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店务管理</a:t>
              </a:r>
            </a:p>
          </p:txBody>
        </p:sp>
        <p:sp>
          <p:nvSpPr>
            <p:cNvPr id="78" name="圆角矩形 80">
              <a:extLst>
                <a:ext uri="{FF2B5EF4-FFF2-40B4-BE49-F238E27FC236}">
                  <a16:creationId xmlns:a16="http://schemas.microsoft.com/office/drawing/2014/main" id="{90B4DE69-3ED0-4C76-BB2F-BA4F739CA99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803468" y="3151971"/>
              <a:ext cx="905591" cy="38073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全渠道</a:t>
              </a:r>
              <a:r>
                <a:rPr kumimoji="1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POS</a:t>
              </a:r>
              <a:endParaRPr kumimoji="1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Helvetica Light"/>
              </a:endParaRPr>
            </a:p>
          </p:txBody>
        </p:sp>
        <p:sp>
          <p:nvSpPr>
            <p:cNvPr id="79" name="圆角矩形 80">
              <a:extLst>
                <a:ext uri="{FF2B5EF4-FFF2-40B4-BE49-F238E27FC236}">
                  <a16:creationId xmlns:a16="http://schemas.microsoft.com/office/drawing/2014/main" id="{1C182B14-97AE-AD49-9AF4-23C02877D9D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796973" y="3758313"/>
              <a:ext cx="905591" cy="38073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移动化</a:t>
              </a:r>
              <a:endParaRPr kumimoji="1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5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Helvetica Light"/>
              </a:endParaRPr>
            </a:p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工具</a:t>
              </a:r>
            </a:p>
          </p:txBody>
        </p:sp>
        <p:sp>
          <p:nvSpPr>
            <p:cNvPr id="84" name="圆角矩形 80">
              <a:extLst>
                <a:ext uri="{FF2B5EF4-FFF2-40B4-BE49-F238E27FC236}">
                  <a16:creationId xmlns:a16="http://schemas.microsoft.com/office/drawing/2014/main" id="{0A276E6B-9733-4E09-484E-9D98DAC68360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049522" y="2494610"/>
              <a:ext cx="905591" cy="38073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营销策略</a:t>
              </a:r>
            </a:p>
          </p:txBody>
        </p:sp>
        <p:sp>
          <p:nvSpPr>
            <p:cNvPr id="85" name="圆角矩形 80">
              <a:extLst>
                <a:ext uri="{FF2B5EF4-FFF2-40B4-BE49-F238E27FC236}">
                  <a16:creationId xmlns:a16="http://schemas.microsoft.com/office/drawing/2014/main" id="{4B13A700-E65F-D01E-09C2-F35A5E4D217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060588" y="3119887"/>
              <a:ext cx="905591" cy="38073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营销方法</a:t>
              </a:r>
            </a:p>
          </p:txBody>
        </p:sp>
        <p:sp>
          <p:nvSpPr>
            <p:cNvPr id="86" name="圆角矩形 80">
              <a:extLst>
                <a:ext uri="{FF2B5EF4-FFF2-40B4-BE49-F238E27FC236}">
                  <a16:creationId xmlns:a16="http://schemas.microsoft.com/office/drawing/2014/main" id="{DBC3967D-9FF3-5629-95E8-B6E38083762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049192" y="3751721"/>
              <a:ext cx="905591" cy="38073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损失承担</a:t>
              </a:r>
            </a:p>
          </p:txBody>
        </p:sp>
        <p:sp>
          <p:nvSpPr>
            <p:cNvPr id="87" name="圆角矩形 80">
              <a:extLst>
                <a:ext uri="{FF2B5EF4-FFF2-40B4-BE49-F238E27FC236}">
                  <a16:creationId xmlns:a16="http://schemas.microsoft.com/office/drawing/2014/main" id="{A4230B33-76AF-5A52-BCED-8FC510B6C85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063461" y="4359559"/>
              <a:ext cx="905591" cy="38073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营销闭环</a:t>
              </a:r>
            </a:p>
          </p:txBody>
        </p:sp>
        <p:sp>
          <p:nvSpPr>
            <p:cNvPr id="91" name="圆角矩形 80">
              <a:extLst>
                <a:ext uri="{FF2B5EF4-FFF2-40B4-BE49-F238E27FC236}">
                  <a16:creationId xmlns:a16="http://schemas.microsoft.com/office/drawing/2014/main" id="{DA453842-44B5-BBB3-5352-25B2A1D0F40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310472" y="2494615"/>
              <a:ext cx="905591" cy="38073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核算管理</a:t>
              </a:r>
            </a:p>
          </p:txBody>
        </p:sp>
        <p:sp>
          <p:nvSpPr>
            <p:cNvPr id="92" name="圆角矩形 80">
              <a:extLst>
                <a:ext uri="{FF2B5EF4-FFF2-40B4-BE49-F238E27FC236}">
                  <a16:creationId xmlns:a16="http://schemas.microsoft.com/office/drawing/2014/main" id="{62ADC98C-FD6A-DDF5-F5BC-6F91062DDCF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323473" y="3105670"/>
              <a:ext cx="905591" cy="38073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结算管理</a:t>
              </a:r>
            </a:p>
          </p:txBody>
        </p:sp>
        <p:sp>
          <p:nvSpPr>
            <p:cNvPr id="93" name="圆角矩形 80">
              <a:extLst>
                <a:ext uri="{FF2B5EF4-FFF2-40B4-BE49-F238E27FC236}">
                  <a16:creationId xmlns:a16="http://schemas.microsoft.com/office/drawing/2014/main" id="{7D2C0928-0E8C-71D7-AF01-D82F7C649C8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310471" y="3743679"/>
              <a:ext cx="905591" cy="38073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发票管理</a:t>
              </a:r>
            </a:p>
          </p:txBody>
        </p:sp>
        <p:sp>
          <p:nvSpPr>
            <p:cNvPr id="94" name="圆角矩形 80">
              <a:extLst>
                <a:ext uri="{FF2B5EF4-FFF2-40B4-BE49-F238E27FC236}">
                  <a16:creationId xmlns:a16="http://schemas.microsoft.com/office/drawing/2014/main" id="{FB435921-5977-D716-1A0F-365B7483494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331268" y="4329418"/>
              <a:ext cx="905591" cy="38073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数字化</a:t>
              </a:r>
              <a:endParaRPr kumimoji="1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5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Helvetica Light"/>
              </a:endParaRPr>
            </a:p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管理</a:t>
              </a:r>
            </a:p>
          </p:txBody>
        </p:sp>
        <p:sp>
          <p:nvSpPr>
            <p:cNvPr id="96" name="圆角矩形 76">
              <a:extLst>
                <a:ext uri="{FF2B5EF4-FFF2-40B4-BE49-F238E27FC236}">
                  <a16:creationId xmlns:a16="http://schemas.microsoft.com/office/drawing/2014/main" id="{7B35E97C-65BE-F5F4-8495-D04053C14A9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591950" y="1716327"/>
              <a:ext cx="980993" cy="380736"/>
            </a:xfrm>
            <a:prstGeom prst="roundRect">
              <a:avLst>
                <a:gd name="adj" fmla="val 6000"/>
              </a:avLst>
            </a:prstGeom>
            <a:noFill/>
            <a:ln w="19050" cap="flat" cmpd="sng" algn="ctr">
              <a:solidFill>
                <a:srgbClr val="0056FF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200" dirty="0">
                  <a:solidFill>
                    <a:srgbClr val="0056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 Light"/>
                </a:rPr>
                <a:t>仓储管理</a:t>
              </a:r>
              <a:endPara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5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Helvetica Light"/>
              </a:endParaRPr>
            </a:p>
          </p:txBody>
        </p:sp>
        <p:sp>
          <p:nvSpPr>
            <p:cNvPr id="98" name="圆角矩形 77">
              <a:extLst>
                <a:ext uri="{FF2B5EF4-FFF2-40B4-BE49-F238E27FC236}">
                  <a16:creationId xmlns:a16="http://schemas.microsoft.com/office/drawing/2014/main" id="{F44A6856-5201-E29C-6BF9-4AFFBCE45FED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601694" y="5252025"/>
              <a:ext cx="980993" cy="684471"/>
            </a:xfrm>
            <a:prstGeom prst="roundRect">
              <a:avLst>
                <a:gd name="adj" fmla="val 6000"/>
              </a:avLst>
            </a:prstGeom>
            <a:solidFill>
              <a:srgbClr val="1D78FA"/>
            </a:solidFill>
            <a:ln w="25400" cap="flat" cmpd="sng" algn="ctr">
              <a:solidFill>
                <a:srgbClr val="0365C0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提升人效</a:t>
              </a:r>
            </a:p>
            <a:p>
              <a:pPr marL="0" marR="0" lvl="0" indent="0" algn="ctr" defTabSz="41084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数据驱动</a:t>
              </a:r>
              <a:endParaRPr kumimoji="1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Helvetica Light"/>
              </a:endParaRPr>
            </a:p>
            <a:p>
              <a:pPr marL="0" marR="0" lvl="0" indent="0" algn="ctr" defTabSz="41084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任务到人</a:t>
              </a:r>
            </a:p>
          </p:txBody>
        </p:sp>
        <p:sp>
          <p:nvSpPr>
            <p:cNvPr id="99" name="下箭头 78">
              <a:extLst>
                <a:ext uri="{FF2B5EF4-FFF2-40B4-BE49-F238E27FC236}">
                  <a16:creationId xmlns:a16="http://schemas.microsoft.com/office/drawing/2014/main" id="{7D14ED15-D019-1C3C-5F14-BEC81A3A09E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003302" y="2232822"/>
              <a:ext cx="212987" cy="177701"/>
            </a:xfrm>
            <a:prstGeom prst="downArrow">
              <a:avLst/>
            </a:prstGeom>
            <a:solidFill>
              <a:srgbClr val="1D78FA"/>
            </a:solidFill>
            <a:ln w="254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Helvetica Light"/>
              </a:endParaRPr>
            </a:p>
          </p:txBody>
        </p:sp>
        <p:sp>
          <p:nvSpPr>
            <p:cNvPr id="100" name="圆角矩形 80">
              <a:extLst>
                <a:ext uri="{FF2B5EF4-FFF2-40B4-BE49-F238E27FC236}">
                  <a16:creationId xmlns:a16="http://schemas.microsoft.com/office/drawing/2014/main" id="{E22C3584-47C7-7E85-60BB-01DDC92CF70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639394" y="2513405"/>
              <a:ext cx="905591" cy="38073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储位规划</a:t>
              </a:r>
            </a:p>
          </p:txBody>
        </p:sp>
        <p:sp>
          <p:nvSpPr>
            <p:cNvPr id="101" name="圆角矩形 80">
              <a:extLst>
                <a:ext uri="{FF2B5EF4-FFF2-40B4-BE49-F238E27FC236}">
                  <a16:creationId xmlns:a16="http://schemas.microsoft.com/office/drawing/2014/main" id="{51F973C3-73B9-A448-C567-636C88146CB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639393" y="3161701"/>
              <a:ext cx="905591" cy="38073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入库管理</a:t>
              </a:r>
            </a:p>
          </p:txBody>
        </p:sp>
        <p:sp>
          <p:nvSpPr>
            <p:cNvPr id="102" name="圆角矩形 80">
              <a:extLst>
                <a:ext uri="{FF2B5EF4-FFF2-40B4-BE49-F238E27FC236}">
                  <a16:creationId xmlns:a16="http://schemas.microsoft.com/office/drawing/2014/main" id="{4D873FE1-BD71-0D7D-3A61-C4C2B03EAB9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632898" y="3768043"/>
              <a:ext cx="905591" cy="38073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出库管理</a:t>
              </a:r>
            </a:p>
          </p:txBody>
        </p:sp>
        <p:sp>
          <p:nvSpPr>
            <p:cNvPr id="105" name="圆角矩形 80">
              <a:extLst>
                <a:ext uri="{FF2B5EF4-FFF2-40B4-BE49-F238E27FC236}">
                  <a16:creationId xmlns:a16="http://schemas.microsoft.com/office/drawing/2014/main" id="{605ACCD4-3203-2807-127D-3CCBA30B8C1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651435" y="4401057"/>
              <a:ext cx="905591" cy="380736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1D78F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0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56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Helvetica Light"/>
                </a:rPr>
                <a:t>移动化工具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35*377"/>
  <p:tag name="TABLE_ENDDRAG_RECT" val="166*82*735*37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1907</Words>
  <Application>Microsoft Office PowerPoint</Application>
  <PresentationFormat>宽屏</PresentationFormat>
  <Paragraphs>251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Helvetica Neue</vt:lpstr>
      <vt:lpstr>Microsoft YaHei Light</vt:lpstr>
      <vt:lpstr>等线</vt:lpstr>
      <vt:lpstr>宋体</vt:lpstr>
      <vt:lpstr>微软雅黑</vt:lpstr>
      <vt:lpstr>微软雅黑</vt:lpstr>
      <vt:lpstr>新宋体</vt:lpstr>
      <vt:lpstr>Arial</vt:lpstr>
      <vt:lpstr>Arial</vt:lpstr>
      <vt:lpstr>Arial Narrow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LJY</cp:lastModifiedBy>
  <cp:revision>136</cp:revision>
  <dcterms:created xsi:type="dcterms:W3CDTF">2024-11-20T06:42:28Z</dcterms:created>
  <dcterms:modified xsi:type="dcterms:W3CDTF">2025-02-19T06:57:27Z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2052-6.5.0.8619</vt:lpwstr>
  </property>
  <property fmtid="{D5CDD505-2E9C-101B-9397-08002B2CF9AE}" pid="3" name="ICV">
    <vt:lpwstr>7A281AC3581F506A1E643C671836F859_43</vt:lpwstr>
  </property>
</Properties>
</file>