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1" r:id="rId5"/>
    <p:sldId id="262" r:id="rId6"/>
    <p:sldId id="271" r:id="rId7"/>
    <p:sldId id="269" r:id="rId8"/>
    <p:sldId id="270" r:id="rId9"/>
    <p:sldId id="263" r:id="rId10"/>
    <p:sldId id="273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9" autoAdjust="0"/>
    <p:restoredTop sz="86477"/>
  </p:normalViewPr>
  <p:slideViewPr>
    <p:cSldViewPr snapToGrid="0" showGuides="1">
      <p:cViewPr varScale="1">
        <p:scale>
          <a:sx n="107" d="100"/>
          <a:sy n="107" d="100"/>
        </p:scale>
        <p:origin x="1040" y="176"/>
      </p:cViewPr>
      <p:guideLst>
        <p:guide orient="horz" pos="2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12200-0074-FA3F-C795-CEAED46DC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E046C3-6C46-B631-127F-84CCB4332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278AF5F-BA60-3020-5DF6-BDEC67E53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AAB12A-765A-4BE1-4FA7-BC49AA126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29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789A9-3E33-8A8E-B2AF-A1A65C8A7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B63628-0273-89A8-E3E3-859229F09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759CA0-3C9A-AF46-1B53-120130103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CAA0F1-F929-4195-9261-8A16F6559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30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2025/3/8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绿色供应链赛道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0"/>
            <a:ext cx="12353925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8831-5FBF-C5CC-F802-F8B51DB4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>
            <a:extLst>
              <a:ext uri="{FF2B5EF4-FFF2-40B4-BE49-F238E27FC236}">
                <a16:creationId xmlns:a16="http://schemas.microsoft.com/office/drawing/2014/main" id="{BBF95887-D169-DB10-BE95-825CB015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65FC8DD-9BB6-3264-8A1F-F46322A49151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0420F7C-85D9-A3B2-AAF8-D0A1908A3621}"/>
              </a:ext>
            </a:extLst>
          </p:cNvPr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>
            <a:extLst>
              <a:ext uri="{FF2B5EF4-FFF2-40B4-BE49-F238E27FC236}">
                <a16:creationId xmlns:a16="http://schemas.microsoft.com/office/drawing/2014/main" id="{A2D654F1-6B67-D016-0366-3B787DC14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BFB9CF3-A8FC-1601-488D-7C78FC31366E}"/>
              </a:ext>
            </a:extLst>
          </p:cNvPr>
          <p:cNvSpPr txBox="1"/>
          <p:nvPr/>
        </p:nvSpPr>
        <p:spPr>
          <a:xfrm>
            <a:off x="713105" y="683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effectLst/>
                <a:latin typeface="微软雅黑" charset="-122"/>
                <a:ea typeface="微软雅黑" charset="-122"/>
                <a:sym typeface="+mn-ea"/>
              </a:rPr>
              <a:t>补充说明</a:t>
            </a:r>
            <a:r>
              <a:rPr lang="zh-CN" altLang="en-US" sz="1200" dirty="0">
                <a:effectLst/>
                <a:latin typeface="微软雅黑" charset="-122"/>
                <a:ea typeface="微软雅黑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charset="-122"/>
                <a:ea typeface="微软雅黑" charset="-122"/>
                <a:sym typeface="+mn-ea"/>
              </a:rPr>
              <a:t>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AE6B316-FC5B-6FB8-3369-BB9F521BB838}"/>
              </a:ext>
            </a:extLst>
          </p:cNvPr>
          <p:cNvGrpSpPr/>
          <p:nvPr/>
        </p:nvGrpSpPr>
        <p:grpSpPr>
          <a:xfrm>
            <a:off x="511074" y="909138"/>
            <a:ext cx="11314531" cy="5045086"/>
            <a:chOff x="473330" y="1106902"/>
            <a:chExt cx="11314531" cy="504508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4ED7BDB-79C6-F3A7-EDAC-742AAE9A3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04" t="19022" r="38267" b="20302"/>
            <a:stretch/>
          </p:blipFill>
          <p:spPr>
            <a:xfrm>
              <a:off x="5028922" y="2288530"/>
              <a:ext cx="600863" cy="108815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A7254CF-B4D1-AF3F-8649-BAF55D589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04" t="19022" r="38267" b="20302"/>
            <a:stretch/>
          </p:blipFill>
          <p:spPr>
            <a:xfrm flipH="1" flipV="1">
              <a:off x="6592687" y="2288530"/>
              <a:ext cx="600863" cy="1088156"/>
            </a:xfrm>
            <a:prstGeom prst="rect">
              <a:avLst/>
            </a:prstGeom>
          </p:spPr>
        </p:pic>
        <p:sp>
          <p:nvSpPr>
            <p:cNvPr id="10" name="矩形: 圆角 125">
              <a:extLst>
                <a:ext uri="{FF2B5EF4-FFF2-40B4-BE49-F238E27FC236}">
                  <a16:creationId xmlns:a16="http://schemas.microsoft.com/office/drawing/2014/main" id="{5928DCFF-5037-1415-AA08-7DA93AA04FA4}"/>
                </a:ext>
              </a:extLst>
            </p:cNvPr>
            <p:cNvSpPr/>
            <p:nvPr/>
          </p:nvSpPr>
          <p:spPr>
            <a:xfrm>
              <a:off x="2476860" y="1350811"/>
              <a:ext cx="7139495" cy="6418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rgbClr val="59BEFC"/>
                </a:gs>
                <a:gs pos="25650">
                  <a:srgbClr val="4B95FF"/>
                </a:gs>
                <a:gs pos="0">
                  <a:srgbClr val="1B49E4"/>
                </a:gs>
                <a:gs pos="96460">
                  <a:srgbClr val="00B0F0">
                    <a:alpha val="49000"/>
                  </a:srgbClr>
                </a:gs>
                <a:gs pos="76000">
                  <a:srgbClr val="00B0F0">
                    <a:alpha val="49000"/>
                  </a:srgbClr>
                </a:gs>
              </a:gsLst>
              <a:lin ang="2700000" scaled="1"/>
              <a:tileRect/>
            </a:gradFill>
            <a:ln w="38100" cap="flat">
              <a:gradFill flip="none" rotWithShape="1">
                <a:gsLst>
                  <a:gs pos="0">
                    <a:srgbClr val="00CFFF">
                      <a:lumMod val="99000"/>
                      <a:alpha val="0"/>
                    </a:srgbClr>
                  </a:gs>
                  <a:gs pos="100000">
                    <a:srgbClr val="0C6AFE"/>
                  </a:gs>
                  <a:gs pos="45000">
                    <a:srgbClr val="6E91F8">
                      <a:alpha val="0"/>
                    </a:srgbClr>
                  </a:gs>
                  <a:gs pos="84000">
                    <a:srgbClr val="327BFC"/>
                  </a:gs>
                  <a:gs pos="65000">
                    <a:srgbClr val="6C96F8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j-cs"/>
                <a:sym typeface="等线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BF0CBF-1C78-63DB-46A5-717D50ED3562}"/>
                </a:ext>
              </a:extLst>
            </p:cNvPr>
            <p:cNvSpPr/>
            <p:nvPr/>
          </p:nvSpPr>
          <p:spPr>
            <a:xfrm>
              <a:off x="7660190" y="4986998"/>
              <a:ext cx="20911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滴滴加码，对员工好</a:t>
              </a:r>
              <a:endPara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D7A2914-CAF5-A9B6-F402-C73E698CB8B2}"/>
                </a:ext>
              </a:extLst>
            </p:cNvPr>
            <p:cNvSpPr/>
            <p:nvPr/>
          </p:nvSpPr>
          <p:spPr>
            <a:xfrm>
              <a:off x="3913159" y="2023056"/>
              <a:ext cx="9389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机票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1C57FAC-CAB5-59DA-ADB2-6102AD1B1B53}"/>
                </a:ext>
              </a:extLst>
            </p:cNvPr>
            <p:cNvSpPr/>
            <p:nvPr/>
          </p:nvSpPr>
          <p:spPr>
            <a:xfrm>
              <a:off x="7171930" y="4531133"/>
              <a:ext cx="30676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运营活动</a:t>
              </a:r>
              <a:endParaRPr lang="en-US" altLang="zh-CN" sz="2400" b="1" kern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14" name="矩形: 圆角 130">
              <a:extLst>
                <a:ext uri="{FF2B5EF4-FFF2-40B4-BE49-F238E27FC236}">
                  <a16:creationId xmlns:a16="http://schemas.microsoft.com/office/drawing/2014/main" id="{21F7FED7-BDD0-2E00-237B-8BAEF99DACD3}"/>
                </a:ext>
              </a:extLst>
            </p:cNvPr>
            <p:cNvSpPr/>
            <p:nvPr/>
          </p:nvSpPr>
          <p:spPr>
            <a:xfrm>
              <a:off x="2476860" y="5510091"/>
              <a:ext cx="7139495" cy="6418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rgbClr val="59BEFC"/>
                </a:gs>
                <a:gs pos="25650">
                  <a:srgbClr val="4B95FF"/>
                </a:gs>
                <a:gs pos="0">
                  <a:srgbClr val="1B49E4"/>
                </a:gs>
                <a:gs pos="96460">
                  <a:srgbClr val="00B0F0">
                    <a:alpha val="49000"/>
                  </a:srgbClr>
                </a:gs>
                <a:gs pos="76000">
                  <a:srgbClr val="00B0F0">
                    <a:alpha val="49000"/>
                  </a:srgbClr>
                </a:gs>
              </a:gsLst>
              <a:lin ang="2700000" scaled="1"/>
              <a:tileRect/>
            </a:gradFill>
            <a:ln w="38100" cap="flat">
              <a:gradFill flip="none" rotWithShape="1">
                <a:gsLst>
                  <a:gs pos="0">
                    <a:srgbClr val="00CFFF">
                      <a:lumMod val="99000"/>
                      <a:alpha val="0"/>
                    </a:srgbClr>
                  </a:gs>
                  <a:gs pos="100000">
                    <a:srgbClr val="0C6AFE"/>
                  </a:gs>
                  <a:gs pos="45000">
                    <a:srgbClr val="6E91F8">
                      <a:alpha val="0"/>
                    </a:srgbClr>
                  </a:gs>
                  <a:gs pos="84000">
                    <a:srgbClr val="327BFC"/>
                  </a:gs>
                  <a:gs pos="65000">
                    <a:srgbClr val="6C96F8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j-cs"/>
                <a:sym typeface="等线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DBC7BDE-A202-F33E-F1FE-028A14E4B115}"/>
                </a:ext>
              </a:extLst>
            </p:cNvPr>
            <p:cNvSpPr/>
            <p:nvPr/>
          </p:nvSpPr>
          <p:spPr>
            <a:xfrm>
              <a:off x="5092618" y="2023056"/>
              <a:ext cx="9389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酒店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8487F80-1E3A-7C9C-A31F-87E3BF397BC5}"/>
                </a:ext>
              </a:extLst>
            </p:cNvPr>
            <p:cNvSpPr/>
            <p:nvPr/>
          </p:nvSpPr>
          <p:spPr>
            <a:xfrm>
              <a:off x="6272077" y="2023056"/>
              <a:ext cx="9389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火车票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4C00D4E-4255-00B5-1069-5CA83ECE2732}"/>
                </a:ext>
              </a:extLst>
            </p:cNvPr>
            <p:cNvSpPr/>
            <p:nvPr/>
          </p:nvSpPr>
          <p:spPr>
            <a:xfrm>
              <a:off x="7218432" y="2023056"/>
              <a:ext cx="11597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用车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18" name="矩形: 圆角 138">
              <a:extLst>
                <a:ext uri="{FF2B5EF4-FFF2-40B4-BE49-F238E27FC236}">
                  <a16:creationId xmlns:a16="http://schemas.microsoft.com/office/drawing/2014/main" id="{D2EDB30C-6835-FB05-5BA6-C1DDE50EF204}"/>
                </a:ext>
              </a:extLst>
            </p:cNvPr>
            <p:cNvSpPr/>
            <p:nvPr/>
          </p:nvSpPr>
          <p:spPr>
            <a:xfrm>
              <a:off x="1713370" y="3430451"/>
              <a:ext cx="8666475" cy="6418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2000">
                  <a:srgbClr val="59BEFC"/>
                </a:gs>
                <a:gs pos="25650">
                  <a:srgbClr val="4B95FF"/>
                </a:gs>
                <a:gs pos="0">
                  <a:srgbClr val="1B49E4"/>
                </a:gs>
                <a:gs pos="96460">
                  <a:srgbClr val="00B0F0">
                    <a:alpha val="49000"/>
                  </a:srgbClr>
                </a:gs>
                <a:gs pos="76000">
                  <a:srgbClr val="00B0F0">
                    <a:alpha val="49000"/>
                  </a:srgbClr>
                </a:gs>
              </a:gsLst>
              <a:lin ang="2700000" scaled="1"/>
              <a:tileRect/>
            </a:gradFill>
            <a:ln w="38100" cap="flat">
              <a:gradFill flip="none" rotWithShape="1">
                <a:gsLst>
                  <a:gs pos="0">
                    <a:srgbClr val="00CFFF">
                      <a:lumMod val="99000"/>
                      <a:alpha val="0"/>
                    </a:srgbClr>
                  </a:gs>
                  <a:gs pos="100000">
                    <a:srgbClr val="0C6AFE"/>
                  </a:gs>
                  <a:gs pos="45000">
                    <a:srgbClr val="6E91F8">
                      <a:alpha val="0"/>
                    </a:srgbClr>
                  </a:gs>
                  <a:gs pos="84000">
                    <a:srgbClr val="327BFC"/>
                  </a:gs>
                  <a:gs pos="65000">
                    <a:srgbClr val="6C96F8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/>
                <a:cs typeface="+mj-cs"/>
                <a:sym typeface="等线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A79854B-B0A9-F2F4-4CE6-10D10A24E15F}"/>
                </a:ext>
              </a:extLst>
            </p:cNvPr>
            <p:cNvSpPr/>
            <p:nvPr/>
          </p:nvSpPr>
          <p:spPr>
            <a:xfrm>
              <a:off x="4057433" y="3480506"/>
              <a:ext cx="3762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hangingPunct="0">
                <a:defRPr/>
              </a:pPr>
              <a:r>
                <a:rPr lang="zh-CN" altLang="en-US" sz="16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管控端   </a:t>
              </a:r>
              <a:r>
                <a:rPr lang="zh-CN" altLang="en-US" sz="28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更省心</a:t>
              </a:r>
              <a:r>
                <a:rPr lang="zh-CN" altLang="en-US" sz="16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的一站式合规管控 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C42FF2C-5156-7CE5-0CDD-0F55D91A30DC}"/>
                </a:ext>
              </a:extLst>
            </p:cNvPr>
            <p:cNvSpPr/>
            <p:nvPr/>
          </p:nvSpPr>
          <p:spPr>
            <a:xfrm>
              <a:off x="4093187" y="5569429"/>
              <a:ext cx="3906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hangingPunct="0">
                <a:defRPr/>
              </a:pPr>
              <a:r>
                <a:rPr lang="zh-CN" altLang="en-US" sz="16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服务端   </a:t>
              </a:r>
              <a:r>
                <a:rPr lang="zh-CN" altLang="en-US" sz="28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更省事</a:t>
              </a:r>
              <a:r>
                <a:rPr lang="zh-CN" altLang="en-US" sz="16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的一站式全流程服务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6FFAA37-8C56-EEB2-1A45-8ACF7B4EEE4D}"/>
                </a:ext>
              </a:extLst>
            </p:cNvPr>
            <p:cNvSpPr/>
            <p:nvPr/>
          </p:nvSpPr>
          <p:spPr>
            <a:xfrm>
              <a:off x="7039975" y="2574540"/>
              <a:ext cx="30676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数据仪表盘</a:t>
              </a:r>
              <a:endParaRPr lang="en-US" altLang="zh-CN" sz="2400" b="1" kern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CC0A925-3827-A45A-96DE-EA3661C0D880}"/>
                </a:ext>
              </a:extLst>
            </p:cNvPr>
            <p:cNvSpPr/>
            <p:nvPr/>
          </p:nvSpPr>
          <p:spPr>
            <a:xfrm>
              <a:off x="4195780" y="1404974"/>
              <a:ext cx="37016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hangingPunct="0">
                <a:defRPr/>
              </a:pPr>
              <a:r>
                <a:rPr lang="zh-CN" altLang="en-US" sz="16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供给端   </a:t>
              </a:r>
              <a:r>
                <a:rPr lang="zh-CN" altLang="en-US" sz="28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更省钱</a:t>
              </a:r>
              <a:r>
                <a:rPr lang="zh-CN" altLang="en-US" sz="1600" b="1" kern="0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/>
                </a:rPr>
                <a:t>的一站式商旅资源</a:t>
              </a:r>
              <a:endParaRPr lang="zh-CN" altLang="en-US" sz="2800" b="1" kern="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等线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464E3D1-A6E4-F67A-C664-91FC5AFE85B2}"/>
                </a:ext>
              </a:extLst>
            </p:cNvPr>
            <p:cNvSpPr/>
            <p:nvPr/>
          </p:nvSpPr>
          <p:spPr>
            <a:xfrm>
              <a:off x="2728581" y="3030405"/>
              <a:ext cx="20911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技术创新，守护资金</a:t>
              </a:r>
              <a:endPara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6801E47-4ADA-31D7-2029-A9A629C5DCD8}"/>
                </a:ext>
              </a:extLst>
            </p:cNvPr>
            <p:cNvSpPr/>
            <p:nvPr/>
          </p:nvSpPr>
          <p:spPr>
            <a:xfrm>
              <a:off x="2240321" y="2574540"/>
              <a:ext cx="30676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数智风控</a:t>
              </a:r>
              <a:endParaRPr lang="en-US" altLang="zh-CN" sz="2400" b="1" kern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037BDAD-A67C-69AE-99B3-6882F3031103}"/>
                </a:ext>
              </a:extLst>
            </p:cNvPr>
            <p:cNvSpPr/>
            <p:nvPr/>
          </p:nvSpPr>
          <p:spPr>
            <a:xfrm>
              <a:off x="7528235" y="3030405"/>
              <a:ext cx="20911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看清节省，优化制度</a:t>
              </a:r>
              <a:endPara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3FB324B-7D69-547D-169B-5A5EC6E54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04" t="19022" r="38267" b="20302"/>
            <a:stretch/>
          </p:blipFill>
          <p:spPr>
            <a:xfrm>
              <a:off x="5028922" y="4274400"/>
              <a:ext cx="600863" cy="1088156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93C3783-3EB4-0043-2CF0-A01632936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04" t="19022" r="38267" b="20302"/>
            <a:stretch/>
          </p:blipFill>
          <p:spPr>
            <a:xfrm flipH="1" flipV="1">
              <a:off x="6592687" y="4274400"/>
              <a:ext cx="600863" cy="1088156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2A19A4E-860C-BBE5-95EC-5923A7491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30" y="1350811"/>
              <a:ext cx="1668845" cy="471306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12449817-69CD-DBFC-63DF-F525DE398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087" y="1106902"/>
              <a:ext cx="2009774" cy="4713061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8E2D640-473A-132E-EF83-378295CD3235}"/>
                </a:ext>
              </a:extLst>
            </p:cNvPr>
            <p:cNvSpPr/>
            <p:nvPr/>
          </p:nvSpPr>
          <p:spPr>
            <a:xfrm>
              <a:off x="2245975" y="4562696"/>
              <a:ext cx="30676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rPr>
                <a:t>对接无忧</a:t>
              </a:r>
              <a:endParaRPr lang="en-US" altLang="zh-CN" sz="2400" b="1" kern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AB791AC-48C0-67C6-F44B-2895C64994E5}"/>
                </a:ext>
              </a:extLst>
            </p:cNvPr>
            <p:cNvSpPr/>
            <p:nvPr/>
          </p:nvSpPr>
          <p:spPr>
            <a:xfrm>
              <a:off x="2734235" y="4986998"/>
              <a:ext cx="20911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rPr>
                <a:t>帮助企业消除数据孤岛</a:t>
              </a:r>
              <a:endPara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88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2313231"/>
              </p:ext>
            </p:ext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案例名称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滴滴企业版携手西门子，落地可持续差旅解决方案</a:t>
                      </a:r>
                      <a:endParaRPr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参与方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滴滴出行科技有限公司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应用企业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西门子（中国）有限公司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申报奖项类别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绿色供应链赛道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低碳智慧差旅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0" kern="1200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滴滴企业版为西门子提供了员工公务打车的碳排放数据分析和报告，帮助西门子更加精准地掌握碳排放情况，为绿色差旅项目的持续优化提供了有力保障。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案例简述及辅助证明 </a:t>
            </a:r>
            <a:endParaRPr lang="zh-CN" altLang="en-US" sz="1400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128A639-BBD8-8CC1-9CDD-93CAD67EF668}"/>
              </a:ext>
            </a:extLst>
          </p:cNvPr>
          <p:cNvGrpSpPr/>
          <p:nvPr/>
        </p:nvGrpSpPr>
        <p:grpSpPr>
          <a:xfrm>
            <a:off x="700114" y="1353096"/>
            <a:ext cx="10855615" cy="3634540"/>
            <a:chOff x="713104" y="1259968"/>
            <a:chExt cx="10855615" cy="3634540"/>
          </a:xfrm>
        </p:grpSpPr>
        <p:sp>
          <p:nvSpPr>
            <p:cNvPr id="8" name="矩形: 圆角 77">
              <a:extLst>
                <a:ext uri="{FF2B5EF4-FFF2-40B4-BE49-F238E27FC236}">
                  <a16:creationId xmlns:a16="http://schemas.microsoft.com/office/drawing/2014/main" id="{B1867E24-7376-4931-78CF-51D987C77C0E}"/>
                </a:ext>
              </a:extLst>
            </p:cNvPr>
            <p:cNvSpPr/>
            <p:nvPr/>
          </p:nvSpPr>
          <p:spPr>
            <a:xfrm>
              <a:off x="713104" y="1259968"/>
              <a:ext cx="10855615" cy="3634540"/>
            </a:xfrm>
            <a:prstGeom prst="roundRect">
              <a:avLst>
                <a:gd name="adj" fmla="val 10538"/>
              </a:avLst>
            </a:prstGeom>
            <a:gradFill>
              <a:gsLst>
                <a:gs pos="53000">
                  <a:srgbClr val="F9E6E1">
                    <a:alpha val="30000"/>
                  </a:srgbClr>
                </a:gs>
                <a:gs pos="0">
                  <a:srgbClr val="CDD5F9">
                    <a:alpha val="50000"/>
                  </a:srgbClr>
                </a:gs>
                <a:gs pos="100000">
                  <a:schemeClr val="accent2">
                    <a:lumMod val="20000"/>
                    <a:lumOff val="80000"/>
                    <a:alpha val="10000"/>
                  </a:schemeClr>
                </a:gs>
              </a:gsLst>
              <a:lin ang="2700000" scaled="1"/>
            </a:gradFill>
            <a:ln w="19050" cap="flat">
              <a:gradFill flip="none" rotWithShape="1">
                <a:gsLst>
                  <a:gs pos="53000">
                    <a:srgbClr val="CDD5F9"/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FF8153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hangingPunct="0"/>
              <a:endParaRPr lang="zh-CN" altLang="en-US">
                <a:solidFill>
                  <a:srgbClr val="000000"/>
                </a:solidFill>
                <a:latin typeface="等线"/>
                <a:ea typeface="等线"/>
                <a:cs typeface="+mj-cs"/>
              </a:endParaRPr>
            </a:p>
          </p:txBody>
        </p:sp>
        <p:sp>
          <p:nvSpPr>
            <p:cNvPr id="9" name="Object 1013">
              <a:extLst>
                <a:ext uri="{FF2B5EF4-FFF2-40B4-BE49-F238E27FC236}">
                  <a16:creationId xmlns:a16="http://schemas.microsoft.com/office/drawing/2014/main" id="{C6A15E54-0C9D-8014-1BA2-1980BCD91147}"/>
                </a:ext>
              </a:extLst>
            </p:cNvPr>
            <p:cNvSpPr txBox="1"/>
            <p:nvPr/>
          </p:nvSpPr>
          <p:spPr>
            <a:xfrm>
              <a:off x="782311" y="1448874"/>
              <a:ext cx="10653357" cy="31220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200" spc="46">
                  <a:solidFill>
                    <a:schemeClr val="bg2">
                      <a:lumMod val="25000"/>
                    </a:schemeClr>
                  </a:solidFill>
                  <a:latin typeface="微软雅黑"/>
                  <a:ea typeface="微软雅黑"/>
                  <a:cs typeface="微软雅黑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zh-CN" altLang="en-US" sz="1600" b="1" kern="0" spc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</a:rPr>
                <a:t>行业痛点  </a:t>
              </a:r>
              <a:endParaRPr lang="en-US" altLang="zh-CN" sz="16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endParaRPr>
            </a:p>
            <a:p>
              <a:pPr>
                <a:spcAft>
                  <a:spcPts val="600"/>
                </a:spcAft>
              </a:pPr>
              <a:r>
                <a:rPr lang="en-US" altLang="zh-CN" b="1" dirty="0"/>
                <a:t>1.</a:t>
              </a:r>
              <a:r>
                <a:rPr lang="zh-CN" altLang="en-US" b="1" dirty="0"/>
                <a:t> 供应链分散导致差旅高频化，碳排放难以量化：</a:t>
              </a:r>
              <a:r>
                <a:rPr lang="zh-CN" altLang="en-US" dirty="0"/>
                <a:t>依赖全球供应商网络，采购、品控、物流协调等环节需要频繁实地考察，差旅产生的碳排放占比较大，但传统方式缺乏实时追踪和量化工具。</a:t>
              </a:r>
            </a:p>
            <a:p>
              <a:pPr>
                <a:spcAft>
                  <a:spcPts val="600"/>
                </a:spcAft>
              </a:pPr>
              <a:r>
                <a:rPr lang="en-US" altLang="zh-CN" b="1" dirty="0"/>
                <a:t>2.</a:t>
              </a:r>
              <a:r>
                <a:rPr lang="zh-CN" altLang="en-US" b="1" dirty="0"/>
                <a:t> 差旅成本与可持续发展目标冲突：</a:t>
              </a:r>
              <a:r>
                <a:rPr lang="zh-CN" altLang="en-US" dirty="0"/>
                <a:t>利润空间有限，低成本航空、非环保酒店等传统差旅选择虽节省成本，但与</a:t>
              </a:r>
              <a:r>
                <a:rPr lang="en" altLang="zh-CN" dirty="0"/>
                <a:t>ESG</a:t>
              </a:r>
              <a:r>
                <a:rPr lang="zh-CN" altLang="en-US" dirty="0"/>
                <a:t>目标（如减碳承诺）相矛盾。</a:t>
              </a:r>
            </a:p>
            <a:p>
              <a:pPr>
                <a:spcAft>
                  <a:spcPts val="600"/>
                </a:spcAft>
              </a:pPr>
              <a:r>
                <a:rPr lang="en-US" altLang="zh-CN" b="1" dirty="0"/>
                <a:t>3. </a:t>
              </a:r>
              <a:r>
                <a:rPr lang="zh-CN" altLang="en-US" b="1" dirty="0"/>
                <a:t>差旅数据孤岛，缺乏智能优化：</a:t>
              </a:r>
              <a:r>
                <a:rPr lang="zh-CN" altLang="en-US" dirty="0"/>
                <a:t>差旅数据分散在机票、酒店、用车等不同平台，难以全局优化路线规划与资源分配。</a:t>
              </a:r>
            </a:p>
            <a:p>
              <a:pPr>
                <a:spcAft>
                  <a:spcPts val="600"/>
                </a:spcAft>
              </a:pPr>
              <a:r>
                <a:rPr lang="zh-CN" altLang="en-US" sz="1600" b="1" kern="0" spc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</a:rPr>
                <a:t>案例背景  </a:t>
              </a:r>
              <a:endParaRPr lang="en-US" altLang="zh-CN" sz="16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endParaRPr>
            </a:p>
            <a:p>
              <a:pPr>
                <a:spcAft>
                  <a:spcPts val="600"/>
                </a:spcAft>
              </a:pPr>
              <a:r>
                <a:rPr lang="zh-CN" altLang="en-US" dirty="0"/>
                <a:t>西门子绿色差旅的活动，旨在通过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倡导员工选择乘坐高铁替代飞机、选择入住绿色酒店、提前预订机票以及乘坐碳排放更低的交通工具等节碳减排</a:t>
              </a:r>
              <a:r>
                <a:rPr lang="zh-CN" altLang="en-US" dirty="0"/>
                <a:t>的方式，来改变员工差旅的行为习惯。滴滴企业版与西门子合作多年以来，基于数字化创新能力，共同围绕可持续发展这一愿景，通过碳排放数据可视化、无纸化报销、企业拼车等行动，持续践行低碳差旅理念，减少碳排放的同时，大大降低企业成本。</a:t>
              </a:r>
              <a:endParaRPr lang="en-US" altLang="zh-CN" dirty="0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47711869-F3F5-C95F-C372-DD0A5C0FB996}"/>
              </a:ext>
            </a:extLst>
          </p:cNvPr>
          <p:cNvSpPr txBox="1"/>
          <p:nvPr/>
        </p:nvSpPr>
        <p:spPr>
          <a:xfrm>
            <a:off x="621030" y="5164994"/>
            <a:ext cx="1111250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滴滴企业版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为我们提供了员工公务打车的碳排放数据分析和报告，帮助我们</a:t>
            </a:r>
            <a:r>
              <a:rPr lang="zh-CN" altLang="en-US" sz="14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更加精准地掌握碳排放情况，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为绿色差旅项目的持续优化提供了有力保障。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西门子（中国）有限公司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案例阐述维度重点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  <a:sym typeface="+mn-ea"/>
              </a:rPr>
              <a:t>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0410" y="133413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环保创新（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sp>
        <p:nvSpPr>
          <p:cNvPr id="8" name="Object 1013">
            <a:extLst>
              <a:ext uri="{FF2B5EF4-FFF2-40B4-BE49-F238E27FC236}">
                <a16:creationId xmlns:a16="http://schemas.microsoft.com/office/drawing/2014/main" id="{A36B6B43-E5D3-B35D-C784-9E1D1274411A}"/>
              </a:ext>
            </a:extLst>
          </p:cNvPr>
          <p:cNvSpPr txBox="1"/>
          <p:nvPr/>
        </p:nvSpPr>
        <p:spPr>
          <a:xfrm>
            <a:off x="740411" y="2060272"/>
            <a:ext cx="7302737" cy="17216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200" spc="46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marL="171450" lvl="0" indent="-171450">
              <a:buFont typeface="Wingdings" pitchFamily="2" charset="2"/>
              <a:buChar char="Ø"/>
              <a:defRPr/>
            </a:pPr>
            <a:r>
              <a:rPr lang="zh-CN" altLang="en-US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电动汽车比重增加，企业碳排放数据可视化</a:t>
            </a:r>
            <a:endParaRPr lang="en-US" altLang="zh-CN" b="1" kern="0" spc="0" dirty="0">
              <a:gradFill flip="none" rotWithShape="1">
                <a:gsLst>
                  <a:gs pos="0">
                    <a:srgbClr val="0044F5"/>
                  </a:gs>
                  <a:gs pos="100000">
                    <a:srgbClr val="00B8D4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截至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年底，滴滴平台注册新能源车超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400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万辆，其中纯电动汽车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350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万辆，超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57%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网约车服务里程由电动汽车贡献。在滴滴企业版管理后台，企业管理者可直接生成</a:t>
            </a:r>
            <a:r>
              <a:rPr lang="zh-CN" altLang="en-US" sz="12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“节能减排分析报表”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，实现以订单为颗粒度，对企业出行生态碳排放量、碳排放强度、碳减排量、电动里程比率、绿色里程比率等五个核心绿色指标的动态核算，并通过可视化看板从不同维度对核心数据进行统计展示，帮助企业研究、核算、披露碳排放信息，提高企业社会形象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bject 1013">
            <a:extLst>
              <a:ext uri="{FF2B5EF4-FFF2-40B4-BE49-F238E27FC236}">
                <a16:creationId xmlns:a16="http://schemas.microsoft.com/office/drawing/2014/main" id="{8C27B779-06EC-9333-AAC0-5D748279BAFF}"/>
              </a:ext>
            </a:extLst>
          </p:cNvPr>
          <p:cNvSpPr txBox="1"/>
          <p:nvPr/>
        </p:nvSpPr>
        <p:spPr>
          <a:xfrm>
            <a:off x="740410" y="4058961"/>
            <a:ext cx="10149265" cy="8906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200" spc="46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marL="171450" lvl="0" indent="-171450">
              <a:buFont typeface="Wingdings" pitchFamily="2" charset="2"/>
              <a:buChar char="Ø"/>
            </a:pPr>
            <a:r>
              <a:rPr lang="zh-CN" altLang="en-US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无纸化报销，减少纸张消耗</a:t>
            </a:r>
            <a:endParaRPr lang="en-US" altLang="zh-CN" b="1" kern="0" spc="0" dirty="0">
              <a:gradFill flip="none" rotWithShape="1">
                <a:gsLst>
                  <a:gs pos="0">
                    <a:srgbClr val="0044F5"/>
                  </a:gs>
                  <a:gs pos="100000">
                    <a:srgbClr val="00B8D4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dirty="0"/>
              <a:t>滴滴企业版通过电子流程、</a:t>
            </a:r>
            <a:r>
              <a:rPr lang="en" altLang="zh-CN" dirty="0"/>
              <a:t>OCR</a:t>
            </a:r>
            <a:r>
              <a:rPr lang="zh-CN" altLang="en" dirty="0"/>
              <a:t>、</a:t>
            </a:r>
            <a:r>
              <a:rPr lang="zh-CN" altLang="en-US" dirty="0"/>
              <a:t>智能填报等技术，帮助员工出行告别索要发票、贴票、邮寄等复杂流程，帮助企业管理员实现电子化存档和对账，改善企业出行管理，</a:t>
            </a:r>
            <a:r>
              <a:rPr lang="zh-CN" altLang="en-US" sz="12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减少纸张消耗，</a:t>
            </a:r>
            <a:r>
              <a:rPr lang="zh-CN" altLang="en-US" dirty="0"/>
              <a:t>节约报销时间，助力绿色办公。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3F7CDED-19AA-628D-4CD5-4A50C4513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11" y="2146552"/>
            <a:ext cx="4063999" cy="17950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0802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回报效果（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9C1DCCA-70D2-6442-FE82-186E7013B5EB}"/>
              </a:ext>
            </a:extLst>
          </p:cNvPr>
          <p:cNvGrpSpPr/>
          <p:nvPr/>
        </p:nvGrpSpPr>
        <p:grpSpPr>
          <a:xfrm>
            <a:off x="1973113" y="1574187"/>
            <a:ext cx="8971427" cy="2656402"/>
            <a:chOff x="1347503" y="1574187"/>
            <a:chExt cx="8971427" cy="2656402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AC9D28C-1197-EE51-AB47-864C9CD6DCC9}"/>
                </a:ext>
              </a:extLst>
            </p:cNvPr>
            <p:cNvGrpSpPr/>
            <p:nvPr/>
          </p:nvGrpSpPr>
          <p:grpSpPr>
            <a:xfrm>
              <a:off x="1347503" y="1574187"/>
              <a:ext cx="4270169" cy="2656402"/>
              <a:chOff x="6737880" y="3305890"/>
              <a:chExt cx="4913525" cy="3056623"/>
            </a:xfrm>
          </p:grpSpPr>
          <p:sp>
            <p:nvSpPr>
              <p:cNvPr id="13" name="矩形: 圆角 15">
                <a:extLst>
                  <a:ext uri="{FF2B5EF4-FFF2-40B4-BE49-F238E27FC236}">
                    <a16:creationId xmlns:a16="http://schemas.microsoft.com/office/drawing/2014/main" id="{72649C7C-D851-EE7B-30C7-E5DEF8246219}"/>
                  </a:ext>
                </a:extLst>
              </p:cNvPr>
              <p:cNvSpPr/>
              <p:nvPr/>
            </p:nvSpPr>
            <p:spPr>
              <a:xfrm>
                <a:off x="6737880" y="4874515"/>
                <a:ext cx="4457342" cy="1487998"/>
              </a:xfrm>
              <a:prstGeom prst="roundRect">
                <a:avLst>
                  <a:gd name="adj" fmla="val 6194"/>
                </a:avLst>
              </a:prstGeom>
              <a:gradFill>
                <a:gsLst>
                  <a:gs pos="53000">
                    <a:srgbClr val="F9E6E1">
                      <a:alpha val="30000"/>
                    </a:srgbClr>
                  </a:gs>
                  <a:gs pos="0">
                    <a:srgbClr val="CDD5F9">
                      <a:alpha val="50000"/>
                    </a:srgbClr>
                  </a:gs>
                  <a:gs pos="100000">
                    <a:schemeClr val="accent2">
                      <a:lumMod val="20000"/>
                      <a:lumOff val="80000"/>
                      <a:alpha val="10000"/>
                    </a:schemeClr>
                  </a:gs>
                </a:gsLst>
                <a:lin ang="2700000" scaled="1"/>
              </a:gradFill>
              <a:ln w="19050" cap="flat">
                <a:gradFill flip="none" rotWithShape="1">
                  <a:gsLst>
                    <a:gs pos="53000">
                      <a:srgbClr val="CDD5F9"/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rgbClr val="FF8153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等线"/>
                  <a:cs typeface="+mj-cs"/>
                  <a:sym typeface="等线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4B817DA-383E-05EE-005E-E4A503D052C9}"/>
                  </a:ext>
                </a:extLst>
              </p:cNvPr>
              <p:cNvSpPr/>
              <p:nvPr/>
            </p:nvSpPr>
            <p:spPr>
              <a:xfrm>
                <a:off x="7518176" y="5458235"/>
                <a:ext cx="4133229" cy="743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Helvetica Light"/>
                  </a:rPr>
                  <a:t>95,000kg+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endParaRPr>
              </a:p>
            </p:txBody>
          </p:sp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1EABD1A2-FED5-672C-2FB9-845B21155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4027" y="5105001"/>
                <a:ext cx="890331" cy="927429"/>
              </a:xfrm>
              <a:prstGeom prst="rect">
                <a:avLst/>
              </a:prstGeom>
            </p:spPr>
          </p:pic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DB375E1-4D2B-0A2D-072F-E5DFC1BA883D}"/>
                  </a:ext>
                </a:extLst>
              </p:cNvPr>
              <p:cNvSpPr/>
              <p:nvPr/>
            </p:nvSpPr>
            <p:spPr>
              <a:xfrm>
                <a:off x="8230554" y="5114021"/>
                <a:ext cx="1540540" cy="42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</a:rPr>
                  <a:t>碳排放减少</a:t>
                </a:r>
                <a:endParaRPr kumimoji="0" lang="zh-CN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</a:endParaRPr>
              </a:p>
            </p:txBody>
          </p:sp>
          <p:sp>
            <p:nvSpPr>
              <p:cNvPr id="18" name="矩形: 圆角 63">
                <a:extLst>
                  <a:ext uri="{FF2B5EF4-FFF2-40B4-BE49-F238E27FC236}">
                    <a16:creationId xmlns:a16="http://schemas.microsoft.com/office/drawing/2014/main" id="{3DD9127E-913B-9181-FCFF-7CFADD82D6C6}"/>
                  </a:ext>
                </a:extLst>
              </p:cNvPr>
              <p:cNvSpPr/>
              <p:nvPr/>
            </p:nvSpPr>
            <p:spPr>
              <a:xfrm>
                <a:off x="6737880" y="3305890"/>
                <a:ext cx="4457342" cy="1487998"/>
              </a:xfrm>
              <a:prstGeom prst="roundRect">
                <a:avLst>
                  <a:gd name="adj" fmla="val 6194"/>
                </a:avLst>
              </a:prstGeom>
              <a:gradFill>
                <a:gsLst>
                  <a:gs pos="53000">
                    <a:srgbClr val="F9E6E1">
                      <a:alpha val="30000"/>
                    </a:srgbClr>
                  </a:gs>
                  <a:gs pos="0">
                    <a:srgbClr val="CDD5F9">
                      <a:alpha val="50000"/>
                    </a:srgbClr>
                  </a:gs>
                  <a:gs pos="100000">
                    <a:schemeClr val="accent2">
                      <a:lumMod val="20000"/>
                      <a:lumOff val="80000"/>
                      <a:alpha val="10000"/>
                    </a:schemeClr>
                  </a:gs>
                </a:gsLst>
                <a:lin ang="2700000" scaled="1"/>
              </a:gradFill>
              <a:ln w="19050" cap="flat">
                <a:gradFill flip="none" rotWithShape="1">
                  <a:gsLst>
                    <a:gs pos="53000">
                      <a:srgbClr val="CDD5F9"/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rgbClr val="FF8153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等线"/>
                  <a:cs typeface="+mj-cs"/>
                  <a:sym typeface="等线"/>
                </a:endParaRPr>
              </a:p>
            </p:txBody>
          </p:sp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2590EDE1-01C1-7DDB-8C15-B087353E0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77465" y="3588670"/>
                <a:ext cx="989801" cy="989801"/>
              </a:xfrm>
              <a:prstGeom prst="rect">
                <a:avLst/>
              </a:prstGeom>
            </p:spPr>
          </p:pic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E93A6D2-EDD7-FF75-446F-621A7EC90E1A}"/>
                  </a:ext>
                </a:extLst>
              </p:cNvPr>
              <p:cNvSpPr/>
              <p:nvPr/>
            </p:nvSpPr>
            <p:spPr>
              <a:xfrm>
                <a:off x="7690103" y="3480886"/>
                <a:ext cx="2443577" cy="743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Helvetica Light"/>
                  </a:rPr>
                  <a:t>0</a:t>
                </a:r>
                <a:r>
                  <a:rPr kumimoji="0" lang="zh-CN" altLang="en-US" sz="3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Helvetica Light"/>
                  </a:rPr>
                  <a:t>成本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4DF0B1D-B4C9-FA1A-64A8-49F6CAC0840A}"/>
                  </a:ext>
                </a:extLst>
              </p:cNvPr>
              <p:cNvSpPr/>
              <p:nvPr/>
            </p:nvSpPr>
            <p:spPr>
              <a:xfrm>
                <a:off x="8175896" y="4166499"/>
                <a:ext cx="2071760" cy="42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</a:rPr>
                  <a:t>的绿色差旅项目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9984265-6522-3A0D-1B12-BCE0531326B8}"/>
                </a:ext>
              </a:extLst>
            </p:cNvPr>
            <p:cNvGrpSpPr/>
            <p:nvPr/>
          </p:nvGrpSpPr>
          <p:grpSpPr>
            <a:xfrm>
              <a:off x="6048762" y="1574187"/>
              <a:ext cx="4270168" cy="2656402"/>
              <a:chOff x="6737880" y="3305890"/>
              <a:chExt cx="4913525" cy="3056623"/>
            </a:xfrm>
          </p:grpSpPr>
          <p:sp>
            <p:nvSpPr>
              <p:cNvPr id="24" name="矩形: 圆角 15">
                <a:extLst>
                  <a:ext uri="{FF2B5EF4-FFF2-40B4-BE49-F238E27FC236}">
                    <a16:creationId xmlns:a16="http://schemas.microsoft.com/office/drawing/2014/main" id="{4BA2297B-F1C0-6818-BF80-EB57E8E6A4C5}"/>
                  </a:ext>
                </a:extLst>
              </p:cNvPr>
              <p:cNvSpPr/>
              <p:nvPr/>
            </p:nvSpPr>
            <p:spPr>
              <a:xfrm>
                <a:off x="6737880" y="4874515"/>
                <a:ext cx="4457342" cy="1487998"/>
              </a:xfrm>
              <a:prstGeom prst="roundRect">
                <a:avLst>
                  <a:gd name="adj" fmla="val 6194"/>
                </a:avLst>
              </a:prstGeom>
              <a:gradFill>
                <a:gsLst>
                  <a:gs pos="53000">
                    <a:srgbClr val="F9E6E1">
                      <a:alpha val="30000"/>
                    </a:srgbClr>
                  </a:gs>
                  <a:gs pos="0">
                    <a:srgbClr val="CDD5F9">
                      <a:alpha val="50000"/>
                    </a:srgbClr>
                  </a:gs>
                  <a:gs pos="100000">
                    <a:schemeClr val="accent2">
                      <a:lumMod val="20000"/>
                      <a:lumOff val="80000"/>
                      <a:alpha val="10000"/>
                    </a:schemeClr>
                  </a:gs>
                </a:gsLst>
                <a:lin ang="2700000" scaled="1"/>
              </a:gradFill>
              <a:ln w="19050" cap="flat">
                <a:gradFill flip="none" rotWithShape="1">
                  <a:gsLst>
                    <a:gs pos="53000">
                      <a:srgbClr val="CDD5F9"/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rgbClr val="FF8153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等线"/>
                  <a:cs typeface="+mj-cs"/>
                  <a:sym typeface="等线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89A09EC-7D2A-91AE-A4AF-46A9CEAFDEF0}"/>
                  </a:ext>
                </a:extLst>
              </p:cNvPr>
              <p:cNvSpPr/>
              <p:nvPr/>
            </p:nvSpPr>
            <p:spPr>
              <a:xfrm>
                <a:off x="7518176" y="5458235"/>
                <a:ext cx="4133229" cy="743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Helvetica Light"/>
                  </a:rPr>
                  <a:t>50</a:t>
                </a:r>
                <a:r>
                  <a:rPr kumimoji="0" lang="zh-CN" altLang="en-US" sz="3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Helvetica Light"/>
                  </a:rPr>
                  <a:t>万</a:t>
                </a: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Helvetica Light"/>
                  </a:rPr>
                  <a:t>（人民币）</a:t>
                </a: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B48C5274-DD4F-9D02-B995-A252F1311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4027" y="5105001"/>
                <a:ext cx="890331" cy="927429"/>
              </a:xfrm>
              <a:prstGeom prst="rect">
                <a:avLst/>
              </a:prstGeom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5051E97-B78C-CCFA-260A-2156C3DAE81F}"/>
                  </a:ext>
                </a:extLst>
              </p:cNvPr>
              <p:cNvSpPr/>
              <p:nvPr/>
            </p:nvSpPr>
            <p:spPr>
              <a:xfrm>
                <a:off x="8230555" y="5114021"/>
                <a:ext cx="2931305" cy="42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</a:rPr>
                  <a:t>相较于</a:t>
                </a: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</a:rPr>
                  <a:t>23</a:t>
                </a:r>
                <a:r>
                  <a:rPr lang="zh-CN" altLang="en-US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</a:rPr>
                  <a:t>财年</a:t>
                </a: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</a:rPr>
                  <a:t>节省成本</a:t>
                </a:r>
                <a:endParaRPr kumimoji="0" lang="zh-CN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</a:endParaRPr>
              </a:p>
            </p:txBody>
          </p:sp>
          <p:sp>
            <p:nvSpPr>
              <p:cNvPr id="28" name="矩形: 圆角 63">
                <a:extLst>
                  <a:ext uri="{FF2B5EF4-FFF2-40B4-BE49-F238E27FC236}">
                    <a16:creationId xmlns:a16="http://schemas.microsoft.com/office/drawing/2014/main" id="{E32ACAB2-3D53-7E34-31E6-70CF2963C442}"/>
                  </a:ext>
                </a:extLst>
              </p:cNvPr>
              <p:cNvSpPr/>
              <p:nvPr/>
            </p:nvSpPr>
            <p:spPr>
              <a:xfrm>
                <a:off x="6737880" y="3305890"/>
                <a:ext cx="4457342" cy="1487998"/>
              </a:xfrm>
              <a:prstGeom prst="roundRect">
                <a:avLst>
                  <a:gd name="adj" fmla="val 6194"/>
                </a:avLst>
              </a:prstGeom>
              <a:gradFill>
                <a:gsLst>
                  <a:gs pos="53000">
                    <a:srgbClr val="F9E6E1">
                      <a:alpha val="30000"/>
                    </a:srgbClr>
                  </a:gs>
                  <a:gs pos="0">
                    <a:srgbClr val="CDD5F9">
                      <a:alpha val="50000"/>
                    </a:srgbClr>
                  </a:gs>
                  <a:gs pos="100000">
                    <a:schemeClr val="accent2">
                      <a:lumMod val="20000"/>
                      <a:lumOff val="80000"/>
                      <a:alpha val="10000"/>
                    </a:schemeClr>
                  </a:gs>
                </a:gsLst>
                <a:lin ang="2700000" scaled="1"/>
              </a:gradFill>
              <a:ln w="19050" cap="flat">
                <a:gradFill flip="none" rotWithShape="1">
                  <a:gsLst>
                    <a:gs pos="53000">
                      <a:srgbClr val="CDD5F9"/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rgbClr val="FF8153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等线"/>
                  <a:cs typeface="+mj-cs"/>
                  <a:sym typeface="等线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31EB3050-7557-79C0-0591-4A2C4A6D3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77465" y="3588670"/>
                <a:ext cx="989801" cy="989801"/>
              </a:xfrm>
              <a:prstGeom prst="rect">
                <a:avLst/>
              </a:prstGeom>
            </p:spPr>
          </p:pic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E1FB327-4CA1-BD9D-FBC3-553FC3BF14CA}"/>
                  </a:ext>
                </a:extLst>
              </p:cNvPr>
              <p:cNvSpPr/>
              <p:nvPr/>
            </p:nvSpPr>
            <p:spPr>
              <a:xfrm>
                <a:off x="8558829" y="3512602"/>
                <a:ext cx="2443576" cy="743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Helvetica Light"/>
                  </a:rPr>
                  <a:t>30000+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Helvetica Ligh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D085442-2B54-B4C6-7780-C4E08CE22631}"/>
                  </a:ext>
                </a:extLst>
              </p:cNvPr>
              <p:cNvSpPr/>
              <p:nvPr/>
            </p:nvSpPr>
            <p:spPr>
              <a:xfrm>
                <a:off x="8106720" y="4166499"/>
                <a:ext cx="3134202" cy="42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</a:rPr>
                  <a:t>员工改变差旅理念及行为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D16DE74-982A-431A-EC50-ED703CCE3D8B}"/>
                </a:ext>
              </a:extLst>
            </p:cNvPr>
            <p:cNvSpPr/>
            <p:nvPr/>
          </p:nvSpPr>
          <p:spPr>
            <a:xfrm>
              <a:off x="7231100" y="193067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</a:rPr>
                <a:t>激励</a:t>
              </a:r>
              <a:endPara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A0AD7FF2-3AAD-808F-7E39-BC1966E860E7}"/>
              </a:ext>
            </a:extLst>
          </p:cNvPr>
          <p:cNvSpPr txBox="1"/>
          <p:nvPr/>
        </p:nvSpPr>
        <p:spPr>
          <a:xfrm>
            <a:off x="953984" y="4656529"/>
            <a:ext cx="102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西门子绿色差旅项目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“零碳先锋”在</a:t>
            </a:r>
            <a:r>
              <a:rPr lang="zh-CN" altLang="en-US" sz="18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西门子</a:t>
            </a:r>
            <a:r>
              <a:rPr lang="en-US" altLang="zh-CN" sz="18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2024</a:t>
            </a:r>
            <a:r>
              <a:rPr lang="zh-CN" altLang="en-US" sz="18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财年金点子计划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评选中脱颖而出，荣获</a:t>
            </a:r>
            <a:r>
              <a:rPr lang="zh-CN" altLang="en-US" sz="18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行动奖类别前三名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的佳绩！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1B2D-AF30-51BF-75CB-CE8EA4C91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>
            <a:extLst>
              <a:ext uri="{FF2B5EF4-FFF2-40B4-BE49-F238E27FC236}">
                <a16:creationId xmlns:a16="http://schemas.microsoft.com/office/drawing/2014/main" id="{49C9D7ED-8234-B970-B56F-064991F14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7B0F2AB-E751-B5A8-DAD1-A71B0C63E41A}"/>
              </a:ext>
            </a:extLst>
          </p:cNvPr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>
            <a:extLst>
              <a:ext uri="{FF2B5EF4-FFF2-40B4-BE49-F238E27FC236}">
                <a16:creationId xmlns:a16="http://schemas.microsoft.com/office/drawing/2014/main" id="{D81B2E79-4451-E9D4-A699-3542A4F6D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2FD3958-A98B-A484-5D4F-477DF7C3A296}"/>
              </a:ext>
            </a:extLst>
          </p:cNvPr>
          <p:cNvSpPr txBox="1"/>
          <p:nvPr/>
        </p:nvSpPr>
        <p:spPr>
          <a:xfrm>
            <a:off x="713105" y="67119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设备关联成本（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A0ADF3F3-7EEB-5CAA-A5A9-CE47CA86526D}"/>
              </a:ext>
            </a:extLst>
          </p:cNvPr>
          <p:cNvGrpSpPr/>
          <p:nvPr/>
        </p:nvGrpSpPr>
        <p:grpSpPr>
          <a:xfrm>
            <a:off x="293246" y="1560347"/>
            <a:ext cx="3585305" cy="4209496"/>
            <a:chOff x="293246" y="1560347"/>
            <a:chExt cx="3585305" cy="3367909"/>
          </a:xfrm>
        </p:grpSpPr>
        <p:sp>
          <p:nvSpPr>
            <p:cNvPr id="111" name="矩形: 圆角 57">
              <a:extLst>
                <a:ext uri="{FF2B5EF4-FFF2-40B4-BE49-F238E27FC236}">
                  <a16:creationId xmlns:a16="http://schemas.microsoft.com/office/drawing/2014/main" id="{EFB1BD8C-2FD3-B0DA-4FE7-A06701FF9B1B}"/>
                </a:ext>
              </a:extLst>
            </p:cNvPr>
            <p:cNvSpPr/>
            <p:nvPr/>
          </p:nvSpPr>
          <p:spPr>
            <a:xfrm>
              <a:off x="293246" y="1560347"/>
              <a:ext cx="3585305" cy="3367909"/>
            </a:xfrm>
            <a:prstGeom prst="roundRect">
              <a:avLst>
                <a:gd name="adj" fmla="val 2885"/>
              </a:avLst>
            </a:prstGeom>
            <a:gradFill flip="none" rotWithShape="1">
              <a:gsLst>
                <a:gs pos="100000">
                  <a:schemeClr val="bg1">
                    <a:alpha val="70000"/>
                  </a:scheme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</a:gsLst>
              <a:lin ang="16200000" scaled="1"/>
              <a:tileRect/>
            </a:gradFill>
            <a:ln w="19050" cap="flat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0D473A7-348D-DBE7-91EB-60B3D9EA0D9F}"/>
                </a:ext>
              </a:extLst>
            </p:cNvPr>
            <p:cNvSpPr/>
            <p:nvPr/>
          </p:nvSpPr>
          <p:spPr>
            <a:xfrm>
              <a:off x="318091" y="1826238"/>
              <a:ext cx="3560460" cy="2768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zh-CN" altLang="en-US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对接成本</a:t>
              </a:r>
              <a:r>
                <a:rPr lang="zh-CN" altLang="en-US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zh-CN" altLang="en-US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将滴滴企业版集成至西门子内部差旅管理系统</a:t>
              </a:r>
              <a:r>
                <a:rPr lang="zh-CN" altLang="e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需定制开发接口以实现数据互通（如行程审批、费用报销、碳排放统计）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——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滴滴企业版与主流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平台、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OA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平台、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平台、费控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SaaS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平台实现系统和数据对接，消除数据孤岛，降低系统对接成本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zh-CN" altLang="en-US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管控成本 </a:t>
              </a:r>
              <a:r>
                <a:rPr lang="en-US" altLang="zh-CN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en-US" altLang="zh-CN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从车型、城市、场站、时间、成本等多维度进行精细化管控和规则设置，从源头把控合规；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种预订审批模式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种管控强弱模板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代订管控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自定义审批流，大大降低西门子差旅管控成本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030B79B-AA1A-071A-23CD-F0517F2D7111}"/>
              </a:ext>
            </a:extLst>
          </p:cNvPr>
          <p:cNvGrpSpPr/>
          <p:nvPr/>
        </p:nvGrpSpPr>
        <p:grpSpPr>
          <a:xfrm>
            <a:off x="4239637" y="1542919"/>
            <a:ext cx="3585305" cy="4159378"/>
            <a:chOff x="293246" y="1560347"/>
            <a:chExt cx="3585305" cy="3367909"/>
          </a:xfrm>
        </p:grpSpPr>
        <p:sp>
          <p:nvSpPr>
            <p:cNvPr id="115" name="矩形: 圆角 57">
              <a:extLst>
                <a:ext uri="{FF2B5EF4-FFF2-40B4-BE49-F238E27FC236}">
                  <a16:creationId xmlns:a16="http://schemas.microsoft.com/office/drawing/2014/main" id="{99E5A590-613E-C679-E8DD-51F19BA06B4E}"/>
                </a:ext>
              </a:extLst>
            </p:cNvPr>
            <p:cNvSpPr/>
            <p:nvPr/>
          </p:nvSpPr>
          <p:spPr>
            <a:xfrm>
              <a:off x="293246" y="1560347"/>
              <a:ext cx="3585305" cy="3367909"/>
            </a:xfrm>
            <a:prstGeom prst="roundRect">
              <a:avLst>
                <a:gd name="adj" fmla="val 2885"/>
              </a:avLst>
            </a:prstGeom>
            <a:gradFill flip="none" rotWithShape="1">
              <a:gsLst>
                <a:gs pos="100000">
                  <a:schemeClr val="bg1">
                    <a:alpha val="70000"/>
                  </a:scheme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</a:gsLst>
              <a:lin ang="16200000" scaled="1"/>
              <a:tileRect/>
            </a:gradFill>
            <a:ln w="19050" cap="flat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AE8338F9-9160-45E7-71F3-AF87D8DBEB51}"/>
                </a:ext>
              </a:extLst>
            </p:cNvPr>
            <p:cNvSpPr/>
            <p:nvPr/>
          </p:nvSpPr>
          <p:spPr>
            <a:xfrm>
              <a:off x="318091" y="1821008"/>
              <a:ext cx="3560460" cy="1568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en-US" altLang="zh-CN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培训成本：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滴滴企业版为西门子提供多样化的员工使用的培训服务，包括线上支持和线下活动推广。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Wingdings" pitchFamily="2" charset="2"/>
                <a:buChar char="Ø"/>
                <a:defRPr/>
              </a:pPr>
              <a:r>
                <a:rPr lang="zh-CN" altLang="en-US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使用成本</a:t>
              </a:r>
              <a:r>
                <a:rPr lang="en-US" altLang="zh-CN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b="1" kern="0" dirty="0">
                  <a:gradFill flip="none" rotWithShape="1">
                    <a:gsLst>
                      <a:gs pos="0">
                        <a:srgbClr val="0044F5"/>
                      </a:gs>
                      <a:gs pos="100000">
                        <a:srgbClr val="00B8D4"/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采用“基础服务费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+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按单抽成”的收费模式，西门子需根据员工实际用车量支付费用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9" name="矩形: 圆角 26">
            <a:extLst>
              <a:ext uri="{FF2B5EF4-FFF2-40B4-BE49-F238E27FC236}">
                <a16:creationId xmlns:a16="http://schemas.microsoft.com/office/drawing/2014/main" id="{59417AE7-5476-FF6E-14EC-E6AF3FA5DC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15410" y="1155699"/>
            <a:ext cx="2863133" cy="5232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59BEFC"/>
              </a:gs>
              <a:gs pos="25650">
                <a:srgbClr val="4B95FF"/>
              </a:gs>
              <a:gs pos="0">
                <a:srgbClr val="1B49E4"/>
              </a:gs>
              <a:gs pos="96460">
                <a:srgbClr val="00B0F0">
                  <a:alpha val="49000"/>
                </a:srgbClr>
              </a:gs>
              <a:gs pos="76000">
                <a:srgbClr val="00B0F0">
                  <a:alpha val="49000"/>
                </a:srgbClr>
              </a:gs>
            </a:gsLst>
            <a:lin ang="2700000" scaled="1"/>
            <a:tileRect/>
          </a:gradFill>
          <a:ln w="38100" cap="flat">
            <a:gradFill flip="none" rotWithShape="1">
              <a:gsLst>
                <a:gs pos="0">
                  <a:srgbClr val="00CFFF">
                    <a:lumMod val="99000"/>
                    <a:alpha val="0"/>
                  </a:srgbClr>
                </a:gs>
                <a:gs pos="100000">
                  <a:srgbClr val="0C6AFE"/>
                </a:gs>
                <a:gs pos="45000">
                  <a:srgbClr val="6E91F8">
                    <a:alpha val="0"/>
                  </a:srgbClr>
                </a:gs>
                <a:gs pos="84000">
                  <a:srgbClr val="327BFC"/>
                </a:gs>
                <a:gs pos="65000">
                  <a:srgbClr val="6C96F8"/>
                </a:gs>
              </a:gsLst>
              <a:lin ang="2700000" scaled="1"/>
              <a:tileRect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培训与使用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成本</a:t>
            </a:r>
          </a:p>
        </p:txBody>
      </p:sp>
      <p:sp>
        <p:nvSpPr>
          <p:cNvPr id="117" name="矩形: 圆角 57">
            <a:extLst>
              <a:ext uri="{FF2B5EF4-FFF2-40B4-BE49-F238E27FC236}">
                <a16:creationId xmlns:a16="http://schemas.microsoft.com/office/drawing/2014/main" id="{A848AC78-67B3-D6D0-8B37-DFB5CA901FDE}"/>
              </a:ext>
            </a:extLst>
          </p:cNvPr>
          <p:cNvSpPr/>
          <p:nvPr/>
        </p:nvSpPr>
        <p:spPr>
          <a:xfrm>
            <a:off x="8177475" y="1517344"/>
            <a:ext cx="3585305" cy="4346879"/>
          </a:xfrm>
          <a:prstGeom prst="roundRect">
            <a:avLst>
              <a:gd name="adj" fmla="val 2885"/>
            </a:avLst>
          </a:prstGeom>
          <a:gradFill flip="none" rotWithShape="1">
            <a:gsLst>
              <a:gs pos="100000">
                <a:schemeClr val="bg1">
                  <a:alpha val="70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</a:gsLst>
            <a:lin ang="16200000" scaled="1"/>
            <a:tileRect/>
          </a:gradFill>
          <a:ln w="19050" cap="flat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110" name="矩形: 圆角 26">
            <a:extLst>
              <a:ext uri="{FF2B5EF4-FFF2-40B4-BE49-F238E27FC236}">
                <a16:creationId xmlns:a16="http://schemas.microsoft.com/office/drawing/2014/main" id="{C68B1B6B-7BFF-1548-CEB8-FEA3D435B1F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38562" y="1155699"/>
            <a:ext cx="2863133" cy="5232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59BEFC"/>
              </a:gs>
              <a:gs pos="25650">
                <a:srgbClr val="4B95FF"/>
              </a:gs>
              <a:gs pos="0">
                <a:srgbClr val="1B49E4"/>
              </a:gs>
              <a:gs pos="96460">
                <a:srgbClr val="00B0F0">
                  <a:alpha val="49000"/>
                </a:srgbClr>
              </a:gs>
              <a:gs pos="76000">
                <a:srgbClr val="00B0F0">
                  <a:alpha val="49000"/>
                </a:srgbClr>
              </a:gs>
            </a:gsLst>
            <a:lin ang="2700000" scaled="1"/>
            <a:tileRect/>
          </a:gradFill>
          <a:ln w="38100" cap="flat">
            <a:gradFill flip="none" rotWithShape="1">
              <a:gsLst>
                <a:gs pos="0">
                  <a:srgbClr val="00CFFF">
                    <a:lumMod val="99000"/>
                    <a:alpha val="0"/>
                  </a:srgbClr>
                </a:gs>
                <a:gs pos="100000">
                  <a:srgbClr val="0C6AFE"/>
                </a:gs>
                <a:gs pos="45000">
                  <a:srgbClr val="6E91F8">
                    <a:alpha val="0"/>
                  </a:srgbClr>
                </a:gs>
                <a:gs pos="84000">
                  <a:srgbClr val="327BFC"/>
                </a:gs>
                <a:gs pos="65000">
                  <a:srgbClr val="6C96F8"/>
                </a:gs>
              </a:gsLst>
              <a:lin ang="2700000" scaled="1"/>
              <a:tileRect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数据管理与风险成本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957D5F37-7F6B-1FAB-2B8D-200A03DCA389}"/>
              </a:ext>
            </a:extLst>
          </p:cNvPr>
          <p:cNvSpPr/>
          <p:nvPr/>
        </p:nvSpPr>
        <p:spPr>
          <a:xfrm>
            <a:off x="8177475" y="1712698"/>
            <a:ext cx="35604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CN" altLang="en-US" sz="1200" b="1" kern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风险成本</a:t>
            </a:r>
            <a:r>
              <a:rPr lang="en-US" altLang="zh-CN" b="1" kern="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↓</a:t>
            </a:r>
            <a:r>
              <a:rPr lang="zh-CN" altLang="en-US" sz="1200" b="1" kern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采用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基于多年企业商旅与出行管理经验，滴滴企业版累计已帮企业挽回千万级损失，助力企业实现安全、合规的资金管理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智能识别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支付干预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快捷处置</a:t>
            </a:r>
          </a:p>
        </p:txBody>
      </p:sp>
      <p:sp>
        <p:nvSpPr>
          <p:cNvPr id="108" name="矩形: 圆角 26">
            <a:extLst>
              <a:ext uri="{FF2B5EF4-FFF2-40B4-BE49-F238E27FC236}">
                <a16:creationId xmlns:a16="http://schemas.microsoft.com/office/drawing/2014/main" id="{52687173-CBFE-EFBC-A2DA-6631440C26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4332" y="1155699"/>
            <a:ext cx="2863133" cy="5232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59BEFC"/>
              </a:gs>
              <a:gs pos="25650">
                <a:srgbClr val="4B95FF"/>
              </a:gs>
              <a:gs pos="0">
                <a:srgbClr val="1B49E4"/>
              </a:gs>
              <a:gs pos="96460">
                <a:srgbClr val="00B0F0">
                  <a:alpha val="49000"/>
                </a:srgbClr>
              </a:gs>
              <a:gs pos="76000">
                <a:srgbClr val="00B0F0">
                  <a:alpha val="49000"/>
                </a:srgbClr>
              </a:gs>
            </a:gsLst>
            <a:lin ang="2700000" scaled="1"/>
            <a:tileRect/>
          </a:gradFill>
          <a:ln w="38100" cap="flat">
            <a:gradFill flip="none" rotWithShape="1">
              <a:gsLst>
                <a:gs pos="0">
                  <a:srgbClr val="00CFFF">
                    <a:lumMod val="99000"/>
                    <a:alpha val="0"/>
                  </a:srgbClr>
                </a:gs>
                <a:gs pos="100000">
                  <a:srgbClr val="0C6AFE"/>
                </a:gs>
                <a:gs pos="45000">
                  <a:srgbClr val="6E91F8">
                    <a:alpha val="0"/>
                  </a:srgbClr>
                </a:gs>
                <a:gs pos="84000">
                  <a:srgbClr val="327BFC"/>
                </a:gs>
                <a:gs pos="65000">
                  <a:srgbClr val="6C96F8"/>
                </a:gs>
              </a:gsLst>
              <a:lin ang="2700000" scaled="1"/>
              <a:tileRect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对接与管控成本</a:t>
            </a:r>
          </a:p>
        </p:txBody>
      </p:sp>
    </p:spTree>
    <p:extLst>
      <p:ext uri="{BB962C8B-B14F-4D97-AF65-F5344CB8AC3E}">
        <p14:creationId xmlns:p14="http://schemas.microsoft.com/office/powerpoint/2010/main" val="3380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061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适应性（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6D9ABDDC-7D6E-9322-25F5-79F46A8EA176}"/>
              </a:ext>
            </a:extLst>
          </p:cNvPr>
          <p:cNvGrpSpPr/>
          <p:nvPr/>
        </p:nvGrpSpPr>
        <p:grpSpPr>
          <a:xfrm>
            <a:off x="621030" y="3272485"/>
            <a:ext cx="10579553" cy="1077997"/>
            <a:chOff x="752856" y="2710592"/>
            <a:chExt cx="10579553" cy="1077997"/>
          </a:xfrm>
        </p:grpSpPr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F6111863-A5C5-68DE-C1F1-8FFFEBD66762}"/>
                </a:ext>
              </a:extLst>
            </p:cNvPr>
            <p:cNvGrpSpPr/>
            <p:nvPr/>
          </p:nvGrpSpPr>
          <p:grpSpPr>
            <a:xfrm>
              <a:off x="752856" y="2710592"/>
              <a:ext cx="4448535" cy="930678"/>
              <a:chOff x="982010" y="3228626"/>
              <a:chExt cx="4448535" cy="930678"/>
            </a:xfrm>
          </p:grpSpPr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0810F501-9C8B-BFF5-06E3-D5C160F5DAF3}"/>
                  </a:ext>
                </a:extLst>
              </p:cNvPr>
              <p:cNvSpPr txBox="1"/>
              <p:nvPr/>
            </p:nvSpPr>
            <p:spPr>
              <a:xfrm>
                <a:off x="1953720" y="3228626"/>
                <a:ext cx="3476825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低碳出行选项强化</a:t>
                </a:r>
              </a:p>
            </p:txBody>
          </p:sp>
          <p:pic>
            <p:nvPicPr>
              <p:cNvPr id="105" name="图片 104">
                <a:extLst>
                  <a:ext uri="{FF2B5EF4-FFF2-40B4-BE49-F238E27FC236}">
                    <a16:creationId xmlns:a16="http://schemas.microsoft.com/office/drawing/2014/main" id="{229D6A38-A3F7-188C-AA3C-C6E178CA3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010" y="3299623"/>
                <a:ext cx="973183" cy="859681"/>
              </a:xfrm>
              <a:prstGeom prst="rect">
                <a:avLst/>
              </a:prstGeom>
            </p:spPr>
          </p:pic>
        </p:grp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54BBBC89-080A-D591-3618-F17642384726}"/>
                </a:ext>
              </a:extLst>
            </p:cNvPr>
            <p:cNvSpPr txBox="1"/>
            <p:nvPr/>
          </p:nvSpPr>
          <p:spPr>
            <a:xfrm>
              <a:off x="1724566" y="3168611"/>
              <a:ext cx="9607843" cy="61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新能源车优先配置：</a:t>
              </a:r>
              <a:r>
                <a:rPr lang="zh-CN" altLang="en-US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滴滴企业版接入大量电动车（</a:t>
              </a:r>
              <a:r>
                <a:rPr lang="en" altLang="zh-CN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EV</a:t>
              </a:r>
              <a:r>
                <a:rPr lang="zh-CN" altLang="en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），</a:t>
              </a:r>
              <a:r>
                <a:rPr lang="zh-CN" altLang="en-US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西门子可通过政策设置强制员工选择</a:t>
              </a:r>
              <a:r>
                <a:rPr lang="en" altLang="zh-CN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EV</a:t>
              </a:r>
              <a:r>
                <a:rPr lang="zh-CN" altLang="en-US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车型，直接降低单次出行的碳排放。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b="1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智能拼车算法：</a:t>
              </a:r>
              <a:r>
                <a:rPr lang="zh-CN" altLang="en-US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通过拼车功能合并同路线行程，提升车辆利用率，减少空驶里程，符合西门子“优化资源使用”的可持续目标。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-SC-Regular"/>
              </a:endParaRP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09C60ABC-C162-B3B3-496D-A2675982CE20}"/>
              </a:ext>
            </a:extLst>
          </p:cNvPr>
          <p:cNvGrpSpPr/>
          <p:nvPr/>
        </p:nvGrpSpPr>
        <p:grpSpPr>
          <a:xfrm>
            <a:off x="621030" y="1431826"/>
            <a:ext cx="10633010" cy="1404621"/>
            <a:chOff x="699399" y="1376316"/>
            <a:chExt cx="10633010" cy="1404621"/>
          </a:xfrm>
        </p:grpSpPr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0CC4DC8C-8C94-6491-4768-1279EE79A150}"/>
                </a:ext>
              </a:extLst>
            </p:cNvPr>
            <p:cNvGrpSpPr/>
            <p:nvPr/>
          </p:nvGrpSpPr>
          <p:grpSpPr>
            <a:xfrm>
              <a:off x="699399" y="1376316"/>
              <a:ext cx="7933962" cy="973803"/>
              <a:chOff x="974055" y="1800950"/>
              <a:chExt cx="7933962" cy="973803"/>
            </a:xfrm>
          </p:grpSpPr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330A506E-FBD9-A742-EFD5-440C1B9112A5}"/>
                  </a:ext>
                </a:extLst>
              </p:cNvPr>
              <p:cNvSpPr txBox="1"/>
              <p:nvPr/>
            </p:nvSpPr>
            <p:spPr>
              <a:xfrm>
                <a:off x="1953721" y="1800950"/>
                <a:ext cx="3016976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多场景出行覆盖</a:t>
                </a: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E384AB7B-D61D-96DA-DDEA-301DA5400304}"/>
                  </a:ext>
                </a:extLst>
              </p:cNvPr>
              <p:cNvSpPr txBox="1"/>
              <p:nvPr/>
            </p:nvSpPr>
            <p:spPr>
              <a:xfrm>
                <a:off x="1953721" y="2228914"/>
                <a:ext cx="6954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ts val="300"/>
                  </a:spcBef>
                </a:pPr>
                <a:endParaRPr lang="zh-CN" altLang="en-US" b="0" i="0" dirty="0">
                  <a:solidFill>
                    <a:srgbClr val="404040"/>
                  </a:solidFill>
                  <a:effectLst/>
                  <a:latin typeface="Inter"/>
                </a:endParaRPr>
              </a:p>
            </p:txBody>
          </p:sp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CEAEE4E8-72FE-B3B6-B921-DA126BB95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4055" y="1904160"/>
                <a:ext cx="985537" cy="870593"/>
              </a:xfrm>
              <a:prstGeom prst="rect">
                <a:avLst/>
              </a:prstGeom>
            </p:spPr>
          </p:pic>
        </p:grp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FE268CA5-9443-ED86-4EEF-AFEA6A528906}"/>
                </a:ext>
              </a:extLst>
            </p:cNvPr>
            <p:cNvSpPr txBox="1"/>
            <p:nvPr/>
          </p:nvSpPr>
          <p:spPr>
            <a:xfrm>
              <a:off x="1650277" y="1890244"/>
              <a:ext cx="9682132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员工差旅与通勤：</a:t>
              </a:r>
              <a:r>
                <a:rPr lang="zh-CN" altLang="en-US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支持即时叫车、预约用车、多城市服务，覆盖商务会议、机场接送、跨城差旅等高频场景，灵活适配西门子员工分散的出行需求。</a:t>
              </a:r>
              <a:endParaRPr lang="en-US" altLang="zh-CN" sz="1200" spc="46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/>
                <a:ea typeface="Microsoft YaHei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b="1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供应链协同：</a:t>
              </a:r>
              <a:r>
                <a:rPr lang="zh-CN" altLang="en-US" sz="1200" spc="46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/>
                  <a:ea typeface="Microsoft YaHei"/>
                </a:rPr>
                <a:t>提供跨区域车队调度功能，满足西门子在多样化等场景中的用车需求，减少临时租车资源浪费。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7056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稳定性（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C9A1050C-5706-ECAC-261C-50A898DB914F}"/>
              </a:ext>
            </a:extLst>
          </p:cNvPr>
          <p:cNvGrpSpPr/>
          <p:nvPr/>
        </p:nvGrpSpPr>
        <p:grpSpPr>
          <a:xfrm>
            <a:off x="713105" y="1321170"/>
            <a:ext cx="10765789" cy="1047942"/>
            <a:chOff x="6272903" y="1384083"/>
            <a:chExt cx="10765789" cy="1047942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523C39DA-C48A-0395-DB90-D32EF91361DB}"/>
                </a:ext>
              </a:extLst>
            </p:cNvPr>
            <p:cNvGrpSpPr/>
            <p:nvPr/>
          </p:nvGrpSpPr>
          <p:grpSpPr>
            <a:xfrm>
              <a:off x="7199111" y="1384083"/>
              <a:ext cx="9839581" cy="1047942"/>
              <a:chOff x="1953720" y="1800950"/>
              <a:chExt cx="9839581" cy="1047942"/>
            </a:xfrm>
          </p:grpSpPr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B9E00979-1A02-251D-75DC-E3E25A3FB669}"/>
                  </a:ext>
                </a:extLst>
              </p:cNvPr>
              <p:cNvSpPr txBox="1"/>
              <p:nvPr/>
            </p:nvSpPr>
            <p:spPr>
              <a:xfrm>
                <a:off x="1953721" y="1800950"/>
                <a:ext cx="3016976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技术平台可靠</a:t>
                </a: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FF72C677-7CA2-0146-358A-2CA5029A7E69}"/>
                  </a:ext>
                </a:extLst>
              </p:cNvPr>
              <p:cNvSpPr txBox="1"/>
              <p:nvPr/>
            </p:nvSpPr>
            <p:spPr>
              <a:xfrm>
                <a:off x="1953720" y="2228914"/>
                <a:ext cx="9839581" cy="61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高并发处理能力：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滴滴日均千万级订单的技术架构，可稳定应对西门子海量员工同时用车的峰值需求（如展会期间集中出行）。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b="1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系统无缝集成：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通过标准化</a:t>
                </a:r>
                <a:r>
                  <a:rPr lang="en" altLang="zh-CN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API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与西门子内部系统对接，实时同步行程数据，避免人工填报误差。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-SC-Regular"/>
                </a:endParaRPr>
              </a:p>
            </p:txBody>
          </p:sp>
        </p:grpSp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3BD90F6C-9CE3-15E3-BAE8-1B9444E8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03" y="1511348"/>
              <a:ext cx="856820" cy="856820"/>
            </a:xfrm>
            <a:prstGeom prst="rect">
              <a:avLst/>
            </a:prstGeom>
          </p:spPr>
        </p:pic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D5EF28F8-AD01-FFD7-2CA6-4543AAB48546}"/>
              </a:ext>
            </a:extLst>
          </p:cNvPr>
          <p:cNvGrpSpPr/>
          <p:nvPr/>
        </p:nvGrpSpPr>
        <p:grpSpPr>
          <a:xfrm>
            <a:off x="713105" y="2655446"/>
            <a:ext cx="10936589" cy="1354996"/>
            <a:chOff x="6272903" y="2718359"/>
            <a:chExt cx="10936589" cy="1354996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8CF68C1-8D14-6333-BB81-C9B800E565D4}"/>
                </a:ext>
              </a:extLst>
            </p:cNvPr>
            <p:cNvGrpSpPr/>
            <p:nvPr/>
          </p:nvGrpSpPr>
          <p:grpSpPr>
            <a:xfrm>
              <a:off x="7244614" y="2718359"/>
              <a:ext cx="9964878" cy="1354996"/>
              <a:chOff x="1724567" y="2710592"/>
              <a:chExt cx="9964878" cy="1354996"/>
            </a:xfrm>
          </p:grpSpPr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0298B4BA-F71C-719F-DD61-C0DC6026D09F}"/>
                  </a:ext>
                </a:extLst>
              </p:cNvPr>
              <p:cNvSpPr txBox="1"/>
              <p:nvPr/>
            </p:nvSpPr>
            <p:spPr>
              <a:xfrm>
                <a:off x="1724567" y="2710592"/>
                <a:ext cx="1927728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服务网络韧性</a:t>
                </a: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F421AC4-CD0F-82EE-A8FC-4FF81CE8E776}"/>
                  </a:ext>
                </a:extLst>
              </p:cNvPr>
              <p:cNvSpPr txBox="1"/>
              <p:nvPr/>
            </p:nvSpPr>
            <p:spPr>
              <a:xfrm>
                <a:off x="1724567" y="3168611"/>
                <a:ext cx="9964878" cy="8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动态运力调配：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基于滴滴的实时交通大数据，在恶劣天气、交通管制等突发情况下快速调度周边车辆，确保西门子员工出行不中断。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b="1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多地冗余覆盖：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在一线城市及西门子重点业务区域（如成都数字化工厂、上海研发中心），滴滴通过自营网约车</a:t>
                </a:r>
                <a:r>
                  <a:rPr lang="en-US" altLang="zh-CN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+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出租车</a:t>
                </a:r>
                <a:r>
                  <a:rPr lang="en-US" altLang="zh-CN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+30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多个网约车品牌保障运力稳定性。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-SC-Regular"/>
                </a:endParaRPr>
              </a:p>
            </p:txBody>
          </p:sp>
        </p:grpSp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C4F293D4-7713-451C-ACBC-F07A5D86B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03" y="2938030"/>
              <a:ext cx="903484" cy="870592"/>
            </a:xfrm>
            <a:prstGeom prst="rect">
              <a:avLst/>
            </a:prstGeom>
          </p:spPr>
        </p:pic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06706360-7A6B-8E54-FF37-3C44FD009FC2}"/>
              </a:ext>
            </a:extLst>
          </p:cNvPr>
          <p:cNvGrpSpPr/>
          <p:nvPr/>
        </p:nvGrpSpPr>
        <p:grpSpPr>
          <a:xfrm>
            <a:off x="713623" y="4212511"/>
            <a:ext cx="10936071" cy="1354996"/>
            <a:chOff x="713623" y="4212511"/>
            <a:chExt cx="10936071" cy="1354996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5C477167-C77B-8BE7-D792-F40E1BE08CBF}"/>
                </a:ext>
              </a:extLst>
            </p:cNvPr>
            <p:cNvGrpSpPr/>
            <p:nvPr/>
          </p:nvGrpSpPr>
          <p:grpSpPr>
            <a:xfrm>
              <a:off x="1684816" y="4212511"/>
              <a:ext cx="9964878" cy="1354996"/>
              <a:chOff x="1724567" y="2710592"/>
              <a:chExt cx="9964878" cy="1354996"/>
            </a:xfrm>
          </p:grpSpPr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A64A2433-516A-7E64-7A5C-C781EFCED3E3}"/>
                  </a:ext>
                </a:extLst>
              </p:cNvPr>
              <p:cNvSpPr txBox="1"/>
              <p:nvPr/>
            </p:nvSpPr>
            <p:spPr>
              <a:xfrm>
                <a:off x="1724567" y="2710592"/>
                <a:ext cx="2424046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b="1" kern="0" dirty="0">
                    <a:gradFill flip="none" rotWithShape="1">
                      <a:gsLst>
                        <a:gs pos="0">
                          <a:srgbClr val="0044F5"/>
                        </a:gs>
                        <a:gs pos="100000">
                          <a:srgbClr val="00B8D4"/>
                        </a:gs>
                      </a:gsLst>
                      <a:lin ang="27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数据安全与合规</a:t>
                </a: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370ED693-AF45-457E-B63F-04D5D323F37F}"/>
                  </a:ext>
                </a:extLst>
              </p:cNvPr>
              <p:cNvSpPr txBox="1"/>
              <p:nvPr/>
            </p:nvSpPr>
            <p:spPr>
              <a:xfrm>
                <a:off x="1724567" y="3168611"/>
                <a:ext cx="9964878" cy="8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" altLang="zh-CN" sz="1200" b="1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GDPR</a:t>
                </a:r>
                <a:r>
                  <a:rPr lang="zh-CN" altLang="en-US" sz="1200" b="1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合规保障：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滴滴企业版是国内商旅行业中首家获得</a:t>
                </a:r>
                <a:r>
                  <a:rPr lang="en-US" altLang="zh-CN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SOC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 </a:t>
                </a:r>
                <a:r>
                  <a:rPr lang="en-US" altLang="zh-CN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2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 </a:t>
                </a:r>
                <a:r>
                  <a:rPr lang="en-US" altLang="zh-CN" sz="1200" spc="46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TypeⅡ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鉴证报告的企业 ，行程数据加密存储于本地服务器，满足西门子对欧盟用户隐私保护的严苛要求。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b="1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审计追踪功能：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所有用车记录可追溯至具体员工、项目及碳排放量，支持西门子</a:t>
                </a:r>
                <a:r>
                  <a:rPr lang="en" altLang="zh-CN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ESG</a:t>
                </a:r>
                <a:r>
                  <a:rPr lang="zh-CN" altLang="en-US" sz="1200" spc="46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/>
                    <a:ea typeface="Microsoft YaHei"/>
                  </a:rPr>
                  <a:t>报告的外部审计需求。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-SC-Regular"/>
                </a:endParaRPr>
              </a:p>
            </p:txBody>
          </p:sp>
        </p:grpSp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925389D3-67B3-3107-7864-980C5990C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23" y="4496937"/>
              <a:ext cx="1093795" cy="966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105" y="683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effectLst/>
                <a:latin typeface="微软雅黑" charset="-122"/>
                <a:ea typeface="微软雅黑" charset="-122"/>
                <a:sym typeface="+mn-ea"/>
              </a:rPr>
              <a:t>补充说明</a:t>
            </a:r>
            <a:r>
              <a:rPr lang="zh-CN" altLang="en-US" sz="1200" dirty="0">
                <a:effectLst/>
                <a:latin typeface="微软雅黑" charset="-122"/>
                <a:ea typeface="微软雅黑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charset="-122"/>
                <a:ea typeface="微软雅黑" charset="-122"/>
                <a:sym typeface="+mn-ea"/>
              </a:rPr>
              <a:t> 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2B144EA-62D1-DEB9-052C-30E7C7485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2647" r="5060" b="14229"/>
          <a:stretch/>
        </p:blipFill>
        <p:spPr>
          <a:xfrm>
            <a:off x="2470066" y="2573207"/>
            <a:ext cx="6673934" cy="2985583"/>
          </a:xfrm>
          <a:prstGeom prst="rect">
            <a:avLst/>
          </a:prstGeom>
        </p:spPr>
      </p:pic>
      <p:sp>
        <p:nvSpPr>
          <p:cNvPr id="33" name="Object 1013">
            <a:extLst>
              <a:ext uri="{FF2B5EF4-FFF2-40B4-BE49-F238E27FC236}">
                <a16:creationId xmlns:a16="http://schemas.microsoft.com/office/drawing/2014/main" id="{4757F248-9EF7-B70C-6296-6C65027D9C48}"/>
              </a:ext>
            </a:extLst>
          </p:cNvPr>
          <p:cNvSpPr txBox="1"/>
          <p:nvPr/>
        </p:nvSpPr>
        <p:spPr>
          <a:xfrm>
            <a:off x="713105" y="1465345"/>
            <a:ext cx="9620250" cy="8906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200" spc="46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marL="171450" indent="-171450">
              <a:buFont typeface="Wingdings" pitchFamily="2" charset="2"/>
              <a:buChar char="Ø"/>
            </a:pPr>
            <a:r>
              <a:rPr lang="zh-CN" altLang="en-US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企业拼车，低碳出行</a:t>
            </a:r>
            <a:endParaRPr lang="en-US" altLang="zh-CN" b="1" kern="0" spc="0" dirty="0">
              <a:gradFill flip="none" rotWithShape="1">
                <a:gsLst>
                  <a:gs pos="0">
                    <a:srgbClr val="0044F5"/>
                  </a:gs>
                  <a:gs pos="100000">
                    <a:srgbClr val="00B8D4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/>
              <a:t>通过滴滴企业版的</a:t>
            </a:r>
            <a:r>
              <a:rPr lang="zh-CN" altLang="en-US" sz="1200" b="1" kern="0" spc="0" dirty="0">
                <a:gradFill flip="none" rotWithShape="1">
                  <a:gsLst>
                    <a:gs pos="0">
                      <a:srgbClr val="0044F5"/>
                    </a:gs>
                    <a:gs pos="100000">
                      <a:srgbClr val="00B8D4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企业拼车功能</a:t>
            </a:r>
            <a:r>
              <a:rPr lang="zh-CN" altLang="en-US" dirty="0"/>
              <a:t>，企业员工可以选择与公司顺路同事一起拼车出行，通过提高车辆座位的利用率实现低碳出行的同时，有效满足员工出行需求，兼顾用车成本和安全，解决用车确定性的问题。</a:t>
            </a:r>
            <a:endParaRPr lang="zh-CN" altLang="zh-CN" b="1" kern="0" spc="0" dirty="0">
              <a:gradFill flip="none" rotWithShape="1">
                <a:gsLst>
                  <a:gs pos="0">
                    <a:srgbClr val="0044F5"/>
                  </a:gs>
                  <a:gs pos="100000">
                    <a:srgbClr val="00B8D4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5*377"/>
  <p:tag name="TABLE_ENDDRAG_RECT" val="166*82*735*3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1415</Words>
  <Application>Microsoft Macintosh PowerPoint</Application>
  <PresentationFormat>宽屏</PresentationFormat>
  <Paragraphs>95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宋体</vt:lpstr>
      <vt:lpstr>微软雅黑</vt:lpstr>
      <vt:lpstr>微软雅黑</vt:lpstr>
      <vt:lpstr>Inter</vt:lpstr>
      <vt:lpstr>PingFang-SC-Regular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didi</cp:lastModifiedBy>
  <cp:revision>30</cp:revision>
  <dcterms:created xsi:type="dcterms:W3CDTF">2024-11-20T08:52:18Z</dcterms:created>
  <dcterms:modified xsi:type="dcterms:W3CDTF">2025-03-08T12:56:06Z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2052-6.5.0.8619</vt:lpwstr>
  </property>
  <property fmtid="{D5CDD505-2E9C-101B-9397-08002B2CF9AE}" pid="3" name="ICV">
    <vt:lpwstr>25A2D8160D0C9400CA633C67A24B6DF0_43</vt:lpwstr>
  </property>
</Properties>
</file>