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7" r:id="rId4"/>
  </p:sldMasterIdLst>
  <p:notesMasterIdLst>
    <p:notesMasterId r:id="rId6"/>
  </p:notesMasterIdLst>
  <p:handoutMasterIdLst>
    <p:handoutMasterId r:id="rId25"/>
  </p:handoutMasterIdLst>
  <p:sldIdLst>
    <p:sldId id="256" r:id="rId5"/>
    <p:sldId id="257" r:id="rId7"/>
    <p:sldId id="291" r:id="rId8"/>
    <p:sldId id="292" r:id="rId9"/>
    <p:sldId id="293" r:id="rId10"/>
    <p:sldId id="294" r:id="rId11"/>
    <p:sldId id="295" r:id="rId12"/>
    <p:sldId id="316" r:id="rId13"/>
    <p:sldId id="281" r:id="rId14"/>
    <p:sldId id="297" r:id="rId15"/>
    <p:sldId id="298" r:id="rId16"/>
    <p:sldId id="299" r:id="rId17"/>
    <p:sldId id="309" r:id="rId18"/>
    <p:sldId id="310" r:id="rId19"/>
    <p:sldId id="311" r:id="rId20"/>
    <p:sldId id="285" r:id="rId21"/>
    <p:sldId id="283" r:id="rId22"/>
    <p:sldId id="282" r:id="rId23"/>
    <p:sldId id="284" r:id="rId24"/>
  </p:sldIdLst>
  <p:sldSz cx="12192000" cy="6858000"/>
  <p:notesSz cx="7103745" cy="10234295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 userDrawn="1">
          <p15:clr>
            <a:srgbClr val="A4A3A4"/>
          </p15:clr>
        </p15:guide>
        <p15:guide id="2" pos="3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C0FF"/>
    <a:srgbClr val="061967"/>
    <a:srgbClr val="B2B2B2"/>
    <a:srgbClr val="202020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242"/>
        <p:guide pos="38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39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F106A-B819-471C-BB21-D8C0A0961F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D43B0-49DE-4AE6-8B64-00FF88A757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D43B0-49DE-4AE6-8B64-00FF88A757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D43B0-49DE-4AE6-8B64-00FF88A757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3.xml"/><Relationship Id="rId20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image" Target="../media/image3.png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image" Target="../media/image2.png"/><Relationship Id="rId2" Type="http://schemas.openxmlformats.org/officeDocument/2006/relationships/tags" Target="../tags/tag45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7" Type="http://schemas.openxmlformats.org/officeDocument/2006/relationships/tags" Target="../tags/tag54.xml"/><Relationship Id="rId6" Type="http://schemas.openxmlformats.org/officeDocument/2006/relationships/image" Target="../media/image3.png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image" Target="../media/image2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72.xml"/><Relationship Id="rId2" Type="http://schemas.openxmlformats.org/officeDocument/2006/relationships/tags" Target="../tags/tag56.xml"/><Relationship Id="rId19" Type="http://schemas.openxmlformats.org/officeDocument/2006/relationships/image" Target="../media/image3.png"/><Relationship Id="rId18" Type="http://schemas.openxmlformats.org/officeDocument/2006/relationships/tags" Target="../tags/tag71.xml"/><Relationship Id="rId17" Type="http://schemas.openxmlformats.org/officeDocument/2006/relationships/image" Target="../media/image2.png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92.xml"/><Relationship Id="rId21" Type="http://schemas.openxmlformats.org/officeDocument/2006/relationships/image" Target="../media/image3.png"/><Relationship Id="rId20" Type="http://schemas.openxmlformats.org/officeDocument/2006/relationships/tags" Target="../tags/tag91.xml"/><Relationship Id="rId2" Type="http://schemas.openxmlformats.org/officeDocument/2006/relationships/tags" Target="../tags/tag74.xml"/><Relationship Id="rId19" Type="http://schemas.openxmlformats.org/officeDocument/2006/relationships/tags" Target="../tags/tag90.xml"/><Relationship Id="rId18" Type="http://schemas.openxmlformats.org/officeDocument/2006/relationships/image" Target="../media/image2.png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97.xml"/><Relationship Id="rId6" Type="http://schemas.openxmlformats.org/officeDocument/2006/relationships/image" Target="../media/image3.png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image" Target="../media/image2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0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3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2.png"/><Relationship Id="rId1" Type="http://schemas.openxmlformats.org/officeDocument/2006/relationships/tags" Target="../tags/tag9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3.png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image" Target="../media/image2.png"/><Relationship Id="rId2" Type="http://schemas.openxmlformats.org/officeDocument/2006/relationships/tags" Target="../tags/tag104.xml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image" Target="../media/image22.jpeg"/><Relationship Id="rId12" Type="http://schemas.openxmlformats.org/officeDocument/2006/relationships/image" Target="../media/image21.jpeg"/><Relationship Id="rId11" Type="http://schemas.openxmlformats.org/officeDocument/2006/relationships/image" Target="../media/image20.jpeg"/><Relationship Id="rId10" Type="http://schemas.openxmlformats.org/officeDocument/2006/relationships/image" Target="../media/image19.jpeg"/><Relationship Id="rId1" Type="http://schemas.openxmlformats.org/officeDocument/2006/relationships/tags" Target="../tags/tag10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image" Target="../media/image29.jpeg"/><Relationship Id="rId7" Type="http://schemas.openxmlformats.org/officeDocument/2006/relationships/tags" Target="../tags/tag1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3" Type="http://schemas.openxmlformats.org/officeDocument/2006/relationships/notesSlide" Target="../notesSlides/notesSlide6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19.xml"/><Relationship Id="rId20" Type="http://schemas.openxmlformats.org/officeDocument/2006/relationships/tags" Target="../tags/tag118.xml"/><Relationship Id="rId2" Type="http://schemas.openxmlformats.org/officeDocument/2006/relationships/image" Target="../media/image24.jpeg"/><Relationship Id="rId19" Type="http://schemas.openxmlformats.org/officeDocument/2006/relationships/tags" Target="../tags/tag117.xml"/><Relationship Id="rId18" Type="http://schemas.openxmlformats.org/officeDocument/2006/relationships/image" Target="../media/image3.png"/><Relationship Id="rId17" Type="http://schemas.openxmlformats.org/officeDocument/2006/relationships/tags" Target="../tags/tag116.xml"/><Relationship Id="rId16" Type="http://schemas.openxmlformats.org/officeDocument/2006/relationships/tags" Target="../tags/tag115.xml"/><Relationship Id="rId15" Type="http://schemas.openxmlformats.org/officeDocument/2006/relationships/image" Target="../media/image2.png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image" Target="../media/image31.jpeg"/><Relationship Id="rId11" Type="http://schemas.openxmlformats.org/officeDocument/2006/relationships/tags" Target="../tags/tag112.xml"/><Relationship Id="rId10" Type="http://schemas.openxmlformats.org/officeDocument/2006/relationships/image" Target="../media/image30.jpe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image" Target="../media/image35.jpeg"/><Relationship Id="rId7" Type="http://schemas.openxmlformats.org/officeDocument/2006/relationships/tags" Target="../tags/tag123.xml"/><Relationship Id="rId6" Type="http://schemas.openxmlformats.org/officeDocument/2006/relationships/image" Target="../media/image34.jpeg"/><Relationship Id="rId5" Type="http://schemas.openxmlformats.org/officeDocument/2006/relationships/tags" Target="../tags/tag122.xml"/><Relationship Id="rId4" Type="http://schemas.openxmlformats.org/officeDocument/2006/relationships/image" Target="../media/image33.jpeg"/><Relationship Id="rId3" Type="http://schemas.openxmlformats.org/officeDocument/2006/relationships/tags" Target="../tags/tag121.xml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image" Target="../media/image3.png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image" Target="../media/image2.png"/><Relationship Id="rId11" Type="http://schemas.openxmlformats.org/officeDocument/2006/relationships/tags" Target="../tags/tag125.xml"/><Relationship Id="rId10" Type="http://schemas.openxmlformats.org/officeDocument/2006/relationships/image" Target="../media/image36.jpeg"/><Relationship Id="rId1" Type="http://schemas.openxmlformats.org/officeDocument/2006/relationships/tags" Target="../tags/tag12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44.jpeg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image" Target="../media/image3.png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image" Target="../media/image2.png"/><Relationship Id="rId10" Type="http://schemas.openxmlformats.org/officeDocument/2006/relationships/tags" Target="../tags/tag133.xml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ags" Target="../tags/tag14.xml"/><Relationship Id="rId7" Type="http://schemas.openxmlformats.org/officeDocument/2006/relationships/image" Target="../media/image3.png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2.png"/><Relationship Id="rId3" Type="http://schemas.openxmlformats.org/officeDocument/2006/relationships/tags" Target="../tags/tag1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5" Type="http://schemas.openxmlformats.org/officeDocument/2006/relationships/slideLayout" Target="../slideLayouts/slideLayout53.xml"/><Relationship Id="rId24" Type="http://schemas.openxmlformats.org/officeDocument/2006/relationships/image" Target="../media/image3.png"/><Relationship Id="rId23" Type="http://schemas.openxmlformats.org/officeDocument/2006/relationships/tags" Target="../tags/tag40.xml"/><Relationship Id="rId22" Type="http://schemas.openxmlformats.org/officeDocument/2006/relationships/tags" Target="../tags/tag39.xml"/><Relationship Id="rId21" Type="http://schemas.openxmlformats.org/officeDocument/2006/relationships/image" Target="../media/image2.png"/><Relationship Id="rId20" Type="http://schemas.openxmlformats.org/officeDocument/2006/relationships/tags" Target="../tags/tag38.xml"/><Relationship Id="rId2" Type="http://schemas.openxmlformats.org/officeDocument/2006/relationships/tags" Target="../tags/tag20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jpeg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image" Target="../media/image15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绿色供应链赛道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1755" y="0"/>
            <a:ext cx="12353925" cy="69494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202292" y="0"/>
            <a:ext cx="3990661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50987">
            <a:off x="6742916" y="431911"/>
            <a:ext cx="5132126" cy="4384301"/>
          </a:xfrm>
          <a:prstGeom prst="ellipse">
            <a:avLst/>
          </a:pr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70409" tIns="35204" rIns="70409" bIns="3520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385166">
            <a:off x="6696749" y="1209982"/>
            <a:ext cx="4770644" cy="477064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0266" tIns="40133" rIns="80266" bIns="40133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 l="21875" r="21875"/>
          <a:stretch>
            <a:fillRect/>
          </a:stretch>
        </p:blipFill>
        <p:spPr>
          <a:xfrm>
            <a:off x="7093433" y="1606666"/>
            <a:ext cx="3977277" cy="3977277"/>
          </a:xfrm>
          <a:custGeom>
            <a:avLst/>
            <a:gdLst>
              <a:gd name="connsiteX0" fmla="*/ 1989000 w 3978000"/>
              <a:gd name="connsiteY0" fmla="*/ 0 h 3935453"/>
              <a:gd name="connsiteX1" fmla="*/ 3978000 w 3978000"/>
              <a:gd name="connsiteY1" fmla="*/ 1989000 h 3935453"/>
              <a:gd name="connsiteX2" fmla="*/ 2580468 w 3978000"/>
              <a:gd name="connsiteY2" fmla="*/ 3888578 h 3935453"/>
              <a:gd name="connsiteX3" fmla="*/ 2398167 w 3978000"/>
              <a:gd name="connsiteY3" fmla="*/ 3935453 h 3935453"/>
              <a:gd name="connsiteX4" fmla="*/ 1579834 w 3978000"/>
              <a:gd name="connsiteY4" fmla="*/ 3935453 h 3935453"/>
              <a:gd name="connsiteX5" fmla="*/ 1397533 w 3978000"/>
              <a:gd name="connsiteY5" fmla="*/ 3888578 h 3935453"/>
              <a:gd name="connsiteX6" fmla="*/ 0 w 3978000"/>
              <a:gd name="connsiteY6" fmla="*/ 1989000 h 3935453"/>
              <a:gd name="connsiteX7" fmla="*/ 1989000 w 3978000"/>
              <a:gd name="connsiteY7" fmla="*/ 0 h 3935453"/>
            </a:gdLst>
            <a:ahLst/>
            <a:cxnLst/>
            <a:rect l="l" t="t" r="r" b="b"/>
            <a:pathLst>
              <a:path w="3978000" h="3935453">
                <a:moveTo>
                  <a:pt x="1989000" y="0"/>
                </a:moveTo>
                <a:cubicBezTo>
                  <a:pt x="3087494" y="0"/>
                  <a:pt x="3978000" y="890506"/>
                  <a:pt x="3978000" y="1989000"/>
                </a:cubicBezTo>
                <a:cubicBezTo>
                  <a:pt x="3978000" y="2881526"/>
                  <a:pt x="3390127" y="3636748"/>
                  <a:pt x="2580468" y="3888578"/>
                </a:cubicBezTo>
                <a:lnTo>
                  <a:pt x="2398167" y="3935453"/>
                </a:lnTo>
                <a:lnTo>
                  <a:pt x="1579834" y="3935453"/>
                </a:lnTo>
                <a:lnTo>
                  <a:pt x="1397533" y="3888578"/>
                </a:lnTo>
                <a:cubicBezTo>
                  <a:pt x="587873" y="3636748"/>
                  <a:pt x="0" y="2881526"/>
                  <a:pt x="0" y="1989000"/>
                </a:cubicBezTo>
                <a:cubicBezTo>
                  <a:pt x="0" y="890506"/>
                  <a:pt x="890506" y="0"/>
                  <a:pt x="19890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10972904" y="5226610"/>
            <a:ext cx="545996" cy="5459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083505" y="5338859"/>
            <a:ext cx="324794" cy="321498"/>
          </a:xfrm>
          <a:custGeom>
            <a:avLst/>
            <a:gdLst>
              <a:gd name="connsiteX0" fmla="*/ 1163193 w 1872552"/>
              <a:gd name="connsiteY0" fmla="*/ 1008682 h 1853550"/>
              <a:gd name="connsiteX1" fmla="*/ 1670113 w 1872552"/>
              <a:gd name="connsiteY1" fmla="*/ 1008682 h 1853550"/>
              <a:gd name="connsiteX2" fmla="*/ 1839277 w 1872552"/>
              <a:gd name="connsiteY2" fmla="*/ 1177465 h 1853550"/>
              <a:gd name="connsiteX3" fmla="*/ 1839277 w 1872552"/>
              <a:gd name="connsiteY3" fmla="*/ 1684195 h 1853550"/>
              <a:gd name="connsiteX4" fmla="*/ 1670113 w 1872552"/>
              <a:gd name="connsiteY4" fmla="*/ 1853550 h 1853550"/>
              <a:gd name="connsiteX5" fmla="*/ 1163193 w 1872552"/>
              <a:gd name="connsiteY5" fmla="*/ 1853550 h 1853550"/>
              <a:gd name="connsiteX6" fmla="*/ 993838 w 1872552"/>
              <a:gd name="connsiteY6" fmla="*/ 1684195 h 1853550"/>
              <a:gd name="connsiteX7" fmla="*/ 993838 w 1872552"/>
              <a:gd name="connsiteY7" fmla="*/ 1177465 h 1853550"/>
              <a:gd name="connsiteX8" fmla="*/ 1163193 w 1872552"/>
              <a:gd name="connsiteY8" fmla="*/ 1008682 h 1853550"/>
              <a:gd name="connsiteX9" fmla="*/ 169355 w 1872552"/>
              <a:gd name="connsiteY9" fmla="*/ 1008682 h 1853550"/>
              <a:gd name="connsiteX10" fmla="*/ 676275 w 1872552"/>
              <a:gd name="connsiteY10" fmla="*/ 1008682 h 1853550"/>
              <a:gd name="connsiteX11" fmla="*/ 845439 w 1872552"/>
              <a:gd name="connsiteY11" fmla="*/ 1177465 h 1853550"/>
              <a:gd name="connsiteX12" fmla="*/ 845439 w 1872552"/>
              <a:gd name="connsiteY12" fmla="*/ 1684195 h 1853550"/>
              <a:gd name="connsiteX13" fmla="*/ 676275 w 1872552"/>
              <a:gd name="connsiteY13" fmla="*/ 1853550 h 1853550"/>
              <a:gd name="connsiteX14" fmla="*/ 169355 w 1872552"/>
              <a:gd name="connsiteY14" fmla="*/ 1853550 h 1853550"/>
              <a:gd name="connsiteX15" fmla="*/ 0 w 1872552"/>
              <a:gd name="connsiteY15" fmla="*/ 1684195 h 1853550"/>
              <a:gd name="connsiteX16" fmla="*/ 0 w 1872552"/>
              <a:gd name="connsiteY16" fmla="*/ 1177465 h 1853550"/>
              <a:gd name="connsiteX17" fmla="*/ 169355 w 1872552"/>
              <a:gd name="connsiteY17" fmla="*/ 1008682 h 1853550"/>
              <a:gd name="connsiteX18" fmla="*/ 169355 w 1872552"/>
              <a:gd name="connsiteY18" fmla="*/ 33514 h 1853550"/>
              <a:gd name="connsiteX19" fmla="*/ 676275 w 1872552"/>
              <a:gd name="connsiteY19" fmla="*/ 33514 h 1853550"/>
              <a:gd name="connsiteX20" fmla="*/ 845439 w 1872552"/>
              <a:gd name="connsiteY20" fmla="*/ 202297 h 1853550"/>
              <a:gd name="connsiteX21" fmla="*/ 845439 w 1872552"/>
              <a:gd name="connsiteY21" fmla="*/ 709027 h 1853550"/>
              <a:gd name="connsiteX22" fmla="*/ 676275 w 1872552"/>
              <a:gd name="connsiteY22" fmla="*/ 878382 h 1853550"/>
              <a:gd name="connsiteX23" fmla="*/ 169355 w 1872552"/>
              <a:gd name="connsiteY23" fmla="*/ 878382 h 1853550"/>
              <a:gd name="connsiteX24" fmla="*/ 0 w 1872552"/>
              <a:gd name="connsiteY24" fmla="*/ 709027 h 1853550"/>
              <a:gd name="connsiteX25" fmla="*/ 0 w 1872552"/>
              <a:gd name="connsiteY25" fmla="*/ 202297 h 1853550"/>
              <a:gd name="connsiteX26" fmla="*/ 169355 w 1872552"/>
              <a:gd name="connsiteY26" fmla="*/ 33514 h 1853550"/>
              <a:gd name="connsiteX27" fmla="*/ 1416605 w 1872552"/>
              <a:gd name="connsiteY27" fmla="*/ 0 h 1853550"/>
              <a:gd name="connsiteX28" fmla="*/ 1474183 w 1872552"/>
              <a:gd name="connsiteY28" fmla="*/ 23846 h 1853550"/>
              <a:gd name="connsiteX29" fmla="*/ 1848706 w 1872552"/>
              <a:gd name="connsiteY29" fmla="*/ 398369 h 1853550"/>
              <a:gd name="connsiteX30" fmla="*/ 1848706 w 1872552"/>
              <a:gd name="connsiteY30" fmla="*/ 513526 h 1853550"/>
              <a:gd name="connsiteX31" fmla="*/ 1474183 w 1872552"/>
              <a:gd name="connsiteY31" fmla="*/ 888049 h 1853550"/>
              <a:gd name="connsiteX32" fmla="*/ 1359026 w 1872552"/>
              <a:gd name="connsiteY32" fmla="*/ 888049 h 1853550"/>
              <a:gd name="connsiteX33" fmla="*/ 984408 w 1872552"/>
              <a:gd name="connsiteY33" fmla="*/ 513526 h 1853550"/>
              <a:gd name="connsiteX34" fmla="*/ 984408 w 1872552"/>
              <a:gd name="connsiteY34" fmla="*/ 398369 h 1853550"/>
              <a:gd name="connsiteX35" fmla="*/ 1359026 w 1872552"/>
              <a:gd name="connsiteY35" fmla="*/ 23846 h 1853550"/>
              <a:gd name="connsiteX36" fmla="*/ 1416605 w 1872552"/>
              <a:gd name="connsiteY36" fmla="*/ 0 h 1853550"/>
            </a:gdLst>
            <a:ahLst/>
            <a:cxnLst/>
            <a:rect l="l" t="t" r="r" b="b"/>
            <a:pathLst>
              <a:path w="1872552" h="1853550">
                <a:moveTo>
                  <a:pt x="1163193" y="1008682"/>
                </a:moveTo>
                <a:lnTo>
                  <a:pt x="1670113" y="1008682"/>
                </a:lnTo>
                <a:cubicBezTo>
                  <a:pt x="1763348" y="1008786"/>
                  <a:pt x="1838963" y="1084230"/>
                  <a:pt x="1839277" y="1177465"/>
                </a:cubicBezTo>
                <a:lnTo>
                  <a:pt x="1839277" y="1684195"/>
                </a:lnTo>
                <a:cubicBezTo>
                  <a:pt x="1839277" y="1777652"/>
                  <a:pt x="1763570" y="1853445"/>
                  <a:pt x="1670113" y="1853550"/>
                </a:cubicBezTo>
                <a:lnTo>
                  <a:pt x="1163193" y="1853550"/>
                </a:lnTo>
                <a:cubicBezTo>
                  <a:pt x="1069661" y="1853550"/>
                  <a:pt x="993838" y="1777727"/>
                  <a:pt x="993838" y="1684195"/>
                </a:cubicBezTo>
                <a:lnTo>
                  <a:pt x="993838" y="1177465"/>
                </a:lnTo>
                <a:cubicBezTo>
                  <a:pt x="994153" y="1084156"/>
                  <a:pt x="1069883" y="1008681"/>
                  <a:pt x="1163193" y="1008682"/>
                </a:cubicBezTo>
                <a:close/>
                <a:moveTo>
                  <a:pt x="169355" y="1008682"/>
                </a:moveTo>
                <a:lnTo>
                  <a:pt x="676275" y="1008682"/>
                </a:lnTo>
                <a:cubicBezTo>
                  <a:pt x="769510" y="1008786"/>
                  <a:pt x="845125" y="1084230"/>
                  <a:pt x="845439" y="1177465"/>
                </a:cubicBezTo>
                <a:lnTo>
                  <a:pt x="845439" y="1684195"/>
                </a:lnTo>
                <a:cubicBezTo>
                  <a:pt x="845439" y="1777652"/>
                  <a:pt x="769732" y="1853445"/>
                  <a:pt x="676275" y="1853550"/>
                </a:cubicBezTo>
                <a:lnTo>
                  <a:pt x="169355" y="1853550"/>
                </a:lnTo>
                <a:cubicBezTo>
                  <a:pt x="75823" y="1853550"/>
                  <a:pt x="0" y="1777727"/>
                  <a:pt x="0" y="1684195"/>
                </a:cubicBezTo>
                <a:lnTo>
                  <a:pt x="0" y="1177465"/>
                </a:lnTo>
                <a:cubicBezTo>
                  <a:pt x="315" y="1084156"/>
                  <a:pt x="76045" y="1008681"/>
                  <a:pt x="169355" y="1008682"/>
                </a:cubicBezTo>
                <a:close/>
                <a:moveTo>
                  <a:pt x="169355" y="33514"/>
                </a:moveTo>
                <a:lnTo>
                  <a:pt x="676275" y="33514"/>
                </a:lnTo>
                <a:cubicBezTo>
                  <a:pt x="769510" y="33618"/>
                  <a:pt x="845125" y="109062"/>
                  <a:pt x="845439" y="202297"/>
                </a:cubicBezTo>
                <a:lnTo>
                  <a:pt x="845439" y="709027"/>
                </a:lnTo>
                <a:cubicBezTo>
                  <a:pt x="845439" y="802484"/>
                  <a:pt x="769732" y="878277"/>
                  <a:pt x="676275" y="878382"/>
                </a:cubicBezTo>
                <a:lnTo>
                  <a:pt x="169355" y="878382"/>
                </a:lnTo>
                <a:cubicBezTo>
                  <a:pt x="75823" y="878382"/>
                  <a:pt x="0" y="802559"/>
                  <a:pt x="0" y="709027"/>
                </a:cubicBezTo>
                <a:lnTo>
                  <a:pt x="0" y="202297"/>
                </a:lnTo>
                <a:cubicBezTo>
                  <a:pt x="315" y="108988"/>
                  <a:pt x="76045" y="33513"/>
                  <a:pt x="169355" y="33514"/>
                </a:cubicBezTo>
                <a:close/>
                <a:moveTo>
                  <a:pt x="1416605" y="0"/>
                </a:moveTo>
                <a:cubicBezTo>
                  <a:pt x="1437443" y="0"/>
                  <a:pt x="1458281" y="7948"/>
                  <a:pt x="1474183" y="23846"/>
                </a:cubicBezTo>
                <a:lnTo>
                  <a:pt x="1848706" y="398369"/>
                </a:lnTo>
                <a:cubicBezTo>
                  <a:pt x="1880501" y="430171"/>
                  <a:pt x="1880501" y="481724"/>
                  <a:pt x="1848706" y="513526"/>
                </a:cubicBezTo>
                <a:lnTo>
                  <a:pt x="1474183" y="888049"/>
                </a:lnTo>
                <a:cubicBezTo>
                  <a:pt x="1442379" y="919843"/>
                  <a:pt x="1390830" y="919843"/>
                  <a:pt x="1359026" y="888049"/>
                </a:cubicBezTo>
                <a:lnTo>
                  <a:pt x="984408" y="513526"/>
                </a:lnTo>
                <a:cubicBezTo>
                  <a:pt x="952613" y="481724"/>
                  <a:pt x="952613" y="430171"/>
                  <a:pt x="984408" y="398369"/>
                </a:cubicBezTo>
                <a:lnTo>
                  <a:pt x="1359026" y="23846"/>
                </a:lnTo>
                <a:cubicBezTo>
                  <a:pt x="1374928" y="7948"/>
                  <a:pt x="1395766" y="0"/>
                  <a:pt x="141660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931554" y="274460"/>
            <a:ext cx="545996" cy="545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042155" y="386709"/>
            <a:ext cx="324794" cy="321498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975105" y="5745370"/>
            <a:ext cx="545996" cy="545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3735162" flipV="1">
            <a:off x="5165715" y="-333108"/>
            <a:ext cx="1156787" cy="1178411"/>
          </a:xfrm>
          <a:custGeom>
            <a:avLst/>
            <a:gdLst>
              <a:gd name="connsiteX0" fmla="*/ 573507 w 1156787"/>
              <a:gd name="connsiteY0" fmla="*/ 1129984 h 1178411"/>
              <a:gd name="connsiteX1" fmla="*/ 598983 w 1156787"/>
              <a:gd name="connsiteY1" fmla="*/ 1178411 h 1178411"/>
              <a:gd name="connsiteX2" fmla="*/ 821495 w 1156787"/>
              <a:gd name="connsiteY2" fmla="*/ 1178411 h 1178411"/>
              <a:gd name="connsiteX3" fmla="*/ 821495 w 1156787"/>
              <a:gd name="connsiteY3" fmla="*/ 1129984 h 1178411"/>
              <a:gd name="connsiteX4" fmla="*/ 488587 w 1156787"/>
              <a:gd name="connsiteY4" fmla="*/ 968558 h 1178411"/>
              <a:gd name="connsiteX5" fmla="*/ 514062 w 1156787"/>
              <a:gd name="connsiteY5" fmla="*/ 1016985 h 1178411"/>
              <a:gd name="connsiteX6" fmla="*/ 909143 w 1156787"/>
              <a:gd name="connsiteY6" fmla="*/ 1016984 h 1178411"/>
              <a:gd name="connsiteX7" fmla="*/ 909143 w 1156787"/>
              <a:gd name="connsiteY7" fmla="*/ 968558 h 1178411"/>
              <a:gd name="connsiteX8" fmla="*/ 403666 w 1156787"/>
              <a:gd name="connsiteY8" fmla="*/ 807132 h 1178411"/>
              <a:gd name="connsiteX9" fmla="*/ 429142 w 1156787"/>
              <a:gd name="connsiteY9" fmla="*/ 855559 h 1178411"/>
              <a:gd name="connsiteX10" fmla="*/ 1015199 w 1156787"/>
              <a:gd name="connsiteY10" fmla="*/ 855558 h 1178411"/>
              <a:gd name="connsiteX11" fmla="*/ 1015199 w 1156787"/>
              <a:gd name="connsiteY11" fmla="*/ 807131 h 1178411"/>
              <a:gd name="connsiteX12" fmla="*/ 318745 w 1156787"/>
              <a:gd name="connsiteY12" fmla="*/ 645706 h 1178411"/>
              <a:gd name="connsiteX13" fmla="*/ 344221 w 1156787"/>
              <a:gd name="connsiteY13" fmla="*/ 694132 h 1178411"/>
              <a:gd name="connsiteX14" fmla="*/ 1143527 w 1156787"/>
              <a:gd name="connsiteY14" fmla="*/ 694132 h 1178411"/>
              <a:gd name="connsiteX15" fmla="*/ 1143527 w 1156787"/>
              <a:gd name="connsiteY15" fmla="*/ 645705 h 1178411"/>
              <a:gd name="connsiteX16" fmla="*/ 233824 w 1156787"/>
              <a:gd name="connsiteY16" fmla="*/ 484279 h 1178411"/>
              <a:gd name="connsiteX17" fmla="*/ 259300 w 1156787"/>
              <a:gd name="connsiteY17" fmla="*/ 532706 h 1178411"/>
              <a:gd name="connsiteX18" fmla="*/ 1156787 w 1156787"/>
              <a:gd name="connsiteY18" fmla="*/ 532706 h 1178411"/>
              <a:gd name="connsiteX19" fmla="*/ 1156787 w 1156787"/>
              <a:gd name="connsiteY19" fmla="*/ 484279 h 1178411"/>
              <a:gd name="connsiteX20" fmla="*/ 148903 w 1156787"/>
              <a:gd name="connsiteY20" fmla="*/ 322853 h 1178411"/>
              <a:gd name="connsiteX21" fmla="*/ 174379 w 1156787"/>
              <a:gd name="connsiteY21" fmla="*/ 371280 h 1178411"/>
              <a:gd name="connsiteX22" fmla="*/ 1028460 w 1156787"/>
              <a:gd name="connsiteY22" fmla="*/ 371279 h 1178411"/>
              <a:gd name="connsiteX23" fmla="*/ 1028460 w 1156787"/>
              <a:gd name="connsiteY23" fmla="*/ 322853 h 1178411"/>
              <a:gd name="connsiteX24" fmla="*/ 63983 w 1156787"/>
              <a:gd name="connsiteY24" fmla="*/ 161426 h 1178411"/>
              <a:gd name="connsiteX25" fmla="*/ 89458 w 1156787"/>
              <a:gd name="connsiteY25" fmla="*/ 209853 h 1178411"/>
              <a:gd name="connsiteX26" fmla="*/ 922404 w 1156787"/>
              <a:gd name="connsiteY26" fmla="*/ 209853 h 1178411"/>
              <a:gd name="connsiteX27" fmla="*/ 922403 w 1156787"/>
              <a:gd name="connsiteY27" fmla="*/ 161426 h 1178411"/>
              <a:gd name="connsiteX28" fmla="*/ 0 w 1156787"/>
              <a:gd name="connsiteY28" fmla="*/ 39802 h 1178411"/>
              <a:gd name="connsiteX29" fmla="*/ 4538 w 1156787"/>
              <a:gd name="connsiteY29" fmla="*/ 48427 h 1178411"/>
              <a:gd name="connsiteX30" fmla="*/ 834756 w 1156787"/>
              <a:gd name="connsiteY30" fmla="*/ 48427 h 1178411"/>
              <a:gd name="connsiteX31" fmla="*/ 834756 w 1156787"/>
              <a:gd name="connsiteY31" fmla="*/ 0 h 1178411"/>
              <a:gd name="connsiteX32" fmla="*/ 0 w 1156787"/>
              <a:gd name="connsiteY32" fmla="*/ 0 h 1178411"/>
            </a:gdLst>
            <a:ahLst/>
            <a:cxnLst/>
            <a:rect l="l" t="t" r="r" b="b"/>
            <a:pathLst>
              <a:path w="1156787" h="1178411">
                <a:moveTo>
                  <a:pt x="573507" y="1129984"/>
                </a:moveTo>
                <a:lnTo>
                  <a:pt x="598983" y="1178411"/>
                </a:lnTo>
                <a:lnTo>
                  <a:pt x="821495" y="1178411"/>
                </a:lnTo>
                <a:lnTo>
                  <a:pt x="821495" y="1129984"/>
                </a:lnTo>
                <a:close/>
                <a:moveTo>
                  <a:pt x="488587" y="968558"/>
                </a:moveTo>
                <a:lnTo>
                  <a:pt x="514062" y="1016985"/>
                </a:lnTo>
                <a:lnTo>
                  <a:pt x="909143" y="1016984"/>
                </a:lnTo>
                <a:lnTo>
                  <a:pt x="909143" y="968558"/>
                </a:lnTo>
                <a:close/>
                <a:moveTo>
                  <a:pt x="403666" y="807132"/>
                </a:moveTo>
                <a:lnTo>
                  <a:pt x="429142" y="855559"/>
                </a:lnTo>
                <a:lnTo>
                  <a:pt x="1015199" y="855558"/>
                </a:lnTo>
                <a:lnTo>
                  <a:pt x="1015199" y="807131"/>
                </a:lnTo>
                <a:close/>
                <a:moveTo>
                  <a:pt x="318745" y="645706"/>
                </a:moveTo>
                <a:lnTo>
                  <a:pt x="344221" y="694132"/>
                </a:lnTo>
                <a:lnTo>
                  <a:pt x="1143527" y="694132"/>
                </a:lnTo>
                <a:lnTo>
                  <a:pt x="1143527" y="645705"/>
                </a:lnTo>
                <a:close/>
                <a:moveTo>
                  <a:pt x="233824" y="484279"/>
                </a:moveTo>
                <a:lnTo>
                  <a:pt x="259300" y="532706"/>
                </a:lnTo>
                <a:lnTo>
                  <a:pt x="1156787" y="532706"/>
                </a:lnTo>
                <a:lnTo>
                  <a:pt x="1156787" y="484279"/>
                </a:lnTo>
                <a:close/>
                <a:moveTo>
                  <a:pt x="148903" y="322853"/>
                </a:moveTo>
                <a:lnTo>
                  <a:pt x="174379" y="371280"/>
                </a:lnTo>
                <a:lnTo>
                  <a:pt x="1028460" y="371279"/>
                </a:lnTo>
                <a:lnTo>
                  <a:pt x="1028460" y="322853"/>
                </a:lnTo>
                <a:close/>
                <a:moveTo>
                  <a:pt x="63983" y="161426"/>
                </a:moveTo>
                <a:lnTo>
                  <a:pt x="89458" y="209853"/>
                </a:lnTo>
                <a:lnTo>
                  <a:pt x="922404" y="209853"/>
                </a:lnTo>
                <a:lnTo>
                  <a:pt x="922403" y="161426"/>
                </a:lnTo>
                <a:close/>
                <a:moveTo>
                  <a:pt x="0" y="39802"/>
                </a:moveTo>
                <a:lnTo>
                  <a:pt x="4538" y="48427"/>
                </a:lnTo>
                <a:lnTo>
                  <a:pt x="834756" y="48427"/>
                </a:lnTo>
                <a:lnTo>
                  <a:pt x="8347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3474132" flipV="1">
            <a:off x="66213" y="-355945"/>
            <a:ext cx="630079" cy="1359794"/>
          </a:xfrm>
          <a:custGeom>
            <a:avLst/>
            <a:gdLst>
              <a:gd name="connsiteX0" fmla="*/ 630079 w 630079"/>
              <a:gd name="connsiteY0" fmla="*/ 920857 h 1359794"/>
              <a:gd name="connsiteX1" fmla="*/ 197699 w 630079"/>
              <a:gd name="connsiteY1" fmla="*/ 1359794 h 1359794"/>
              <a:gd name="connsiteX2" fmla="*/ 144086 w 630079"/>
              <a:gd name="connsiteY2" fmla="*/ 1248500 h 1359794"/>
              <a:gd name="connsiteX3" fmla="*/ 0 w 630079"/>
              <a:gd name="connsiteY3" fmla="*/ 534814 h 1359794"/>
              <a:gd name="connsiteX4" fmla="*/ 37250 w 630079"/>
              <a:gd name="connsiteY4" fmla="*/ 165297 h 1359794"/>
              <a:gd name="connsiteX5" fmla="*/ 79752 w 630079"/>
              <a:gd name="connsiteY5" fmla="*/ 0 h 1359794"/>
              <a:gd name="connsiteX6" fmla="*/ 566665 w 630079"/>
              <a:gd name="connsiteY6" fmla="*/ 479639 h 1359794"/>
              <a:gd name="connsiteX7" fmla="*/ 563879 w 630079"/>
              <a:gd name="connsiteY7" fmla="*/ 534814 h 1359794"/>
              <a:gd name="connsiteX8" fmla="*/ 589673 w 630079"/>
              <a:gd name="connsiteY8" fmla="*/ 790689 h 1359794"/>
            </a:gdLst>
            <a:ahLst/>
            <a:cxnLst/>
            <a:rect l="l" t="t" r="r" b="b"/>
            <a:pathLst>
              <a:path w="630079" h="1359794">
                <a:moveTo>
                  <a:pt x="630079" y="920857"/>
                </a:moveTo>
                <a:lnTo>
                  <a:pt x="197699" y="1359794"/>
                </a:lnTo>
                <a:lnTo>
                  <a:pt x="144086" y="1248500"/>
                </a:lnTo>
                <a:cubicBezTo>
                  <a:pt x="51305" y="1029141"/>
                  <a:pt x="0" y="787969"/>
                  <a:pt x="0" y="534814"/>
                </a:cubicBezTo>
                <a:cubicBezTo>
                  <a:pt x="0" y="408236"/>
                  <a:pt x="12826" y="284655"/>
                  <a:pt x="37250" y="165297"/>
                </a:cubicBezTo>
                <a:lnTo>
                  <a:pt x="79752" y="0"/>
                </a:lnTo>
                <a:lnTo>
                  <a:pt x="566665" y="479639"/>
                </a:lnTo>
                <a:lnTo>
                  <a:pt x="563879" y="534814"/>
                </a:lnTo>
                <a:cubicBezTo>
                  <a:pt x="563879" y="622464"/>
                  <a:pt x="572760" y="708039"/>
                  <a:pt x="589673" y="79068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30908" y="2525622"/>
            <a:ext cx="5903499" cy="2030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000" b="1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Quicksand SemiBold" charset="0"/>
              </a:rPr>
              <a:t>案例阐述维度重点</a:t>
            </a:r>
            <a:endParaRPr kumimoji="1" lang="en-US" altLang="zh-CN" sz="4000" b="1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Quicksand SemiBold" charset="0"/>
            </a:endParaRPr>
          </a:p>
        </p:txBody>
      </p:sp>
      <p:pic>
        <p:nvPicPr>
          <p:cNvPr id="14" name="图片 13" descr="金翼大赛gai-1 -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15" name="直接连接符 14"/>
          <p:cNvCxnSpPr/>
          <p:nvPr>
            <p:custDataLst>
              <p:tags r:id="rId4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8" name="图片 17" descr="cs -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3365500" y="3357880"/>
            <a:ext cx="14020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总计85分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569595" y="1935480"/>
            <a:ext cx="3220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7DC0FF"/>
                </a:solidFill>
                <a:latin typeface="微软雅黑" panose="020B0503020204020204" charset="-122"/>
                <a:ea typeface="微软雅黑" panose="020B0503020204020204" charset="-122"/>
              </a:rPr>
              <a:t>PART 02</a:t>
            </a:r>
            <a:endParaRPr lang="en-US" altLang="zh-CN" sz="4000">
              <a:solidFill>
                <a:srgbClr val="7DC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54000">
                <a:schemeClr val="bg1">
                  <a:alpha val="3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149600" y="1499937"/>
            <a:ext cx="2743199" cy="3320716"/>
          </a:xfrm>
          <a:prstGeom prst="roundRect">
            <a:avLst>
              <a:gd name="adj" fmla="val 496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2193925"/>
            <a:ext cx="4959985" cy="3550285"/>
          </a:xfrm>
          <a:prstGeom prst="roundRect">
            <a:avLst>
              <a:gd name="adj" fmla="val 496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092691" y="1621801"/>
            <a:ext cx="857016" cy="4556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charset="-122"/>
              </a:rPr>
              <a:t>01</a:t>
            </a:r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 rot="5400000">
            <a:off x="836025" y="2278818"/>
            <a:ext cx="120320" cy="47157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86617" y="2859511"/>
            <a:ext cx="4507249" cy="85110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005FB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材料选择创新</a:t>
            </a:r>
            <a:endParaRPr kumimoji="1" lang="en-US" altLang="zh-CN" sz="2000" b="1">
              <a:ln w="12700">
                <a:noFill/>
              </a:ln>
              <a:solidFill>
                <a:srgbClr val="005FB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8775701" y="1499937"/>
            <a:ext cx="2743199" cy="3320716"/>
          </a:xfrm>
          <a:prstGeom prst="roundRect">
            <a:avLst>
              <a:gd name="adj" fmla="val 4965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286500" y="2193925"/>
            <a:ext cx="4959985" cy="3550285"/>
          </a:xfrm>
          <a:prstGeom prst="roundRect">
            <a:avLst>
              <a:gd name="adj" fmla="val 496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718792" y="1621801"/>
            <a:ext cx="857016" cy="4556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B" panose="00020600040101010101" charset="-122"/>
              </a:rPr>
              <a:t>02</a:t>
            </a:r>
            <a:endParaRPr kumimoji="1" lang="en-US" altLang="zh-CN" sz="3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OPPOSans B" panose="0002060004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 rot="5400000">
            <a:off x="6462126" y="2278818"/>
            <a:ext cx="120320" cy="47157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12718" y="2585191"/>
            <a:ext cx="4507249" cy="85110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000" b="1">
                <a:ln w="12700">
                  <a:noFill/>
                </a:ln>
                <a:solidFill>
                  <a:srgbClr val="005FB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应用过程中的环保创新</a:t>
            </a:r>
            <a:endParaRPr kumimoji="1" lang="en-US" altLang="zh-CN" sz="2000" b="1">
              <a:ln w="12700">
                <a:noFill/>
              </a:ln>
              <a:solidFill>
                <a:srgbClr val="005FB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环保创新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02 案例阐述维度重点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  <p:pic>
        <p:nvPicPr>
          <p:cNvPr id="21" name="图片 20" descr="金翼大赛gai-1 -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22" name="直接连接符 21"/>
          <p:cNvCxnSpPr/>
          <p:nvPr>
            <p:custDataLst>
              <p:tags r:id="rId4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3" name="图片 22" descr="cs -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886460" y="3710305"/>
            <a:ext cx="4507230" cy="19570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电子墨水屏的环保优势</a:t>
            </a:r>
            <a:r>
              <a:rPr kumimoji="1" lang="en-US" altLang="zh-CN" sz="115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Lucida Sans" panose="020B0602030504020204" charset="0"/>
                <a:ea typeface="Lucida Sans" panose="020B0602030504020204" charset="0"/>
                <a:cs typeface="Lucida Sans" panose="020B0602030504020204" charset="0"/>
              </a:rPr>
              <a:t>
</a:t>
            </a:r>
            <a:r>
              <a:rPr kumimoji="1" lang="en-US" altLang="zh-CN" sz="115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电子墨水屏的可视原理基于电子墨水微胶囊电泳技术，无需持续供电即可保持显示内容，相较于传统液晶屏，大大降低了能耗。
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材料的可持续性
</a:t>
            </a:r>
            <a:r>
              <a:rPr kumimoji="1" lang="en-US" altLang="zh-CN" sz="115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Lucida Sans" panose="020B0602030504020204" charset="0"/>
              </a:rPr>
              <a:t>电子墨水屏材料生产环保，原材料获取及工艺对环境影响小。其寿命长、不易坏，能减少因频繁更换显示设备产生的电子垃圾，契合可持续发展理念，从源头减轻环境压力。</a:t>
            </a:r>
            <a:endParaRPr kumimoji="1" lang="en-US" altLang="zh-CN" sz="115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Lucida Sans" panose="020B0602030504020204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512560" y="3435985"/>
            <a:ext cx="4507230" cy="20345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保护森林资源
</a:t>
            </a:r>
            <a:r>
              <a:rPr kumimoji="1" lang="en-US" altLang="zh-CN" sz="115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电子价签全面取代纸质价签，以美宜佳门店为例，每年节省超 10 万纸张。纸张生产消耗大量木材，如此规模的节省，对森林资源保护意义重大，助力维护生态平衡。
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消除化学污染隐患
</a:t>
            </a:r>
            <a:r>
              <a:rPr kumimoji="1" lang="en-US" altLang="zh-CN" sz="115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纸质价签生产用油墨等化学物，在各环节易污染环境，其有机溶剂挥发产生的 VOCs，既污染空气又危害健康。电子价签摒弃此类化学物，从源头杜绝污染，对人员健康与环境保护意义重大。</a:t>
            </a:r>
            <a:endParaRPr kumimoji="1" lang="en-US" altLang="zh-CN" sz="115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2445385" y="342900"/>
            <a:ext cx="9175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>
            <p:custDataLst>
              <p:tags r:id="rId1"/>
            </p:custDataLst>
          </p:nvPr>
        </p:nvCxnSpPr>
        <p:spPr>
          <a:xfrm>
            <a:off x="713105" y="618680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648970" y="977900"/>
            <a:ext cx="5249545" cy="2811780"/>
            <a:chOff x="1022" y="1780"/>
            <a:chExt cx="8267" cy="4428"/>
          </a:xfrm>
        </p:grpSpPr>
        <p:sp>
          <p:nvSpPr>
            <p:cNvPr id="46" name="标题 1"/>
            <p:cNvSpPr txBox="1"/>
            <p:nvPr>
              <p:custDataLst>
                <p:tags r:id="rId2"/>
              </p:custDataLst>
            </p:nvPr>
          </p:nvSpPr>
          <p:spPr>
            <a:xfrm>
              <a:off x="1022" y="1894"/>
              <a:ext cx="8267" cy="4314"/>
            </a:xfrm>
            <a:prstGeom prst="round2DiagRect">
              <a:avLst>
                <a:gd name="adj1" fmla="val 8854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1323" y="2597"/>
              <a:ext cx="7544" cy="35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algn="l">
                <a:lnSpc>
                  <a:spcPct val="150000"/>
                </a:lnSpc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kumimoji="1" lang="en-US" altLang="zh-CN" sz="16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成本降低</a:t>
              </a:r>
              <a:endPara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· 直接物料成本：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电子价签取代纸质价签，纸张与油墨采购费用大幅削减，每年节省成本颇为可观。</a:t>
              </a: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· 人力成本：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电子价签的便捷操作，使员工用于价签管理的时间显著减少，人力成本降低约三成。</a:t>
              </a: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· 损耗成本：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因价格信息准确，商品损耗成本降低近三分之一。</a:t>
              </a: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标题 1"/>
            <p:cNvSpPr txBox="1"/>
            <p:nvPr/>
          </p:nvSpPr>
          <p:spPr>
            <a:xfrm>
              <a:off x="1503" y="1780"/>
              <a:ext cx="7786" cy="6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95000"/>
                <a:alpha val="80000"/>
              </a:schemeClr>
            </a:soli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9" name="标题 1"/>
            <p:cNvSpPr txBox="1"/>
            <p:nvPr/>
          </p:nvSpPr>
          <p:spPr>
            <a:xfrm>
              <a:off x="1040" y="1780"/>
              <a:ext cx="1020" cy="680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3000000" scaled="0"/>
            </a:gradFill>
            <a:ln cap="flat">
              <a:noFill/>
              <a:prstDash val="solid"/>
              <a:miter/>
            </a:ln>
            <a:effectLst>
              <a:outerShdw blurRad="317500" dist="127000" dir="2400000" algn="t" rotWithShape="0">
                <a:schemeClr val="accent1"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0" name="标题 1"/>
            <p:cNvSpPr txBox="1"/>
            <p:nvPr/>
          </p:nvSpPr>
          <p:spPr>
            <a:xfrm>
              <a:off x="2391" y="1893"/>
              <a:ext cx="6236" cy="4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lstStyle/>
            <a:p>
              <a:pPr algn="l">
                <a:lnSpc>
                  <a:spcPct val="110000"/>
                </a:lnSpc>
              </a:pPr>
              <a:r>
                <a:rPr kumimoji="1" lang="en-US" altLang="zh-CN" sz="20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Bold" panose="020B0800000000000000" charset="-122"/>
                </a:rPr>
                <a:t>经济效益</a:t>
              </a:r>
              <a:endPara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endParaRPr>
            </a:p>
          </p:txBody>
        </p:sp>
        <p:sp>
          <p:nvSpPr>
            <p:cNvPr id="41" name="标题 1"/>
            <p:cNvSpPr txBox="1"/>
            <p:nvPr/>
          </p:nvSpPr>
          <p:spPr>
            <a:xfrm>
              <a:off x="1235" y="1893"/>
              <a:ext cx="640" cy="4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160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OPPOSans H" panose="00020600040101010101" charset="-122"/>
                </a:rPr>
                <a:t>01</a:t>
              </a:r>
              <a:endParaRPr kumimoji="1"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2" name="标题 1"/>
          <p:cNvSpPr txBox="1"/>
          <p:nvPr/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回报效果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文本框 44"/>
          <p:cNvSpPr txBox="1"/>
          <p:nvPr>
            <p:custDataLst>
              <p:tags r:id="rId3"/>
            </p:custDataLst>
          </p:nvPr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02 案例阐述维度重点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336030" y="1496060"/>
            <a:ext cx="5249545" cy="4404995"/>
            <a:chOff x="1022" y="1780"/>
            <a:chExt cx="8267" cy="6937"/>
          </a:xfrm>
        </p:grpSpPr>
        <p:sp>
          <p:nvSpPr>
            <p:cNvPr id="49" name="标题 1"/>
            <p:cNvSpPr txBox="1"/>
            <p:nvPr>
              <p:custDataLst>
                <p:tags r:id="rId4"/>
              </p:custDataLst>
            </p:nvPr>
          </p:nvSpPr>
          <p:spPr>
            <a:xfrm>
              <a:off x="1022" y="1894"/>
              <a:ext cx="8267" cy="6823"/>
            </a:xfrm>
            <a:prstGeom prst="round2DiagRect">
              <a:avLst>
                <a:gd name="adj1" fmla="val 8854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0" name="标题 1"/>
            <p:cNvSpPr txBox="1"/>
            <p:nvPr>
              <p:custDataLst>
                <p:tags r:id="rId5"/>
              </p:custDataLst>
            </p:nvPr>
          </p:nvSpPr>
          <p:spPr>
            <a:xfrm>
              <a:off x="1323" y="2597"/>
              <a:ext cx="7544" cy="61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p>
              <a:pPr algn="l">
                <a:lnSpc>
                  <a:spcPct val="150000"/>
                </a:lnSpc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kumimoji="1" lang="en-US" altLang="zh-CN" sz="16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效率提升</a:t>
              </a:r>
              <a:endPara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· 价格管理：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传统纸质价签改价耗时数小时甚至一天，电子价签在半小时左右即可完成，效率提升超九成。</a:t>
              </a: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· 库存管理：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电子价签与库存系统联动，库存周转天数缩短约三分之一，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提高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资金周转率。</a:t>
              </a: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</a:pP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</a:t>
              </a:r>
              <a:r>
                <a:rPr kumimoji="1" lang="en-US" altLang="zh-CN" sz="16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管理优化</a:t>
              </a:r>
              <a:endPara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 数据驱动决策：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电子价签系统收集的数据，助力门店优化运营策略。</a:t>
              </a: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 标准化与规范化：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电子价签统一展示，提升门店形象，吸引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顾客关注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endPara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标题 1"/>
            <p:cNvSpPr txBox="1"/>
            <p:nvPr>
              <p:custDataLst>
                <p:tags r:id="rId6"/>
              </p:custDataLst>
            </p:nvPr>
          </p:nvSpPr>
          <p:spPr>
            <a:xfrm>
              <a:off x="1503" y="1780"/>
              <a:ext cx="7786" cy="6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95000"/>
                <a:alpha val="80000"/>
              </a:schemeClr>
            </a:soli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2" name="标题 1"/>
            <p:cNvSpPr txBox="1"/>
            <p:nvPr>
              <p:custDataLst>
                <p:tags r:id="rId7"/>
              </p:custDataLst>
            </p:nvPr>
          </p:nvSpPr>
          <p:spPr>
            <a:xfrm>
              <a:off x="1040" y="1780"/>
              <a:ext cx="1020" cy="680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3000000" scaled="0"/>
            </a:gradFill>
            <a:ln cap="flat">
              <a:noFill/>
              <a:prstDash val="solid"/>
              <a:miter/>
            </a:ln>
            <a:effectLst>
              <a:outerShdw blurRad="317500" dist="127000" dir="2400000" algn="t" rotWithShape="0">
                <a:schemeClr val="accent1"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3" name="标题 1"/>
            <p:cNvSpPr txBox="1"/>
            <p:nvPr>
              <p:custDataLst>
                <p:tags r:id="rId8"/>
              </p:custDataLst>
            </p:nvPr>
          </p:nvSpPr>
          <p:spPr>
            <a:xfrm>
              <a:off x="2391" y="1893"/>
              <a:ext cx="6236" cy="4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p>
              <a:pPr algn="l">
                <a:lnSpc>
                  <a:spcPct val="110000"/>
                </a:lnSpc>
              </a:pPr>
              <a:r>
                <a:rPr kumimoji="1" lang="en-US" altLang="zh-CN" sz="20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Bold" panose="020B0800000000000000" charset="-122"/>
                </a:rPr>
                <a:t>运营效益</a:t>
              </a:r>
              <a:endPara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endParaRPr>
            </a:p>
          </p:txBody>
        </p:sp>
        <p:sp>
          <p:nvSpPr>
            <p:cNvPr id="54" name="标题 1"/>
            <p:cNvSpPr txBox="1"/>
            <p:nvPr>
              <p:custDataLst>
                <p:tags r:id="rId9"/>
              </p:custDataLst>
            </p:nvPr>
          </p:nvSpPr>
          <p:spPr>
            <a:xfrm>
              <a:off x="1235" y="1893"/>
              <a:ext cx="640" cy="4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p>
              <a:pPr algn="ctr">
                <a:lnSpc>
                  <a:spcPct val="110000"/>
                </a:lnSpc>
                <a:buClrTx/>
                <a:buSzTx/>
                <a:buFontTx/>
              </a:pPr>
              <a:r>
                <a:rPr kumimoji="1" lang="en-US" altLang="zh-CN" sz="160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OPPOSans H" panose="00020600040101010101" charset="-122"/>
                </a:rPr>
                <a:t>02</a:t>
              </a:r>
              <a:endPara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48970" y="3888105"/>
            <a:ext cx="5249545" cy="2747010"/>
            <a:chOff x="1022" y="1780"/>
            <a:chExt cx="8267" cy="4326"/>
          </a:xfrm>
        </p:grpSpPr>
        <p:sp>
          <p:nvSpPr>
            <p:cNvPr id="3" name="标题 1"/>
            <p:cNvSpPr txBox="1"/>
            <p:nvPr>
              <p:custDataLst>
                <p:tags r:id="rId10"/>
              </p:custDataLst>
            </p:nvPr>
          </p:nvSpPr>
          <p:spPr>
            <a:xfrm>
              <a:off x="1022" y="1894"/>
              <a:ext cx="8267" cy="4102"/>
            </a:xfrm>
            <a:prstGeom prst="round2DiagRect">
              <a:avLst>
                <a:gd name="adj1" fmla="val 8854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" name="标题 1"/>
            <p:cNvSpPr txBox="1"/>
            <p:nvPr>
              <p:custDataLst>
                <p:tags r:id="rId11"/>
              </p:custDataLst>
            </p:nvPr>
          </p:nvSpPr>
          <p:spPr>
            <a:xfrm>
              <a:off x="1323" y="2597"/>
              <a:ext cx="7544" cy="35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p>
              <a:pPr algn="l">
                <a:lnSpc>
                  <a:spcPct val="150000"/>
                </a:lnSpc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kumimoji="1" lang="en-US" altLang="zh-CN" sz="16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节约纸张与耗材</a:t>
              </a:r>
              <a:endPara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· 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每年节省超 10 万张纸质价签，折合保护一定面积森林，同时避免大量油墨等耗材使用。</a:t>
              </a: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kumimoji="1" lang="en-US" altLang="zh-CN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kumimoji="1" lang="zh-CN" altLang="en-US" sz="16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</a:t>
              </a:r>
              <a:r>
                <a:rPr kumimoji="1" lang="en-US" altLang="zh-CN" sz="16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减少碳排放</a:t>
              </a:r>
              <a:endParaRPr kumimoji="1" lang="en-US" altLang="zh-CN" sz="1600" b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kumimoji="1" lang="en-US" altLang="zh-CN" sz="1400" b="1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 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59595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电子价签的运营优化使门店整体能耗降低约 10%，相应减少二氧化碳排放。</a:t>
              </a: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endPara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" name="标题 1"/>
            <p:cNvSpPr txBox="1"/>
            <p:nvPr>
              <p:custDataLst>
                <p:tags r:id="rId12"/>
              </p:custDataLst>
            </p:nvPr>
          </p:nvSpPr>
          <p:spPr>
            <a:xfrm>
              <a:off x="1503" y="1780"/>
              <a:ext cx="7786" cy="68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95000"/>
                <a:alpha val="80000"/>
              </a:schemeClr>
            </a:solidFill>
            <a:ln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>
              <p:custDataLst>
                <p:tags r:id="rId13"/>
              </p:custDataLst>
            </p:nvPr>
          </p:nvSpPr>
          <p:spPr>
            <a:xfrm>
              <a:off x="1040" y="1780"/>
              <a:ext cx="1020" cy="680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1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3000000" scaled="0"/>
            </a:gradFill>
            <a:ln cap="flat">
              <a:noFill/>
              <a:prstDash val="solid"/>
              <a:miter/>
            </a:ln>
            <a:effectLst>
              <a:outerShdw blurRad="317500" dist="127000" dir="2400000" algn="t" rotWithShape="0">
                <a:schemeClr val="accent1"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>
              <p:custDataLst>
                <p:tags r:id="rId14"/>
              </p:custDataLst>
            </p:nvPr>
          </p:nvSpPr>
          <p:spPr>
            <a:xfrm>
              <a:off x="2391" y="1893"/>
              <a:ext cx="6236" cy="4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/>
            <a:p>
              <a:pPr algn="l">
                <a:lnSpc>
                  <a:spcPct val="110000"/>
                </a:lnSpc>
              </a:pPr>
              <a:r>
                <a:rPr kumimoji="1" lang="zh-CN" altLang="en-US" sz="20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Bold" panose="020B0800000000000000" charset="-122"/>
                </a:rPr>
                <a:t>环境</a:t>
              </a:r>
              <a:r>
                <a:rPr kumimoji="1" lang="en-US" altLang="zh-CN" sz="2000" b="1">
                  <a:ln w="12700">
                    <a:noFill/>
                  </a:ln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Bold" panose="020B0800000000000000" charset="-122"/>
                </a:rPr>
                <a:t>效益</a:t>
              </a:r>
              <a:endPara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endParaRPr>
            </a:p>
          </p:txBody>
        </p:sp>
        <p:sp>
          <p:nvSpPr>
            <p:cNvPr id="8" name="标题 1"/>
            <p:cNvSpPr txBox="1"/>
            <p:nvPr>
              <p:custDataLst>
                <p:tags r:id="rId15"/>
              </p:custDataLst>
            </p:nvPr>
          </p:nvSpPr>
          <p:spPr>
            <a:xfrm>
              <a:off x="1235" y="1893"/>
              <a:ext cx="640" cy="4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ctr">
              <a:spAutoFit/>
            </a:bodyPr>
            <a:p>
              <a:pPr algn="ctr">
                <a:lnSpc>
                  <a:spcPct val="110000"/>
                </a:lnSpc>
                <a:buClrTx/>
                <a:buSzTx/>
                <a:buFontTx/>
              </a:pPr>
              <a:r>
                <a:rPr kumimoji="1" lang="en-US" altLang="zh-CN" sz="160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OPPOSans H" panose="00020600040101010101" charset="-122"/>
                </a:rPr>
                <a:t>03</a:t>
              </a:r>
              <a:endPara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H" panose="00020600040101010101" charset="-122"/>
              </a:endParaRPr>
            </a:p>
          </p:txBody>
        </p:sp>
      </p:grpSp>
      <p:pic>
        <p:nvPicPr>
          <p:cNvPr id="9" name="图片 8" descr="金翼大赛gai-1 -1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333355" y="6339840"/>
            <a:ext cx="1222375" cy="469900"/>
          </a:xfrm>
          <a:prstGeom prst="rect">
            <a:avLst/>
          </a:prstGeom>
        </p:spPr>
      </p:pic>
      <p:pic>
        <p:nvPicPr>
          <p:cNvPr id="11" name="图片 10" descr="cs -1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21030" y="6440805"/>
            <a:ext cx="1976120" cy="368935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20"/>
            </p:custDataLst>
          </p:nvPr>
        </p:nvSpPr>
        <p:spPr>
          <a:xfrm>
            <a:off x="2445385" y="342900"/>
            <a:ext cx="9175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54000">
                <a:schemeClr val="bg1">
                  <a:alpha val="3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 rot="5400000">
            <a:off x="250385" y="2048441"/>
            <a:ext cx="4243228" cy="3401356"/>
          </a:xfrm>
          <a:prstGeom prst="hexagon">
            <a:avLst>
              <a:gd name="adj" fmla="val 29010"/>
              <a:gd name="vf" fmla="val 115470"/>
            </a:avLst>
          </a:prstGeom>
          <a:solidFill>
            <a:schemeClr val="bg1"/>
          </a:solidFill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5400000">
            <a:off x="407384" y="2174291"/>
            <a:ext cx="3929230" cy="3149656"/>
          </a:xfrm>
          <a:prstGeom prst="hexagon">
            <a:avLst>
              <a:gd name="adj" fmla="val 29010"/>
              <a:gd name="vf" fmla="val 115470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981513" y="2210341"/>
            <a:ext cx="780972" cy="755776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025435" y="2728799"/>
            <a:ext cx="2693128" cy="510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采购与安装成本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025525" y="3254375"/>
            <a:ext cx="2693035" cy="18967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1" lang="en-US" altLang="zh-CN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环保节能降采购成本
</a:t>
            </a:r>
            <a:r>
              <a:rPr kumimoji="1" lang="en-US" altLang="zh-CN" sz="11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电子价签采用电子墨水屏，能耗低，长</a:t>
            </a:r>
            <a:r>
              <a:rPr kumimoji="1" lang="en-US" altLang="zh-CN" sz="1175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期看降低</a:t>
            </a:r>
            <a:r>
              <a:rPr kumimoji="1" lang="zh-CN" altLang="en-US" sz="1175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纸质价签</a:t>
            </a:r>
            <a:r>
              <a:rPr kumimoji="1" lang="en-US" altLang="zh-CN" sz="1175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  <a:sym typeface="+mn-ea"/>
              </a:rPr>
              <a:t>长期</a:t>
            </a:r>
            <a:r>
              <a:rPr kumimoji="1" lang="en-US" altLang="zh-CN" sz="1175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采购的隐性成本。</a:t>
            </a:r>
            <a:r>
              <a:rPr kumimoji="1" lang="en-US" altLang="zh-CN" sz="1175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zh-CN" altLang="en-US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（2）安装便捷省人工成本</a:t>
            </a:r>
            <a:r>
              <a:rPr kumimoji="1" lang="en-US" altLang="zh-CN" sz="11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en-US" altLang="zh-CN" sz="11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安装过程简单，无需复杂布线与大规模店铺改造，辅助材料少，减少人工安装成本与对门店运营的影响。</a:t>
            </a:r>
            <a:endParaRPr kumimoji="1" lang="en-US" altLang="zh-CN" sz="117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Source Han Sans" panose="020B05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 rot="5400000">
            <a:off x="3974387" y="1515041"/>
            <a:ext cx="4243228" cy="3401356"/>
          </a:xfrm>
          <a:prstGeom prst="hexagon">
            <a:avLst>
              <a:gd name="adj" fmla="val 29010"/>
              <a:gd name="vf" fmla="val 115470"/>
            </a:avLst>
          </a:prstGeom>
          <a:solidFill>
            <a:schemeClr val="bg1"/>
          </a:solidFill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 rot="5400000">
            <a:off x="4131386" y="1640891"/>
            <a:ext cx="3929230" cy="3149656"/>
          </a:xfrm>
          <a:prstGeom prst="hexagon">
            <a:avLst>
              <a:gd name="adj" fmla="val 29010"/>
              <a:gd name="vf" fmla="val 115470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5705515" y="1700809"/>
            <a:ext cx="780972" cy="70804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749437" y="2328749"/>
            <a:ext cx="2693128" cy="510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运营与维护成本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4749165" y="2836545"/>
            <a:ext cx="2693035" cy="18307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</a:t>
            </a:r>
            <a:r>
              <a:rPr kumimoji="1" lang="zh-CN" altLang="en-US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稳定耐用减更换成本
</a:t>
            </a:r>
            <a:r>
              <a:rPr kumimoji="1" lang="en-US" altLang="zh-CN" sz="11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电子墨水屏使用寿命长，稳定性高，降低维护成本和对环境的压力。</a:t>
            </a:r>
            <a:r>
              <a:rPr kumimoji="1" lang="en-US" altLang="zh-CN" sz="11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</a:t>
            </a:r>
            <a:r>
              <a:rPr kumimoji="1" lang="zh-CN" altLang="en-US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OTA 升级省人力成本
</a:t>
            </a:r>
            <a:r>
              <a:rPr kumimoji="1" lang="en-US" altLang="zh-CN" sz="11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电子价签通过OTA空中升级，节省人力成本，减少对</a:t>
            </a:r>
            <a:r>
              <a:rPr kumimoji="1" lang="zh-CN" altLang="en-US" sz="11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门店运营的干扰</a:t>
            </a:r>
            <a:r>
              <a:rPr kumimoji="1" lang="en-US" altLang="zh-CN" sz="11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。</a:t>
            </a:r>
            <a:endParaRPr kumimoji="1"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 rot="5400000">
            <a:off x="7698388" y="2048441"/>
            <a:ext cx="4243228" cy="3401356"/>
          </a:xfrm>
          <a:prstGeom prst="hexagon">
            <a:avLst>
              <a:gd name="adj" fmla="val 29010"/>
              <a:gd name="vf" fmla="val 115470"/>
            </a:avLst>
          </a:prstGeom>
          <a:solidFill>
            <a:schemeClr val="bg1"/>
          </a:solidFill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 rot="5400000">
            <a:off x="7855387" y="2174291"/>
            <a:ext cx="3929230" cy="3149656"/>
          </a:xfrm>
          <a:prstGeom prst="hexagon">
            <a:avLst>
              <a:gd name="adj" fmla="val 29010"/>
              <a:gd name="vf" fmla="val 115470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9429516" y="2197743"/>
            <a:ext cx="780972" cy="78097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8473438" y="2862149"/>
            <a:ext cx="2693128" cy="510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培训学习成本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8473438" y="3440774"/>
            <a:ext cx="2693128" cy="1481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</a:t>
            </a:r>
            <a:r>
              <a:rPr kumimoji="1" lang="zh-CN" altLang="en-US" sz="1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平台简单易用
</a:t>
            </a: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电子价签操作界面简洁直观，便利店员工无需复杂培训即可快速上手。无论是日常的价格调整、信息变更，还是基本的设备管理操作，都容易掌握。</a:t>
            </a:r>
            <a:endParaRPr kumimoji="1" lang="en-US" altLang="zh-CN" sz="1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Source Han Sans" panose="020B05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设备关联成本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文本框 44"/>
          <p:cNvSpPr txBox="1"/>
          <p:nvPr>
            <p:custDataLst>
              <p:tags r:id="rId16"/>
            </p:custDataLst>
          </p:nvPr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02 案例阐述维度重点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  <p:pic>
        <p:nvPicPr>
          <p:cNvPr id="24" name="图片 23" descr="金翼大赛gai-1 -1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25" name="直接连接符 24"/>
          <p:cNvCxnSpPr/>
          <p:nvPr>
            <p:custDataLst>
              <p:tags r:id="rId19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25" descr="cs -1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22"/>
            </p:custDataLst>
          </p:nvPr>
        </p:nvSpPr>
        <p:spPr>
          <a:xfrm>
            <a:off x="3184525" y="342900"/>
            <a:ext cx="9175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54000">
                <a:schemeClr val="bg1">
                  <a:alpha val="3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48148" y="3246226"/>
            <a:ext cx="12507402" cy="533310"/>
          </a:xfrm>
          <a:custGeom>
            <a:avLst/>
            <a:gdLst>
              <a:gd name="connsiteX0" fmla="*/ 0 w 12507402"/>
              <a:gd name="connsiteY0" fmla="*/ 496552 h 838562"/>
              <a:gd name="connsiteX1" fmla="*/ 1717481 w 12507402"/>
              <a:gd name="connsiteY1" fmla="*/ 5768 h 838562"/>
              <a:gd name="connsiteX2" fmla="*/ 3108960 w 12507402"/>
              <a:gd name="connsiteY2" fmla="*/ 822609 h 838562"/>
              <a:gd name="connsiteX3" fmla="*/ 5144494 w 12507402"/>
              <a:gd name="connsiteY3" fmla="*/ 234160 h 838562"/>
              <a:gd name="connsiteX4" fmla="*/ 6861975 w 12507402"/>
              <a:gd name="connsiteY4" fmla="*/ 838458 h 838562"/>
              <a:gd name="connsiteX5" fmla="*/ 8794142 w 12507402"/>
              <a:gd name="connsiteY5" fmla="*/ 178500 h 838562"/>
              <a:gd name="connsiteX6" fmla="*/ 10766066 w 12507402"/>
              <a:gd name="connsiteY6" fmla="*/ 760042 h 838562"/>
              <a:gd name="connsiteX7" fmla="*/ 12507402 w 12507402"/>
              <a:gd name="connsiteY7" fmla="*/ 57975 h 838562"/>
            </a:gdLst>
            <a:ahLst/>
            <a:cxnLst/>
            <a:rect l="l" t="t" r="r" b="b"/>
            <a:pathLst>
              <a:path w="12507402" h="838562">
                <a:moveTo>
                  <a:pt x="0" y="496552"/>
                </a:moveTo>
                <a:cubicBezTo>
                  <a:pt x="595685" y="293794"/>
                  <a:pt x="1199321" y="-48575"/>
                  <a:pt x="1717481" y="5768"/>
                </a:cubicBezTo>
                <a:cubicBezTo>
                  <a:pt x="2235641" y="60111"/>
                  <a:pt x="2537791" y="784544"/>
                  <a:pt x="3108960" y="822609"/>
                </a:cubicBezTo>
                <a:cubicBezTo>
                  <a:pt x="3680129" y="860674"/>
                  <a:pt x="4518992" y="231519"/>
                  <a:pt x="5144494" y="234160"/>
                </a:cubicBezTo>
                <a:cubicBezTo>
                  <a:pt x="5769996" y="236801"/>
                  <a:pt x="6253700" y="847735"/>
                  <a:pt x="6861975" y="838458"/>
                </a:cubicBezTo>
                <a:cubicBezTo>
                  <a:pt x="7470250" y="829181"/>
                  <a:pt x="8143460" y="191569"/>
                  <a:pt x="8794142" y="178500"/>
                </a:cubicBezTo>
                <a:cubicBezTo>
                  <a:pt x="9444824" y="165431"/>
                  <a:pt x="9904675" y="1034346"/>
                  <a:pt x="10766066" y="760042"/>
                </a:cubicBezTo>
                <a:cubicBezTo>
                  <a:pt x="11452529" y="585759"/>
                  <a:pt x="11960087" y="346872"/>
                  <a:pt x="12507402" y="57975"/>
                </a:cubicBezTo>
              </a:path>
            </a:pathLst>
          </a:cu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>
            <a:off x="-179953" y="3342111"/>
            <a:ext cx="12483548" cy="453330"/>
          </a:xfrm>
          <a:custGeom>
            <a:avLst/>
            <a:gdLst>
              <a:gd name="connsiteX0" fmla="*/ 0 w 12483548"/>
              <a:gd name="connsiteY0" fmla="*/ 370790 h 712803"/>
              <a:gd name="connsiteX1" fmla="*/ 1709530 w 12483548"/>
              <a:gd name="connsiteY1" fmla="*/ 5030 h 712803"/>
              <a:gd name="connsiteX2" fmla="*/ 3108960 w 12483548"/>
              <a:gd name="connsiteY2" fmla="*/ 609329 h 712803"/>
              <a:gd name="connsiteX3" fmla="*/ 5144494 w 12483548"/>
              <a:gd name="connsiteY3" fmla="*/ 108398 h 712803"/>
              <a:gd name="connsiteX4" fmla="*/ 6861975 w 12483548"/>
              <a:gd name="connsiteY4" fmla="*/ 712696 h 712803"/>
              <a:gd name="connsiteX5" fmla="*/ 8794142 w 12483548"/>
              <a:gd name="connsiteY5" fmla="*/ 52738 h 712803"/>
              <a:gd name="connsiteX6" fmla="*/ 10774017 w 12483548"/>
              <a:gd name="connsiteY6" fmla="*/ 696794 h 712803"/>
              <a:gd name="connsiteX7" fmla="*/ 12483548 w 12483548"/>
              <a:gd name="connsiteY7" fmla="*/ 132251 h 712803"/>
            </a:gdLst>
            <a:ahLst/>
            <a:cxnLst/>
            <a:rect l="l" t="t" r="r" b="b"/>
            <a:pathLst>
              <a:path w="12483548" h="712803">
                <a:moveTo>
                  <a:pt x="0" y="370790"/>
                </a:moveTo>
                <a:cubicBezTo>
                  <a:pt x="595685" y="168032"/>
                  <a:pt x="1191370" y="-34726"/>
                  <a:pt x="1709530" y="5030"/>
                </a:cubicBezTo>
                <a:cubicBezTo>
                  <a:pt x="2227690" y="44786"/>
                  <a:pt x="2536466" y="592101"/>
                  <a:pt x="3108960" y="609329"/>
                </a:cubicBezTo>
                <a:cubicBezTo>
                  <a:pt x="3681454" y="626557"/>
                  <a:pt x="4518992" y="91170"/>
                  <a:pt x="5144494" y="108398"/>
                </a:cubicBezTo>
                <a:cubicBezTo>
                  <a:pt x="5769997" y="125626"/>
                  <a:pt x="6253700" y="721973"/>
                  <a:pt x="6861975" y="712696"/>
                </a:cubicBezTo>
                <a:cubicBezTo>
                  <a:pt x="7470250" y="703419"/>
                  <a:pt x="8142135" y="55388"/>
                  <a:pt x="8794142" y="52738"/>
                </a:cubicBezTo>
                <a:cubicBezTo>
                  <a:pt x="9446149" y="50088"/>
                  <a:pt x="10159116" y="683542"/>
                  <a:pt x="10774017" y="696794"/>
                </a:cubicBezTo>
                <a:cubicBezTo>
                  <a:pt x="11388918" y="710046"/>
                  <a:pt x="11936233" y="421148"/>
                  <a:pt x="12483548" y="132251"/>
                </a:cubicBezTo>
              </a:path>
            </a:pathLst>
          </a:cu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73148" y="3265250"/>
            <a:ext cx="254441" cy="25444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1316677" y="3308779"/>
            <a:ext cx="167382" cy="167382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53135" y="1212215"/>
            <a:ext cx="4746625" cy="18529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温度适应性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电子价签具有宽泛的温度适应范围，不同机型适用多种温区，让美宜佳门店应用更灵活。
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光照适应性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电子墨水屏在各种光照条件下都能提供清晰的可视效果。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不易出现反光、炫光，在室外也能保持良好的可读性。</a:t>
            </a:r>
            <a:endParaRPr kumimoji="1" lang="zh-CN" altLang="en-US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Source Han Sans" panose="020B05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953107" y="869208"/>
            <a:ext cx="4746543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环境适应性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682685" y="3512072"/>
            <a:ext cx="254441" cy="25444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6726214" y="3555600"/>
            <a:ext cx="167382" cy="167382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82684" y="1137325"/>
            <a:ext cx="4746543" cy="13321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商品品类适应性</a:t>
            </a:r>
            <a:r>
              <a:rPr kumimoji="1" lang="en-US" altLang="zh-CN" sz="115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美宜佳商品繁多，电子价签借助平台自定义排版，为不同商品设个性模板，清晰呈现关键信息，提升购物体验。</a:t>
            </a:r>
            <a:endParaRPr kumimoji="1" lang="en-US" altLang="zh-CN" sz="1155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促销活动适应性</a:t>
            </a:r>
            <a:r>
              <a:rPr kumimoji="1" lang="en-US" altLang="zh-CN" sz="115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针对美宜佳会员制优惠活动，电子价签系统具备智能化设置，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通过价格变动触发模板自动切换，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Source Han Sans" panose="020B0500000000000000" charset="-122"/>
              </a:rPr>
              <a:t>确保会员优惠信息展示的准确性与及时性。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Source Han Sans" panose="020B05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682684" y="771225"/>
            <a:ext cx="4746543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业务适应性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3185878" y="3665797"/>
            <a:ext cx="254441" cy="2544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3229407" y="3709327"/>
            <a:ext cx="167382" cy="167382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46785" y="4227195"/>
            <a:ext cx="10483215" cy="15208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与现有零售系统对接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电子价签系统可与美宜佳现有零售管理系统无缝对接，通过 API 实时获取、更新数据，操作数据可反馈，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降低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整合成本与风险。
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kumimoji="1" lang="en-US" altLang="zh-CN" sz="16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多终端操控更灵活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
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电子价签系统适配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电脑、手机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APP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、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PDA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等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终端，员工能随时随地管理，提升效率与灵活性。系统还可给不同人员、不同货架分配</a:t>
            </a:r>
            <a:r>
              <a:rPr kumimoji="1" lang="zh-CN" altLang="en-US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价签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管理权限，保障操作安全。</a:t>
            </a:r>
            <a:endParaRPr kumimoji="1" lang="en-US" altLang="zh-CN" sz="1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946150" y="3861435"/>
            <a:ext cx="8064500" cy="3327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系统兼容适应性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适应性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文本框 44"/>
          <p:cNvSpPr txBox="1"/>
          <p:nvPr>
            <p:custDataLst>
              <p:tags r:id="rId1"/>
            </p:custDataLst>
          </p:nvPr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02 案例阐述维度重点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  <p:pic>
        <p:nvPicPr>
          <p:cNvPr id="20" name="图片 19" descr="金翼大赛gai-1 -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21" name="直接连接符 20"/>
          <p:cNvCxnSpPr/>
          <p:nvPr>
            <p:custDataLst>
              <p:tags r:id="rId4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2" name="图片 21" descr="cs -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2026285" y="342900"/>
            <a:ext cx="9175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15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金翼大赛gai-1 -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30" name="直接连接符 29"/>
          <p:cNvCxnSpPr/>
          <p:nvPr>
            <p:custDataLst>
              <p:tags r:id="rId3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1" name="图片 30" descr="cs -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54000">
                <a:schemeClr val="bg1">
                  <a:alpha val="3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48970" y="637540"/>
            <a:ext cx="10441305" cy="1946910"/>
            <a:chOff x="1022" y="1376"/>
            <a:chExt cx="16443" cy="3066"/>
          </a:xfrm>
        </p:grpSpPr>
        <p:sp>
          <p:nvSpPr>
            <p:cNvPr id="5" name="标题 1"/>
            <p:cNvSpPr txBox="1"/>
            <p:nvPr/>
          </p:nvSpPr>
          <p:spPr>
            <a:xfrm>
              <a:off x="13708" y="1376"/>
              <a:ext cx="3757" cy="2546"/>
            </a:xfrm>
            <a:custGeom>
              <a:avLst/>
              <a:gdLst>
                <a:gd name="connsiteX0" fmla="*/ 56941 w 8686969"/>
                <a:gd name="connsiteY0" fmla="*/ 0 h 1079852"/>
                <a:gd name="connsiteX1" fmla="*/ 8630028 w 8686969"/>
                <a:gd name="connsiteY1" fmla="*/ 0 h 1079852"/>
                <a:gd name="connsiteX2" fmla="*/ 8686969 w 8686969"/>
                <a:gd name="connsiteY2" fmla="*/ 56941 h 1079852"/>
                <a:gd name="connsiteX3" fmla="*/ 8686969 w 8686969"/>
                <a:gd name="connsiteY3" fmla="*/ 1022911 h 1079852"/>
                <a:gd name="connsiteX4" fmla="*/ 8630028 w 8686969"/>
                <a:gd name="connsiteY4" fmla="*/ 1079852 h 1079852"/>
                <a:gd name="connsiteX5" fmla="*/ 56941 w 8686969"/>
                <a:gd name="connsiteY5" fmla="*/ 1079852 h 1079852"/>
                <a:gd name="connsiteX6" fmla="*/ 0 w 8686969"/>
                <a:gd name="connsiteY6" fmla="*/ 1022911 h 1079852"/>
                <a:gd name="connsiteX7" fmla="*/ 0 w 8686969"/>
                <a:gd name="connsiteY7" fmla="*/ 794023 h 1079852"/>
                <a:gd name="connsiteX8" fmla="*/ 3420 w 8686969"/>
                <a:gd name="connsiteY8" fmla="*/ 794368 h 1079852"/>
                <a:gd name="connsiteX9" fmla="*/ 257862 w 8686969"/>
                <a:gd name="connsiteY9" fmla="*/ 539926 h 1079852"/>
                <a:gd name="connsiteX10" fmla="*/ 3420 w 8686969"/>
                <a:gd name="connsiteY10" fmla="*/ 285484 h 1079852"/>
                <a:gd name="connsiteX11" fmla="*/ 0 w 8686969"/>
                <a:gd name="connsiteY11" fmla="*/ 285829 h 1079852"/>
                <a:gd name="connsiteX12" fmla="*/ 0 w 8686969"/>
                <a:gd name="connsiteY12" fmla="*/ 56941 h 1079852"/>
                <a:gd name="connsiteX13" fmla="*/ 56941 w 8686969"/>
                <a:gd name="connsiteY13" fmla="*/ 0 h 1079852"/>
              </a:gdLst>
              <a:ahLst/>
              <a:cxnLst/>
              <a:rect l="l" t="t" r="r" b="b"/>
              <a:pathLst>
                <a:path w="8686969" h="1079852">
                  <a:moveTo>
                    <a:pt x="56941" y="0"/>
                  </a:moveTo>
                  <a:lnTo>
                    <a:pt x="8630028" y="0"/>
                  </a:lnTo>
                  <a:cubicBezTo>
                    <a:pt x="8661476" y="0"/>
                    <a:pt x="8686969" y="25493"/>
                    <a:pt x="8686969" y="56941"/>
                  </a:cubicBezTo>
                  <a:lnTo>
                    <a:pt x="8686969" y="1022911"/>
                  </a:lnTo>
                  <a:cubicBezTo>
                    <a:pt x="8686969" y="1054359"/>
                    <a:pt x="8661476" y="1079852"/>
                    <a:pt x="8630028" y="1079852"/>
                  </a:cubicBezTo>
                  <a:lnTo>
                    <a:pt x="56941" y="1079852"/>
                  </a:lnTo>
                  <a:cubicBezTo>
                    <a:pt x="25493" y="1079852"/>
                    <a:pt x="0" y="1054359"/>
                    <a:pt x="0" y="1022911"/>
                  </a:cubicBezTo>
                  <a:lnTo>
                    <a:pt x="0" y="794023"/>
                  </a:lnTo>
                  <a:lnTo>
                    <a:pt x="3420" y="794368"/>
                  </a:lnTo>
                  <a:cubicBezTo>
                    <a:pt x="143944" y="794368"/>
                    <a:pt x="257862" y="680450"/>
                    <a:pt x="257862" y="539926"/>
                  </a:cubicBezTo>
                  <a:cubicBezTo>
                    <a:pt x="257862" y="399402"/>
                    <a:pt x="143944" y="285484"/>
                    <a:pt x="3420" y="285484"/>
                  </a:cubicBezTo>
                  <a:lnTo>
                    <a:pt x="0" y="285829"/>
                  </a:lnTo>
                  <a:lnTo>
                    <a:pt x="0" y="56941"/>
                  </a:lnTo>
                  <a:cubicBezTo>
                    <a:pt x="0" y="25493"/>
                    <a:pt x="25493" y="0"/>
                    <a:pt x="569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rnd">
              <a:noFill/>
              <a:round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1022" y="2570"/>
              <a:ext cx="406" cy="801"/>
            </a:xfrm>
            <a:custGeom>
              <a:avLst/>
              <a:gdLst>
                <a:gd name="connsiteX0" fmla="*/ 3420 w 257862"/>
                <a:gd name="connsiteY0" fmla="*/ 0 h 508884"/>
                <a:gd name="connsiteX1" fmla="*/ 257862 w 257862"/>
                <a:gd name="connsiteY1" fmla="*/ 254442 h 508884"/>
                <a:gd name="connsiteX2" fmla="*/ 3420 w 257862"/>
                <a:gd name="connsiteY2" fmla="*/ 508884 h 508884"/>
                <a:gd name="connsiteX3" fmla="*/ 0 w 257862"/>
                <a:gd name="connsiteY3" fmla="*/ 508539 h 508884"/>
                <a:gd name="connsiteX4" fmla="*/ 0 w 257862"/>
                <a:gd name="connsiteY4" fmla="*/ 345 h 508884"/>
                <a:gd name="connsiteX5" fmla="*/ 3420 w 257862"/>
                <a:gd name="connsiteY5" fmla="*/ 0 h 508884"/>
              </a:gdLst>
              <a:ahLst/>
              <a:cxnLst/>
              <a:rect l="l" t="t" r="r" b="b"/>
              <a:pathLst>
                <a:path w="257862" h="508884">
                  <a:moveTo>
                    <a:pt x="3420" y="0"/>
                  </a:moveTo>
                  <a:cubicBezTo>
                    <a:pt x="143944" y="0"/>
                    <a:pt x="257862" y="113918"/>
                    <a:pt x="257862" y="254442"/>
                  </a:cubicBezTo>
                  <a:cubicBezTo>
                    <a:pt x="257862" y="394966"/>
                    <a:pt x="143944" y="508884"/>
                    <a:pt x="3420" y="508884"/>
                  </a:cubicBezTo>
                  <a:lnTo>
                    <a:pt x="0" y="508539"/>
                  </a:lnTo>
                  <a:lnTo>
                    <a:pt x="0" y="345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noFill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1059" y="1499"/>
              <a:ext cx="16277" cy="2943"/>
            </a:xfrm>
            <a:custGeom>
              <a:avLst/>
              <a:gdLst>
                <a:gd name="connsiteX0" fmla="*/ 56941 w 8686969"/>
                <a:gd name="connsiteY0" fmla="*/ 0 h 1079852"/>
                <a:gd name="connsiteX1" fmla="*/ 8630028 w 8686969"/>
                <a:gd name="connsiteY1" fmla="*/ 0 h 1079852"/>
                <a:gd name="connsiteX2" fmla="*/ 8686969 w 8686969"/>
                <a:gd name="connsiteY2" fmla="*/ 56941 h 1079852"/>
                <a:gd name="connsiteX3" fmla="*/ 8686969 w 8686969"/>
                <a:gd name="connsiteY3" fmla="*/ 1022911 h 1079852"/>
                <a:gd name="connsiteX4" fmla="*/ 8630028 w 8686969"/>
                <a:gd name="connsiteY4" fmla="*/ 1079852 h 1079852"/>
                <a:gd name="connsiteX5" fmla="*/ 56941 w 8686969"/>
                <a:gd name="connsiteY5" fmla="*/ 1079852 h 1079852"/>
                <a:gd name="connsiteX6" fmla="*/ 0 w 8686969"/>
                <a:gd name="connsiteY6" fmla="*/ 1022911 h 1079852"/>
                <a:gd name="connsiteX7" fmla="*/ 0 w 8686969"/>
                <a:gd name="connsiteY7" fmla="*/ 794023 h 1079852"/>
                <a:gd name="connsiteX8" fmla="*/ 3420 w 8686969"/>
                <a:gd name="connsiteY8" fmla="*/ 794368 h 1079852"/>
                <a:gd name="connsiteX9" fmla="*/ 257862 w 8686969"/>
                <a:gd name="connsiteY9" fmla="*/ 539926 h 1079852"/>
                <a:gd name="connsiteX10" fmla="*/ 3420 w 8686969"/>
                <a:gd name="connsiteY10" fmla="*/ 285484 h 1079852"/>
                <a:gd name="connsiteX11" fmla="*/ 0 w 8686969"/>
                <a:gd name="connsiteY11" fmla="*/ 285829 h 1079852"/>
                <a:gd name="connsiteX12" fmla="*/ 0 w 8686969"/>
                <a:gd name="connsiteY12" fmla="*/ 56941 h 1079852"/>
                <a:gd name="connsiteX13" fmla="*/ 56941 w 8686969"/>
                <a:gd name="connsiteY13" fmla="*/ 0 h 1079852"/>
              </a:gdLst>
              <a:ahLst/>
              <a:cxnLst/>
              <a:rect l="l" t="t" r="r" b="b"/>
              <a:pathLst>
                <a:path w="8686969" h="1079852">
                  <a:moveTo>
                    <a:pt x="56941" y="0"/>
                  </a:moveTo>
                  <a:lnTo>
                    <a:pt x="8630028" y="0"/>
                  </a:lnTo>
                  <a:cubicBezTo>
                    <a:pt x="8661476" y="0"/>
                    <a:pt x="8686969" y="25493"/>
                    <a:pt x="8686969" y="56941"/>
                  </a:cubicBezTo>
                  <a:lnTo>
                    <a:pt x="8686969" y="1022911"/>
                  </a:lnTo>
                  <a:cubicBezTo>
                    <a:pt x="8686969" y="1054359"/>
                    <a:pt x="8661476" y="1079852"/>
                    <a:pt x="8630028" y="1079852"/>
                  </a:cubicBezTo>
                  <a:lnTo>
                    <a:pt x="56941" y="1079852"/>
                  </a:lnTo>
                  <a:cubicBezTo>
                    <a:pt x="25493" y="1079852"/>
                    <a:pt x="0" y="1054359"/>
                    <a:pt x="0" y="1022911"/>
                  </a:cubicBezTo>
                  <a:lnTo>
                    <a:pt x="0" y="794023"/>
                  </a:lnTo>
                  <a:lnTo>
                    <a:pt x="3420" y="794368"/>
                  </a:lnTo>
                  <a:cubicBezTo>
                    <a:pt x="143944" y="794368"/>
                    <a:pt x="257862" y="680450"/>
                    <a:pt x="257862" y="539926"/>
                  </a:cubicBezTo>
                  <a:cubicBezTo>
                    <a:pt x="257862" y="399402"/>
                    <a:pt x="143944" y="285484"/>
                    <a:pt x="3420" y="285484"/>
                  </a:cubicBezTo>
                  <a:lnTo>
                    <a:pt x="0" y="285829"/>
                  </a:lnTo>
                  <a:lnTo>
                    <a:pt x="0" y="56941"/>
                  </a:lnTo>
                  <a:cubicBezTo>
                    <a:pt x="0" y="25493"/>
                    <a:pt x="25493" y="0"/>
                    <a:pt x="56941" y="0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noFill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1786" y="1690"/>
              <a:ext cx="5164" cy="4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b"/>
            <a:lstStyle/>
            <a:p>
              <a:pPr algn="l">
                <a:lnSpc>
                  <a:spcPct val="110000"/>
                </a:lnSpc>
              </a:pPr>
              <a:r>
                <a:rPr kumimoji="1" lang="en-US" altLang="zh-CN" sz="20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Bold" panose="020B0800000000000000" charset="-122"/>
                </a:rPr>
                <a:t>技术研发稳定性</a:t>
              </a:r>
              <a:endParaRPr kumimoji="1" lang="en-US" altLang="zh-CN" sz="2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endParaRPr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1786" y="2185"/>
              <a:ext cx="15245" cy="201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algn="l">
                <a:lnSpc>
                  <a:spcPct val="140000"/>
                </a:lnSpc>
              </a:pP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kumimoji="1" lang="en-US" altLang="zh-CN" sz="14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创新实力与保障</a:t>
              </a:r>
              <a:r>
                <a:rPr kumimoji="1" lang="en-US" altLang="zh-CN" sz="695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Source Han Sans" panose="020B0500000000000000" charset="-122"/>
                  <a:ea typeface="Source Han Sans" panose="020B0500000000000000" charset="-122"/>
                  <a:cs typeface="Source Han Sans" panose="020B0500000000000000" charset="-122"/>
                </a:rPr>
                <a:t>
</a:t>
              </a:r>
              <a:r>
                <a:rPr kumimoji="1" lang="en-US" altLang="zh-CN" sz="12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云里物里电子价签核心技术拥100%自主知识产权，有150＋专利证书、130+软件著作权、600+检测报告，证明技术研发底蕴深厚，保障电子价签在不同场景的稳定运行；</a:t>
              </a:r>
              <a:endPara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algn="l">
                <a:lnSpc>
                  <a:spcPct val="140000"/>
                </a:lnSpc>
              </a:pP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kumimoji="1" lang="en-US" altLang="zh-CN" sz="14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研发管理规范</a:t>
              </a:r>
              <a:r>
                <a:rPr kumimoji="1" lang="en-US" altLang="zh-CN" sz="695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Source Han Sans" panose="020B0500000000000000" charset="-122"/>
                  <a:ea typeface="Source Han Sans" panose="020B0500000000000000" charset="-122"/>
                  <a:cs typeface="Source Han Sans" panose="020B0500000000000000" charset="-122"/>
                </a:rPr>
                <a:t>
</a:t>
              </a:r>
              <a:r>
                <a:rPr kumimoji="1" lang="en-US" altLang="zh-CN" sz="12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知识产权管理体系规范研发流程，降低风险，确保新技术稳定应用，提升产品整体稳定性。</a:t>
              </a:r>
              <a:endPara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8886" y="2620010"/>
            <a:ext cx="10438849" cy="2242820"/>
            <a:chOff x="2541" y="4827"/>
            <a:chExt cx="16439" cy="3532"/>
          </a:xfrm>
        </p:grpSpPr>
        <p:sp>
          <p:nvSpPr>
            <p:cNvPr id="4" name="标题 1"/>
            <p:cNvSpPr txBox="1"/>
            <p:nvPr/>
          </p:nvSpPr>
          <p:spPr>
            <a:xfrm>
              <a:off x="15223" y="4827"/>
              <a:ext cx="3757" cy="2970"/>
            </a:xfrm>
            <a:custGeom>
              <a:avLst/>
              <a:gdLst>
                <a:gd name="connsiteX0" fmla="*/ 56941 w 8686969"/>
                <a:gd name="connsiteY0" fmla="*/ 0 h 1079852"/>
                <a:gd name="connsiteX1" fmla="*/ 8630028 w 8686969"/>
                <a:gd name="connsiteY1" fmla="*/ 0 h 1079852"/>
                <a:gd name="connsiteX2" fmla="*/ 8686969 w 8686969"/>
                <a:gd name="connsiteY2" fmla="*/ 56941 h 1079852"/>
                <a:gd name="connsiteX3" fmla="*/ 8686969 w 8686969"/>
                <a:gd name="connsiteY3" fmla="*/ 1022911 h 1079852"/>
                <a:gd name="connsiteX4" fmla="*/ 8630028 w 8686969"/>
                <a:gd name="connsiteY4" fmla="*/ 1079852 h 1079852"/>
                <a:gd name="connsiteX5" fmla="*/ 56941 w 8686969"/>
                <a:gd name="connsiteY5" fmla="*/ 1079852 h 1079852"/>
                <a:gd name="connsiteX6" fmla="*/ 0 w 8686969"/>
                <a:gd name="connsiteY6" fmla="*/ 1022911 h 1079852"/>
                <a:gd name="connsiteX7" fmla="*/ 0 w 8686969"/>
                <a:gd name="connsiteY7" fmla="*/ 794023 h 1079852"/>
                <a:gd name="connsiteX8" fmla="*/ 3420 w 8686969"/>
                <a:gd name="connsiteY8" fmla="*/ 794368 h 1079852"/>
                <a:gd name="connsiteX9" fmla="*/ 257862 w 8686969"/>
                <a:gd name="connsiteY9" fmla="*/ 539926 h 1079852"/>
                <a:gd name="connsiteX10" fmla="*/ 3420 w 8686969"/>
                <a:gd name="connsiteY10" fmla="*/ 285484 h 1079852"/>
                <a:gd name="connsiteX11" fmla="*/ 0 w 8686969"/>
                <a:gd name="connsiteY11" fmla="*/ 285829 h 1079852"/>
                <a:gd name="connsiteX12" fmla="*/ 0 w 8686969"/>
                <a:gd name="connsiteY12" fmla="*/ 56941 h 1079852"/>
                <a:gd name="connsiteX13" fmla="*/ 56941 w 8686969"/>
                <a:gd name="connsiteY13" fmla="*/ 0 h 1079852"/>
              </a:gdLst>
              <a:ahLst/>
              <a:cxnLst/>
              <a:rect l="l" t="t" r="r" b="b"/>
              <a:pathLst>
                <a:path w="8686969" h="1079852">
                  <a:moveTo>
                    <a:pt x="56941" y="0"/>
                  </a:moveTo>
                  <a:lnTo>
                    <a:pt x="8630028" y="0"/>
                  </a:lnTo>
                  <a:cubicBezTo>
                    <a:pt x="8661476" y="0"/>
                    <a:pt x="8686969" y="25493"/>
                    <a:pt x="8686969" y="56941"/>
                  </a:cubicBezTo>
                  <a:lnTo>
                    <a:pt x="8686969" y="1022911"/>
                  </a:lnTo>
                  <a:cubicBezTo>
                    <a:pt x="8686969" y="1054359"/>
                    <a:pt x="8661476" y="1079852"/>
                    <a:pt x="8630028" y="1079852"/>
                  </a:cubicBezTo>
                  <a:lnTo>
                    <a:pt x="56941" y="1079852"/>
                  </a:lnTo>
                  <a:cubicBezTo>
                    <a:pt x="25493" y="1079852"/>
                    <a:pt x="0" y="1054359"/>
                    <a:pt x="0" y="1022911"/>
                  </a:cubicBezTo>
                  <a:lnTo>
                    <a:pt x="0" y="794023"/>
                  </a:lnTo>
                  <a:lnTo>
                    <a:pt x="3420" y="794368"/>
                  </a:lnTo>
                  <a:cubicBezTo>
                    <a:pt x="143944" y="794368"/>
                    <a:pt x="257862" y="680450"/>
                    <a:pt x="257862" y="539926"/>
                  </a:cubicBezTo>
                  <a:cubicBezTo>
                    <a:pt x="257862" y="399402"/>
                    <a:pt x="143944" y="285484"/>
                    <a:pt x="3420" y="285484"/>
                  </a:cubicBezTo>
                  <a:lnTo>
                    <a:pt x="0" y="285829"/>
                  </a:lnTo>
                  <a:lnTo>
                    <a:pt x="0" y="56941"/>
                  </a:lnTo>
                  <a:cubicBezTo>
                    <a:pt x="0" y="25493"/>
                    <a:pt x="25493" y="0"/>
                    <a:pt x="569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rnd">
              <a:noFill/>
              <a:round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2541" y="6312"/>
              <a:ext cx="406" cy="801"/>
            </a:xfrm>
            <a:custGeom>
              <a:avLst/>
              <a:gdLst>
                <a:gd name="connsiteX0" fmla="*/ 3420 w 257862"/>
                <a:gd name="connsiteY0" fmla="*/ 0 h 508884"/>
                <a:gd name="connsiteX1" fmla="*/ 257862 w 257862"/>
                <a:gd name="connsiteY1" fmla="*/ 254442 h 508884"/>
                <a:gd name="connsiteX2" fmla="*/ 3420 w 257862"/>
                <a:gd name="connsiteY2" fmla="*/ 508884 h 508884"/>
                <a:gd name="connsiteX3" fmla="*/ 0 w 257862"/>
                <a:gd name="connsiteY3" fmla="*/ 508539 h 508884"/>
                <a:gd name="connsiteX4" fmla="*/ 0 w 257862"/>
                <a:gd name="connsiteY4" fmla="*/ 345 h 508884"/>
                <a:gd name="connsiteX5" fmla="*/ 3420 w 257862"/>
                <a:gd name="connsiteY5" fmla="*/ 0 h 508884"/>
              </a:gdLst>
              <a:ahLst/>
              <a:cxnLst/>
              <a:rect l="l" t="t" r="r" b="b"/>
              <a:pathLst>
                <a:path w="257862" h="508884">
                  <a:moveTo>
                    <a:pt x="3420" y="0"/>
                  </a:moveTo>
                  <a:cubicBezTo>
                    <a:pt x="143944" y="0"/>
                    <a:pt x="257862" y="113918"/>
                    <a:pt x="257862" y="254442"/>
                  </a:cubicBezTo>
                  <a:cubicBezTo>
                    <a:pt x="257862" y="394966"/>
                    <a:pt x="143944" y="508884"/>
                    <a:pt x="3420" y="508884"/>
                  </a:cubicBezTo>
                  <a:lnTo>
                    <a:pt x="0" y="508539"/>
                  </a:lnTo>
                  <a:lnTo>
                    <a:pt x="0" y="345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chemeClr val="accent2"/>
            </a:solidFill>
            <a:ln w="12700" cap="rnd">
              <a:noFill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2541" y="4959"/>
              <a:ext cx="16314" cy="3400"/>
            </a:xfrm>
            <a:custGeom>
              <a:avLst/>
              <a:gdLst>
                <a:gd name="connsiteX0" fmla="*/ 56941 w 8686969"/>
                <a:gd name="connsiteY0" fmla="*/ 0 h 1079852"/>
                <a:gd name="connsiteX1" fmla="*/ 8630028 w 8686969"/>
                <a:gd name="connsiteY1" fmla="*/ 0 h 1079852"/>
                <a:gd name="connsiteX2" fmla="*/ 8686969 w 8686969"/>
                <a:gd name="connsiteY2" fmla="*/ 56941 h 1079852"/>
                <a:gd name="connsiteX3" fmla="*/ 8686969 w 8686969"/>
                <a:gd name="connsiteY3" fmla="*/ 1022911 h 1079852"/>
                <a:gd name="connsiteX4" fmla="*/ 8630028 w 8686969"/>
                <a:gd name="connsiteY4" fmla="*/ 1079852 h 1079852"/>
                <a:gd name="connsiteX5" fmla="*/ 56941 w 8686969"/>
                <a:gd name="connsiteY5" fmla="*/ 1079852 h 1079852"/>
                <a:gd name="connsiteX6" fmla="*/ 0 w 8686969"/>
                <a:gd name="connsiteY6" fmla="*/ 1022911 h 1079852"/>
                <a:gd name="connsiteX7" fmla="*/ 0 w 8686969"/>
                <a:gd name="connsiteY7" fmla="*/ 794023 h 1079852"/>
                <a:gd name="connsiteX8" fmla="*/ 3420 w 8686969"/>
                <a:gd name="connsiteY8" fmla="*/ 794368 h 1079852"/>
                <a:gd name="connsiteX9" fmla="*/ 257862 w 8686969"/>
                <a:gd name="connsiteY9" fmla="*/ 539926 h 1079852"/>
                <a:gd name="connsiteX10" fmla="*/ 3420 w 8686969"/>
                <a:gd name="connsiteY10" fmla="*/ 285484 h 1079852"/>
                <a:gd name="connsiteX11" fmla="*/ 0 w 8686969"/>
                <a:gd name="connsiteY11" fmla="*/ 285829 h 1079852"/>
                <a:gd name="connsiteX12" fmla="*/ 0 w 8686969"/>
                <a:gd name="connsiteY12" fmla="*/ 56941 h 1079852"/>
                <a:gd name="connsiteX13" fmla="*/ 56941 w 8686969"/>
                <a:gd name="connsiteY13" fmla="*/ 0 h 1079852"/>
              </a:gdLst>
              <a:ahLst/>
              <a:cxnLst/>
              <a:rect l="l" t="t" r="r" b="b"/>
              <a:pathLst>
                <a:path w="8686969" h="1079852">
                  <a:moveTo>
                    <a:pt x="56941" y="0"/>
                  </a:moveTo>
                  <a:lnTo>
                    <a:pt x="8630028" y="0"/>
                  </a:lnTo>
                  <a:cubicBezTo>
                    <a:pt x="8661476" y="0"/>
                    <a:pt x="8686969" y="25493"/>
                    <a:pt x="8686969" y="56941"/>
                  </a:cubicBezTo>
                  <a:lnTo>
                    <a:pt x="8686969" y="1022911"/>
                  </a:lnTo>
                  <a:cubicBezTo>
                    <a:pt x="8686969" y="1054359"/>
                    <a:pt x="8661476" y="1079852"/>
                    <a:pt x="8630028" y="1079852"/>
                  </a:cubicBezTo>
                  <a:lnTo>
                    <a:pt x="56941" y="1079852"/>
                  </a:lnTo>
                  <a:cubicBezTo>
                    <a:pt x="25493" y="1079852"/>
                    <a:pt x="0" y="1054359"/>
                    <a:pt x="0" y="1022911"/>
                  </a:cubicBezTo>
                  <a:lnTo>
                    <a:pt x="0" y="794023"/>
                  </a:lnTo>
                  <a:lnTo>
                    <a:pt x="3420" y="794368"/>
                  </a:lnTo>
                  <a:cubicBezTo>
                    <a:pt x="143944" y="794368"/>
                    <a:pt x="257862" y="680450"/>
                    <a:pt x="257862" y="539926"/>
                  </a:cubicBezTo>
                  <a:cubicBezTo>
                    <a:pt x="257862" y="399402"/>
                    <a:pt x="143944" y="285484"/>
                    <a:pt x="3420" y="285484"/>
                  </a:cubicBezTo>
                  <a:lnTo>
                    <a:pt x="0" y="285829"/>
                  </a:lnTo>
                  <a:lnTo>
                    <a:pt x="0" y="56941"/>
                  </a:lnTo>
                  <a:cubicBezTo>
                    <a:pt x="0" y="25493"/>
                    <a:pt x="25493" y="0"/>
                    <a:pt x="56941" y="0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noFill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3268" y="5150"/>
              <a:ext cx="3428" cy="4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b"/>
            <a:lstStyle/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kumimoji="1" lang="en-US" altLang="zh-CN" sz="20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Bold" panose="020B0800000000000000" charset="-122"/>
                </a:rPr>
                <a:t>生产环节稳定性</a:t>
              </a:r>
              <a:endParaRPr kumimoji="1" lang="en-US" altLang="zh-CN" sz="2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endParaRPr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3268" y="5698"/>
              <a:ext cx="15282" cy="251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algn="l">
                <a:lnSpc>
                  <a:spcPct val="140000"/>
                </a:lnSpc>
              </a:pP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kumimoji="1" lang="en-US" altLang="zh-CN" sz="14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质量与体系保障</a:t>
              </a:r>
              <a:r>
                <a:rPr kumimoji="1" lang="en-US" altLang="zh-CN" sz="695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Source Han Sans" panose="020B0500000000000000" charset="-122"/>
                  <a:ea typeface="Source Han Sans" panose="020B0500000000000000" charset="-122"/>
                  <a:cs typeface="Source Han Sans" panose="020B0500000000000000" charset="-122"/>
                </a:rPr>
                <a:t>
</a:t>
              </a:r>
              <a:r>
                <a:rPr kumimoji="1" lang="en-US" altLang="zh-CN" sz="12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工厂获 ISO9001、ISO14001、ISO45001、ISO27001 四重认证，从质量、环境、安全及信息多维度保障生产稳定。
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kumimoji="1" lang="en-US" altLang="zh-CN" sz="14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设备与产能支撑</a:t>
              </a:r>
              <a:r>
                <a:rPr kumimoji="1" lang="en-US" altLang="zh-CN" sz="695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Source Han Sans" panose="020B0500000000000000" charset="-122"/>
                  <a:ea typeface="Source Han Sans" panose="020B0500000000000000" charset="-122"/>
                  <a:cs typeface="Source Han Sans" panose="020B0500000000000000" charset="-122"/>
                </a:rPr>
                <a:t>
</a:t>
              </a:r>
              <a:r>
                <a:rPr kumimoji="1" lang="en-US" altLang="zh-CN" sz="12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拥有 10000㎡+ 生产面积及专业生产线设备，如 MES + ERP 精细化质量管理系统、数十条精益化自动生产线、多个高频屏蔽房等，覆盖 SMT/PCBA/DIP/ 注塑 / 组装全流水线，全产品线自动化达百万级产能，满足多产量生产需求，且具备 6 个月原料储备及上下游供应链协同联动，保障生产环节在设备与产能上的稳定性 。</a:t>
              </a:r>
              <a:endPara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01675" y="4871085"/>
            <a:ext cx="10393680" cy="1784350"/>
            <a:chOff x="4440" y="8255"/>
            <a:chExt cx="16368" cy="2810"/>
          </a:xfrm>
        </p:grpSpPr>
        <p:sp>
          <p:nvSpPr>
            <p:cNvPr id="3" name="标题 1"/>
            <p:cNvSpPr txBox="1"/>
            <p:nvPr/>
          </p:nvSpPr>
          <p:spPr>
            <a:xfrm>
              <a:off x="17051" y="8255"/>
              <a:ext cx="3757" cy="2328"/>
            </a:xfrm>
            <a:custGeom>
              <a:avLst/>
              <a:gdLst>
                <a:gd name="connsiteX0" fmla="*/ 56941 w 8686969"/>
                <a:gd name="connsiteY0" fmla="*/ 0 h 1079852"/>
                <a:gd name="connsiteX1" fmla="*/ 8630028 w 8686969"/>
                <a:gd name="connsiteY1" fmla="*/ 0 h 1079852"/>
                <a:gd name="connsiteX2" fmla="*/ 8686969 w 8686969"/>
                <a:gd name="connsiteY2" fmla="*/ 56941 h 1079852"/>
                <a:gd name="connsiteX3" fmla="*/ 8686969 w 8686969"/>
                <a:gd name="connsiteY3" fmla="*/ 1022911 h 1079852"/>
                <a:gd name="connsiteX4" fmla="*/ 8630028 w 8686969"/>
                <a:gd name="connsiteY4" fmla="*/ 1079852 h 1079852"/>
                <a:gd name="connsiteX5" fmla="*/ 56941 w 8686969"/>
                <a:gd name="connsiteY5" fmla="*/ 1079852 h 1079852"/>
                <a:gd name="connsiteX6" fmla="*/ 0 w 8686969"/>
                <a:gd name="connsiteY6" fmla="*/ 1022911 h 1079852"/>
                <a:gd name="connsiteX7" fmla="*/ 0 w 8686969"/>
                <a:gd name="connsiteY7" fmla="*/ 794023 h 1079852"/>
                <a:gd name="connsiteX8" fmla="*/ 3420 w 8686969"/>
                <a:gd name="connsiteY8" fmla="*/ 794368 h 1079852"/>
                <a:gd name="connsiteX9" fmla="*/ 257862 w 8686969"/>
                <a:gd name="connsiteY9" fmla="*/ 539926 h 1079852"/>
                <a:gd name="connsiteX10" fmla="*/ 3420 w 8686969"/>
                <a:gd name="connsiteY10" fmla="*/ 285484 h 1079852"/>
                <a:gd name="connsiteX11" fmla="*/ 0 w 8686969"/>
                <a:gd name="connsiteY11" fmla="*/ 285829 h 1079852"/>
                <a:gd name="connsiteX12" fmla="*/ 0 w 8686969"/>
                <a:gd name="connsiteY12" fmla="*/ 56941 h 1079852"/>
                <a:gd name="connsiteX13" fmla="*/ 56941 w 8686969"/>
                <a:gd name="connsiteY13" fmla="*/ 0 h 1079852"/>
              </a:gdLst>
              <a:ahLst/>
              <a:cxnLst/>
              <a:rect l="l" t="t" r="r" b="b"/>
              <a:pathLst>
                <a:path w="8686969" h="1079852">
                  <a:moveTo>
                    <a:pt x="56941" y="0"/>
                  </a:moveTo>
                  <a:lnTo>
                    <a:pt x="8630028" y="0"/>
                  </a:lnTo>
                  <a:cubicBezTo>
                    <a:pt x="8661476" y="0"/>
                    <a:pt x="8686969" y="25493"/>
                    <a:pt x="8686969" y="56941"/>
                  </a:cubicBezTo>
                  <a:lnTo>
                    <a:pt x="8686969" y="1022911"/>
                  </a:lnTo>
                  <a:cubicBezTo>
                    <a:pt x="8686969" y="1054359"/>
                    <a:pt x="8661476" y="1079852"/>
                    <a:pt x="8630028" y="1079852"/>
                  </a:cubicBezTo>
                  <a:lnTo>
                    <a:pt x="56941" y="1079852"/>
                  </a:lnTo>
                  <a:cubicBezTo>
                    <a:pt x="25493" y="1079852"/>
                    <a:pt x="0" y="1054359"/>
                    <a:pt x="0" y="1022911"/>
                  </a:cubicBezTo>
                  <a:lnTo>
                    <a:pt x="0" y="794023"/>
                  </a:lnTo>
                  <a:lnTo>
                    <a:pt x="3420" y="794368"/>
                  </a:lnTo>
                  <a:cubicBezTo>
                    <a:pt x="143944" y="794368"/>
                    <a:pt x="257862" y="680450"/>
                    <a:pt x="257862" y="539926"/>
                  </a:cubicBezTo>
                  <a:cubicBezTo>
                    <a:pt x="257862" y="399402"/>
                    <a:pt x="143944" y="285484"/>
                    <a:pt x="3420" y="285484"/>
                  </a:cubicBezTo>
                  <a:lnTo>
                    <a:pt x="0" y="285829"/>
                  </a:lnTo>
                  <a:lnTo>
                    <a:pt x="0" y="56941"/>
                  </a:lnTo>
                  <a:cubicBezTo>
                    <a:pt x="0" y="25493"/>
                    <a:pt x="25493" y="0"/>
                    <a:pt x="569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rnd">
              <a:noFill/>
              <a:round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4440" y="9311"/>
              <a:ext cx="406" cy="801"/>
            </a:xfrm>
            <a:custGeom>
              <a:avLst/>
              <a:gdLst>
                <a:gd name="connsiteX0" fmla="*/ 3420 w 257862"/>
                <a:gd name="connsiteY0" fmla="*/ 0 h 508884"/>
                <a:gd name="connsiteX1" fmla="*/ 257862 w 257862"/>
                <a:gd name="connsiteY1" fmla="*/ 254442 h 508884"/>
                <a:gd name="connsiteX2" fmla="*/ 3420 w 257862"/>
                <a:gd name="connsiteY2" fmla="*/ 508884 h 508884"/>
                <a:gd name="connsiteX3" fmla="*/ 0 w 257862"/>
                <a:gd name="connsiteY3" fmla="*/ 508539 h 508884"/>
                <a:gd name="connsiteX4" fmla="*/ 0 w 257862"/>
                <a:gd name="connsiteY4" fmla="*/ 345 h 508884"/>
                <a:gd name="connsiteX5" fmla="*/ 3420 w 257862"/>
                <a:gd name="connsiteY5" fmla="*/ 0 h 508884"/>
              </a:gdLst>
              <a:ahLst/>
              <a:cxnLst/>
              <a:rect l="l" t="t" r="r" b="b"/>
              <a:pathLst>
                <a:path w="257862" h="508884">
                  <a:moveTo>
                    <a:pt x="3420" y="0"/>
                  </a:moveTo>
                  <a:cubicBezTo>
                    <a:pt x="143944" y="0"/>
                    <a:pt x="257862" y="113918"/>
                    <a:pt x="257862" y="254442"/>
                  </a:cubicBezTo>
                  <a:cubicBezTo>
                    <a:pt x="257862" y="394966"/>
                    <a:pt x="143944" y="508884"/>
                    <a:pt x="3420" y="508884"/>
                  </a:cubicBezTo>
                  <a:lnTo>
                    <a:pt x="0" y="508539"/>
                  </a:lnTo>
                  <a:lnTo>
                    <a:pt x="0" y="345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noFill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4440" y="8358"/>
              <a:ext cx="16232" cy="2707"/>
            </a:xfrm>
            <a:custGeom>
              <a:avLst/>
              <a:gdLst>
                <a:gd name="connsiteX0" fmla="*/ 56941 w 8686969"/>
                <a:gd name="connsiteY0" fmla="*/ 0 h 1079852"/>
                <a:gd name="connsiteX1" fmla="*/ 8630028 w 8686969"/>
                <a:gd name="connsiteY1" fmla="*/ 0 h 1079852"/>
                <a:gd name="connsiteX2" fmla="*/ 8686969 w 8686969"/>
                <a:gd name="connsiteY2" fmla="*/ 56941 h 1079852"/>
                <a:gd name="connsiteX3" fmla="*/ 8686969 w 8686969"/>
                <a:gd name="connsiteY3" fmla="*/ 1022911 h 1079852"/>
                <a:gd name="connsiteX4" fmla="*/ 8630028 w 8686969"/>
                <a:gd name="connsiteY4" fmla="*/ 1079852 h 1079852"/>
                <a:gd name="connsiteX5" fmla="*/ 56941 w 8686969"/>
                <a:gd name="connsiteY5" fmla="*/ 1079852 h 1079852"/>
                <a:gd name="connsiteX6" fmla="*/ 0 w 8686969"/>
                <a:gd name="connsiteY6" fmla="*/ 1022911 h 1079852"/>
                <a:gd name="connsiteX7" fmla="*/ 0 w 8686969"/>
                <a:gd name="connsiteY7" fmla="*/ 794023 h 1079852"/>
                <a:gd name="connsiteX8" fmla="*/ 3420 w 8686969"/>
                <a:gd name="connsiteY8" fmla="*/ 794368 h 1079852"/>
                <a:gd name="connsiteX9" fmla="*/ 257862 w 8686969"/>
                <a:gd name="connsiteY9" fmla="*/ 539926 h 1079852"/>
                <a:gd name="connsiteX10" fmla="*/ 3420 w 8686969"/>
                <a:gd name="connsiteY10" fmla="*/ 285484 h 1079852"/>
                <a:gd name="connsiteX11" fmla="*/ 0 w 8686969"/>
                <a:gd name="connsiteY11" fmla="*/ 285829 h 1079852"/>
                <a:gd name="connsiteX12" fmla="*/ 0 w 8686969"/>
                <a:gd name="connsiteY12" fmla="*/ 56941 h 1079852"/>
                <a:gd name="connsiteX13" fmla="*/ 56941 w 8686969"/>
                <a:gd name="connsiteY13" fmla="*/ 0 h 1079852"/>
              </a:gdLst>
              <a:ahLst/>
              <a:cxnLst/>
              <a:rect l="l" t="t" r="r" b="b"/>
              <a:pathLst>
                <a:path w="8686969" h="1079852">
                  <a:moveTo>
                    <a:pt x="56941" y="0"/>
                  </a:moveTo>
                  <a:lnTo>
                    <a:pt x="8630028" y="0"/>
                  </a:lnTo>
                  <a:cubicBezTo>
                    <a:pt x="8661476" y="0"/>
                    <a:pt x="8686969" y="25493"/>
                    <a:pt x="8686969" y="56941"/>
                  </a:cubicBezTo>
                  <a:lnTo>
                    <a:pt x="8686969" y="1022911"/>
                  </a:lnTo>
                  <a:cubicBezTo>
                    <a:pt x="8686969" y="1054359"/>
                    <a:pt x="8661476" y="1079852"/>
                    <a:pt x="8630028" y="1079852"/>
                  </a:cubicBezTo>
                  <a:lnTo>
                    <a:pt x="56941" y="1079852"/>
                  </a:lnTo>
                  <a:cubicBezTo>
                    <a:pt x="25493" y="1079852"/>
                    <a:pt x="0" y="1054359"/>
                    <a:pt x="0" y="1022911"/>
                  </a:cubicBezTo>
                  <a:lnTo>
                    <a:pt x="0" y="794023"/>
                  </a:lnTo>
                  <a:lnTo>
                    <a:pt x="3420" y="794368"/>
                  </a:lnTo>
                  <a:cubicBezTo>
                    <a:pt x="143944" y="794368"/>
                    <a:pt x="257862" y="680450"/>
                    <a:pt x="257862" y="539926"/>
                  </a:cubicBezTo>
                  <a:cubicBezTo>
                    <a:pt x="257862" y="399402"/>
                    <a:pt x="143944" y="285484"/>
                    <a:pt x="3420" y="285484"/>
                  </a:cubicBezTo>
                  <a:lnTo>
                    <a:pt x="0" y="285829"/>
                  </a:lnTo>
                  <a:lnTo>
                    <a:pt x="0" y="56941"/>
                  </a:lnTo>
                  <a:cubicBezTo>
                    <a:pt x="0" y="25493"/>
                    <a:pt x="25493" y="0"/>
                    <a:pt x="56941" y="0"/>
                  </a:cubicBezTo>
                  <a:close/>
                </a:path>
              </a:pathLst>
            </a:custGeom>
            <a:solidFill>
              <a:schemeClr val="bg1"/>
            </a:solidFill>
            <a:ln w="12700" cap="rnd">
              <a:noFill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5167" y="8501"/>
              <a:ext cx="3189" cy="4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b"/>
            <a:lstStyle/>
            <a:p>
              <a:pPr algn="l">
                <a:lnSpc>
                  <a:spcPct val="110000"/>
                </a:lnSpc>
                <a:buClrTx/>
                <a:buSzTx/>
                <a:buFontTx/>
              </a:pPr>
              <a:r>
                <a:rPr kumimoji="1" lang="en-US" altLang="zh-CN" sz="20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思源黑体 CN Bold" panose="020B0800000000000000" charset="-122"/>
                </a:rPr>
                <a:t>产品稳定性</a:t>
              </a:r>
              <a:endParaRPr kumimoji="1" lang="en-US" altLang="zh-CN" sz="20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endParaRPr>
            </a:p>
          </p:txBody>
        </p:sp>
        <p:sp>
          <p:nvSpPr>
            <p:cNvPr id="17" name="标题 1"/>
            <p:cNvSpPr txBox="1"/>
            <p:nvPr/>
          </p:nvSpPr>
          <p:spPr>
            <a:xfrm>
              <a:off x="5167" y="9013"/>
              <a:ext cx="15199" cy="185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rtlCol="0" anchor="t"/>
            <a:lstStyle/>
            <a:p>
              <a:pPr algn="l">
                <a:lnSpc>
                  <a:spcPct val="140000"/>
                </a:lnSpc>
              </a:pP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kumimoji="1" lang="en-US" altLang="zh-CN" sz="14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硬件稳定性
</a:t>
              </a:r>
              <a:r>
                <a:rPr kumimoji="1" lang="en-US" altLang="zh-CN" sz="12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电子价签选用高品质材料，降低意外损坏成本，内部电子元件经严格筛选测试，可长时间连续工作，降低故障发生率，稳定展示价格信息 。</a:t>
              </a:r>
              <a:endParaRPr kumimoji="1" lang="en-US" altLang="zh-CN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  <a:p>
              <a:pPr algn="l">
                <a:lnSpc>
                  <a:spcPct val="140000"/>
                </a:lnSpc>
              </a:pP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kumimoji="1" lang="en-US" altLang="zh-CN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kumimoji="1" lang="zh-CN" altLang="en-US" sz="14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kumimoji="1" lang="en-US" altLang="zh-CN" sz="1400" b="1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通讯稳定性</a:t>
              </a:r>
              <a:endParaRPr kumimoji="1" lang="en-US" altLang="zh-CN" sz="14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40000"/>
                </a:lnSpc>
              </a:pPr>
              <a:r>
                <a:rPr kumimoji="1" lang="zh-CN" altLang="en-US" sz="12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电子价签</a:t>
              </a:r>
              <a:r>
                <a:rPr kumimoji="1" lang="en-US" altLang="zh-CN" sz="12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采用蓝牙5.0通讯技术，传输速度快、距离远，功耗低，保障数据传输稳定。其抗干扰性强，在复杂网络中也能稳定连接</a:t>
              </a:r>
              <a:r>
                <a:rPr kumimoji="1" lang="zh-CN" altLang="en-US" sz="1200">
                  <a:ln w="12700">
                    <a:noFill/>
                  </a:ln>
                  <a:solidFill>
                    <a:srgbClr val="000000">
                      <a:alpha val="100000"/>
                    </a:srgbClr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  <a:sym typeface="+mn-ea"/>
                </a:rPr>
                <a:t>。</a:t>
              </a:r>
              <a:endParaRPr kumimoji="1" lang="zh-CN" altLang="en-US" sz="1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endParaRPr>
            </a:p>
          </p:txBody>
        </p:sp>
      </p:grpSp>
      <p:sp>
        <p:nvSpPr>
          <p:cNvPr id="21" name="标题 1"/>
          <p:cNvSpPr txBox="1"/>
          <p:nvPr/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稳定性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文本框 44"/>
          <p:cNvSpPr txBox="1"/>
          <p:nvPr>
            <p:custDataLst>
              <p:tags r:id="rId6"/>
            </p:custDataLst>
          </p:nvPr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02 案例阐述维度重点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2163445" y="342900"/>
            <a:ext cx="9175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5854700" y="447040"/>
            <a:ext cx="562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解决方案其他便利店实拍场景——大橘便利店案例</a:t>
            </a:r>
            <a:endParaRPr lang="zh-CN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8" name="图片 17" descr="金翼大赛gai-1 -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19" name="直接连接符 18"/>
          <p:cNvCxnSpPr/>
          <p:nvPr>
            <p:custDataLst>
              <p:tags r:id="rId4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0" name="图片 19" descr="cs -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721995" y="849630"/>
            <a:ext cx="10767695" cy="5038725"/>
            <a:chOff x="1033" y="1481"/>
            <a:chExt cx="16957" cy="7935"/>
          </a:xfrm>
        </p:grpSpPr>
        <p:pic>
          <p:nvPicPr>
            <p:cNvPr id="3" name="图片 2" descr="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3" y="1481"/>
              <a:ext cx="6576" cy="4933"/>
            </a:xfrm>
            <a:prstGeom prst="rect">
              <a:avLst/>
            </a:prstGeom>
          </p:spPr>
        </p:pic>
        <p:pic>
          <p:nvPicPr>
            <p:cNvPr id="12" name="图片 11" descr="7"/>
            <p:cNvPicPr>
              <a:picLocks noChangeAspect="1"/>
            </p:cNvPicPr>
            <p:nvPr/>
          </p:nvPicPr>
          <p:blipFill>
            <a:blip r:embed="rId8"/>
            <a:srcRect b="802"/>
            <a:stretch>
              <a:fillRect/>
            </a:stretch>
          </p:blipFill>
          <p:spPr>
            <a:xfrm>
              <a:off x="14252" y="1481"/>
              <a:ext cx="3738" cy="4947"/>
            </a:xfrm>
            <a:prstGeom prst="rect">
              <a:avLst/>
            </a:prstGeom>
          </p:spPr>
        </p:pic>
        <p:pic>
          <p:nvPicPr>
            <p:cNvPr id="13" name="图片 12" descr="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35" y="1481"/>
              <a:ext cx="6576" cy="4933"/>
            </a:xfrm>
            <a:prstGeom prst="rect">
              <a:avLst/>
            </a:prstGeom>
          </p:spPr>
        </p:pic>
        <p:pic>
          <p:nvPicPr>
            <p:cNvPr id="21" name="图片 20" descr="6"/>
            <p:cNvPicPr>
              <a:picLocks noChangeAspect="1"/>
            </p:cNvPicPr>
            <p:nvPr/>
          </p:nvPicPr>
          <p:blipFill>
            <a:blip r:embed="rId10"/>
            <a:srcRect l="20543" t="10442" b="40539"/>
            <a:stretch>
              <a:fillRect/>
            </a:stretch>
          </p:blipFill>
          <p:spPr>
            <a:xfrm>
              <a:off x="13941" y="6468"/>
              <a:ext cx="4039" cy="2948"/>
            </a:xfrm>
            <a:prstGeom prst="rect">
              <a:avLst/>
            </a:prstGeom>
          </p:spPr>
        </p:pic>
        <p:pic>
          <p:nvPicPr>
            <p:cNvPr id="23" name="图片 22" descr="微信截图_202502061444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3" y="6468"/>
              <a:ext cx="4418" cy="2943"/>
            </a:xfrm>
            <a:prstGeom prst="rect">
              <a:avLst/>
            </a:prstGeom>
          </p:spPr>
        </p:pic>
        <p:pic>
          <p:nvPicPr>
            <p:cNvPr id="25" name="图片 24" descr="微信截图_2025020614452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94" y="6468"/>
              <a:ext cx="4417" cy="2937"/>
            </a:xfrm>
            <a:prstGeom prst="rect">
              <a:avLst/>
            </a:prstGeom>
          </p:spPr>
        </p:pic>
        <p:pic>
          <p:nvPicPr>
            <p:cNvPr id="26" name="图片 25" descr="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54" y="6468"/>
              <a:ext cx="3927" cy="2946"/>
            </a:xfrm>
            <a:prstGeom prst="rect">
              <a:avLst/>
            </a:prstGeom>
          </p:spPr>
        </p:pic>
      </p:grpSp>
      <p:sp>
        <p:nvSpPr>
          <p:cNvPr id="2" name="标题 1"/>
          <p:cNvSpPr txBox="1"/>
          <p:nvPr>
            <p:custDataLst>
              <p:tags r:id="rId14"/>
            </p:custDataLst>
          </p:nvPr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案例补充说明</a:t>
            </a:r>
            <a:endParaRPr kumimoji="1" lang="en-US" altLang="zh-CN" sz="32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15"/>
            </p:custDataLst>
          </p:nvPr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6"/>
            </p:custDataLst>
          </p:nvPr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27685" y="864870"/>
            <a:ext cx="11204575" cy="5034915"/>
            <a:chOff x="831" y="1947"/>
            <a:chExt cx="17645" cy="7929"/>
          </a:xfrm>
        </p:grpSpPr>
        <p:pic>
          <p:nvPicPr>
            <p:cNvPr id="5" name="图片 4" descr="D:\liying\2-新媒体运营\2-案例宣传（订阅号）\巴迪奥超市图片（修）\24.jpg24"/>
            <p:cNvPicPr>
              <a:picLocks noChangeAspect="1"/>
            </p:cNvPicPr>
            <p:nvPr/>
          </p:nvPicPr>
          <p:blipFill>
            <a:blip r:embed="rId1"/>
            <a:srcRect r="39921"/>
            <a:stretch>
              <a:fillRect/>
            </a:stretch>
          </p:blipFill>
          <p:spPr>
            <a:xfrm>
              <a:off x="12180" y="6621"/>
              <a:ext cx="3449" cy="3229"/>
            </a:xfrm>
            <a:prstGeom prst="rect">
              <a:avLst/>
            </a:prstGeom>
          </p:spPr>
        </p:pic>
        <p:pic>
          <p:nvPicPr>
            <p:cNvPr id="7" name="图片 6" descr="D:\liying\2-新媒体运营\2-案例宣传（订阅号）\巴迪奥超市图片（修）\40.jpg40"/>
            <p:cNvPicPr>
              <a:picLocks noChangeAspect="1"/>
            </p:cNvPicPr>
            <p:nvPr/>
          </p:nvPicPr>
          <p:blipFill>
            <a:blip r:embed="rId2"/>
            <a:srcRect l="14747" t="410" r="36406" b="-410"/>
            <a:stretch>
              <a:fillRect/>
            </a:stretch>
          </p:blipFill>
          <p:spPr>
            <a:xfrm>
              <a:off x="15649" y="6620"/>
              <a:ext cx="2827" cy="3256"/>
            </a:xfrm>
            <a:prstGeom prst="rect">
              <a:avLst/>
            </a:prstGeom>
          </p:spPr>
        </p:pic>
        <p:pic>
          <p:nvPicPr>
            <p:cNvPr id="2" name="图片 1" descr="D:\liying\2-新媒体运营\2-案例宣传（订阅号）\巴迪奥超市图片（修）\2.jpg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13" y="1977"/>
              <a:ext cx="8085" cy="4549"/>
            </a:xfrm>
            <a:prstGeom prst="rect">
              <a:avLst/>
            </a:prstGeom>
          </p:spPr>
        </p:pic>
        <p:pic>
          <p:nvPicPr>
            <p:cNvPr id="10" name="图片 9" descr="D:\liying\2-新媒体运营\2-案例宣传（订阅号）\巴迪奥超市图片（修）\29.jpg2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1" y="6620"/>
              <a:ext cx="5745" cy="3233"/>
            </a:xfrm>
            <a:prstGeom prst="rect">
              <a:avLst/>
            </a:prstGeom>
          </p:spPr>
        </p:pic>
        <p:pic>
          <p:nvPicPr>
            <p:cNvPr id="11" name="图片 10" descr="D:\liying\2-新媒体运营\2-案例宣传（订阅号）\巴迪奥超市图片（修）\9.jpg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105" y="1947"/>
              <a:ext cx="2576" cy="4579"/>
            </a:xfrm>
            <a:prstGeom prst="rect">
              <a:avLst/>
            </a:prstGeom>
          </p:spPr>
        </p:pic>
        <p:pic>
          <p:nvPicPr>
            <p:cNvPr id="24" name="图片 23" descr="D:\liying\2-新媒体运营\2-案例宣传（订阅号）\巴迪奥超市图片（修）\20.jpg2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1788" y="1977"/>
              <a:ext cx="3933" cy="2213"/>
            </a:xfrm>
            <a:prstGeom prst="rect">
              <a:avLst/>
            </a:prstGeom>
          </p:spPr>
        </p:pic>
        <p:pic>
          <p:nvPicPr>
            <p:cNvPr id="4" name="图片 3" descr="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screen"/>
            <a:srcRect l="4269" t="18402" r="6255" b="4084"/>
            <a:stretch>
              <a:fillRect/>
            </a:stretch>
          </p:blipFill>
          <p:spPr>
            <a:xfrm>
              <a:off x="11791" y="4255"/>
              <a:ext cx="3984" cy="2303"/>
            </a:xfrm>
            <a:prstGeom prst="rect">
              <a:avLst/>
            </a:prstGeom>
          </p:spPr>
        </p:pic>
        <p:pic>
          <p:nvPicPr>
            <p:cNvPr id="14" name="图片 13" descr="D:\liying\2-新媒体运营\2-案例宣传（订阅号）\巴迪奥超市图片（修）\51.jpg5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23750" t="212" r="47035" b="8232"/>
            <a:stretch>
              <a:fillRect/>
            </a:stretch>
          </p:blipFill>
          <p:spPr>
            <a:xfrm>
              <a:off x="15796" y="1947"/>
              <a:ext cx="2680" cy="4612"/>
            </a:xfrm>
            <a:prstGeom prst="rect">
              <a:avLst/>
            </a:prstGeom>
          </p:spPr>
        </p:pic>
        <p:pic>
          <p:nvPicPr>
            <p:cNvPr id="17" name="图片 16" descr="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screen"/>
            <a:srcRect b="12215"/>
            <a:stretch>
              <a:fillRect/>
            </a:stretch>
          </p:blipFill>
          <p:spPr>
            <a:xfrm>
              <a:off x="6621" y="6621"/>
              <a:ext cx="5513" cy="3229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6173470" y="453390"/>
            <a:ext cx="562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解决方案其他应用企业实拍场景——大型零售商超类</a:t>
            </a:r>
            <a:endParaRPr lang="zh-CN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8" name="图片 17" descr="金翼大赛gai-1 -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19" name="直接连接符 18"/>
          <p:cNvCxnSpPr/>
          <p:nvPr>
            <p:custDataLst>
              <p:tags r:id="rId16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0" name="图片 19" descr="cs -1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标题 1"/>
          <p:cNvSpPr txBox="1"/>
          <p:nvPr>
            <p:custDataLst>
              <p:tags r:id="rId19"/>
            </p:custDataLst>
          </p:nvPr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案例补充说明</a:t>
            </a:r>
            <a:endParaRPr kumimoji="1" lang="en-US" altLang="zh-CN" sz="32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21"/>
            </p:custDataLst>
          </p:nvPr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78273" y="866140"/>
            <a:ext cx="11153987" cy="5262033"/>
            <a:chOff x="683" y="1374"/>
            <a:chExt cx="13174" cy="6215"/>
          </a:xfrm>
        </p:grpSpPr>
        <p:pic>
          <p:nvPicPr>
            <p:cNvPr id="10" name="图片 9" descr="2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5120" y="5131"/>
              <a:ext cx="4370" cy="2459"/>
            </a:xfrm>
            <a:prstGeom prst="rect">
              <a:avLst/>
            </a:prstGeom>
          </p:spPr>
        </p:pic>
        <p:pic>
          <p:nvPicPr>
            <p:cNvPr id="5" name="图片 4" descr="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83" y="1393"/>
              <a:ext cx="6530" cy="3675"/>
            </a:xfrm>
            <a:prstGeom prst="rect">
              <a:avLst/>
            </a:prstGeom>
          </p:spPr>
        </p:pic>
        <p:pic>
          <p:nvPicPr>
            <p:cNvPr id="7" name="图片 6" descr="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533" y="5117"/>
              <a:ext cx="4324" cy="2473"/>
            </a:xfrm>
            <a:prstGeom prst="rect">
              <a:avLst/>
            </a:prstGeom>
          </p:spPr>
        </p:pic>
        <p:pic>
          <p:nvPicPr>
            <p:cNvPr id="9" name="图片 8" descr="模糊(1)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83" y="5117"/>
              <a:ext cx="4394" cy="2473"/>
            </a:xfrm>
            <a:prstGeom prst="rect">
              <a:avLst/>
            </a:prstGeom>
          </p:spPr>
        </p:pic>
        <p:pic>
          <p:nvPicPr>
            <p:cNvPr id="11" name="图片 10" descr="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300" y="1374"/>
              <a:ext cx="6557" cy="3691"/>
            </a:xfrm>
            <a:prstGeom prst="rect">
              <a:avLst/>
            </a:prstGeom>
          </p:spPr>
        </p:pic>
      </p:grpSp>
      <p:pic>
        <p:nvPicPr>
          <p:cNvPr id="2" name="图片 1" descr="金翼大赛gai-1 -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13" name="直接连接符 12"/>
          <p:cNvCxnSpPr/>
          <p:nvPr>
            <p:custDataLst>
              <p:tags r:id="rId13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 descr="cs -1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6173470" y="453390"/>
            <a:ext cx="562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解决方案在数码3C门店实拍场景——深圳电信案例</a:t>
            </a:r>
            <a:endParaRPr lang="zh-CN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标题 1"/>
          <p:cNvSpPr txBox="1"/>
          <p:nvPr>
            <p:custDataLst>
              <p:tags r:id="rId17"/>
            </p:custDataLst>
          </p:nvPr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案例补充说明</a:t>
            </a:r>
            <a:endParaRPr kumimoji="1" lang="en-US" altLang="zh-CN" sz="32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18"/>
            </p:custDataLst>
          </p:nvPr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9"/>
            </p:custDataLst>
          </p:nvPr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881027" y="597059"/>
            <a:ext cx="4989499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解决方案其他应用企业实拍场景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酒水饮料类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42620" y="860848"/>
            <a:ext cx="10650220" cy="5307753"/>
            <a:chOff x="859" y="966"/>
            <a:chExt cx="17433" cy="8688"/>
          </a:xfrm>
        </p:grpSpPr>
        <p:pic>
          <p:nvPicPr>
            <p:cNvPr id="5" name="图片 4" descr="5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0595" y="6452"/>
              <a:ext cx="4803" cy="3203"/>
            </a:xfrm>
            <a:prstGeom prst="rect">
              <a:avLst/>
            </a:prstGeom>
          </p:spPr>
        </p:pic>
        <p:pic>
          <p:nvPicPr>
            <p:cNvPr id="6" name="图片 5" descr="4"/>
            <p:cNvPicPr>
              <a:picLocks noChangeAspect="1"/>
            </p:cNvPicPr>
            <p:nvPr/>
          </p:nvPicPr>
          <p:blipFill>
            <a:blip r:embed="rId2" cstate="screen"/>
            <a:srcRect b="5927"/>
            <a:stretch>
              <a:fillRect/>
            </a:stretch>
          </p:blipFill>
          <p:spPr>
            <a:xfrm>
              <a:off x="13510" y="3357"/>
              <a:ext cx="4783" cy="3000"/>
            </a:xfrm>
            <a:prstGeom prst="rect">
              <a:avLst/>
            </a:prstGeom>
          </p:spPr>
        </p:pic>
        <p:pic>
          <p:nvPicPr>
            <p:cNvPr id="7" name="图片 6" descr="2"/>
            <p:cNvPicPr>
              <a:picLocks noChangeAspect="1"/>
            </p:cNvPicPr>
            <p:nvPr/>
          </p:nvPicPr>
          <p:blipFill>
            <a:blip r:embed="rId3" cstate="screen"/>
            <a:srcRect l="41759"/>
            <a:stretch>
              <a:fillRect/>
            </a:stretch>
          </p:blipFill>
          <p:spPr>
            <a:xfrm>
              <a:off x="15502" y="6452"/>
              <a:ext cx="2781" cy="3185"/>
            </a:xfrm>
            <a:prstGeom prst="rect">
              <a:avLst/>
            </a:prstGeom>
          </p:spPr>
        </p:pic>
        <p:pic>
          <p:nvPicPr>
            <p:cNvPr id="2" name="图片 1" descr="7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859" y="972"/>
              <a:ext cx="8087" cy="5392"/>
            </a:xfrm>
            <a:prstGeom prst="rect">
              <a:avLst/>
            </a:prstGeom>
          </p:spPr>
        </p:pic>
        <p:pic>
          <p:nvPicPr>
            <p:cNvPr id="9" name="图片 8" descr="未标题-1 (2)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5721" y="6453"/>
              <a:ext cx="4783" cy="3189"/>
            </a:xfrm>
            <a:prstGeom prst="rect">
              <a:avLst/>
            </a:prstGeom>
          </p:spPr>
        </p:pic>
        <p:pic>
          <p:nvPicPr>
            <p:cNvPr id="10" name="图片 9" descr="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859" y="6453"/>
              <a:ext cx="4783" cy="3189"/>
            </a:xfrm>
            <a:prstGeom prst="rect">
              <a:avLst/>
            </a:prstGeom>
          </p:spPr>
        </p:pic>
        <p:pic>
          <p:nvPicPr>
            <p:cNvPr id="11" name="图片 10" descr="4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027" y="972"/>
              <a:ext cx="4396" cy="5373"/>
            </a:xfrm>
            <a:prstGeom prst="rect">
              <a:avLst/>
            </a:prstGeom>
          </p:spPr>
        </p:pic>
        <p:pic>
          <p:nvPicPr>
            <p:cNvPr id="24" name="图片 23" descr="14"/>
            <p:cNvPicPr>
              <a:picLocks noChangeAspect="1"/>
            </p:cNvPicPr>
            <p:nvPr/>
          </p:nvPicPr>
          <p:blipFill>
            <a:blip r:embed="rId8" cstate="screen"/>
            <a:srcRect t="13980" b="13602"/>
            <a:stretch>
              <a:fillRect/>
            </a:stretch>
          </p:blipFill>
          <p:spPr>
            <a:xfrm>
              <a:off x="13520" y="966"/>
              <a:ext cx="4762" cy="2300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5669915" y="408305"/>
            <a:ext cx="562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解决方案其他应用企业实拍场景——烟草酒水类</a:t>
            </a:r>
            <a:endParaRPr lang="zh-CN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金翼大赛gai-1 -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12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9" name="图片 18" descr="cs -1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标题 1"/>
          <p:cNvSpPr txBox="1"/>
          <p:nvPr>
            <p:custDataLst>
              <p:tags r:id="rId15"/>
            </p:custDataLst>
          </p:nvPr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案例补充说明</a:t>
            </a:r>
            <a:endParaRPr kumimoji="1" lang="en-US" altLang="zh-CN" sz="32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16"/>
            </p:custDataLst>
          </p:nvPr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17"/>
            </p:custDataLst>
          </p:nvPr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4140" y="6101715"/>
            <a:ext cx="1249680" cy="48069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" y="6158865"/>
            <a:ext cx="1976120" cy="368935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150620" y="959485"/>
          <a:ext cx="9975215" cy="488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970"/>
                <a:gridCol w="1341755"/>
                <a:gridCol w="6460490"/>
              </a:tblGrid>
              <a:tr h="929640">
                <a:tc gridSpan="2"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案例名称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zh-CN" sz="12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云里物里电子价签助力美宜佳便利店绿色转型实践</a:t>
                      </a:r>
                      <a:endParaRPr lang="zh-CN" altLang="zh-CN" sz="12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824230">
                <a:tc rowSpan="2"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参与方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企业全称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  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深圳云里物里科技股份有限公司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105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应用企业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企业全称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  美宜佳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连锁</a:t>
                      </a:r>
                      <a:r>
                        <a:rPr lang="en-US" altLang="zh-CN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便利店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深圳某门店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申报奖项类别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绿色供应链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案例核心要素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智能化门店管理、商品信息管理、绿色门店设计、智能变价、可持续零售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应用企业推荐语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657"/>
                    </a:solidFill>
                  </a:tcPr>
                </a:tc>
                <a:tc>
                  <a:txBody>
                    <a:bodyPr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0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助力零售绿色转型，云里物里电子价签让未来更环保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54000">
                <a:schemeClr val="bg1">
                  <a:alpha val="3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221882" flipH="1">
            <a:off x="7146130" y="-598982"/>
            <a:ext cx="6080662" cy="4687756"/>
          </a:xfrm>
          <a:custGeom>
            <a:avLst/>
            <a:gdLst>
              <a:gd name="connsiteX0" fmla="*/ 1740075 w 6080662"/>
              <a:gd name="connsiteY0" fmla="*/ 0 h 4687756"/>
              <a:gd name="connsiteX1" fmla="*/ 2770822 w 6080662"/>
              <a:gd name="connsiteY1" fmla="*/ 382609 h 4687756"/>
              <a:gd name="connsiteX2" fmla="*/ 5720066 w 6080662"/>
              <a:gd name="connsiteY2" fmla="*/ 1477355 h 4687756"/>
              <a:gd name="connsiteX3" fmla="*/ 5745361 w 6080662"/>
              <a:gd name="connsiteY3" fmla="*/ 1564855 h 4687756"/>
              <a:gd name="connsiteX4" fmla="*/ 6051331 w 6080662"/>
              <a:gd name="connsiteY4" fmla="*/ 3016023 h 4687756"/>
              <a:gd name="connsiteX5" fmla="*/ 6080662 w 6080662"/>
              <a:gd name="connsiteY5" fmla="*/ 3238281 h 4687756"/>
              <a:gd name="connsiteX6" fmla="*/ 5833329 w 6080662"/>
              <a:gd name="connsiteY6" fmla="*/ 3268912 h 4687756"/>
              <a:gd name="connsiteX7" fmla="*/ 1867902 w 6080662"/>
              <a:gd name="connsiteY7" fmla="*/ 4660763 h 4687756"/>
              <a:gd name="connsiteX8" fmla="*/ 1829988 w 6080662"/>
              <a:gd name="connsiteY8" fmla="*/ 4687756 h 4687756"/>
              <a:gd name="connsiteX9" fmla="*/ 0 w 6080662"/>
              <a:gd name="connsiteY9" fmla="*/ 4687756 h 4687756"/>
            </a:gdLst>
            <a:ahLst/>
            <a:cxnLst/>
            <a:rect l="l" t="t" r="r" b="b"/>
            <a:pathLst>
              <a:path w="6080662" h="4687756">
                <a:moveTo>
                  <a:pt x="1740075" y="0"/>
                </a:moveTo>
                <a:lnTo>
                  <a:pt x="2770822" y="382609"/>
                </a:lnTo>
                <a:lnTo>
                  <a:pt x="5720066" y="1477355"/>
                </a:lnTo>
                <a:lnTo>
                  <a:pt x="5745361" y="1564855"/>
                </a:lnTo>
                <a:cubicBezTo>
                  <a:pt x="5873260" y="2033071"/>
                  <a:pt x="5975990" y="2517797"/>
                  <a:pt x="6051331" y="3016023"/>
                </a:cubicBezTo>
                <a:lnTo>
                  <a:pt x="6080662" y="3238281"/>
                </a:lnTo>
                <a:lnTo>
                  <a:pt x="5833329" y="3268912"/>
                </a:lnTo>
                <a:cubicBezTo>
                  <a:pt x="4240099" y="3488872"/>
                  <a:pt x="2854848" y="3986866"/>
                  <a:pt x="1867902" y="4660763"/>
                </a:cubicBezTo>
                <a:lnTo>
                  <a:pt x="1829988" y="4687756"/>
                </a:lnTo>
                <a:lnTo>
                  <a:pt x="0" y="46877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796773" flipH="1">
            <a:off x="6914343" y="-455605"/>
            <a:ext cx="6065669" cy="5901680"/>
          </a:xfrm>
          <a:custGeom>
            <a:avLst/>
            <a:gdLst>
              <a:gd name="connsiteX0" fmla="*/ 1392874 w 6065669"/>
              <a:gd name="connsiteY0" fmla="*/ 0 h 5901680"/>
              <a:gd name="connsiteX1" fmla="*/ 5021591 w 6065669"/>
              <a:gd name="connsiteY1" fmla="*/ 856425 h 5901680"/>
              <a:gd name="connsiteX2" fmla="*/ 5137111 w 6065669"/>
              <a:gd name="connsiteY2" fmla="*/ 1106221 h 5901680"/>
              <a:gd name="connsiteX3" fmla="*/ 6036338 w 6065669"/>
              <a:gd name="connsiteY3" fmla="*/ 4229947 h 5901680"/>
              <a:gd name="connsiteX4" fmla="*/ 6065669 w 6065669"/>
              <a:gd name="connsiteY4" fmla="*/ 4452205 h 5901680"/>
              <a:gd name="connsiteX5" fmla="*/ 5818335 w 6065669"/>
              <a:gd name="connsiteY5" fmla="*/ 4482836 h 5901680"/>
              <a:gd name="connsiteX6" fmla="*/ 1852909 w 6065669"/>
              <a:gd name="connsiteY6" fmla="*/ 5874687 h 5901680"/>
              <a:gd name="connsiteX7" fmla="*/ 1814995 w 6065669"/>
              <a:gd name="connsiteY7" fmla="*/ 5901680 h 5901680"/>
              <a:gd name="connsiteX8" fmla="*/ 0 w 6065669"/>
              <a:gd name="connsiteY8" fmla="*/ 5901680 h 5901680"/>
            </a:gdLst>
            <a:ahLst/>
            <a:cxnLst/>
            <a:rect l="l" t="t" r="r" b="b"/>
            <a:pathLst>
              <a:path w="6065669" h="5901680">
                <a:moveTo>
                  <a:pt x="1392874" y="0"/>
                </a:moveTo>
                <a:lnTo>
                  <a:pt x="5021591" y="856425"/>
                </a:lnTo>
                <a:lnTo>
                  <a:pt x="5137111" y="1106221"/>
                </a:lnTo>
                <a:cubicBezTo>
                  <a:pt x="5558643" y="2056279"/>
                  <a:pt x="5866823" y="3108937"/>
                  <a:pt x="6036338" y="4229947"/>
                </a:cubicBezTo>
                <a:lnTo>
                  <a:pt x="6065669" y="4452205"/>
                </a:lnTo>
                <a:lnTo>
                  <a:pt x="5818335" y="4482836"/>
                </a:lnTo>
                <a:cubicBezTo>
                  <a:pt x="4225106" y="4702796"/>
                  <a:pt x="2839854" y="5200790"/>
                  <a:pt x="1852909" y="5874687"/>
                </a:cubicBezTo>
                <a:lnTo>
                  <a:pt x="1814995" y="5901680"/>
                </a:lnTo>
                <a:lnTo>
                  <a:pt x="0" y="590168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430587" flipH="1">
            <a:off x="6910804" y="-280818"/>
            <a:ext cx="5745608" cy="6608785"/>
          </a:xfrm>
          <a:custGeom>
            <a:avLst/>
            <a:gdLst>
              <a:gd name="connsiteX0" fmla="*/ 832124 w 5745608"/>
              <a:gd name="connsiteY0" fmla="*/ 0 h 6608785"/>
              <a:gd name="connsiteX1" fmla="*/ 4061683 w 5745608"/>
              <a:gd name="connsiteY1" fmla="*/ 406639 h 6608785"/>
              <a:gd name="connsiteX2" fmla="*/ 4190057 w 5745608"/>
              <a:gd name="connsiteY2" fmla="*/ 610388 h 6608785"/>
              <a:gd name="connsiteX3" fmla="*/ 5716277 w 5745608"/>
              <a:gd name="connsiteY3" fmla="*/ 4937052 h 6608785"/>
              <a:gd name="connsiteX4" fmla="*/ 5745608 w 5745608"/>
              <a:gd name="connsiteY4" fmla="*/ 5159310 h 6608785"/>
              <a:gd name="connsiteX5" fmla="*/ 5498274 w 5745608"/>
              <a:gd name="connsiteY5" fmla="*/ 5189941 h 6608785"/>
              <a:gd name="connsiteX6" fmla="*/ 1532848 w 5745608"/>
              <a:gd name="connsiteY6" fmla="*/ 6581792 h 6608785"/>
              <a:gd name="connsiteX7" fmla="*/ 1494934 w 5745608"/>
              <a:gd name="connsiteY7" fmla="*/ 6608785 h 6608785"/>
              <a:gd name="connsiteX8" fmla="*/ 0 w 5745608"/>
              <a:gd name="connsiteY8" fmla="*/ 6608785 h 6608785"/>
            </a:gdLst>
            <a:ahLst/>
            <a:cxnLst/>
            <a:rect l="l" t="t" r="r" b="b"/>
            <a:pathLst>
              <a:path w="5745608" h="6608785">
                <a:moveTo>
                  <a:pt x="832124" y="0"/>
                </a:moveTo>
                <a:lnTo>
                  <a:pt x="4061683" y="406639"/>
                </a:lnTo>
                <a:lnTo>
                  <a:pt x="4190057" y="610388"/>
                </a:lnTo>
                <a:cubicBezTo>
                  <a:pt x="4937255" y="1841189"/>
                  <a:pt x="5471420" y="3317816"/>
                  <a:pt x="5716277" y="4937052"/>
                </a:cubicBezTo>
                <a:lnTo>
                  <a:pt x="5745608" y="5159310"/>
                </a:lnTo>
                <a:lnTo>
                  <a:pt x="5498274" y="5189941"/>
                </a:lnTo>
                <a:cubicBezTo>
                  <a:pt x="3905045" y="5409901"/>
                  <a:pt x="2519793" y="5907895"/>
                  <a:pt x="1532848" y="6581792"/>
                </a:cubicBezTo>
                <a:lnTo>
                  <a:pt x="1494934" y="6608785"/>
                </a:lnTo>
                <a:lnTo>
                  <a:pt x="0" y="6608785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6954881" y="1"/>
            <a:ext cx="5266223" cy="6857999"/>
          </a:xfrm>
          <a:custGeom>
            <a:avLst/>
            <a:gdLst>
              <a:gd name="connsiteX0" fmla="*/ 0 w 5266223"/>
              <a:gd name="connsiteY0" fmla="*/ 0 h 6857999"/>
              <a:gd name="connsiteX1" fmla="*/ 3069025 w 5266223"/>
              <a:gd name="connsiteY1" fmla="*/ 0 h 6857999"/>
              <a:gd name="connsiteX2" fmla="*/ 3106944 w 5266223"/>
              <a:gd name="connsiteY2" fmla="*/ 48054 h 6857999"/>
              <a:gd name="connsiteX3" fmla="*/ 5183552 w 5266223"/>
              <a:gd name="connsiteY3" fmla="*/ 5186268 h 6857999"/>
              <a:gd name="connsiteX4" fmla="*/ 5266223 w 5266223"/>
              <a:gd name="connsiteY4" fmla="*/ 5705705 h 6857999"/>
              <a:gd name="connsiteX5" fmla="*/ 3068060 w 5266223"/>
              <a:gd name="connsiteY5" fmla="*/ 6750692 h 6857999"/>
              <a:gd name="connsiteX6" fmla="*/ 2960722 w 5266223"/>
              <a:gd name="connsiteY6" fmla="*/ 6857999 h 6857999"/>
              <a:gd name="connsiteX7" fmla="*/ 0 w 5266223"/>
              <a:gd name="connsiteY7" fmla="*/ 6857999 h 6857999"/>
            </a:gdLst>
            <a:ahLst/>
            <a:cxnLst/>
            <a:rect l="l" t="t" r="r" b="b"/>
            <a:pathLst>
              <a:path w="5266223" h="6857999">
                <a:moveTo>
                  <a:pt x="0" y="0"/>
                </a:moveTo>
                <a:lnTo>
                  <a:pt x="3069025" y="0"/>
                </a:lnTo>
                <a:lnTo>
                  <a:pt x="3106944" y="48054"/>
                </a:lnTo>
                <a:cubicBezTo>
                  <a:pt x="4142585" y="1416479"/>
                  <a:pt x="4882190" y="3193362"/>
                  <a:pt x="5183552" y="5186268"/>
                </a:cubicBezTo>
                <a:cubicBezTo>
                  <a:pt x="5193329" y="5260354"/>
                  <a:pt x="5256446" y="5631619"/>
                  <a:pt x="5266223" y="5705705"/>
                </a:cubicBezTo>
                <a:cubicBezTo>
                  <a:pt x="4326429" y="6022435"/>
                  <a:pt x="3657578" y="6293862"/>
                  <a:pt x="3068060" y="6750692"/>
                </a:cubicBezTo>
                <a:lnTo>
                  <a:pt x="2960722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061967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088848" y="1290289"/>
            <a:ext cx="1930400" cy="1107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7200" b="1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Microsoft JhengHei" panose="020B0604030504040204" charset="-120"/>
              </a:rPr>
              <a:t>目录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9183173" y="2362892"/>
            <a:ext cx="1676400" cy="368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dist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5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OPPOSans R" panose="00020600040101010101" charset="-122"/>
              </a:rPr>
              <a:t>CONTENT</a:t>
            </a:r>
            <a:endParaRPr kumimoji="1"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2040859" y="2096968"/>
            <a:ext cx="4417864" cy="16176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600" b="1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Microsoft JhengHei" panose="020B0604030504040204" charset="-120"/>
              </a:rPr>
              <a:t>案例简述及辅助证明</a:t>
            </a:r>
            <a:endParaRPr kumimoji="1" lang="en-US" altLang="zh-CN" sz="2600" b="1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Microsoft JhengHei" panose="020B0604030504040204" charset="-12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2040859" y="3905568"/>
            <a:ext cx="4417864" cy="16176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600" b="1">
                <a:ln w="12700">
                  <a:noFill/>
                </a:ln>
                <a:solidFill>
                  <a:srgbClr val="005FB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Microsoft JhengHei" panose="020B0604030504040204" charset="-120"/>
              </a:rPr>
              <a:t>案例阐述维度重点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58848" y="1859898"/>
            <a:ext cx="912630" cy="912630"/>
          </a:xfrm>
          <a:prstGeom prst="roundRect">
            <a:avLst/>
          </a:prstGeom>
          <a:solidFill>
            <a:srgbClr val="061967"/>
          </a:solidFill>
          <a:ln w="38100" cap="flat">
            <a:solidFill>
              <a:schemeClr val="bg1"/>
            </a:solidFill>
            <a:miter/>
          </a:ln>
          <a:effectLst>
            <a:outerShdw blurRad="177800" dist="38100" dir="54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01</a:t>
            </a:r>
            <a:endParaRPr kumimoji="1" lang="en-US" altLang="zh-CN" sz="3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858848" y="3668499"/>
            <a:ext cx="912630" cy="912630"/>
          </a:xfrm>
          <a:prstGeom prst="roundRect">
            <a:avLst/>
          </a:pr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38100" cap="flat">
            <a:solidFill>
              <a:schemeClr val="bg1"/>
            </a:solidFill>
            <a:miter/>
          </a:ln>
          <a:effectLst>
            <a:outerShdw blurRad="177800" dist="381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02</a:t>
            </a:r>
            <a:endParaRPr kumimoji="1" lang="en-US" altLang="zh-CN" sz="3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3" name="图片 22" descr="金翼大赛gai-1 -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24" name="直接连接符 23"/>
          <p:cNvCxnSpPr/>
          <p:nvPr>
            <p:custDataLst>
              <p:tags r:id="rId3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" name="图片 24" descr="cs -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202292" y="0"/>
            <a:ext cx="3990661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50987">
            <a:off x="6742916" y="431911"/>
            <a:ext cx="5132126" cy="4384301"/>
          </a:xfrm>
          <a:prstGeom prst="ellipse">
            <a:avLst/>
          </a:pr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70409" tIns="35204" rIns="70409" bIns="3520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385166">
            <a:off x="6696749" y="1209982"/>
            <a:ext cx="4770644" cy="477064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0266" tIns="40133" rIns="80266" bIns="40133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 l="21875" r="21875"/>
          <a:stretch>
            <a:fillRect/>
          </a:stretch>
        </p:blipFill>
        <p:spPr>
          <a:xfrm>
            <a:off x="7093433" y="1606666"/>
            <a:ext cx="3977277" cy="3977277"/>
          </a:xfrm>
          <a:custGeom>
            <a:avLst/>
            <a:gdLst>
              <a:gd name="connsiteX0" fmla="*/ 1989000 w 3978000"/>
              <a:gd name="connsiteY0" fmla="*/ 0 h 3935453"/>
              <a:gd name="connsiteX1" fmla="*/ 3978000 w 3978000"/>
              <a:gd name="connsiteY1" fmla="*/ 1989000 h 3935453"/>
              <a:gd name="connsiteX2" fmla="*/ 2580468 w 3978000"/>
              <a:gd name="connsiteY2" fmla="*/ 3888578 h 3935453"/>
              <a:gd name="connsiteX3" fmla="*/ 2398167 w 3978000"/>
              <a:gd name="connsiteY3" fmla="*/ 3935453 h 3935453"/>
              <a:gd name="connsiteX4" fmla="*/ 1579834 w 3978000"/>
              <a:gd name="connsiteY4" fmla="*/ 3935453 h 3935453"/>
              <a:gd name="connsiteX5" fmla="*/ 1397533 w 3978000"/>
              <a:gd name="connsiteY5" fmla="*/ 3888578 h 3935453"/>
              <a:gd name="connsiteX6" fmla="*/ 0 w 3978000"/>
              <a:gd name="connsiteY6" fmla="*/ 1989000 h 3935453"/>
              <a:gd name="connsiteX7" fmla="*/ 1989000 w 3978000"/>
              <a:gd name="connsiteY7" fmla="*/ 0 h 3935453"/>
            </a:gdLst>
            <a:ahLst/>
            <a:cxnLst/>
            <a:rect l="l" t="t" r="r" b="b"/>
            <a:pathLst>
              <a:path w="3978000" h="3935453">
                <a:moveTo>
                  <a:pt x="1989000" y="0"/>
                </a:moveTo>
                <a:cubicBezTo>
                  <a:pt x="3087494" y="0"/>
                  <a:pt x="3978000" y="890506"/>
                  <a:pt x="3978000" y="1989000"/>
                </a:cubicBezTo>
                <a:cubicBezTo>
                  <a:pt x="3978000" y="2881526"/>
                  <a:pt x="3390127" y="3636748"/>
                  <a:pt x="2580468" y="3888578"/>
                </a:cubicBezTo>
                <a:lnTo>
                  <a:pt x="2398167" y="3935453"/>
                </a:lnTo>
                <a:lnTo>
                  <a:pt x="1579834" y="3935453"/>
                </a:lnTo>
                <a:lnTo>
                  <a:pt x="1397533" y="3888578"/>
                </a:lnTo>
                <a:cubicBezTo>
                  <a:pt x="587873" y="3636748"/>
                  <a:pt x="0" y="2881526"/>
                  <a:pt x="0" y="1989000"/>
                </a:cubicBezTo>
                <a:cubicBezTo>
                  <a:pt x="0" y="890506"/>
                  <a:pt x="890506" y="0"/>
                  <a:pt x="19890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10972904" y="5226610"/>
            <a:ext cx="545996" cy="54599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083505" y="5338859"/>
            <a:ext cx="324794" cy="321498"/>
          </a:xfrm>
          <a:custGeom>
            <a:avLst/>
            <a:gdLst>
              <a:gd name="connsiteX0" fmla="*/ 1163193 w 1872552"/>
              <a:gd name="connsiteY0" fmla="*/ 1008682 h 1853550"/>
              <a:gd name="connsiteX1" fmla="*/ 1670113 w 1872552"/>
              <a:gd name="connsiteY1" fmla="*/ 1008682 h 1853550"/>
              <a:gd name="connsiteX2" fmla="*/ 1839277 w 1872552"/>
              <a:gd name="connsiteY2" fmla="*/ 1177465 h 1853550"/>
              <a:gd name="connsiteX3" fmla="*/ 1839277 w 1872552"/>
              <a:gd name="connsiteY3" fmla="*/ 1684195 h 1853550"/>
              <a:gd name="connsiteX4" fmla="*/ 1670113 w 1872552"/>
              <a:gd name="connsiteY4" fmla="*/ 1853550 h 1853550"/>
              <a:gd name="connsiteX5" fmla="*/ 1163193 w 1872552"/>
              <a:gd name="connsiteY5" fmla="*/ 1853550 h 1853550"/>
              <a:gd name="connsiteX6" fmla="*/ 993838 w 1872552"/>
              <a:gd name="connsiteY6" fmla="*/ 1684195 h 1853550"/>
              <a:gd name="connsiteX7" fmla="*/ 993838 w 1872552"/>
              <a:gd name="connsiteY7" fmla="*/ 1177465 h 1853550"/>
              <a:gd name="connsiteX8" fmla="*/ 1163193 w 1872552"/>
              <a:gd name="connsiteY8" fmla="*/ 1008682 h 1853550"/>
              <a:gd name="connsiteX9" fmla="*/ 169355 w 1872552"/>
              <a:gd name="connsiteY9" fmla="*/ 1008682 h 1853550"/>
              <a:gd name="connsiteX10" fmla="*/ 676275 w 1872552"/>
              <a:gd name="connsiteY10" fmla="*/ 1008682 h 1853550"/>
              <a:gd name="connsiteX11" fmla="*/ 845439 w 1872552"/>
              <a:gd name="connsiteY11" fmla="*/ 1177465 h 1853550"/>
              <a:gd name="connsiteX12" fmla="*/ 845439 w 1872552"/>
              <a:gd name="connsiteY12" fmla="*/ 1684195 h 1853550"/>
              <a:gd name="connsiteX13" fmla="*/ 676275 w 1872552"/>
              <a:gd name="connsiteY13" fmla="*/ 1853550 h 1853550"/>
              <a:gd name="connsiteX14" fmla="*/ 169355 w 1872552"/>
              <a:gd name="connsiteY14" fmla="*/ 1853550 h 1853550"/>
              <a:gd name="connsiteX15" fmla="*/ 0 w 1872552"/>
              <a:gd name="connsiteY15" fmla="*/ 1684195 h 1853550"/>
              <a:gd name="connsiteX16" fmla="*/ 0 w 1872552"/>
              <a:gd name="connsiteY16" fmla="*/ 1177465 h 1853550"/>
              <a:gd name="connsiteX17" fmla="*/ 169355 w 1872552"/>
              <a:gd name="connsiteY17" fmla="*/ 1008682 h 1853550"/>
              <a:gd name="connsiteX18" fmla="*/ 169355 w 1872552"/>
              <a:gd name="connsiteY18" fmla="*/ 33514 h 1853550"/>
              <a:gd name="connsiteX19" fmla="*/ 676275 w 1872552"/>
              <a:gd name="connsiteY19" fmla="*/ 33514 h 1853550"/>
              <a:gd name="connsiteX20" fmla="*/ 845439 w 1872552"/>
              <a:gd name="connsiteY20" fmla="*/ 202297 h 1853550"/>
              <a:gd name="connsiteX21" fmla="*/ 845439 w 1872552"/>
              <a:gd name="connsiteY21" fmla="*/ 709027 h 1853550"/>
              <a:gd name="connsiteX22" fmla="*/ 676275 w 1872552"/>
              <a:gd name="connsiteY22" fmla="*/ 878382 h 1853550"/>
              <a:gd name="connsiteX23" fmla="*/ 169355 w 1872552"/>
              <a:gd name="connsiteY23" fmla="*/ 878382 h 1853550"/>
              <a:gd name="connsiteX24" fmla="*/ 0 w 1872552"/>
              <a:gd name="connsiteY24" fmla="*/ 709027 h 1853550"/>
              <a:gd name="connsiteX25" fmla="*/ 0 w 1872552"/>
              <a:gd name="connsiteY25" fmla="*/ 202297 h 1853550"/>
              <a:gd name="connsiteX26" fmla="*/ 169355 w 1872552"/>
              <a:gd name="connsiteY26" fmla="*/ 33514 h 1853550"/>
              <a:gd name="connsiteX27" fmla="*/ 1416605 w 1872552"/>
              <a:gd name="connsiteY27" fmla="*/ 0 h 1853550"/>
              <a:gd name="connsiteX28" fmla="*/ 1474183 w 1872552"/>
              <a:gd name="connsiteY28" fmla="*/ 23846 h 1853550"/>
              <a:gd name="connsiteX29" fmla="*/ 1848706 w 1872552"/>
              <a:gd name="connsiteY29" fmla="*/ 398369 h 1853550"/>
              <a:gd name="connsiteX30" fmla="*/ 1848706 w 1872552"/>
              <a:gd name="connsiteY30" fmla="*/ 513526 h 1853550"/>
              <a:gd name="connsiteX31" fmla="*/ 1474183 w 1872552"/>
              <a:gd name="connsiteY31" fmla="*/ 888049 h 1853550"/>
              <a:gd name="connsiteX32" fmla="*/ 1359026 w 1872552"/>
              <a:gd name="connsiteY32" fmla="*/ 888049 h 1853550"/>
              <a:gd name="connsiteX33" fmla="*/ 984408 w 1872552"/>
              <a:gd name="connsiteY33" fmla="*/ 513526 h 1853550"/>
              <a:gd name="connsiteX34" fmla="*/ 984408 w 1872552"/>
              <a:gd name="connsiteY34" fmla="*/ 398369 h 1853550"/>
              <a:gd name="connsiteX35" fmla="*/ 1359026 w 1872552"/>
              <a:gd name="connsiteY35" fmla="*/ 23846 h 1853550"/>
              <a:gd name="connsiteX36" fmla="*/ 1416605 w 1872552"/>
              <a:gd name="connsiteY36" fmla="*/ 0 h 1853550"/>
            </a:gdLst>
            <a:ahLst/>
            <a:cxnLst/>
            <a:rect l="l" t="t" r="r" b="b"/>
            <a:pathLst>
              <a:path w="1872552" h="1853550">
                <a:moveTo>
                  <a:pt x="1163193" y="1008682"/>
                </a:moveTo>
                <a:lnTo>
                  <a:pt x="1670113" y="1008682"/>
                </a:lnTo>
                <a:cubicBezTo>
                  <a:pt x="1763348" y="1008786"/>
                  <a:pt x="1838963" y="1084230"/>
                  <a:pt x="1839277" y="1177465"/>
                </a:cubicBezTo>
                <a:lnTo>
                  <a:pt x="1839277" y="1684195"/>
                </a:lnTo>
                <a:cubicBezTo>
                  <a:pt x="1839277" y="1777652"/>
                  <a:pt x="1763570" y="1853445"/>
                  <a:pt x="1670113" y="1853550"/>
                </a:cubicBezTo>
                <a:lnTo>
                  <a:pt x="1163193" y="1853550"/>
                </a:lnTo>
                <a:cubicBezTo>
                  <a:pt x="1069661" y="1853550"/>
                  <a:pt x="993838" y="1777727"/>
                  <a:pt x="993838" y="1684195"/>
                </a:cubicBezTo>
                <a:lnTo>
                  <a:pt x="993838" y="1177465"/>
                </a:lnTo>
                <a:cubicBezTo>
                  <a:pt x="994153" y="1084156"/>
                  <a:pt x="1069883" y="1008681"/>
                  <a:pt x="1163193" y="1008682"/>
                </a:cubicBezTo>
                <a:close/>
                <a:moveTo>
                  <a:pt x="169355" y="1008682"/>
                </a:moveTo>
                <a:lnTo>
                  <a:pt x="676275" y="1008682"/>
                </a:lnTo>
                <a:cubicBezTo>
                  <a:pt x="769510" y="1008786"/>
                  <a:pt x="845125" y="1084230"/>
                  <a:pt x="845439" y="1177465"/>
                </a:cubicBezTo>
                <a:lnTo>
                  <a:pt x="845439" y="1684195"/>
                </a:lnTo>
                <a:cubicBezTo>
                  <a:pt x="845439" y="1777652"/>
                  <a:pt x="769732" y="1853445"/>
                  <a:pt x="676275" y="1853550"/>
                </a:cubicBezTo>
                <a:lnTo>
                  <a:pt x="169355" y="1853550"/>
                </a:lnTo>
                <a:cubicBezTo>
                  <a:pt x="75823" y="1853550"/>
                  <a:pt x="0" y="1777727"/>
                  <a:pt x="0" y="1684195"/>
                </a:cubicBezTo>
                <a:lnTo>
                  <a:pt x="0" y="1177465"/>
                </a:lnTo>
                <a:cubicBezTo>
                  <a:pt x="315" y="1084156"/>
                  <a:pt x="76045" y="1008681"/>
                  <a:pt x="169355" y="1008682"/>
                </a:cubicBezTo>
                <a:close/>
                <a:moveTo>
                  <a:pt x="169355" y="33514"/>
                </a:moveTo>
                <a:lnTo>
                  <a:pt x="676275" y="33514"/>
                </a:lnTo>
                <a:cubicBezTo>
                  <a:pt x="769510" y="33618"/>
                  <a:pt x="845125" y="109062"/>
                  <a:pt x="845439" y="202297"/>
                </a:cubicBezTo>
                <a:lnTo>
                  <a:pt x="845439" y="709027"/>
                </a:lnTo>
                <a:cubicBezTo>
                  <a:pt x="845439" y="802484"/>
                  <a:pt x="769732" y="878277"/>
                  <a:pt x="676275" y="878382"/>
                </a:cubicBezTo>
                <a:lnTo>
                  <a:pt x="169355" y="878382"/>
                </a:lnTo>
                <a:cubicBezTo>
                  <a:pt x="75823" y="878382"/>
                  <a:pt x="0" y="802559"/>
                  <a:pt x="0" y="709027"/>
                </a:cubicBezTo>
                <a:lnTo>
                  <a:pt x="0" y="202297"/>
                </a:lnTo>
                <a:cubicBezTo>
                  <a:pt x="315" y="108988"/>
                  <a:pt x="76045" y="33513"/>
                  <a:pt x="169355" y="33514"/>
                </a:cubicBezTo>
                <a:close/>
                <a:moveTo>
                  <a:pt x="1416605" y="0"/>
                </a:moveTo>
                <a:cubicBezTo>
                  <a:pt x="1437443" y="0"/>
                  <a:pt x="1458281" y="7948"/>
                  <a:pt x="1474183" y="23846"/>
                </a:cubicBezTo>
                <a:lnTo>
                  <a:pt x="1848706" y="398369"/>
                </a:lnTo>
                <a:cubicBezTo>
                  <a:pt x="1880501" y="430171"/>
                  <a:pt x="1880501" y="481724"/>
                  <a:pt x="1848706" y="513526"/>
                </a:cubicBezTo>
                <a:lnTo>
                  <a:pt x="1474183" y="888049"/>
                </a:lnTo>
                <a:cubicBezTo>
                  <a:pt x="1442379" y="919843"/>
                  <a:pt x="1390830" y="919843"/>
                  <a:pt x="1359026" y="888049"/>
                </a:cubicBezTo>
                <a:lnTo>
                  <a:pt x="984408" y="513526"/>
                </a:lnTo>
                <a:cubicBezTo>
                  <a:pt x="952613" y="481724"/>
                  <a:pt x="952613" y="430171"/>
                  <a:pt x="984408" y="398369"/>
                </a:cubicBezTo>
                <a:lnTo>
                  <a:pt x="1359026" y="23846"/>
                </a:lnTo>
                <a:cubicBezTo>
                  <a:pt x="1374928" y="7948"/>
                  <a:pt x="1395766" y="0"/>
                  <a:pt x="141660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931554" y="274460"/>
            <a:ext cx="545996" cy="545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042155" y="386709"/>
            <a:ext cx="324794" cy="321498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975105" y="5745370"/>
            <a:ext cx="545996" cy="545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63500" sx="102000" sy="1020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3735162" flipV="1">
            <a:off x="5165715" y="-333108"/>
            <a:ext cx="1156787" cy="1178411"/>
          </a:xfrm>
          <a:custGeom>
            <a:avLst/>
            <a:gdLst>
              <a:gd name="connsiteX0" fmla="*/ 573507 w 1156787"/>
              <a:gd name="connsiteY0" fmla="*/ 1129984 h 1178411"/>
              <a:gd name="connsiteX1" fmla="*/ 598983 w 1156787"/>
              <a:gd name="connsiteY1" fmla="*/ 1178411 h 1178411"/>
              <a:gd name="connsiteX2" fmla="*/ 821495 w 1156787"/>
              <a:gd name="connsiteY2" fmla="*/ 1178411 h 1178411"/>
              <a:gd name="connsiteX3" fmla="*/ 821495 w 1156787"/>
              <a:gd name="connsiteY3" fmla="*/ 1129984 h 1178411"/>
              <a:gd name="connsiteX4" fmla="*/ 488587 w 1156787"/>
              <a:gd name="connsiteY4" fmla="*/ 968558 h 1178411"/>
              <a:gd name="connsiteX5" fmla="*/ 514062 w 1156787"/>
              <a:gd name="connsiteY5" fmla="*/ 1016985 h 1178411"/>
              <a:gd name="connsiteX6" fmla="*/ 909143 w 1156787"/>
              <a:gd name="connsiteY6" fmla="*/ 1016984 h 1178411"/>
              <a:gd name="connsiteX7" fmla="*/ 909143 w 1156787"/>
              <a:gd name="connsiteY7" fmla="*/ 968558 h 1178411"/>
              <a:gd name="connsiteX8" fmla="*/ 403666 w 1156787"/>
              <a:gd name="connsiteY8" fmla="*/ 807132 h 1178411"/>
              <a:gd name="connsiteX9" fmla="*/ 429142 w 1156787"/>
              <a:gd name="connsiteY9" fmla="*/ 855559 h 1178411"/>
              <a:gd name="connsiteX10" fmla="*/ 1015199 w 1156787"/>
              <a:gd name="connsiteY10" fmla="*/ 855558 h 1178411"/>
              <a:gd name="connsiteX11" fmla="*/ 1015199 w 1156787"/>
              <a:gd name="connsiteY11" fmla="*/ 807131 h 1178411"/>
              <a:gd name="connsiteX12" fmla="*/ 318745 w 1156787"/>
              <a:gd name="connsiteY12" fmla="*/ 645706 h 1178411"/>
              <a:gd name="connsiteX13" fmla="*/ 344221 w 1156787"/>
              <a:gd name="connsiteY13" fmla="*/ 694132 h 1178411"/>
              <a:gd name="connsiteX14" fmla="*/ 1143527 w 1156787"/>
              <a:gd name="connsiteY14" fmla="*/ 694132 h 1178411"/>
              <a:gd name="connsiteX15" fmla="*/ 1143527 w 1156787"/>
              <a:gd name="connsiteY15" fmla="*/ 645705 h 1178411"/>
              <a:gd name="connsiteX16" fmla="*/ 233824 w 1156787"/>
              <a:gd name="connsiteY16" fmla="*/ 484279 h 1178411"/>
              <a:gd name="connsiteX17" fmla="*/ 259300 w 1156787"/>
              <a:gd name="connsiteY17" fmla="*/ 532706 h 1178411"/>
              <a:gd name="connsiteX18" fmla="*/ 1156787 w 1156787"/>
              <a:gd name="connsiteY18" fmla="*/ 532706 h 1178411"/>
              <a:gd name="connsiteX19" fmla="*/ 1156787 w 1156787"/>
              <a:gd name="connsiteY19" fmla="*/ 484279 h 1178411"/>
              <a:gd name="connsiteX20" fmla="*/ 148903 w 1156787"/>
              <a:gd name="connsiteY20" fmla="*/ 322853 h 1178411"/>
              <a:gd name="connsiteX21" fmla="*/ 174379 w 1156787"/>
              <a:gd name="connsiteY21" fmla="*/ 371280 h 1178411"/>
              <a:gd name="connsiteX22" fmla="*/ 1028460 w 1156787"/>
              <a:gd name="connsiteY22" fmla="*/ 371279 h 1178411"/>
              <a:gd name="connsiteX23" fmla="*/ 1028460 w 1156787"/>
              <a:gd name="connsiteY23" fmla="*/ 322853 h 1178411"/>
              <a:gd name="connsiteX24" fmla="*/ 63983 w 1156787"/>
              <a:gd name="connsiteY24" fmla="*/ 161426 h 1178411"/>
              <a:gd name="connsiteX25" fmla="*/ 89458 w 1156787"/>
              <a:gd name="connsiteY25" fmla="*/ 209853 h 1178411"/>
              <a:gd name="connsiteX26" fmla="*/ 922404 w 1156787"/>
              <a:gd name="connsiteY26" fmla="*/ 209853 h 1178411"/>
              <a:gd name="connsiteX27" fmla="*/ 922403 w 1156787"/>
              <a:gd name="connsiteY27" fmla="*/ 161426 h 1178411"/>
              <a:gd name="connsiteX28" fmla="*/ 0 w 1156787"/>
              <a:gd name="connsiteY28" fmla="*/ 39802 h 1178411"/>
              <a:gd name="connsiteX29" fmla="*/ 4538 w 1156787"/>
              <a:gd name="connsiteY29" fmla="*/ 48427 h 1178411"/>
              <a:gd name="connsiteX30" fmla="*/ 834756 w 1156787"/>
              <a:gd name="connsiteY30" fmla="*/ 48427 h 1178411"/>
              <a:gd name="connsiteX31" fmla="*/ 834756 w 1156787"/>
              <a:gd name="connsiteY31" fmla="*/ 0 h 1178411"/>
              <a:gd name="connsiteX32" fmla="*/ 0 w 1156787"/>
              <a:gd name="connsiteY32" fmla="*/ 0 h 1178411"/>
            </a:gdLst>
            <a:ahLst/>
            <a:cxnLst/>
            <a:rect l="l" t="t" r="r" b="b"/>
            <a:pathLst>
              <a:path w="1156787" h="1178411">
                <a:moveTo>
                  <a:pt x="573507" y="1129984"/>
                </a:moveTo>
                <a:lnTo>
                  <a:pt x="598983" y="1178411"/>
                </a:lnTo>
                <a:lnTo>
                  <a:pt x="821495" y="1178411"/>
                </a:lnTo>
                <a:lnTo>
                  <a:pt x="821495" y="1129984"/>
                </a:lnTo>
                <a:close/>
                <a:moveTo>
                  <a:pt x="488587" y="968558"/>
                </a:moveTo>
                <a:lnTo>
                  <a:pt x="514062" y="1016985"/>
                </a:lnTo>
                <a:lnTo>
                  <a:pt x="909143" y="1016984"/>
                </a:lnTo>
                <a:lnTo>
                  <a:pt x="909143" y="968558"/>
                </a:lnTo>
                <a:close/>
                <a:moveTo>
                  <a:pt x="403666" y="807132"/>
                </a:moveTo>
                <a:lnTo>
                  <a:pt x="429142" y="855559"/>
                </a:lnTo>
                <a:lnTo>
                  <a:pt x="1015199" y="855558"/>
                </a:lnTo>
                <a:lnTo>
                  <a:pt x="1015199" y="807131"/>
                </a:lnTo>
                <a:close/>
                <a:moveTo>
                  <a:pt x="318745" y="645706"/>
                </a:moveTo>
                <a:lnTo>
                  <a:pt x="344221" y="694132"/>
                </a:lnTo>
                <a:lnTo>
                  <a:pt x="1143527" y="694132"/>
                </a:lnTo>
                <a:lnTo>
                  <a:pt x="1143527" y="645705"/>
                </a:lnTo>
                <a:close/>
                <a:moveTo>
                  <a:pt x="233824" y="484279"/>
                </a:moveTo>
                <a:lnTo>
                  <a:pt x="259300" y="532706"/>
                </a:lnTo>
                <a:lnTo>
                  <a:pt x="1156787" y="532706"/>
                </a:lnTo>
                <a:lnTo>
                  <a:pt x="1156787" y="484279"/>
                </a:lnTo>
                <a:close/>
                <a:moveTo>
                  <a:pt x="148903" y="322853"/>
                </a:moveTo>
                <a:lnTo>
                  <a:pt x="174379" y="371280"/>
                </a:lnTo>
                <a:lnTo>
                  <a:pt x="1028460" y="371279"/>
                </a:lnTo>
                <a:lnTo>
                  <a:pt x="1028460" y="322853"/>
                </a:lnTo>
                <a:close/>
                <a:moveTo>
                  <a:pt x="63983" y="161426"/>
                </a:moveTo>
                <a:lnTo>
                  <a:pt x="89458" y="209853"/>
                </a:lnTo>
                <a:lnTo>
                  <a:pt x="922404" y="209853"/>
                </a:lnTo>
                <a:lnTo>
                  <a:pt x="922403" y="161426"/>
                </a:lnTo>
                <a:close/>
                <a:moveTo>
                  <a:pt x="0" y="39802"/>
                </a:moveTo>
                <a:lnTo>
                  <a:pt x="4538" y="48427"/>
                </a:lnTo>
                <a:lnTo>
                  <a:pt x="834756" y="48427"/>
                </a:lnTo>
                <a:lnTo>
                  <a:pt x="8347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3474132" flipV="1">
            <a:off x="66213" y="-355945"/>
            <a:ext cx="630079" cy="1359794"/>
          </a:xfrm>
          <a:custGeom>
            <a:avLst/>
            <a:gdLst>
              <a:gd name="connsiteX0" fmla="*/ 630079 w 630079"/>
              <a:gd name="connsiteY0" fmla="*/ 920857 h 1359794"/>
              <a:gd name="connsiteX1" fmla="*/ 197699 w 630079"/>
              <a:gd name="connsiteY1" fmla="*/ 1359794 h 1359794"/>
              <a:gd name="connsiteX2" fmla="*/ 144086 w 630079"/>
              <a:gd name="connsiteY2" fmla="*/ 1248500 h 1359794"/>
              <a:gd name="connsiteX3" fmla="*/ 0 w 630079"/>
              <a:gd name="connsiteY3" fmla="*/ 534814 h 1359794"/>
              <a:gd name="connsiteX4" fmla="*/ 37250 w 630079"/>
              <a:gd name="connsiteY4" fmla="*/ 165297 h 1359794"/>
              <a:gd name="connsiteX5" fmla="*/ 79752 w 630079"/>
              <a:gd name="connsiteY5" fmla="*/ 0 h 1359794"/>
              <a:gd name="connsiteX6" fmla="*/ 566665 w 630079"/>
              <a:gd name="connsiteY6" fmla="*/ 479639 h 1359794"/>
              <a:gd name="connsiteX7" fmla="*/ 563879 w 630079"/>
              <a:gd name="connsiteY7" fmla="*/ 534814 h 1359794"/>
              <a:gd name="connsiteX8" fmla="*/ 589673 w 630079"/>
              <a:gd name="connsiteY8" fmla="*/ 790689 h 1359794"/>
            </a:gdLst>
            <a:ahLst/>
            <a:cxnLst/>
            <a:rect l="l" t="t" r="r" b="b"/>
            <a:pathLst>
              <a:path w="630079" h="1359794">
                <a:moveTo>
                  <a:pt x="630079" y="920857"/>
                </a:moveTo>
                <a:lnTo>
                  <a:pt x="197699" y="1359794"/>
                </a:lnTo>
                <a:lnTo>
                  <a:pt x="144086" y="1248500"/>
                </a:lnTo>
                <a:cubicBezTo>
                  <a:pt x="51305" y="1029141"/>
                  <a:pt x="0" y="787969"/>
                  <a:pt x="0" y="534814"/>
                </a:cubicBezTo>
                <a:cubicBezTo>
                  <a:pt x="0" y="408236"/>
                  <a:pt x="12826" y="284655"/>
                  <a:pt x="37250" y="165297"/>
                </a:cubicBezTo>
                <a:lnTo>
                  <a:pt x="79752" y="0"/>
                </a:lnTo>
                <a:lnTo>
                  <a:pt x="566665" y="479639"/>
                </a:lnTo>
                <a:lnTo>
                  <a:pt x="563879" y="534814"/>
                </a:lnTo>
                <a:cubicBezTo>
                  <a:pt x="563879" y="622464"/>
                  <a:pt x="572760" y="708039"/>
                  <a:pt x="589673" y="79068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30908" y="2525622"/>
            <a:ext cx="5903499" cy="20302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000" b="1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Quicksand SemiBold" charset="0"/>
              </a:rPr>
              <a:t>案例简述及辅助证明</a:t>
            </a:r>
            <a:endParaRPr kumimoji="1" lang="en-US" altLang="zh-CN" sz="4000" b="1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Quicksand SemiBold" charset="0"/>
            </a:endParaRPr>
          </a:p>
        </p:txBody>
      </p:sp>
      <p:pic>
        <p:nvPicPr>
          <p:cNvPr id="14" name="图片 13" descr="金翼大赛gai-1 -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15" name="直接连接符 14"/>
          <p:cNvCxnSpPr/>
          <p:nvPr>
            <p:custDataLst>
              <p:tags r:id="rId4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8" name="图片 17" descr="cs -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69595" y="1935480"/>
            <a:ext cx="3220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7DC0FF"/>
                </a:solidFill>
                <a:latin typeface="微软雅黑" panose="020B0503020204020204" charset="-122"/>
                <a:ea typeface="微软雅黑" panose="020B0503020204020204" charset="-122"/>
              </a:rPr>
              <a:t>PART 01</a:t>
            </a:r>
            <a:endParaRPr lang="en-US" altLang="zh-CN" sz="4000">
              <a:solidFill>
                <a:srgbClr val="7DC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liying\2-新媒体运营\2-案例宣传（订阅号）\20241014 美宜佳便利店案例\深圳港之龙科技园美宜佳全国连锁店图片\74.jpg74"/>
          <p:cNvPicPr>
            <a:picLocks noChangeAspect="1"/>
          </p:cNvPicPr>
          <p:nvPr/>
        </p:nvPicPr>
        <p:blipFill>
          <a:blip r:embed="rId1">
            <a:alphaModFix amt="100000"/>
            <a:lum bright="-6000" contrast="-6000"/>
          </a:blip>
          <a:srcRect t="13050" b="48738"/>
          <a:stretch>
            <a:fillRect/>
          </a:stretch>
        </p:blipFill>
        <p:spPr>
          <a:xfrm>
            <a:off x="1549400" y="1939290"/>
            <a:ext cx="9892665" cy="2127250"/>
          </a:xfrm>
          <a:custGeom>
            <a:avLst/>
            <a:gdLst/>
            <a:ahLst/>
            <a:cxnLst/>
            <a:rect l="l" t="t" r="r" b="b"/>
            <a:pathLst>
              <a:path w="10947400" h="2362200">
                <a:moveTo>
                  <a:pt x="0" y="0"/>
                </a:moveTo>
                <a:lnTo>
                  <a:pt x="10942320" y="0"/>
                </a:lnTo>
                <a:lnTo>
                  <a:pt x="10942320" y="2364740"/>
                </a:lnTo>
                <a:lnTo>
                  <a:pt x="0" y="236474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5400000">
            <a:off x="5662930" y="-1661160"/>
            <a:ext cx="975360" cy="10952480"/>
          </a:xfrm>
          <a:custGeom>
            <a:avLst/>
            <a:gdLst>
              <a:gd name="connsiteX0" fmla="*/ 670560 w 843280"/>
              <a:gd name="connsiteY0" fmla="*/ 457201 h 10952480"/>
              <a:gd name="connsiteX1" fmla="*/ 670560 w 843280"/>
              <a:gd name="connsiteY1" fmla="*/ 269915 h 10952480"/>
              <a:gd name="connsiteX2" fmla="*/ 843280 w 843280"/>
              <a:gd name="connsiteY2" fmla="*/ 457201 h 10952480"/>
              <a:gd name="connsiteX3" fmla="*/ 0 w 843280"/>
              <a:gd name="connsiteY3" fmla="*/ 457201 h 10952480"/>
              <a:gd name="connsiteX4" fmla="*/ 172719 w 843280"/>
              <a:gd name="connsiteY4" fmla="*/ 269916 h 10952480"/>
              <a:gd name="connsiteX5" fmla="*/ 172719 w 843280"/>
              <a:gd name="connsiteY5" fmla="*/ 269913 h 10952480"/>
              <a:gd name="connsiteX6" fmla="*/ 334970 w 843280"/>
              <a:gd name="connsiteY6" fmla="*/ 93980 h 10952480"/>
              <a:gd name="connsiteX7" fmla="*/ 334970 w 843280"/>
              <a:gd name="connsiteY7" fmla="*/ 93980 h 10952480"/>
              <a:gd name="connsiteX8" fmla="*/ 421640 w 843280"/>
              <a:gd name="connsiteY8" fmla="*/ 0 h 10952480"/>
              <a:gd name="connsiteX9" fmla="*/ 508311 w 843280"/>
              <a:gd name="connsiteY9" fmla="*/ 93980 h 10952480"/>
              <a:gd name="connsiteX10" fmla="*/ 508311 w 843280"/>
              <a:gd name="connsiteY10" fmla="*/ 93980 h 10952480"/>
              <a:gd name="connsiteX11" fmla="*/ 670559 w 843280"/>
              <a:gd name="connsiteY11" fmla="*/ 269913 h 10952480"/>
              <a:gd name="connsiteX12" fmla="*/ 670559 w 843280"/>
              <a:gd name="connsiteY12" fmla="*/ 457201 h 10952480"/>
              <a:gd name="connsiteX13" fmla="*/ 670559 w 843280"/>
              <a:gd name="connsiteY13" fmla="*/ 10952480 h 10952480"/>
              <a:gd name="connsiteX14" fmla="*/ 172719 w 843280"/>
              <a:gd name="connsiteY14" fmla="*/ 10952480 h 10952480"/>
              <a:gd name="connsiteX15" fmla="*/ 172719 w 843280"/>
              <a:gd name="connsiteY15" fmla="*/ 457201 h 10952480"/>
            </a:gdLst>
            <a:ahLst/>
            <a:cxnLst/>
            <a:rect l="l" t="t" r="r" b="b"/>
            <a:pathLst>
              <a:path w="843280" h="10952480">
                <a:moveTo>
                  <a:pt x="670560" y="457201"/>
                </a:moveTo>
                <a:lnTo>
                  <a:pt x="670560" y="269915"/>
                </a:lnTo>
                <a:lnTo>
                  <a:pt x="843280" y="457201"/>
                </a:lnTo>
                <a:close/>
                <a:moveTo>
                  <a:pt x="0" y="457201"/>
                </a:moveTo>
                <a:lnTo>
                  <a:pt x="172719" y="269916"/>
                </a:lnTo>
                <a:lnTo>
                  <a:pt x="172719" y="269913"/>
                </a:lnTo>
                <a:lnTo>
                  <a:pt x="334970" y="93980"/>
                </a:lnTo>
                <a:lnTo>
                  <a:pt x="334970" y="93980"/>
                </a:lnTo>
                <a:lnTo>
                  <a:pt x="421640" y="0"/>
                </a:lnTo>
                <a:lnTo>
                  <a:pt x="508311" y="93980"/>
                </a:lnTo>
                <a:lnTo>
                  <a:pt x="508311" y="93980"/>
                </a:lnTo>
                <a:lnTo>
                  <a:pt x="670559" y="269913"/>
                </a:lnTo>
                <a:lnTo>
                  <a:pt x="670559" y="457201"/>
                </a:lnTo>
                <a:lnTo>
                  <a:pt x="670559" y="10952480"/>
                </a:lnTo>
                <a:lnTo>
                  <a:pt x="172719" y="10952480"/>
                </a:lnTo>
                <a:lnTo>
                  <a:pt x="172719" y="457201"/>
                </a:lnTo>
                <a:close/>
              </a:path>
            </a:pathLst>
          </a:custGeom>
          <a:solidFill>
            <a:schemeClr val="bg1">
              <a:alpha val="6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58814" y="3640766"/>
            <a:ext cx="344773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科技推动零售业变革</a:t>
            </a:r>
            <a:endParaRPr kumimoji="1" lang="en-US" altLang="zh-CN" sz="2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1563370" y="4211320"/>
            <a:ext cx="10062845" cy="192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Lucida Sans" panose="020B0602030504020204" charset="0"/>
              </a:rPr>
              <a:t>在科技迅猛发展的当下，零售行业正经历着深刻的创新与变革。物联网技术的崛起，为传统零售运营模式的转变提供了强大动力。在此背景下，云里物里积极探索数字化零售解决方案，将绿色智显技术落地深圳美宜佳某门店，旨在借助科技力量提升便利店运营效率与顾客体验，推动零售行业的可持续发展与数字化转型。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Lucida Sans" panose="020B0602030504020204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项目背景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 descr="金翼大赛gai-1 -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 descr="cs -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01 案例简述及辅助证明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840190" y="2402732"/>
            <a:ext cx="5065375" cy="28836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云里物里为深圳美宜佳门店打造了电子价签整体解决方案。该方案全面覆盖门店内</a:t>
            </a: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20 + 个细分零售货架场景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，涉及</a:t>
            </a:r>
            <a:r>
              <a:rPr kumimoji="1" lang="en-US" altLang="zh-CN" sz="16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1500＋种商品</a:t>
            </a: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。通过电子价签的部署应用，取代传统纸质价签，实现商品价格及相关信息的电子化展示与管理。</a:t>
            </a: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840190" y="2164752"/>
            <a:ext cx="385429" cy="88322"/>
            <a:chOff x="5840190" y="2164752"/>
            <a:chExt cx="385429" cy="88322"/>
          </a:xfrm>
        </p:grpSpPr>
        <p:sp>
          <p:nvSpPr>
            <p:cNvPr id="4" name="标题 1"/>
            <p:cNvSpPr txBox="1"/>
            <p:nvPr/>
          </p:nvSpPr>
          <p:spPr>
            <a:xfrm>
              <a:off x="6137297" y="2164752"/>
              <a:ext cx="88322" cy="8832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5988744" y="2164752"/>
              <a:ext cx="88322" cy="8832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5840190" y="2164752"/>
              <a:ext cx="88322" cy="8832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 rot="5400000">
            <a:off x="9736121" y="4445449"/>
            <a:ext cx="3377303" cy="3377304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ahLst/>
            <a:cxnLst/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4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1" y="3720352"/>
            <a:ext cx="1000312" cy="2104466"/>
          </a:xfrm>
          <a:prstGeom prst="roundRect">
            <a:avLst>
              <a:gd name="adj" fmla="val 6452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4183529" y="1501589"/>
            <a:ext cx="1000312" cy="2104466"/>
          </a:xfrm>
          <a:prstGeom prst="roundRect">
            <a:avLst>
              <a:gd name="adj" fmla="val 6452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0" name="图片 9" descr="D:\liying\2-新媒体运营\2-案例宣传（订阅号）\20241014 美宜佳便利店案例\深圳港之龙科技园美宜佳全国连锁店图片\2.jpg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0924" y="1596877"/>
            <a:ext cx="3401060" cy="1913890"/>
          </a:xfrm>
          <a:custGeom>
            <a:avLst/>
            <a:gdLst/>
            <a:ahLst/>
            <a:cxnLst/>
            <a:rect l="l" t="t" r="r" b="b"/>
            <a:pathLst>
              <a:path w="3402106" h="2104466">
                <a:moveTo>
                  <a:pt x="135780" y="0"/>
                </a:moveTo>
                <a:lnTo>
                  <a:pt x="3266326" y="0"/>
                </a:lnTo>
                <a:cubicBezTo>
                  <a:pt x="3341315" y="0"/>
                  <a:pt x="3402106" y="60791"/>
                  <a:pt x="3402106" y="135780"/>
                </a:cubicBezTo>
                <a:lnTo>
                  <a:pt x="3402106" y="1968686"/>
                </a:lnTo>
                <a:cubicBezTo>
                  <a:pt x="3402106" y="2043675"/>
                  <a:pt x="3341315" y="2104466"/>
                  <a:pt x="3266326" y="2104466"/>
                </a:cubicBezTo>
                <a:lnTo>
                  <a:pt x="135780" y="2104466"/>
                </a:lnTo>
                <a:cubicBezTo>
                  <a:pt x="60791" y="2104466"/>
                  <a:pt x="0" y="2043675"/>
                  <a:pt x="0" y="1968686"/>
                </a:cubicBezTo>
                <a:lnTo>
                  <a:pt x="0" y="135780"/>
                </a:lnTo>
                <a:cubicBezTo>
                  <a:pt x="0" y="60791"/>
                  <a:pt x="60791" y="0"/>
                  <a:pt x="1357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" name="图片 10" descr="D:\liying\2-新媒体运营\2-案例宣传（订阅号）\20241014 美宜佳便利店案例\深圳港之龙科技园美宜佳全国连锁店图片\54.jpg54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782258" y="3815640"/>
            <a:ext cx="3401060" cy="1913890"/>
          </a:xfrm>
          <a:custGeom>
            <a:avLst/>
            <a:gdLst/>
            <a:ahLst/>
            <a:cxnLst/>
            <a:rect l="l" t="t" r="r" b="b"/>
            <a:pathLst>
              <a:path w="3402106" h="2104466">
                <a:moveTo>
                  <a:pt x="135780" y="0"/>
                </a:moveTo>
                <a:lnTo>
                  <a:pt x="3266326" y="0"/>
                </a:lnTo>
                <a:cubicBezTo>
                  <a:pt x="3341315" y="0"/>
                  <a:pt x="3402106" y="60791"/>
                  <a:pt x="3402106" y="135780"/>
                </a:cubicBezTo>
                <a:lnTo>
                  <a:pt x="3402106" y="1968686"/>
                </a:lnTo>
                <a:cubicBezTo>
                  <a:pt x="3402106" y="2043675"/>
                  <a:pt x="3341315" y="2104466"/>
                  <a:pt x="3266326" y="2104466"/>
                </a:cubicBezTo>
                <a:lnTo>
                  <a:pt x="135780" y="2104466"/>
                </a:lnTo>
                <a:cubicBezTo>
                  <a:pt x="60791" y="2104466"/>
                  <a:pt x="0" y="2043675"/>
                  <a:pt x="0" y="1968686"/>
                </a:cubicBezTo>
                <a:lnTo>
                  <a:pt x="0" y="135780"/>
                </a:lnTo>
                <a:cubicBezTo>
                  <a:pt x="0" y="60791"/>
                  <a:pt x="60791" y="0"/>
                  <a:pt x="1357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>
            <a:off x="4491398" y="2379492"/>
            <a:ext cx="384575" cy="348661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80415" y="4598254"/>
            <a:ext cx="360284" cy="34866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项目概述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7" name="图片 16" descr="金翼大赛gai-1 -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5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9" name="图片 18" descr="cs -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01 案例简述及辅助证明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786"/>
            <a:ext cx="12192000" cy="6894786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54000">
                <a:schemeClr val="bg1">
                  <a:alpha val="3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60780" y="1083310"/>
            <a:ext cx="2406650" cy="4792980"/>
          </a:xfrm>
          <a:prstGeom prst="roundRect">
            <a:avLst>
              <a:gd name="adj" fmla="val 704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330200" dist="25400" dir="5400000" sx="90000" sy="90000" algn="t" rotWithShape="0">
              <a:schemeClr val="accent1">
                <a:lumMod val="75000"/>
                <a:alpha val="43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60780" y="2974340"/>
            <a:ext cx="2249170" cy="2901950"/>
          </a:xfrm>
          <a:custGeom>
            <a:avLst/>
            <a:gdLst>
              <a:gd name="connsiteX0" fmla="*/ 0 w 1722033"/>
              <a:gd name="connsiteY0" fmla="*/ 0 h 1909957"/>
              <a:gd name="connsiteX1" fmla="*/ 1722033 w 1722033"/>
              <a:gd name="connsiteY1" fmla="*/ 1909957 h 1909957"/>
              <a:gd name="connsiteX2" fmla="*/ 169485 w 1722033"/>
              <a:gd name="connsiteY2" fmla="*/ 1909957 h 1909957"/>
              <a:gd name="connsiteX3" fmla="*/ 0 w 1722033"/>
              <a:gd name="connsiteY3" fmla="*/ 1740472 h 1909957"/>
            </a:gdLst>
            <a:ahLst/>
            <a:cxnLst/>
            <a:rect l="l" t="t" r="r" b="b"/>
            <a:pathLst>
              <a:path w="1722033" h="1909957">
                <a:moveTo>
                  <a:pt x="0" y="0"/>
                </a:moveTo>
                <a:lnTo>
                  <a:pt x="1722033" y="1909957"/>
                </a:lnTo>
                <a:lnTo>
                  <a:pt x="169485" y="1909957"/>
                </a:lnTo>
                <a:cubicBezTo>
                  <a:pt x="75881" y="1909957"/>
                  <a:pt x="0" y="1834076"/>
                  <a:pt x="0" y="1740472"/>
                </a:cubicBezTo>
                <a:close/>
              </a:path>
            </a:pathLst>
          </a:custGeom>
          <a:solidFill>
            <a:schemeClr val="bg1">
              <a:alpha val="1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67175" y="1083310"/>
            <a:ext cx="3081020" cy="4792980"/>
          </a:xfrm>
          <a:prstGeom prst="roundRect">
            <a:avLst>
              <a:gd name="adj" fmla="val 7042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330200" dist="25400" dir="5400000" sx="90000" sy="90000" algn="t" rotWithShape="0">
              <a:schemeClr val="accent2">
                <a:lumMod val="75000"/>
                <a:alpha val="43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067175" y="2764155"/>
            <a:ext cx="2363470" cy="3107055"/>
          </a:xfrm>
          <a:custGeom>
            <a:avLst/>
            <a:gdLst>
              <a:gd name="connsiteX0" fmla="*/ 0 w 1722033"/>
              <a:gd name="connsiteY0" fmla="*/ 0 h 1909957"/>
              <a:gd name="connsiteX1" fmla="*/ 1722033 w 1722033"/>
              <a:gd name="connsiteY1" fmla="*/ 1909957 h 1909957"/>
              <a:gd name="connsiteX2" fmla="*/ 169485 w 1722033"/>
              <a:gd name="connsiteY2" fmla="*/ 1909957 h 1909957"/>
              <a:gd name="connsiteX3" fmla="*/ 0 w 1722033"/>
              <a:gd name="connsiteY3" fmla="*/ 1740472 h 1909957"/>
            </a:gdLst>
            <a:ahLst/>
            <a:cxnLst/>
            <a:rect l="l" t="t" r="r" b="b"/>
            <a:pathLst>
              <a:path w="1722033" h="1909957">
                <a:moveTo>
                  <a:pt x="0" y="0"/>
                </a:moveTo>
                <a:lnTo>
                  <a:pt x="1722033" y="1909957"/>
                </a:lnTo>
                <a:lnTo>
                  <a:pt x="169485" y="1909957"/>
                </a:lnTo>
                <a:cubicBezTo>
                  <a:pt x="75881" y="1909957"/>
                  <a:pt x="0" y="1834076"/>
                  <a:pt x="0" y="1740472"/>
                </a:cubicBezTo>
                <a:close/>
              </a:path>
            </a:pathLst>
          </a:custGeom>
          <a:solidFill>
            <a:schemeClr val="bg1">
              <a:alpha val="1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580630" y="1083310"/>
            <a:ext cx="3875405" cy="4780915"/>
          </a:xfrm>
          <a:prstGeom prst="roundRect">
            <a:avLst>
              <a:gd name="adj" fmla="val 704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330200" dist="25400" dir="5400000" sx="90000" sy="90000" algn="t" rotWithShape="0">
              <a:schemeClr val="accent1">
                <a:lumMod val="75000"/>
                <a:alpha val="43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580630" y="2927350"/>
            <a:ext cx="2365375" cy="2936875"/>
          </a:xfrm>
          <a:custGeom>
            <a:avLst/>
            <a:gdLst>
              <a:gd name="connsiteX0" fmla="*/ 0 w 1722033"/>
              <a:gd name="connsiteY0" fmla="*/ 0 h 1909957"/>
              <a:gd name="connsiteX1" fmla="*/ 1722033 w 1722033"/>
              <a:gd name="connsiteY1" fmla="*/ 1909957 h 1909957"/>
              <a:gd name="connsiteX2" fmla="*/ 169485 w 1722033"/>
              <a:gd name="connsiteY2" fmla="*/ 1909957 h 1909957"/>
              <a:gd name="connsiteX3" fmla="*/ 0 w 1722033"/>
              <a:gd name="connsiteY3" fmla="*/ 1740472 h 1909957"/>
            </a:gdLst>
            <a:ahLst/>
            <a:cxnLst/>
            <a:rect l="l" t="t" r="r" b="b"/>
            <a:pathLst>
              <a:path w="1722033" h="1909957">
                <a:moveTo>
                  <a:pt x="0" y="0"/>
                </a:moveTo>
                <a:lnTo>
                  <a:pt x="1722033" y="1909957"/>
                </a:lnTo>
                <a:lnTo>
                  <a:pt x="169485" y="1909957"/>
                </a:lnTo>
                <a:cubicBezTo>
                  <a:pt x="75881" y="1909957"/>
                  <a:pt x="0" y="1834076"/>
                  <a:pt x="0" y="1740472"/>
                </a:cubicBezTo>
                <a:close/>
              </a:path>
            </a:pathLst>
          </a:custGeom>
          <a:solidFill>
            <a:schemeClr val="bg1">
              <a:alpha val="1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786366">
            <a:off x="1643866" y="1304794"/>
            <a:ext cx="1440600" cy="1319890"/>
          </a:xfrm>
          <a:custGeom>
            <a:avLst/>
            <a:gdLst>
              <a:gd name="connsiteX0" fmla="*/ 946270 w 1440600"/>
              <a:gd name="connsiteY0" fmla="*/ -941 h 1319890"/>
              <a:gd name="connsiteX1" fmla="*/ 495739 w 1440600"/>
              <a:gd name="connsiteY1" fmla="*/ -941 h 1319890"/>
              <a:gd name="connsiteX2" fmla="*/ 262091 w 1440600"/>
              <a:gd name="connsiteY2" fmla="*/ 133944 h 1319890"/>
              <a:gd name="connsiteX3" fmla="*/ 36826 w 1440600"/>
              <a:gd name="connsiteY3" fmla="*/ 524119 h 1319890"/>
              <a:gd name="connsiteX4" fmla="*/ 36826 w 1440600"/>
              <a:gd name="connsiteY4" fmla="*/ 793888 h 1319890"/>
              <a:gd name="connsiteX5" fmla="*/ 262091 w 1440600"/>
              <a:gd name="connsiteY5" fmla="*/ 1184064 h 1319890"/>
              <a:gd name="connsiteX6" fmla="*/ 495739 w 1440600"/>
              <a:gd name="connsiteY6" fmla="*/ 1318949 h 1319890"/>
              <a:gd name="connsiteX7" fmla="*/ 946270 w 1440600"/>
              <a:gd name="connsiteY7" fmla="*/ 1318949 h 1319890"/>
              <a:gd name="connsiteX8" fmla="*/ 1179917 w 1440600"/>
              <a:gd name="connsiteY8" fmla="*/ 1184064 h 1319890"/>
              <a:gd name="connsiteX9" fmla="*/ 1405183 w 1440600"/>
              <a:gd name="connsiteY9" fmla="*/ 793888 h 1319890"/>
              <a:gd name="connsiteX10" fmla="*/ 1405183 w 1440600"/>
              <a:gd name="connsiteY10" fmla="*/ 524119 h 1319890"/>
              <a:gd name="connsiteX11" fmla="*/ 1179917 w 1440600"/>
              <a:gd name="connsiteY11" fmla="*/ 133944 h 1319890"/>
              <a:gd name="connsiteX12" fmla="*/ 946270 w 1440600"/>
              <a:gd name="connsiteY12" fmla="*/ -941 h 1319890"/>
            </a:gdLst>
            <a:ahLst/>
            <a:cxnLst/>
            <a:rect l="l" t="t" r="r" b="b"/>
            <a:pathLst>
              <a:path w="1440600" h="1319890">
                <a:moveTo>
                  <a:pt x="946270" y="-941"/>
                </a:moveTo>
                <a:lnTo>
                  <a:pt x="495739" y="-941"/>
                </a:lnTo>
                <a:cubicBezTo>
                  <a:pt x="399354" y="-941"/>
                  <a:pt x="310284" y="50468"/>
                  <a:pt x="262091" y="133944"/>
                </a:cubicBezTo>
                <a:lnTo>
                  <a:pt x="36826" y="524119"/>
                </a:lnTo>
                <a:cubicBezTo>
                  <a:pt x="-11336" y="607595"/>
                  <a:pt x="-11336" y="710412"/>
                  <a:pt x="36826" y="793888"/>
                </a:cubicBezTo>
                <a:lnTo>
                  <a:pt x="262091" y="1184064"/>
                </a:lnTo>
                <a:cubicBezTo>
                  <a:pt x="310284" y="1267586"/>
                  <a:pt x="399354" y="1318949"/>
                  <a:pt x="495739" y="1318949"/>
                </a:cubicBezTo>
                <a:lnTo>
                  <a:pt x="946270" y="1318949"/>
                </a:lnTo>
                <a:cubicBezTo>
                  <a:pt x="1042655" y="1318949"/>
                  <a:pt x="1131725" y="1267586"/>
                  <a:pt x="1179917" y="1184064"/>
                </a:cubicBezTo>
                <a:lnTo>
                  <a:pt x="1405183" y="793888"/>
                </a:lnTo>
                <a:cubicBezTo>
                  <a:pt x="1453345" y="710412"/>
                  <a:pt x="1453345" y="607595"/>
                  <a:pt x="1405183" y="524119"/>
                </a:cubicBezTo>
                <a:lnTo>
                  <a:pt x="1179917" y="133944"/>
                </a:lnTo>
                <a:cubicBezTo>
                  <a:pt x="1131725" y="50468"/>
                  <a:pt x="1042655" y="-941"/>
                  <a:pt x="946270" y="-94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786366">
            <a:off x="4906718" y="1304794"/>
            <a:ext cx="1440600" cy="1319890"/>
          </a:xfrm>
          <a:custGeom>
            <a:avLst/>
            <a:gdLst>
              <a:gd name="connsiteX0" fmla="*/ 946270 w 1440600"/>
              <a:gd name="connsiteY0" fmla="*/ -941 h 1319890"/>
              <a:gd name="connsiteX1" fmla="*/ 495739 w 1440600"/>
              <a:gd name="connsiteY1" fmla="*/ -941 h 1319890"/>
              <a:gd name="connsiteX2" fmla="*/ 262091 w 1440600"/>
              <a:gd name="connsiteY2" fmla="*/ 133944 h 1319890"/>
              <a:gd name="connsiteX3" fmla="*/ 36826 w 1440600"/>
              <a:gd name="connsiteY3" fmla="*/ 524119 h 1319890"/>
              <a:gd name="connsiteX4" fmla="*/ 36826 w 1440600"/>
              <a:gd name="connsiteY4" fmla="*/ 793888 h 1319890"/>
              <a:gd name="connsiteX5" fmla="*/ 262091 w 1440600"/>
              <a:gd name="connsiteY5" fmla="*/ 1184064 h 1319890"/>
              <a:gd name="connsiteX6" fmla="*/ 495739 w 1440600"/>
              <a:gd name="connsiteY6" fmla="*/ 1318949 h 1319890"/>
              <a:gd name="connsiteX7" fmla="*/ 946270 w 1440600"/>
              <a:gd name="connsiteY7" fmla="*/ 1318949 h 1319890"/>
              <a:gd name="connsiteX8" fmla="*/ 1179917 w 1440600"/>
              <a:gd name="connsiteY8" fmla="*/ 1184064 h 1319890"/>
              <a:gd name="connsiteX9" fmla="*/ 1405183 w 1440600"/>
              <a:gd name="connsiteY9" fmla="*/ 793888 h 1319890"/>
              <a:gd name="connsiteX10" fmla="*/ 1405183 w 1440600"/>
              <a:gd name="connsiteY10" fmla="*/ 524119 h 1319890"/>
              <a:gd name="connsiteX11" fmla="*/ 1179917 w 1440600"/>
              <a:gd name="connsiteY11" fmla="*/ 133944 h 1319890"/>
              <a:gd name="connsiteX12" fmla="*/ 946270 w 1440600"/>
              <a:gd name="connsiteY12" fmla="*/ -941 h 1319890"/>
            </a:gdLst>
            <a:ahLst/>
            <a:cxnLst/>
            <a:rect l="l" t="t" r="r" b="b"/>
            <a:pathLst>
              <a:path w="1440600" h="1319890">
                <a:moveTo>
                  <a:pt x="946270" y="-941"/>
                </a:moveTo>
                <a:lnTo>
                  <a:pt x="495739" y="-941"/>
                </a:lnTo>
                <a:cubicBezTo>
                  <a:pt x="399354" y="-941"/>
                  <a:pt x="310284" y="50468"/>
                  <a:pt x="262091" y="133944"/>
                </a:cubicBezTo>
                <a:lnTo>
                  <a:pt x="36826" y="524119"/>
                </a:lnTo>
                <a:cubicBezTo>
                  <a:pt x="-11336" y="607595"/>
                  <a:pt x="-11336" y="710412"/>
                  <a:pt x="36826" y="793888"/>
                </a:cubicBezTo>
                <a:lnTo>
                  <a:pt x="262091" y="1184064"/>
                </a:lnTo>
                <a:cubicBezTo>
                  <a:pt x="310284" y="1267586"/>
                  <a:pt x="399354" y="1318949"/>
                  <a:pt x="495739" y="1318949"/>
                </a:cubicBezTo>
                <a:lnTo>
                  <a:pt x="946270" y="1318949"/>
                </a:lnTo>
                <a:cubicBezTo>
                  <a:pt x="1042655" y="1318949"/>
                  <a:pt x="1131725" y="1267586"/>
                  <a:pt x="1179917" y="1184064"/>
                </a:cubicBezTo>
                <a:lnTo>
                  <a:pt x="1405183" y="793888"/>
                </a:lnTo>
                <a:cubicBezTo>
                  <a:pt x="1453345" y="710412"/>
                  <a:pt x="1453345" y="607595"/>
                  <a:pt x="1405183" y="524119"/>
                </a:cubicBezTo>
                <a:lnTo>
                  <a:pt x="1179917" y="133944"/>
                </a:lnTo>
                <a:cubicBezTo>
                  <a:pt x="1131725" y="50468"/>
                  <a:pt x="1042655" y="-941"/>
                  <a:pt x="946270" y="-94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786366">
            <a:off x="8816000" y="1304794"/>
            <a:ext cx="1440600" cy="1319890"/>
          </a:xfrm>
          <a:custGeom>
            <a:avLst/>
            <a:gdLst>
              <a:gd name="connsiteX0" fmla="*/ 946270 w 1440600"/>
              <a:gd name="connsiteY0" fmla="*/ -941 h 1319890"/>
              <a:gd name="connsiteX1" fmla="*/ 495739 w 1440600"/>
              <a:gd name="connsiteY1" fmla="*/ -941 h 1319890"/>
              <a:gd name="connsiteX2" fmla="*/ 262091 w 1440600"/>
              <a:gd name="connsiteY2" fmla="*/ 133944 h 1319890"/>
              <a:gd name="connsiteX3" fmla="*/ 36826 w 1440600"/>
              <a:gd name="connsiteY3" fmla="*/ 524119 h 1319890"/>
              <a:gd name="connsiteX4" fmla="*/ 36826 w 1440600"/>
              <a:gd name="connsiteY4" fmla="*/ 793888 h 1319890"/>
              <a:gd name="connsiteX5" fmla="*/ 262091 w 1440600"/>
              <a:gd name="connsiteY5" fmla="*/ 1184064 h 1319890"/>
              <a:gd name="connsiteX6" fmla="*/ 495739 w 1440600"/>
              <a:gd name="connsiteY6" fmla="*/ 1318949 h 1319890"/>
              <a:gd name="connsiteX7" fmla="*/ 946270 w 1440600"/>
              <a:gd name="connsiteY7" fmla="*/ 1318949 h 1319890"/>
              <a:gd name="connsiteX8" fmla="*/ 1179917 w 1440600"/>
              <a:gd name="connsiteY8" fmla="*/ 1184064 h 1319890"/>
              <a:gd name="connsiteX9" fmla="*/ 1405183 w 1440600"/>
              <a:gd name="connsiteY9" fmla="*/ 793888 h 1319890"/>
              <a:gd name="connsiteX10" fmla="*/ 1405183 w 1440600"/>
              <a:gd name="connsiteY10" fmla="*/ 524119 h 1319890"/>
              <a:gd name="connsiteX11" fmla="*/ 1179917 w 1440600"/>
              <a:gd name="connsiteY11" fmla="*/ 133944 h 1319890"/>
              <a:gd name="connsiteX12" fmla="*/ 946270 w 1440600"/>
              <a:gd name="connsiteY12" fmla="*/ -941 h 1319890"/>
            </a:gdLst>
            <a:ahLst/>
            <a:cxnLst/>
            <a:rect l="l" t="t" r="r" b="b"/>
            <a:pathLst>
              <a:path w="1440600" h="1319890">
                <a:moveTo>
                  <a:pt x="946270" y="-941"/>
                </a:moveTo>
                <a:lnTo>
                  <a:pt x="495739" y="-941"/>
                </a:lnTo>
                <a:cubicBezTo>
                  <a:pt x="399354" y="-941"/>
                  <a:pt x="310284" y="50468"/>
                  <a:pt x="262091" y="133944"/>
                </a:cubicBezTo>
                <a:lnTo>
                  <a:pt x="36826" y="524119"/>
                </a:lnTo>
                <a:cubicBezTo>
                  <a:pt x="-11336" y="607595"/>
                  <a:pt x="-11336" y="710412"/>
                  <a:pt x="36826" y="793888"/>
                </a:cubicBezTo>
                <a:lnTo>
                  <a:pt x="262091" y="1184064"/>
                </a:lnTo>
                <a:cubicBezTo>
                  <a:pt x="310284" y="1267586"/>
                  <a:pt x="399354" y="1318949"/>
                  <a:pt x="495739" y="1318949"/>
                </a:cubicBezTo>
                <a:lnTo>
                  <a:pt x="946270" y="1318949"/>
                </a:lnTo>
                <a:cubicBezTo>
                  <a:pt x="1042655" y="1318949"/>
                  <a:pt x="1131725" y="1267586"/>
                  <a:pt x="1179917" y="1184064"/>
                </a:cubicBezTo>
                <a:lnTo>
                  <a:pt x="1405183" y="793888"/>
                </a:lnTo>
                <a:cubicBezTo>
                  <a:pt x="1453345" y="710412"/>
                  <a:pt x="1453345" y="607595"/>
                  <a:pt x="1405183" y="524119"/>
                </a:cubicBezTo>
                <a:lnTo>
                  <a:pt x="1179917" y="133944"/>
                </a:lnTo>
                <a:cubicBezTo>
                  <a:pt x="1131725" y="50468"/>
                  <a:pt x="1042655" y="-941"/>
                  <a:pt x="946270" y="-94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38580" y="3409950"/>
            <a:ext cx="2082165" cy="25234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Lucida Sans" panose="020B0602030504020204" charset="0"/>
              </a:rPr>
              <a:t>传统纸质价签在信息变更时需频繁更换，消耗大量纸张。云里物里电子价签以电子墨水屏替代纸张，一次部署长期使用，大幅减少纸张浪费，助力资源节约。</a:t>
            </a:r>
            <a:endParaRPr kumimoji="1" lang="en-US" altLang="zh-CN" sz="1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Lucida Sans" panose="020B0602030504020204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336675" y="2802890"/>
            <a:ext cx="2082800" cy="52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降低纸张浪费，减少资源消耗</a:t>
            </a:r>
            <a:endParaRPr kumimoji="1" lang="en-US" altLang="zh-CN" sz="16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7738745" y="3326130"/>
            <a:ext cx="3580130" cy="2433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便利店的冷饮和鲜食作为重要销售品类，信息变动频繁且储存环境特殊。针对开放式冷柜（2 - 8℃），采用 IP67 级防尘防水价签；针对封闭式冰柜（低至 - 25℃），采用能在-25℃-25℃环境下工作的低温款电子价签。精准适配不同</a:t>
            </a:r>
            <a:r>
              <a:rPr kumimoji="1" lang="zh-CN" altLang="en-US" sz="1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温度场景</a:t>
            </a:r>
            <a:r>
              <a:rPr kumimoji="1" lang="en-US" altLang="zh-CN" sz="1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，确保价签稳定运行，提升</a:t>
            </a:r>
            <a:r>
              <a:rPr kumimoji="1" lang="zh-CN" altLang="en-US" sz="1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低温环境下信息显示的</a:t>
            </a:r>
            <a:r>
              <a:rPr kumimoji="1" lang="zh-CN" sz="1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准确性</a:t>
            </a:r>
            <a:r>
              <a:rPr kumimoji="1" lang="en-US" altLang="zh-CN" sz="1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。</a:t>
            </a:r>
            <a:endParaRPr kumimoji="1" lang="en-US" altLang="zh-CN" sz="13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513445" y="2802890"/>
            <a:ext cx="2070100" cy="52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灵活低温场景，精准适配冷链</a:t>
            </a:r>
            <a:endParaRPr kumimoji="1" lang="en-US" altLang="zh-CN" sz="16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4269740" y="3409950"/>
            <a:ext cx="2734945" cy="2371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电子价签一键更改、秒级更新，店员用 PDA 或手机扫码可快速复核信息，变动后实时刷新。相比纸质价签，既节省人力与时间成本，又避免客诉、商品损耗，优化库存周转，提升门店运营效率。</a:t>
            </a:r>
            <a:endParaRPr kumimoji="1" lang="en-US" altLang="zh-CN" sz="1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4603115" y="2802890"/>
            <a:ext cx="2070100" cy="52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减少能源损耗，提升运营效率</a:t>
            </a:r>
            <a:endParaRPr kumimoji="1" lang="en-US" altLang="zh-CN" sz="1600" b="1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2097089" y="1697662"/>
            <a:ext cx="534154" cy="534154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359941" y="1713013"/>
            <a:ext cx="534154" cy="503452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w="12700" cap="sq">
            <a:noFill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312730" y="1697662"/>
            <a:ext cx="467721" cy="534154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172700" y="1035050"/>
            <a:ext cx="1283335" cy="1409065"/>
          </a:xfrm>
          <a:custGeom>
            <a:avLst/>
            <a:gdLst>
              <a:gd name="connsiteX0" fmla="*/ 0 w 1115135"/>
              <a:gd name="connsiteY0" fmla="*/ 0 h 1236830"/>
              <a:gd name="connsiteX1" fmla="*/ 945650 w 1115135"/>
              <a:gd name="connsiteY1" fmla="*/ 0 h 1236830"/>
              <a:gd name="connsiteX2" fmla="*/ 1115135 w 1115135"/>
              <a:gd name="connsiteY2" fmla="*/ 169485 h 1236830"/>
              <a:gd name="connsiteX3" fmla="*/ 1115135 w 1115135"/>
              <a:gd name="connsiteY3" fmla="*/ 1236830 h 1236830"/>
            </a:gdLst>
            <a:ahLst/>
            <a:cxnLst/>
            <a:rect l="l" t="t" r="r" b="b"/>
            <a:pathLst>
              <a:path w="1115135" h="1236830">
                <a:moveTo>
                  <a:pt x="0" y="0"/>
                </a:moveTo>
                <a:lnTo>
                  <a:pt x="945650" y="0"/>
                </a:lnTo>
                <a:cubicBezTo>
                  <a:pt x="1039254" y="0"/>
                  <a:pt x="1115135" y="75881"/>
                  <a:pt x="1115135" y="169485"/>
                </a:cubicBezTo>
                <a:lnTo>
                  <a:pt x="1115135" y="1236830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033405" y="1083600"/>
            <a:ext cx="1115135" cy="1236830"/>
          </a:xfrm>
          <a:custGeom>
            <a:avLst/>
            <a:gdLst>
              <a:gd name="connsiteX0" fmla="*/ 0 w 1115135"/>
              <a:gd name="connsiteY0" fmla="*/ 0 h 1236830"/>
              <a:gd name="connsiteX1" fmla="*/ 945650 w 1115135"/>
              <a:gd name="connsiteY1" fmla="*/ 0 h 1236830"/>
              <a:gd name="connsiteX2" fmla="*/ 1115135 w 1115135"/>
              <a:gd name="connsiteY2" fmla="*/ 169485 h 1236830"/>
              <a:gd name="connsiteX3" fmla="*/ 1115135 w 1115135"/>
              <a:gd name="connsiteY3" fmla="*/ 1236830 h 1236830"/>
            </a:gdLst>
            <a:ahLst/>
            <a:cxnLst/>
            <a:rect l="l" t="t" r="r" b="b"/>
            <a:pathLst>
              <a:path w="1115135" h="1236830">
                <a:moveTo>
                  <a:pt x="0" y="0"/>
                </a:moveTo>
                <a:lnTo>
                  <a:pt x="945650" y="0"/>
                </a:lnTo>
                <a:cubicBezTo>
                  <a:pt x="1039254" y="0"/>
                  <a:pt x="1115135" y="75881"/>
                  <a:pt x="1115135" y="169485"/>
                </a:cubicBezTo>
                <a:lnTo>
                  <a:pt x="1115135" y="1236830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452418" y="1083600"/>
            <a:ext cx="1115135" cy="1236830"/>
          </a:xfrm>
          <a:custGeom>
            <a:avLst/>
            <a:gdLst>
              <a:gd name="connsiteX0" fmla="*/ 0 w 1115135"/>
              <a:gd name="connsiteY0" fmla="*/ 0 h 1236830"/>
              <a:gd name="connsiteX1" fmla="*/ 945650 w 1115135"/>
              <a:gd name="connsiteY1" fmla="*/ 0 h 1236830"/>
              <a:gd name="connsiteX2" fmla="*/ 1115135 w 1115135"/>
              <a:gd name="connsiteY2" fmla="*/ 169485 h 1236830"/>
              <a:gd name="connsiteX3" fmla="*/ 1115135 w 1115135"/>
              <a:gd name="connsiteY3" fmla="*/ 1236830 h 1236830"/>
            </a:gdLst>
            <a:ahLst/>
            <a:cxnLst/>
            <a:rect l="l" t="t" r="r" b="b"/>
            <a:pathLst>
              <a:path w="1115135" h="1236830">
                <a:moveTo>
                  <a:pt x="0" y="0"/>
                </a:moveTo>
                <a:lnTo>
                  <a:pt x="945650" y="0"/>
                </a:lnTo>
                <a:cubicBezTo>
                  <a:pt x="1039254" y="0"/>
                  <a:pt x="1115135" y="75881"/>
                  <a:pt x="1115135" y="169485"/>
                </a:cubicBezTo>
                <a:lnTo>
                  <a:pt x="1115135" y="1236830"/>
                </a:lnTo>
                <a:close/>
              </a:path>
            </a:pathLst>
          </a:custGeom>
          <a:solidFill>
            <a:schemeClr val="bg1">
              <a:alpha val="1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绿色供应链优势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01 案例简述及辅助证明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  <p:pic>
        <p:nvPicPr>
          <p:cNvPr id="32" name="图片 31" descr="金翼大赛gai-1 -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33" name="直接连接符 32"/>
          <p:cNvCxnSpPr/>
          <p:nvPr>
            <p:custDataLst>
              <p:tags r:id="rId4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4" name="图片 33" descr="cs -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2527451" y="1115060"/>
            <a:ext cx="1100324" cy="1100324"/>
          </a:xfrm>
          <a:prstGeom prst="plaque">
            <a:avLst>
              <a:gd name="adj" fmla="val 14672"/>
            </a:avLst>
          </a:pr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2725096" y="1312705"/>
            <a:ext cx="705038" cy="70503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3"/>
            </p:custDataLst>
          </p:nvPr>
        </p:nvSpPr>
        <p:spPr>
          <a:xfrm>
            <a:off x="3444195" y="1378618"/>
            <a:ext cx="573210" cy="573208"/>
          </a:xfrm>
          <a:prstGeom prst="ellipse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4"/>
            </p:custDataLst>
          </p:nvPr>
        </p:nvSpPr>
        <p:spPr>
          <a:xfrm>
            <a:off x="3512740" y="1471795"/>
            <a:ext cx="436122" cy="34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01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OPPOSans R" panose="00020600040101010101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5"/>
            </p:custDataLst>
          </p:nvPr>
        </p:nvSpPr>
        <p:spPr>
          <a:xfrm>
            <a:off x="4175417" y="1492436"/>
            <a:ext cx="5476432" cy="7521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电子价签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替代纸质价签，信息更新效率提升60%以上，价签显示正确率达99%以上，有效提升了商品信息更新效率。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。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6"/>
            </p:custDataLst>
          </p:nvPr>
        </p:nvSpPr>
        <p:spPr>
          <a:xfrm>
            <a:off x="4175417" y="1115060"/>
            <a:ext cx="5476432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zh-CN" altLang="en-US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信息更新效率</a:t>
            </a: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提升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7"/>
            </p:custDataLst>
          </p:nvPr>
        </p:nvSpPr>
        <p:spPr>
          <a:xfrm>
            <a:off x="2527451" y="2861702"/>
            <a:ext cx="1100324" cy="1100324"/>
          </a:xfrm>
          <a:prstGeom prst="plaque">
            <a:avLst>
              <a:gd name="adj" fmla="val 14672"/>
            </a:avLst>
          </a:pr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8"/>
            </p:custDataLst>
          </p:nvPr>
        </p:nvSpPr>
        <p:spPr>
          <a:xfrm>
            <a:off x="2725096" y="3085760"/>
            <a:ext cx="705038" cy="65221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9"/>
            </p:custDataLst>
          </p:nvPr>
        </p:nvSpPr>
        <p:spPr>
          <a:xfrm>
            <a:off x="3444195" y="3125261"/>
            <a:ext cx="573210" cy="573208"/>
          </a:xfrm>
          <a:prstGeom prst="ellipse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10"/>
            </p:custDataLst>
          </p:nvPr>
        </p:nvSpPr>
        <p:spPr>
          <a:xfrm>
            <a:off x="3512740" y="3218437"/>
            <a:ext cx="436122" cy="34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02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OPPOSans R" panose="00020600040101010101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1"/>
            </p:custDataLst>
          </p:nvPr>
        </p:nvSpPr>
        <p:spPr>
          <a:xfrm>
            <a:off x="4175125" y="3124835"/>
            <a:ext cx="5476240" cy="12979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电子价签的应用使美宜佳门店商品管理效率提升超 80%，优化了库存周转，</a:t>
            </a:r>
            <a:r>
              <a:rPr kumimoji="1" lang="zh-CN" altLang="en-US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运营管理</a:t>
            </a: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效率得到大幅提升。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2"/>
            </p:custDataLst>
          </p:nvPr>
        </p:nvSpPr>
        <p:spPr>
          <a:xfrm>
            <a:off x="4175417" y="2747402"/>
            <a:ext cx="5476432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  <a:sym typeface="+mn-ea"/>
              </a:rPr>
              <a:t>管理效率提升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3"/>
            </p:custDataLst>
          </p:nvPr>
        </p:nvSpPr>
        <p:spPr>
          <a:xfrm>
            <a:off x="2527451" y="4661685"/>
            <a:ext cx="1100324" cy="1100324"/>
          </a:xfrm>
          <a:prstGeom prst="plaque">
            <a:avLst>
              <a:gd name="adj" fmla="val 14672"/>
            </a:avLst>
          </a:pr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4"/>
            </p:custDataLst>
          </p:nvPr>
        </p:nvSpPr>
        <p:spPr>
          <a:xfrm>
            <a:off x="2725096" y="4920265"/>
            <a:ext cx="705038" cy="583166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5"/>
            </p:custDataLst>
          </p:nvPr>
        </p:nvSpPr>
        <p:spPr>
          <a:xfrm>
            <a:off x="3444195" y="4925244"/>
            <a:ext cx="573210" cy="573208"/>
          </a:xfrm>
          <a:prstGeom prst="ellipse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6"/>
            </p:custDataLst>
          </p:nvPr>
        </p:nvSpPr>
        <p:spPr>
          <a:xfrm>
            <a:off x="3512740" y="5018420"/>
            <a:ext cx="436122" cy="34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OPPOSans R" panose="00020600040101010101" charset="-122"/>
              </a:rPr>
              <a:t>03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OPPOSans R" panose="00020600040101010101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7"/>
            </p:custDataLst>
          </p:nvPr>
        </p:nvSpPr>
        <p:spPr>
          <a:xfrm>
            <a:off x="4175417" y="5039061"/>
            <a:ext cx="5476432" cy="7521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以该门店 1500＋种商品计算，每年可节省纸质价签超 10 万张，折合减少树木砍伐约 20棵，有效降低了资源消耗。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8"/>
            </p:custDataLst>
          </p:nvPr>
        </p:nvSpPr>
        <p:spPr>
          <a:xfrm>
            <a:off x="4175417" y="4661685"/>
            <a:ext cx="5476432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0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  <a:sym typeface="+mn-ea"/>
              </a:rPr>
              <a:t>资源节约显著</a:t>
            </a:r>
            <a:endParaRPr kumimoji="1" lang="en-US" altLang="zh-CN" sz="20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项目实施成果</a:t>
            </a:r>
            <a:endParaRPr kumimoji="1"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文本框 26"/>
          <p:cNvSpPr txBox="1"/>
          <p:nvPr>
            <p:custDataLst>
              <p:tags r:id="rId19"/>
            </p:custDataLst>
          </p:nvPr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01 案例简述及辅助证明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  <p:pic>
        <p:nvPicPr>
          <p:cNvPr id="32" name="图片 31" descr="金翼大赛gai-1 -1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33" name="直接连接符 32"/>
          <p:cNvCxnSpPr/>
          <p:nvPr>
            <p:custDataLst>
              <p:tags r:id="rId22"/>
            </p:custDataLst>
          </p:nvPr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4" name="图片 33" descr="cs -19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" name="图片 24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0473690" y="1046480"/>
            <a:ext cx="1462452" cy="3138805"/>
            <a:chOff x="10998" y="2014"/>
            <a:chExt cx="1435" cy="4943"/>
          </a:xfrm>
        </p:grpSpPr>
        <p:sp>
          <p:nvSpPr>
            <p:cNvPr id="8" name="矩形 7"/>
            <p:cNvSpPr/>
            <p:nvPr/>
          </p:nvSpPr>
          <p:spPr>
            <a:xfrm>
              <a:off x="10998" y="2014"/>
              <a:ext cx="1420" cy="4943"/>
            </a:xfrm>
            <a:prstGeom prst="rect">
              <a:avLst/>
            </a:prstGeom>
            <a:solidFill>
              <a:srgbClr val="0619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1007" y="2944"/>
              <a:ext cx="1426" cy="2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16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价签部署</a:t>
              </a:r>
              <a:endParaRPr lang="zh-CN" altLang="en-US" sz="16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just"/>
              <a:endParaRPr lang="zh-CN" altLang="en-US" sz="12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 </a:t>
              </a:r>
              <a:r>
                <a:rPr lang="zh-CN" altLang="en-US" sz="140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覆盖</a:t>
              </a:r>
              <a:r>
                <a:rPr lang="zh-CN" altLang="en-US" sz="1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 +</a:t>
              </a:r>
              <a:r>
                <a:rPr lang="zh-CN" altLang="en-US" sz="140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个细分零售货架场景</a:t>
              </a:r>
              <a:endParaRPr lang="zh-CN" altLang="en-US" sz="14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just"/>
              <a:endParaRPr lang="zh-CN" altLang="en-US" sz="14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just"/>
              <a:r>
                <a:rPr lang="en-US" altLang="zh-CN" sz="140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· 涉及 </a:t>
              </a:r>
              <a:r>
                <a:rPr lang="en-US" altLang="zh-CN" sz="1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1500＋</a:t>
              </a:r>
              <a:r>
                <a:rPr lang="en-US" altLang="zh-CN" sz="140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种商品</a:t>
              </a:r>
              <a:endParaRPr lang="en-US" altLang="zh-CN" sz="14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27" name="图片 26" descr="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0" y="1064260"/>
            <a:ext cx="5570855" cy="3134995"/>
          </a:xfrm>
          <a:prstGeom prst="rect">
            <a:avLst/>
          </a:prstGeom>
        </p:spPr>
      </p:pic>
      <p:pic>
        <p:nvPicPr>
          <p:cNvPr id="29" name="图片 28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915" y="1047750"/>
            <a:ext cx="2719705" cy="1549400"/>
          </a:xfrm>
          <a:prstGeom prst="rect">
            <a:avLst/>
          </a:prstGeom>
        </p:spPr>
      </p:pic>
      <p:pic>
        <p:nvPicPr>
          <p:cNvPr id="32" name="图片 31" descr="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725" y="2654935"/>
            <a:ext cx="2714625" cy="1527175"/>
          </a:xfrm>
          <a:prstGeom prst="rect">
            <a:avLst/>
          </a:prstGeom>
        </p:spPr>
      </p:pic>
      <p:pic>
        <p:nvPicPr>
          <p:cNvPr id="33" name="图片 32" descr="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560" y="1047115"/>
            <a:ext cx="1768475" cy="3144520"/>
          </a:xfrm>
          <a:prstGeom prst="rect">
            <a:avLst/>
          </a:prstGeom>
        </p:spPr>
      </p:pic>
      <p:pic>
        <p:nvPicPr>
          <p:cNvPr id="35" name="图片 34" descr="D:\liying\2-新媒体运营\2-案例宣传（订阅号）\20241014 美宜佳便利店案例\深圳港之龙科技园美宜佳全国连锁店图片\25.jpg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2898" y="4226878"/>
            <a:ext cx="2760345" cy="1553210"/>
          </a:xfrm>
          <a:prstGeom prst="rect">
            <a:avLst/>
          </a:prstGeom>
        </p:spPr>
      </p:pic>
      <p:pic>
        <p:nvPicPr>
          <p:cNvPr id="36" name="图片 35" descr="D:\liying\2-新媒体运营\2-案例宣传（订阅号）\20241014 美宜佳便利店案例\深圳港之龙科技园美宜佳全国连锁店图片\69.jpg6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00705" y="4226560"/>
            <a:ext cx="2763520" cy="1555115"/>
          </a:xfrm>
          <a:prstGeom prst="rect">
            <a:avLst/>
          </a:prstGeom>
        </p:spPr>
      </p:pic>
      <p:pic>
        <p:nvPicPr>
          <p:cNvPr id="37" name="图片 36" descr="D:\liying\2-新媒体运营\2-案例宣传（订阅号）\20241014 美宜佳便利店案例\深圳港之龙科技园美宜佳全国连锁店图片\72.jpg7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89625" y="4226878"/>
            <a:ext cx="2766695" cy="1556385"/>
          </a:xfrm>
          <a:prstGeom prst="rect">
            <a:avLst/>
          </a:prstGeom>
        </p:spPr>
      </p:pic>
      <p:pic>
        <p:nvPicPr>
          <p:cNvPr id="38" name="图片 37" descr="63"/>
          <p:cNvPicPr>
            <a:picLocks noChangeAspect="1"/>
          </p:cNvPicPr>
          <p:nvPr/>
        </p:nvPicPr>
        <p:blipFill>
          <a:blip r:embed="rId10"/>
          <a:srcRect b="6144"/>
          <a:stretch>
            <a:fillRect/>
          </a:stretch>
        </p:blipFill>
        <p:spPr>
          <a:xfrm>
            <a:off x="8696960" y="4218305"/>
            <a:ext cx="2703195" cy="1551940"/>
          </a:xfrm>
          <a:prstGeom prst="rect">
            <a:avLst/>
          </a:prstGeom>
        </p:spPr>
      </p:pic>
      <p:sp>
        <p:nvSpPr>
          <p:cNvPr id="20" name="标题 1"/>
          <p:cNvSpPr txBox="1"/>
          <p:nvPr>
            <p:custDataLst>
              <p:tags r:id="rId11"/>
            </p:custDataLst>
          </p:nvPr>
        </p:nvSpPr>
        <p:spPr>
          <a:xfrm>
            <a:off x="946402" y="222875"/>
            <a:ext cx="1055979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2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思源黑体 CN Bold" panose="020B0800000000000000" charset="-122"/>
              </a:rPr>
              <a:t>落地实拍图片</a:t>
            </a:r>
            <a:endParaRPr kumimoji="1" lang="en-US" altLang="zh-CN" sz="3200" b="1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</a:endParaRPr>
          </a:p>
        </p:txBody>
      </p:sp>
      <p:sp>
        <p:nvSpPr>
          <p:cNvPr id="2" name="标题 1"/>
          <p:cNvSpPr txBox="1"/>
          <p:nvPr>
            <p:custDataLst>
              <p:tags r:id="rId12"/>
            </p:custDataLst>
          </p:nvPr>
        </p:nvSpPr>
        <p:spPr>
          <a:xfrm>
            <a:off x="0" y="0"/>
            <a:ext cx="648956" cy="568960"/>
          </a:xfrm>
          <a:custGeom>
            <a:avLst/>
            <a:gdLst>
              <a:gd name="connsiteX0" fmla="*/ 0 w 648956"/>
              <a:gd name="connsiteY0" fmla="*/ 0 h 568960"/>
              <a:gd name="connsiteX1" fmla="*/ 648956 w 648956"/>
              <a:gd name="connsiteY1" fmla="*/ 0 h 568960"/>
              <a:gd name="connsiteX2" fmla="*/ 638828 w 648956"/>
              <a:gd name="connsiteY2" fmla="*/ 100469 h 568960"/>
              <a:gd name="connsiteX3" fmla="*/ 64008 w 648956"/>
              <a:gd name="connsiteY3" fmla="*/ 568960 h 568960"/>
              <a:gd name="connsiteX4" fmla="*/ 0 w 648956"/>
              <a:gd name="connsiteY4" fmla="*/ 562508 h 568960"/>
            </a:gdLst>
            <a:ahLst/>
            <a:cxnLst/>
            <a:rect l="l" t="t" r="r" b="b"/>
            <a:pathLst>
              <a:path w="648956" h="568960">
                <a:moveTo>
                  <a:pt x="0" y="0"/>
                </a:moveTo>
                <a:lnTo>
                  <a:pt x="648956" y="0"/>
                </a:lnTo>
                <a:lnTo>
                  <a:pt x="638828" y="100469"/>
                </a:lnTo>
                <a:cubicBezTo>
                  <a:pt x="584117" y="367837"/>
                  <a:pt x="347550" y="568960"/>
                  <a:pt x="64008" y="568960"/>
                </a:cubicBezTo>
                <a:lnTo>
                  <a:pt x="0" y="562508"/>
                </a:lnTo>
                <a:close/>
              </a:path>
            </a:pathLst>
          </a:custGeom>
          <a:solidFill>
            <a:srgbClr val="061967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3"/>
            </p:custDataLst>
          </p:nvPr>
        </p:nvSpPr>
        <p:spPr>
          <a:xfrm>
            <a:off x="566457" y="434340"/>
            <a:ext cx="135054" cy="135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9618980" y="336550"/>
            <a:ext cx="21755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1200">
                <a:ln w="12700">
                  <a:noFill/>
                </a:ln>
                <a:solidFill>
                  <a:srgbClr val="061967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Quicksand SemiBold" charset="0"/>
                <a:sym typeface="+mn-ea"/>
              </a:rPr>
              <a:t>PART 01 案例简述及辅助证明</a:t>
            </a:r>
            <a:endParaRPr kumimoji="1" lang="en-US" altLang="zh-CN" sz="1200">
              <a:ln w="12700">
                <a:noFill/>
              </a:ln>
              <a:solidFill>
                <a:srgbClr val="061967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Quicksand SemiBold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735*377"/>
  <p:tag name="TABLE_ENDDRAG_RECT" val="166*82*735*377"/>
  <p:tag name="KSO_WM_UNIT_TABLE_BEAUTIFY" val="smartTable{cb11e6bf-b5e1-4592-9e36-7ca19f5eaebb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PLACING_PICTURE_USER_VIEWPORT" val="{&quot;height&quot;:2459,&quot;width&quot;:4370}"/>
</p:tagLst>
</file>

<file path=ppt/tags/tag121.xml><?xml version="1.0" encoding="utf-8"?>
<p:tagLst xmlns:p="http://schemas.openxmlformats.org/presentationml/2006/main">
  <p:tag name="KSO_WM_UNIT_PLACING_PICTURE_USER_VIEWPORT" val="{&quot;height&quot;:2464,&quot;width&quot;:4378}"/>
</p:tagLst>
</file>

<file path=ppt/tags/tag122.xml><?xml version="1.0" encoding="utf-8"?>
<p:tagLst xmlns:p="http://schemas.openxmlformats.org/presentationml/2006/main">
  <p:tag name="KSO_WM_UNIT_PLACING_PICTURE_USER_VIEWPORT" val="{&quot;height&quot;:2457,&quot;width&quot;:4366}"/>
</p:tagLst>
</file>

<file path=ppt/tags/tag123.xml><?xml version="1.0" encoding="utf-8"?>
<p:tagLst xmlns:p="http://schemas.openxmlformats.org/presentationml/2006/main">
  <p:tag name="KSO_WM_UNIT_PLACING_PICTURE_USER_VIEWPORT" val="{&quot;height&quot;:2473,&quot;width&quot;:4394}"/>
</p:tagLst>
</file>

<file path=ppt/tags/tag124.xml><?xml version="1.0" encoding="utf-8"?>
<p:tagLst xmlns:p="http://schemas.openxmlformats.org/presentationml/2006/main">
  <p:tag name="KSO_WM_UNIT_PLACING_PICTURE_USER_VIEWPORT" val="{&quot;height&quot;:2456,&quot;width&quot;:4364}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PP_MARK_KEY" val="8d7cac20-995d-4f05-b433-00577634c725"/>
  <p:tag name="COMMONDATA" val="eyJoZGlkIjoiNTA5MWVjZjhkNTQ4NzYxYjM5MmU2Mzc0Y2E3ZjFjYTYifQ=="/>
  <p:tag name="commondata" val="eyJoZGlkIjoiMTEwYmQ4MWIzZDM5NjE3ZDdhMTgwNjcyOTA3Mzk2OWI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1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2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3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4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5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6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7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8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29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31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32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33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34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35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36.xml><?xml version="1.0" encoding="utf-8"?>
<p:tagLst xmlns:p="http://schemas.openxmlformats.org/presentationml/2006/main">
  <p:tag name="KSO_WM_DIAGRAM_VIRTUALLY_FRAME" val="{&quot;height&quot;:368.2,&quot;left&quot;:199.01188976377952,&quot;top&quot;:87.8,&quot;width&quot;:560.9762204724409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74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75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76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77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78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79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81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82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83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84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85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86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87.xml><?xml version="1.0" encoding="utf-8"?>
<p:tagLst xmlns:p="http://schemas.openxmlformats.org/presentationml/2006/main">
  <p:tag name="KSO_WM_DIAGRAM_VIRTUALLY_FRAME" val="{&quot;height&quot;:376.11244094488194,&quot;left&quot;:52.85992125984253,&quot;top&quot;:86.15000000000002,&quot;width&quot;:854.2802362204726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3539</Words>
  <Application>WPS 演示</Application>
  <PresentationFormat>宽屏</PresentationFormat>
  <Paragraphs>253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Microsoft JhengHei</vt:lpstr>
      <vt:lpstr>微软雅黑 Light</vt:lpstr>
      <vt:lpstr>OPPOSans R</vt:lpstr>
      <vt:lpstr>Quicksand SemiBold</vt:lpstr>
      <vt:lpstr>Segoe Print</vt:lpstr>
      <vt:lpstr>思源黑体 CN Bold</vt:lpstr>
      <vt:lpstr>Lucida Sans</vt:lpstr>
      <vt:lpstr>Lucida Sans Unicode</vt:lpstr>
      <vt:lpstr>OPPOSans B</vt:lpstr>
      <vt:lpstr>OPPOSans H</vt:lpstr>
      <vt:lpstr>Source Han Sans</vt:lpstr>
      <vt:lpstr>Arial Unicode MS</vt:lpstr>
      <vt:lpstr>Calibri</vt:lpstr>
      <vt:lpstr>WPS</vt:lpstr>
      <vt:lpstr>1_WPS</vt:lpstr>
      <vt:lpstr>2_WPS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姜富中</cp:lastModifiedBy>
  <cp:revision>50</cp:revision>
  <dcterms:created xsi:type="dcterms:W3CDTF">2024-11-20T08:52:00Z</dcterms:created>
  <dcterms:modified xsi:type="dcterms:W3CDTF">2025-02-07T09:34:33Z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702589C33F424663B39BB17DA1FCFB22</vt:lpwstr>
  </property>
</Properties>
</file>