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
  </p:notesMasterIdLst>
  <p:handoutMasterIdLst>
    <p:handoutMasterId r:id="rId15"/>
  </p:handoutMasterIdLst>
  <p:sldIdLst>
    <p:sldId id="256" r:id="rId3"/>
    <p:sldId id="257" r:id="rId5"/>
    <p:sldId id="259" r:id="rId6"/>
    <p:sldId id="260" r:id="rId7"/>
    <p:sldId id="261" r:id="rId8"/>
    <p:sldId id="262" r:id="rId9"/>
    <p:sldId id="268" r:id="rId10"/>
    <p:sldId id="269" r:id="rId11"/>
    <p:sldId id="270" r:id="rId12"/>
    <p:sldId id="275" r:id="rId13"/>
    <p:sldId id="274" r:id="rId14"/>
  </p:sldIdLst>
  <p:sldSz cx="12192000" cy="6858000"/>
  <p:notesSz cx="7103745" cy="10234295"/>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58" userDrawn="1">
          <p15:clr>
            <a:srgbClr val="A4A3A4"/>
          </p15:clr>
        </p15:guide>
        <p15:guide id="2" pos="3864"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2B2B2"/>
    <a:srgbClr val="202020"/>
    <a:srgbClr val="323232"/>
    <a:srgbClr val="CC3300"/>
    <a:srgbClr val="CC0000"/>
    <a:srgbClr val="FF3300"/>
    <a:srgbClr val="990000"/>
    <a:srgbClr val="FF8D41"/>
    <a:srgbClr val="FF66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480" autoAdjust="0"/>
    <p:restoredTop sz="86374"/>
  </p:normalViewPr>
  <p:slideViewPr>
    <p:cSldViewPr snapToGrid="0" showGuides="1">
      <p:cViewPr varScale="1">
        <p:scale>
          <a:sx n="127" d="100"/>
          <a:sy n="127" d="100"/>
        </p:scale>
        <p:origin x="1952" y="184"/>
      </p:cViewPr>
      <p:guideLst>
        <p:guide orient="horz" pos="2158"/>
        <p:guide pos="3864"/>
      </p:guideLst>
    </p:cSldViewPr>
  </p:slideViewPr>
  <p:outlineViewPr>
    <p:cViewPr>
      <p:scale>
        <a:sx n="33" d="100"/>
        <a:sy n="33" d="100"/>
      </p:scale>
      <p:origin x="0" y="0"/>
    </p:cViewPr>
  </p:outlineViewPr>
  <p:notesTextViewPr>
    <p:cViewPr>
      <p:scale>
        <a:sx n="3" d="2"/>
        <a:sy n="3" d="2"/>
      </p:scale>
      <p:origin x="0" y="0"/>
    </p:cViewPr>
  </p:notesTextViewPr>
  <p:gridSpacing cx="72000" cy="72000"/>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 Type="http://schemas.openxmlformats.org/officeDocument/2006/relationships/notesMaster" Target="notesMasters/notesMaster1.xml"/><Relationship Id="rId3" Type="http://schemas.openxmlformats.org/officeDocument/2006/relationships/slide" Target="slides/slide1.xml"/><Relationship Id="rId2" Type="http://schemas.openxmlformats.org/officeDocument/2006/relationships/theme" Target="theme/theme1.xml"/><Relationship Id="rId18" Type="http://schemas.openxmlformats.org/officeDocument/2006/relationships/tableStyles" Target="tableStyles.xml"/><Relationship Id="rId17" Type="http://schemas.openxmlformats.org/officeDocument/2006/relationships/viewProps" Target="viewProps.xml"/><Relationship Id="rId16" Type="http://schemas.openxmlformats.org/officeDocument/2006/relationships/presProps" Target="presProps.xml"/><Relationship Id="rId15" Type="http://schemas.openxmlformats.org/officeDocument/2006/relationships/handoutMaster" Target="handoutMasters/handoutMaster1.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3078290" cy="513492"/>
          </a:xfrm>
          <a:prstGeom prst="rect">
            <a:avLst/>
          </a:prstGeom>
        </p:spPr>
        <p:txBody>
          <a:bodyPr vert="horz" lIns="91440" tIns="45720" rIns="91440" bIns="45720" rtlCol="0"/>
          <a:lstStyle>
            <a:lvl1pPr algn="l">
              <a:defRPr sz="1245"/>
            </a:lvl1pPr>
          </a:lstStyle>
          <a:p>
            <a:endParaRPr lang="zh-CN" altLang="en-US"/>
          </a:p>
        </p:txBody>
      </p:sp>
      <p:sp>
        <p:nvSpPr>
          <p:cNvPr id="3" name="日期占位符 2"/>
          <p:cNvSpPr>
            <a:spLocks noGrp="1"/>
          </p:cNvSpPr>
          <p:nvPr>
            <p:ph type="dt" sz="quarter" idx="1"/>
          </p:nvPr>
        </p:nvSpPr>
        <p:spPr>
          <a:xfrm>
            <a:off x="4023812" y="0"/>
            <a:ext cx="3078290" cy="513492"/>
          </a:xfrm>
          <a:prstGeom prst="rect">
            <a:avLst/>
          </a:prstGeom>
        </p:spPr>
        <p:txBody>
          <a:bodyPr vert="horz" lIns="91440" tIns="45720" rIns="91440" bIns="45720" rtlCol="0"/>
          <a:lstStyle>
            <a:lvl1pPr algn="r">
              <a:defRPr sz="1245"/>
            </a:lvl1pPr>
          </a:lstStyle>
          <a:p>
            <a:fld id="{0F9B84EA-7D68-4D60-9CB1-D50884785D1C}" type="datetimeFigureOut">
              <a:rPr lang="zh-CN" altLang="en-US" smtClean="0"/>
            </a:fld>
            <a:endParaRPr lang="zh-CN" altLang="en-US"/>
          </a:p>
        </p:txBody>
      </p:sp>
      <p:sp>
        <p:nvSpPr>
          <p:cNvPr id="4" name="页脚占位符 3"/>
          <p:cNvSpPr>
            <a:spLocks noGrp="1"/>
          </p:cNvSpPr>
          <p:nvPr>
            <p:ph type="ftr" sz="quarter" idx="2"/>
          </p:nvPr>
        </p:nvSpPr>
        <p:spPr>
          <a:xfrm>
            <a:off x="0" y="9720804"/>
            <a:ext cx="3078290" cy="513491"/>
          </a:xfrm>
          <a:prstGeom prst="rect">
            <a:avLst/>
          </a:prstGeom>
        </p:spPr>
        <p:txBody>
          <a:bodyPr vert="horz" lIns="91440" tIns="45720" rIns="91440" bIns="45720" rtlCol="0" anchor="b"/>
          <a:lstStyle>
            <a:lvl1pPr algn="l">
              <a:defRPr sz="1245"/>
            </a:lvl1pPr>
          </a:lstStyle>
          <a:p>
            <a:endParaRPr lang="zh-CN" altLang="en-US"/>
          </a:p>
        </p:txBody>
      </p:sp>
      <p:sp>
        <p:nvSpPr>
          <p:cNvPr id="5" name="灯片编号占位符 4"/>
          <p:cNvSpPr>
            <a:spLocks noGrp="1"/>
          </p:cNvSpPr>
          <p:nvPr>
            <p:ph type="sldNum" sz="quarter" idx="3"/>
          </p:nvPr>
        </p:nvSpPr>
        <p:spPr>
          <a:xfrm>
            <a:off x="4023812" y="9720804"/>
            <a:ext cx="3078290" cy="513491"/>
          </a:xfrm>
          <a:prstGeom prst="rect">
            <a:avLst/>
          </a:prstGeom>
        </p:spPr>
        <p:txBody>
          <a:bodyPr vert="horz" lIns="91440" tIns="45720" rIns="91440" bIns="45720" rtlCol="0" anchor="b"/>
          <a:lstStyle>
            <a:lvl1pPr algn="r">
              <a:defRPr sz="1245"/>
            </a:lvl1pPr>
          </a:lstStyle>
          <a:p>
            <a:fld id="{8D4E0FC9-F1F8-4FAE-9988-3BA365CFD46F}" type="slidenum">
              <a:rPr lang="zh-CN" altLang="en-US" smtClean="0"/>
            </a:fld>
            <a:endParaRPr lang="zh-CN"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3078163" cy="512763"/>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4024313" y="0"/>
            <a:ext cx="3078162" cy="512763"/>
          </a:xfrm>
          <a:prstGeom prst="rect">
            <a:avLst/>
          </a:prstGeom>
        </p:spPr>
        <p:txBody>
          <a:bodyPr vert="horz" lIns="91440" tIns="45720" rIns="91440" bIns="45720" rtlCol="0"/>
          <a:lstStyle>
            <a:lvl1pPr algn="r">
              <a:defRPr sz="1200"/>
            </a:lvl1pPr>
          </a:lstStyle>
          <a:p>
            <a:fld id="{D6C8D182-E4C8-4120-9249-FC9774456FF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482600" y="1279525"/>
            <a:ext cx="6140450" cy="34544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711200" y="4926013"/>
            <a:ext cx="5683250" cy="4029075"/>
          </a:xfrm>
          <a:prstGeom prst="rect">
            <a:avLst/>
          </a:prstGeom>
        </p:spPr>
        <p:txBody>
          <a:bodyPr vert="horz" lIns="91440" tIns="45720" rIns="91440" bIns="45720" rtlCol="0"/>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6" name="页脚占位符 5"/>
          <p:cNvSpPr>
            <a:spLocks noGrp="1"/>
          </p:cNvSpPr>
          <p:nvPr>
            <p:ph type="ftr" sz="quarter" idx="4"/>
          </p:nvPr>
        </p:nvSpPr>
        <p:spPr>
          <a:xfrm>
            <a:off x="0" y="9721850"/>
            <a:ext cx="3078163" cy="512763"/>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4024313" y="9721850"/>
            <a:ext cx="3078162" cy="512763"/>
          </a:xfrm>
          <a:prstGeom prst="rect">
            <a:avLst/>
          </a:prstGeom>
        </p:spPr>
        <p:txBody>
          <a:bodyPr vert="horz" lIns="91440" tIns="45720" rIns="91440" bIns="45720" rtlCol="0" anchor="b"/>
          <a:lstStyle>
            <a:lvl1pPr algn="r">
              <a:defRPr sz="1200"/>
            </a:lvl1pPr>
          </a:lstStyle>
          <a:p>
            <a:fld id="{85D0DACE-38E0-42D2-9336-2B707D34BC6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a:p>
        </p:txBody>
      </p:sp>
      <p:sp>
        <p:nvSpPr>
          <p:cNvPr id="4" name="灯片编号占位符 3"/>
          <p:cNvSpPr>
            <a:spLocks noGrp="1"/>
          </p:cNvSpPr>
          <p:nvPr>
            <p:ph type="sldNum" sz="quarter" idx="5"/>
          </p:nvPr>
        </p:nvSpPr>
        <p:spPr/>
        <p:txBody>
          <a:bodyPr/>
          <a:lstStyle/>
          <a:p>
            <a:fld id="{85D0DACE-38E0-42D2-9336-2B707D34BC6D}" type="slidenum">
              <a:rPr lang="zh-CN" altLang="en-US" smtClean="0"/>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a:p>
        </p:txBody>
      </p:sp>
      <p:sp>
        <p:nvSpPr>
          <p:cNvPr id="4" name="灯片编号占位符 3"/>
          <p:cNvSpPr>
            <a:spLocks noGrp="1"/>
          </p:cNvSpPr>
          <p:nvPr>
            <p:ph type="sldNum" sz="quarter" idx="5"/>
          </p:nvPr>
        </p:nvSpPr>
        <p:spPr/>
        <p:txBody>
          <a:bodyPr/>
          <a:lstStyle/>
          <a:p>
            <a:fld id="{85D0DACE-38E0-42D2-9336-2B707D34BC6D}" type="slidenum">
              <a:rPr lang="zh-CN" altLang="en-US" smtClean="0"/>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a:p>
        </p:txBody>
      </p:sp>
      <p:sp>
        <p:nvSpPr>
          <p:cNvPr id="4" name="灯片编号占位符 3"/>
          <p:cNvSpPr>
            <a:spLocks noGrp="1"/>
          </p:cNvSpPr>
          <p:nvPr>
            <p:ph type="sldNum" sz="quarter" idx="5"/>
          </p:nvPr>
        </p:nvSpPr>
        <p:spPr/>
        <p:txBody>
          <a:bodyPr/>
          <a:lstStyle/>
          <a:p>
            <a:fld id="{85D0DACE-38E0-42D2-9336-2B707D34BC6D}" type="slidenum">
              <a:rPr lang="zh-CN" altLang="en-US" smtClean="0"/>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a:p>
        </p:txBody>
      </p:sp>
      <p:sp>
        <p:nvSpPr>
          <p:cNvPr id="4" name="灯片编号占位符 3"/>
          <p:cNvSpPr>
            <a:spLocks noGrp="1"/>
          </p:cNvSpPr>
          <p:nvPr>
            <p:ph type="sldNum" sz="quarter" idx="5"/>
          </p:nvPr>
        </p:nvSpPr>
        <p:spPr/>
        <p:txBody>
          <a:bodyPr/>
          <a:lstStyle/>
          <a:p>
            <a:fld id="{85D0DACE-38E0-42D2-9336-2B707D34BC6D}" type="slidenum">
              <a:rPr lang="zh-CN" altLang="en-US" smtClean="0"/>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a:p>
        </p:txBody>
      </p:sp>
      <p:sp>
        <p:nvSpPr>
          <p:cNvPr id="4" name="灯片编号占位符 3"/>
          <p:cNvSpPr>
            <a:spLocks noGrp="1"/>
          </p:cNvSpPr>
          <p:nvPr>
            <p:ph type="sldNum" sz="quarter" idx="5"/>
          </p:nvPr>
        </p:nvSpPr>
        <p:spPr/>
        <p:txBody>
          <a:bodyPr/>
          <a:lstStyle/>
          <a:p>
            <a:fld id="{85D0DACE-38E0-42D2-9336-2B707D34BC6D}" type="slidenum">
              <a:rPr lang="zh-CN" altLang="en-US" smtClean="0"/>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a:p>
        </p:txBody>
      </p:sp>
      <p:sp>
        <p:nvSpPr>
          <p:cNvPr id="4" name="灯片编号占位符 3"/>
          <p:cNvSpPr>
            <a:spLocks noGrp="1"/>
          </p:cNvSpPr>
          <p:nvPr>
            <p:ph type="sldNum" sz="quarter" idx="5"/>
          </p:nvPr>
        </p:nvSpPr>
        <p:spPr/>
        <p:txBody>
          <a:bodyPr/>
          <a:lstStyle/>
          <a:p>
            <a:fld id="{85D0DACE-38E0-42D2-9336-2B707D34BC6D}" type="slidenum">
              <a:rPr lang="zh-CN" altLang="en-US" smtClean="0"/>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a:p>
        </p:txBody>
      </p:sp>
      <p:sp>
        <p:nvSpPr>
          <p:cNvPr id="4" name="灯片编号占位符 3"/>
          <p:cNvSpPr>
            <a:spLocks noGrp="1"/>
          </p:cNvSpPr>
          <p:nvPr>
            <p:ph type="sldNum" sz="quarter" idx="5"/>
          </p:nvPr>
        </p:nvSpPr>
        <p:spPr/>
        <p:txBody>
          <a:bodyPr/>
          <a:lstStyle/>
          <a:p>
            <a:fld id="{85D0DACE-38E0-42D2-9336-2B707D34BC6D}" type="slidenum">
              <a:rPr lang="zh-CN" altLang="en-US" smtClean="0"/>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a:p>
        </p:txBody>
      </p:sp>
      <p:sp>
        <p:nvSpPr>
          <p:cNvPr id="4" name="灯片编号占位符 3"/>
          <p:cNvSpPr>
            <a:spLocks noGrp="1"/>
          </p:cNvSpPr>
          <p:nvPr>
            <p:ph type="sldNum" sz="quarter" idx="5"/>
          </p:nvPr>
        </p:nvSpPr>
        <p:spPr/>
        <p:txBody>
          <a:bodyPr/>
          <a:lstStyle/>
          <a:p>
            <a:fld id="{85D0DACE-38E0-42D2-9336-2B707D34BC6D}" type="slidenum">
              <a:rPr lang="zh-CN" altLang="en-US" smtClean="0"/>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a:p>
        </p:txBody>
      </p:sp>
      <p:sp>
        <p:nvSpPr>
          <p:cNvPr id="4" name="灯片编号占位符 3"/>
          <p:cNvSpPr>
            <a:spLocks noGrp="1"/>
          </p:cNvSpPr>
          <p:nvPr>
            <p:ph type="sldNum" sz="quarter" idx="5"/>
          </p:nvPr>
        </p:nvSpPr>
        <p:spPr/>
        <p:txBody>
          <a:bodyPr/>
          <a:lstStyle/>
          <a:p>
            <a:fld id="{85D0DACE-38E0-42D2-9336-2B707D34BC6D}" type="slidenum">
              <a:rPr lang="zh-CN" altLang="en-US" smtClean="0"/>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a:p>
        </p:txBody>
      </p:sp>
      <p:sp>
        <p:nvSpPr>
          <p:cNvPr id="4" name="灯片编号占位符 3"/>
          <p:cNvSpPr>
            <a:spLocks noGrp="1"/>
          </p:cNvSpPr>
          <p:nvPr>
            <p:ph type="sldNum" sz="quarter" idx="5"/>
          </p:nvPr>
        </p:nvSpPr>
        <p:spPr/>
        <p:txBody>
          <a:bodyPr/>
          <a:lstStyle/>
          <a:p>
            <a:fld id="{85D0DACE-38E0-42D2-9336-2B707D34BC6D}"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nvPr>
        </p:nvSpPr>
        <p:spPr>
          <a:xfrm>
            <a:off x="1524000" y="1322962"/>
            <a:ext cx="9144000" cy="2187001"/>
          </a:xfrm>
        </p:spPr>
        <p:txBody>
          <a:bodyPr anchor="b">
            <a:normAutofit/>
          </a:bodyPr>
          <a:lstStyle>
            <a:lvl1pPr algn="ctr">
              <a:lnSpc>
                <a:spcPct val="130000"/>
              </a:lnSpc>
              <a:defRPr sz="6000">
                <a:effectLst/>
              </a:defRPr>
            </a:lvl1pPr>
          </a:lstStyle>
          <a:p>
            <a:r>
              <a:rPr lang="zh-CN" altLang="en-US" dirty="0"/>
              <a:t>单击此处添加标题</a:t>
            </a:r>
            <a:endParaRPr lang="zh-CN" altLang="en-US" dirty="0"/>
          </a:p>
        </p:txBody>
      </p:sp>
      <p:sp>
        <p:nvSpPr>
          <p:cNvPr id="4" name="日期占位符 3"/>
          <p:cNvSpPr>
            <a:spLocks noGrp="1"/>
          </p:cNvSpPr>
          <p:nvPr>
            <p:ph type="dt" sz="half" idx="10"/>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9AE70B2-8BF9-45C0-BB95-33D1B9D3A854}" type="slidenum">
              <a:rPr lang="zh-CN" altLang="en-US" smtClean="0"/>
            </a:fld>
            <a:endParaRPr lang="zh-CN" altLang="en-US"/>
          </a:p>
        </p:txBody>
      </p:sp>
      <p:sp>
        <p:nvSpPr>
          <p:cNvPr id="3" name="副标题 2"/>
          <p:cNvSpPr>
            <a:spLocks noGrp="1"/>
          </p:cNvSpPr>
          <p:nvPr>
            <p:ph type="subTitle" idx="1" hasCustomPrompt="1"/>
          </p:nvPr>
        </p:nvSpPr>
        <p:spPr>
          <a:xfrm>
            <a:off x="1524000" y="3602038"/>
            <a:ext cx="9144000" cy="1655762"/>
          </a:xfrm>
        </p:spPr>
        <p:txBody>
          <a:bodyPr>
            <a:normAutofit/>
          </a:bodyPr>
          <a:lstStyle>
            <a:lvl1pPr marL="0" indent="0" algn="ctr">
              <a:buNone/>
              <a:defRPr sz="2400">
                <a:solidFill>
                  <a:schemeClr val="tx1">
                    <a:lumMod val="75000"/>
                    <a:lumOff val="25000"/>
                  </a:schemeClr>
                </a:solidFill>
                <a:effectLst/>
                <a:latin typeface="+mn-ea"/>
                <a:ea typeface="+mn-ea"/>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单击此处添加副标题</a:t>
            </a:r>
            <a:endParaRPr lang="zh-CN" alt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49AE70B2-8BF9-45C0-BB95-33D1B9D3A854}" type="slidenum">
              <a:rPr lang="zh-CN" altLang="en-US" smtClean="0"/>
            </a:fld>
            <a:endParaRPr lang="zh-CN" altLang="en-US"/>
          </a:p>
        </p:txBody>
      </p:sp>
      <p:sp>
        <p:nvSpPr>
          <p:cNvPr id="7" name="内容占位符 6"/>
          <p:cNvSpPr>
            <a:spLocks noGrp="1"/>
          </p:cNvSpPr>
          <p:nvPr>
            <p:ph sz="quarter" idx="13"/>
          </p:nvPr>
        </p:nvSpPr>
        <p:spPr>
          <a:xfrm>
            <a:off x="838200" y="551543"/>
            <a:ext cx="10515600" cy="5558971"/>
          </a:xfrm>
        </p:spPr>
        <p:txBody>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647700" y="258445"/>
            <a:ext cx="10515600" cy="1325563"/>
          </a:xfrm>
        </p:spPr>
        <p:txBody>
          <a:bodyPr anchor="ctr" anchorCtr="0">
            <a:normAutofit/>
          </a:bodyPr>
          <a:lstStyle>
            <a:lvl1pPr>
              <a:defRPr sz="4400" b="0">
                <a:effectLst/>
              </a:defRPr>
            </a:lvl1pPr>
          </a:lstStyle>
          <a:p>
            <a:r>
              <a:rPr lang="zh-CN" altLang="en-US" dirty="0"/>
              <a:t>单击此处编辑母版标题样式</a:t>
            </a:r>
            <a:endParaRPr lang="zh-CN" altLang="en-US" dirty="0"/>
          </a:p>
        </p:txBody>
      </p:sp>
      <p:sp>
        <p:nvSpPr>
          <p:cNvPr id="3" name="内容占位符 2"/>
          <p:cNvSpPr>
            <a:spLocks noGrp="1"/>
          </p:cNvSpPr>
          <p:nvPr>
            <p:ph idx="1"/>
          </p:nvPr>
        </p:nvSpPr>
        <p:spPr>
          <a:xfrm>
            <a:off x="647700" y="1825625"/>
            <a:ext cx="10515600" cy="4351338"/>
          </a:xfrm>
        </p:spPr>
        <p:txBody>
          <a:bodyPr>
            <a:normAutofit/>
          </a:bodyPr>
          <a:lstStyle>
            <a:lvl1pPr>
              <a:defRPr sz="2800">
                <a:solidFill>
                  <a:schemeClr val="tx1">
                    <a:lumMod val="75000"/>
                    <a:lumOff val="25000"/>
                  </a:schemeClr>
                </a:solidFill>
              </a:defRPr>
            </a:lvl1pPr>
            <a:lvl2pPr>
              <a:defRPr sz="2400">
                <a:solidFill>
                  <a:schemeClr val="tx1">
                    <a:lumMod val="75000"/>
                    <a:lumOff val="25000"/>
                  </a:schemeClr>
                </a:solidFill>
              </a:defRPr>
            </a:lvl2pPr>
            <a:lvl3pPr>
              <a:defRPr sz="2000">
                <a:solidFill>
                  <a:schemeClr val="tx1">
                    <a:lumMod val="75000"/>
                    <a:lumOff val="25000"/>
                  </a:schemeClr>
                </a:solidFill>
              </a:defRPr>
            </a:lvl3pPr>
            <a:lvl4pPr>
              <a:defRPr sz="1800">
                <a:solidFill>
                  <a:schemeClr val="tx1">
                    <a:lumMod val="75000"/>
                    <a:lumOff val="25000"/>
                  </a:schemeClr>
                </a:solidFill>
              </a:defRPr>
            </a:lvl4pPr>
            <a:lvl5pPr>
              <a:defRPr sz="1800">
                <a:solidFill>
                  <a:schemeClr val="tx1">
                    <a:lumMod val="75000"/>
                    <a:lumOff val="25000"/>
                  </a:schemeClr>
                </a:solidFill>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10"/>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49" y="469127"/>
            <a:ext cx="10307927" cy="4093347"/>
          </a:xfrm>
        </p:spPr>
        <p:txBody>
          <a:bodyPr anchor="b">
            <a:normAutofit/>
          </a:bodyPr>
          <a:lstStyle>
            <a:lvl1pPr>
              <a:defRPr sz="6000">
                <a:effectLst/>
              </a:defRPr>
            </a:lvl1pPr>
          </a:lstStyle>
          <a:p>
            <a:r>
              <a:rPr lang="zh-CN" altLang="en-US" dirty="0"/>
              <a:t>单击此处编辑母版标题样式</a:t>
            </a:r>
            <a:endParaRPr lang="zh-CN" altLang="en-US" dirty="0"/>
          </a:p>
        </p:txBody>
      </p:sp>
      <p:sp>
        <p:nvSpPr>
          <p:cNvPr id="3" name="文本占位符 2"/>
          <p:cNvSpPr>
            <a:spLocks noGrp="1"/>
          </p:cNvSpPr>
          <p:nvPr>
            <p:ph type="body" idx="1"/>
          </p:nvPr>
        </p:nvSpPr>
        <p:spPr>
          <a:xfrm>
            <a:off x="831850" y="4610028"/>
            <a:ext cx="10307926" cy="647555"/>
          </a:xfrm>
        </p:spPr>
        <p:txBody>
          <a:bodyPr>
            <a:normAutofit/>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单击此处编辑母版文本样式</a:t>
            </a:r>
            <a:endParaRPr lang="zh-CN" altLang="en-US" dirty="0"/>
          </a:p>
        </p:txBody>
      </p:sp>
      <p:sp>
        <p:nvSpPr>
          <p:cNvPr id="4" name="日期占位符 3"/>
          <p:cNvSpPr>
            <a:spLocks noGrp="1"/>
          </p:cNvSpPr>
          <p:nvPr>
            <p:ph type="dt" sz="half" idx="10"/>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647700" y="258445"/>
            <a:ext cx="10515600" cy="1325563"/>
          </a:xfrm>
        </p:spPr>
        <p:txBody>
          <a:bodyPr>
            <a:normAutofit/>
          </a:bodyPr>
          <a:lstStyle>
            <a:lvl1pPr>
              <a:defRPr sz="4400" b="0" i="0">
                <a:effectLst/>
              </a:defRPr>
            </a:lvl1pPr>
          </a:lstStyle>
          <a:p>
            <a:r>
              <a:rPr lang="zh-CN" altLang="en-US" dirty="0"/>
              <a:t>单击此处编辑母版标题样式</a:t>
            </a:r>
            <a:endParaRPr lang="zh-CN" altLang="en-US" dirty="0"/>
          </a:p>
        </p:txBody>
      </p:sp>
      <p:sp>
        <p:nvSpPr>
          <p:cNvPr id="3" name="内容占位符 2"/>
          <p:cNvSpPr>
            <a:spLocks noGrp="1"/>
          </p:cNvSpPr>
          <p:nvPr>
            <p:ph sz="half" idx="1"/>
          </p:nvPr>
        </p:nvSpPr>
        <p:spPr>
          <a:xfrm>
            <a:off x="647700" y="1825625"/>
            <a:ext cx="5181600" cy="4351338"/>
          </a:xfrm>
        </p:spPr>
        <p:txBody>
          <a:bodyPr>
            <a:normAutofit/>
          </a:bodyPr>
          <a:lstStyle>
            <a:lvl1pPr>
              <a:lnSpc>
                <a:spcPct val="90000"/>
              </a:lnSpc>
              <a:defRPr sz="2800">
                <a:solidFill>
                  <a:schemeClr val="tx1">
                    <a:lumMod val="75000"/>
                    <a:lumOff val="25000"/>
                  </a:schemeClr>
                </a:solidFill>
              </a:defRPr>
            </a:lvl1pPr>
            <a:lvl2pPr>
              <a:lnSpc>
                <a:spcPct val="90000"/>
              </a:lnSpc>
              <a:defRPr sz="2400">
                <a:solidFill>
                  <a:schemeClr val="tx1">
                    <a:lumMod val="75000"/>
                    <a:lumOff val="25000"/>
                  </a:schemeClr>
                </a:solidFill>
              </a:defRPr>
            </a:lvl2pPr>
            <a:lvl3pPr>
              <a:lnSpc>
                <a:spcPct val="90000"/>
              </a:lnSpc>
              <a:defRPr sz="2000">
                <a:solidFill>
                  <a:schemeClr val="tx1">
                    <a:lumMod val="75000"/>
                    <a:lumOff val="25000"/>
                  </a:schemeClr>
                </a:solidFill>
              </a:defRPr>
            </a:lvl3pPr>
            <a:lvl4pPr>
              <a:lnSpc>
                <a:spcPct val="90000"/>
              </a:lnSpc>
              <a:defRPr sz="1800">
                <a:solidFill>
                  <a:schemeClr val="tx1">
                    <a:lumMod val="75000"/>
                    <a:lumOff val="25000"/>
                  </a:schemeClr>
                </a:solidFill>
              </a:defRPr>
            </a:lvl4pPr>
            <a:lvl5pPr>
              <a:lnSpc>
                <a:spcPct val="90000"/>
              </a:lnSpc>
              <a:defRPr sz="1800">
                <a:solidFill>
                  <a:schemeClr val="tx1">
                    <a:lumMod val="75000"/>
                    <a:lumOff val="25000"/>
                  </a:schemeClr>
                </a:solidFill>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内容占位符 3"/>
          <p:cNvSpPr>
            <a:spLocks noGrp="1"/>
          </p:cNvSpPr>
          <p:nvPr>
            <p:ph sz="half" idx="2"/>
          </p:nvPr>
        </p:nvSpPr>
        <p:spPr>
          <a:xfrm>
            <a:off x="5981700" y="1825625"/>
            <a:ext cx="5181600" cy="4351338"/>
          </a:xfrm>
        </p:spPr>
        <p:txBody>
          <a:bodyPr>
            <a:normAutofit/>
          </a:bodyPr>
          <a:lstStyle>
            <a:lvl1pPr>
              <a:lnSpc>
                <a:spcPct val="90000"/>
              </a:lnSpc>
              <a:defRPr sz="2800">
                <a:solidFill>
                  <a:schemeClr val="tx1">
                    <a:lumMod val="75000"/>
                    <a:lumOff val="25000"/>
                  </a:schemeClr>
                </a:solidFill>
              </a:defRPr>
            </a:lvl1pPr>
            <a:lvl2pPr>
              <a:lnSpc>
                <a:spcPct val="90000"/>
              </a:lnSpc>
              <a:defRPr sz="2400">
                <a:solidFill>
                  <a:schemeClr val="tx1">
                    <a:lumMod val="75000"/>
                    <a:lumOff val="25000"/>
                  </a:schemeClr>
                </a:solidFill>
              </a:defRPr>
            </a:lvl2pPr>
            <a:lvl3pPr>
              <a:lnSpc>
                <a:spcPct val="90000"/>
              </a:lnSpc>
              <a:defRPr sz="2000">
                <a:solidFill>
                  <a:schemeClr val="tx1">
                    <a:lumMod val="75000"/>
                    <a:lumOff val="25000"/>
                  </a:schemeClr>
                </a:solidFill>
              </a:defRPr>
            </a:lvl3pPr>
            <a:lvl4pPr>
              <a:lnSpc>
                <a:spcPct val="90000"/>
              </a:lnSpc>
              <a:defRPr sz="1800">
                <a:solidFill>
                  <a:schemeClr val="tx1">
                    <a:lumMod val="75000"/>
                    <a:lumOff val="25000"/>
                  </a:schemeClr>
                </a:solidFill>
              </a:defRPr>
            </a:lvl4pPr>
            <a:lvl5pPr>
              <a:lnSpc>
                <a:spcPct val="90000"/>
              </a:lnSpc>
              <a:defRPr sz="1800">
                <a:solidFill>
                  <a:schemeClr val="tx1">
                    <a:lumMod val="75000"/>
                    <a:lumOff val="25000"/>
                  </a:schemeClr>
                </a:solidFill>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5" name="日期占位符 4"/>
          <p:cNvSpPr>
            <a:spLocks noGrp="1"/>
          </p:cNvSpPr>
          <p:nvPr>
            <p:ph type="dt" sz="half" idx="10"/>
          </p:nvPr>
        </p:nvSpPr>
        <p:spPr/>
        <p:txBody>
          <a:bodyPr/>
          <a:lstStyle/>
          <a:p>
            <a:fld id="{760FBDFE-C587-4B4C-A407-44438C67B59E}"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dirty="0"/>
              <a:t>单击此处编辑母版标题样式</a:t>
            </a:r>
            <a:endParaRPr lang="zh-CN" altLang="en-US" dirty="0"/>
          </a:p>
        </p:txBody>
      </p:sp>
      <p:sp>
        <p:nvSpPr>
          <p:cNvPr id="3" name="文本占位符 2"/>
          <p:cNvSpPr>
            <a:spLocks noGrp="1"/>
          </p:cNvSpPr>
          <p:nvPr>
            <p:ph type="body" idx="1"/>
          </p:nvPr>
        </p:nvSpPr>
        <p:spPr>
          <a:xfrm>
            <a:off x="839788" y="1744961"/>
            <a:ext cx="5157787" cy="823912"/>
          </a:xfrm>
        </p:spPr>
        <p:txBody>
          <a:bodyPr anchor="b">
            <a:norm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endParaRPr lang="zh-CN" altLang="en-US" dirty="0"/>
          </a:p>
        </p:txBody>
      </p:sp>
      <p:sp>
        <p:nvSpPr>
          <p:cNvPr id="4" name="内容占位符 3"/>
          <p:cNvSpPr>
            <a:spLocks noGrp="1"/>
          </p:cNvSpPr>
          <p:nvPr>
            <p:ph sz="half" idx="2"/>
          </p:nvPr>
        </p:nvSpPr>
        <p:spPr>
          <a:xfrm>
            <a:off x="839788" y="2615609"/>
            <a:ext cx="5157787" cy="3574054"/>
          </a:xfrm>
        </p:spPr>
        <p:txBody>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5" name="文本占位符 4"/>
          <p:cNvSpPr>
            <a:spLocks noGrp="1"/>
          </p:cNvSpPr>
          <p:nvPr>
            <p:ph type="body" sz="quarter" idx="3"/>
          </p:nvPr>
        </p:nvSpPr>
        <p:spPr>
          <a:xfrm>
            <a:off x="6172200" y="1744961"/>
            <a:ext cx="5183188" cy="823912"/>
          </a:xfrm>
        </p:spPr>
        <p:txBody>
          <a:bodyPr anchor="b">
            <a:norm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endParaRPr lang="zh-CN" altLang="en-US" dirty="0"/>
          </a:p>
        </p:txBody>
      </p:sp>
      <p:sp>
        <p:nvSpPr>
          <p:cNvPr id="6" name="内容占位符 5"/>
          <p:cNvSpPr>
            <a:spLocks noGrp="1"/>
          </p:cNvSpPr>
          <p:nvPr>
            <p:ph sz="quarter" idx="4"/>
          </p:nvPr>
        </p:nvSpPr>
        <p:spPr>
          <a:xfrm>
            <a:off x="6172200" y="2615609"/>
            <a:ext cx="5183188" cy="3574054"/>
          </a:xfrm>
        </p:spPr>
        <p:txBody>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7" name="日期占位符 6"/>
          <p:cNvSpPr>
            <a:spLocks noGrp="1"/>
          </p:cNvSpPr>
          <p:nvPr>
            <p:ph type="dt" sz="half" idx="10"/>
          </p:nvPr>
        </p:nvSpPr>
        <p:spPr/>
        <p:txBody>
          <a:bodyPr/>
          <a:lstStyle/>
          <a:p>
            <a:fld id="{760FBDFE-C587-4B4C-A407-44438C67B59E}"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2766219"/>
            <a:ext cx="10515600" cy="1325563"/>
          </a:xfrm>
        </p:spPr>
        <p:txBody>
          <a:bodyPr>
            <a:normAutofit/>
          </a:bodyPr>
          <a:lstStyle>
            <a:lvl1pPr algn="ctr">
              <a:defRPr sz="4400" b="0">
                <a:effectLst/>
              </a:defRPr>
            </a:lvl1pPr>
          </a:lstStyle>
          <a:p>
            <a:r>
              <a:rPr lang="zh-CN" altLang="en-US" dirty="0"/>
              <a:t>单击此处编辑母版标题样式</a:t>
            </a:r>
            <a:endParaRPr lang="zh-CN" altLang="en-US" dirty="0"/>
          </a:p>
        </p:txBody>
      </p:sp>
      <p:sp>
        <p:nvSpPr>
          <p:cNvPr id="3" name="日期占位符 2"/>
          <p:cNvSpPr>
            <a:spLocks noGrp="1"/>
          </p:cNvSpPr>
          <p:nvPr>
            <p:ph type="dt" sz="half" idx="10"/>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760FBDFE-C587-4B4C-A407-44438C67B59E}"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646747" y="127000"/>
            <a:ext cx="4165200" cy="1600200"/>
          </a:xfrm>
        </p:spPr>
        <p:txBody>
          <a:bodyPr anchor="ctr" anchorCtr="0">
            <a:normAutofit/>
          </a:bodyPr>
          <a:lstStyle>
            <a:lvl1pPr>
              <a:defRPr sz="3200" b="0">
                <a:effectLst/>
              </a:defRPr>
            </a:lvl1pPr>
          </a:lstStyle>
          <a:p>
            <a:r>
              <a:rPr lang="zh-CN" altLang="en-US" dirty="0"/>
              <a:t>单击此处编辑标题</a:t>
            </a:r>
            <a:endParaRPr lang="zh-CN" altLang="en-US" dirty="0"/>
          </a:p>
        </p:txBody>
      </p:sp>
      <p:sp>
        <p:nvSpPr>
          <p:cNvPr id="3" name="图片占位符 2"/>
          <p:cNvSpPr>
            <a:spLocks noGrp="1" noChangeAspect="1"/>
          </p:cNvSpPr>
          <p:nvPr>
            <p:ph type="pic" idx="1"/>
          </p:nvPr>
        </p:nvSpPr>
        <p:spPr>
          <a:xfrm>
            <a:off x="5184000" y="766354"/>
            <a:ext cx="5817375" cy="5094446"/>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dirty="0"/>
          </a:p>
        </p:txBody>
      </p:sp>
      <p:sp>
        <p:nvSpPr>
          <p:cNvPr id="4" name="文本占位符 3"/>
          <p:cNvSpPr>
            <a:spLocks noGrp="1"/>
          </p:cNvSpPr>
          <p:nvPr>
            <p:ph type="body" sz="half" idx="2"/>
          </p:nvPr>
        </p:nvSpPr>
        <p:spPr>
          <a:xfrm>
            <a:off x="651827" y="2057400"/>
            <a:ext cx="4165200" cy="3811588"/>
          </a:xfrm>
        </p:spPr>
        <p:txBody>
          <a:bodyPr>
            <a:normAutofit/>
          </a:bodyPr>
          <a:lstStyle>
            <a:lvl1pPr marL="0" indent="0">
              <a:lnSpc>
                <a:spcPct val="150000"/>
              </a:lnSpc>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dirty="0"/>
              <a:t>单击此处编辑母版文本样式</a:t>
            </a:r>
            <a:endParaRPr lang="zh-CN" altLang="en-US" dirty="0"/>
          </a:p>
        </p:txBody>
      </p:sp>
      <p:sp>
        <p:nvSpPr>
          <p:cNvPr id="5" name="日期占位符 4"/>
          <p:cNvSpPr>
            <a:spLocks noGrp="1"/>
          </p:cNvSpPr>
          <p:nvPr>
            <p:ph type="dt" sz="half" idx="10"/>
          </p:nvPr>
        </p:nvSpPr>
        <p:spPr/>
        <p:txBody>
          <a:bodyPr/>
          <a:lstStyle/>
          <a:p>
            <a:fld id="{9EFD9D74-47D9-4702-A33C-335B63B48DBF}" type="datetimeFigureOut">
              <a:rPr lang="zh-CN" altLang="en-US" smtClean="0"/>
            </a:fld>
            <a:endParaRPr lang="zh-CN" altLang="en-US" dirty="0"/>
          </a:p>
        </p:txBody>
      </p:sp>
      <p:sp>
        <p:nvSpPr>
          <p:cNvPr id="6" name="页脚占位符 5"/>
          <p:cNvSpPr>
            <a:spLocks noGrp="1"/>
          </p:cNvSpPr>
          <p:nvPr>
            <p:ph type="ftr" sz="quarter" idx="11"/>
          </p:nvPr>
        </p:nvSpPr>
        <p:spPr/>
        <p:txBody>
          <a:bodyPr/>
          <a:lstStyle/>
          <a:p>
            <a:endParaRPr lang="zh-CN" altLang="en-US" dirty="0"/>
          </a:p>
        </p:txBody>
      </p:sp>
      <p:sp>
        <p:nvSpPr>
          <p:cNvPr id="7" name="灯片编号占位符 6"/>
          <p:cNvSpPr>
            <a:spLocks noGrp="1"/>
          </p:cNvSpPr>
          <p:nvPr>
            <p:ph type="sldNum" sz="quarter" idx="12"/>
          </p:nvPr>
        </p:nvSpPr>
        <p:spPr/>
        <p:txBody>
          <a:bodyPr/>
          <a:lstStyle/>
          <a:p>
            <a:fld id="{FABC47A4-756D-490B-A52F-7D9E2C9FC05F}" type="slidenum">
              <a:rPr lang="zh-CN" altLang="en-US" smtClean="0"/>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9824484" y="365125"/>
            <a:ext cx="1529316" cy="5811838"/>
          </a:xfrm>
        </p:spPr>
        <p:txBody>
          <a:bodyPr vert="eaVert">
            <a:normAutofit/>
          </a:bodyPr>
          <a:lstStyle>
            <a:lvl1pPr>
              <a:defRPr sz="4400"/>
            </a:lvl1pPr>
          </a:lstStyle>
          <a:p>
            <a:r>
              <a:rPr lang="zh-CN" altLang="en-US" dirty="0"/>
              <a:t>单击此处编辑母版标题样式</a:t>
            </a:r>
            <a:endParaRPr lang="zh-CN" altLang="en-US" dirty="0"/>
          </a:p>
        </p:txBody>
      </p:sp>
      <p:sp>
        <p:nvSpPr>
          <p:cNvPr id="3" name="竖排文字占位符 2"/>
          <p:cNvSpPr>
            <a:spLocks noGrp="1"/>
          </p:cNvSpPr>
          <p:nvPr>
            <p:ph type="body" orient="vert" idx="1"/>
          </p:nvPr>
        </p:nvSpPr>
        <p:spPr>
          <a:xfrm>
            <a:off x="838200" y="365125"/>
            <a:ext cx="8879958" cy="5811838"/>
          </a:xfrm>
        </p:spPr>
        <p:txBody>
          <a:bodyPr vert="eaVert"/>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10"/>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9AE70B2-8BF9-45C0-BB95-33D1B9D3A854}"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1" Type="http://schemas.openxmlformats.org/officeDocument/2006/relationships/theme" Target="../theme/theme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dirty="0"/>
              <a:t>单击此处编辑母版标题样式</a:t>
            </a:r>
            <a:endParaRPr lang="zh-CN" altLang="en-US" dirty="0"/>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normAutofit/>
          </a:bodyPr>
          <a:lstStyle>
            <a:lvl1pPr algn="l">
              <a:defRPr sz="1200">
                <a:solidFill>
                  <a:schemeClr val="tx1">
                    <a:tint val="75000"/>
                  </a:schemeClr>
                </a:solidFill>
              </a:defRPr>
            </a:lvl1pPr>
          </a:lstStyle>
          <a:p>
            <a:fld id="{760FBDFE-C587-4B4C-A407-44438C67B59E}" type="datetimeFigureOut">
              <a:rPr lang="zh-CN" altLang="en-US" smtClean="0"/>
            </a:fld>
            <a:endParaRPr lang="zh-CN" altLang="en-US" dirty="0"/>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normAutofit/>
          </a:bodyP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normAutofit/>
          </a:bodyPr>
          <a:lstStyle>
            <a:lvl1pPr algn="r">
              <a:defRPr sz="1200">
                <a:solidFill>
                  <a:schemeClr val="tx1">
                    <a:tint val="75000"/>
                  </a:schemeClr>
                </a:solidFill>
              </a:defRPr>
            </a:lvl1pPr>
          </a:lstStyle>
          <a:p>
            <a:fld id="{49AE70B2-8BF9-45C0-BB95-33D1B9D3A854}"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image" Target="../media/image1.png"/></Relationships>
</file>

<file path=ppt/slides/_rels/slide1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0.png"/></Relationships>
</file>

<file path=ppt/slides/_rels/slide11.xml.rels><?xml version="1.0" encoding="UTF-8" standalone="yes"?>
<Relationships xmlns="http://schemas.openxmlformats.org/package/2006/relationships"><Relationship Id="rId6" Type="http://schemas.openxmlformats.org/officeDocument/2006/relationships/notesSlide" Target="../notesSlides/notesSlide10.xml"/><Relationship Id="rId5" Type="http://schemas.openxmlformats.org/officeDocument/2006/relationships/slideLayout" Target="../slideLayouts/slideLayout1.xml"/><Relationship Id="rId4" Type="http://schemas.openxmlformats.org/officeDocument/2006/relationships/image" Target="../media/image12.png"/><Relationship Id="rId3" Type="http://schemas.openxmlformats.org/officeDocument/2006/relationships/image" Target="../media/image11.jpeg"/><Relationship Id="rId2" Type="http://schemas.openxmlformats.org/officeDocument/2006/relationships/image" Target="../media/image3.png"/><Relationship Id="rId1" Type="http://schemas.openxmlformats.org/officeDocument/2006/relationships/image" Target="../media/image2.png"/></Relationships>
</file>

<file path=ppt/slides/_rels/slide2.xml.rels><?xml version="1.0" encoding="UTF-8" standalone="yes"?>
<Relationships xmlns="http://schemas.openxmlformats.org/package/2006/relationships"><Relationship Id="rId5" Type="http://schemas.openxmlformats.org/officeDocument/2006/relationships/notesSlide" Target="../notesSlides/notesSlide2.xml"/><Relationship Id="rId4" Type="http://schemas.openxmlformats.org/officeDocument/2006/relationships/slideLayout" Target="../slideLayouts/slideLayout1.xml"/><Relationship Id="rId3" Type="http://schemas.openxmlformats.org/officeDocument/2006/relationships/tags" Target="../tags/tag1.xml"/><Relationship Id="rId2" Type="http://schemas.openxmlformats.org/officeDocument/2006/relationships/image" Target="../media/image3.png"/><Relationship Id="rId1" Type="http://schemas.openxmlformats.org/officeDocument/2006/relationships/image" Target="../media/image2.png"/></Relationships>
</file>

<file path=ppt/slides/_rels/slide3.xml.rels><?xml version="1.0" encoding="UTF-8" standalone="yes"?>
<Relationships xmlns="http://schemas.openxmlformats.org/package/2006/relationships"><Relationship Id="rId5" Type="http://schemas.openxmlformats.org/officeDocument/2006/relationships/notesSlide" Target="../notesSlides/notesSlide3.xml"/><Relationship Id="rId4" Type="http://schemas.openxmlformats.org/officeDocument/2006/relationships/slideLayout" Target="../slideLayouts/slideLayout1.xml"/><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image" Target="../media/image2.png"/></Relationships>
</file>

<file path=ppt/slides/_rels/slide4.xml.rels><?xml version="1.0" encoding="UTF-8" standalone="yes"?>
<Relationships xmlns="http://schemas.openxmlformats.org/package/2006/relationships"><Relationship Id="rId5" Type="http://schemas.openxmlformats.org/officeDocument/2006/relationships/notesSlide" Target="../notesSlides/notesSlide4.xml"/><Relationship Id="rId4" Type="http://schemas.openxmlformats.org/officeDocument/2006/relationships/slideLayout" Target="../slideLayouts/slideLayout1.xml"/><Relationship Id="rId3" Type="http://schemas.openxmlformats.org/officeDocument/2006/relationships/image" Target="../media/image5.jpeg"/><Relationship Id="rId2" Type="http://schemas.openxmlformats.org/officeDocument/2006/relationships/image" Target="../media/image3.png"/><Relationship Id="rId1" Type="http://schemas.openxmlformats.org/officeDocument/2006/relationships/image" Target="../media/image2.png"/></Relationships>
</file>

<file path=ppt/slides/_rels/slide5.xml.rels><?xml version="1.0" encoding="UTF-8" standalone="yes"?>
<Relationships xmlns="http://schemas.openxmlformats.org/package/2006/relationships"><Relationship Id="rId7" Type="http://schemas.openxmlformats.org/officeDocument/2006/relationships/notesSlide" Target="../notesSlides/notesSlide5.xml"/><Relationship Id="rId6" Type="http://schemas.openxmlformats.org/officeDocument/2006/relationships/slideLayout" Target="../slideLayouts/slideLayout1.xml"/><Relationship Id="rId5" Type="http://schemas.openxmlformats.org/officeDocument/2006/relationships/image" Target="NULL" TargetMode="External"/><Relationship Id="rId4" Type="http://schemas.openxmlformats.org/officeDocument/2006/relationships/image" Target="../media/image6.jpeg"/><Relationship Id="rId3" Type="http://schemas.openxmlformats.org/officeDocument/2006/relationships/tags" Target="../tags/tag2.xml"/><Relationship Id="rId2" Type="http://schemas.openxmlformats.org/officeDocument/2006/relationships/image" Target="../media/image3.png"/><Relationship Id="rId1" Type="http://schemas.openxmlformats.org/officeDocument/2006/relationships/image" Target="../media/image2.png"/></Relationships>
</file>

<file path=ppt/slides/_rels/slide6.xml.rels><?xml version="1.0" encoding="UTF-8" standalone="yes"?>
<Relationships xmlns="http://schemas.openxmlformats.org/package/2006/relationships"><Relationship Id="rId7" Type="http://schemas.openxmlformats.org/officeDocument/2006/relationships/notesSlide" Target="../notesSlides/notesSlide6.xml"/><Relationship Id="rId6" Type="http://schemas.openxmlformats.org/officeDocument/2006/relationships/slideLayout" Target="../slideLayouts/slideLayout1.xml"/><Relationship Id="rId5" Type="http://schemas.openxmlformats.org/officeDocument/2006/relationships/image" Target="../media/image7.png"/><Relationship Id="rId4" Type="http://schemas.openxmlformats.org/officeDocument/2006/relationships/tags" Target="../tags/tag4.xml"/><Relationship Id="rId3" Type="http://schemas.openxmlformats.org/officeDocument/2006/relationships/tags" Target="../tags/tag3.xml"/><Relationship Id="rId2" Type="http://schemas.openxmlformats.org/officeDocument/2006/relationships/image" Target="../media/image3.png"/><Relationship Id="rId1" Type="http://schemas.openxmlformats.org/officeDocument/2006/relationships/image" Target="../media/image2.png"/></Relationships>
</file>

<file path=ppt/slides/_rels/slide7.xml.rels><?xml version="1.0" encoding="UTF-8" standalone="yes"?>
<Relationships xmlns="http://schemas.openxmlformats.org/package/2006/relationships"><Relationship Id="rId5" Type="http://schemas.openxmlformats.org/officeDocument/2006/relationships/notesSlide" Target="../notesSlides/notesSlide7.xml"/><Relationship Id="rId4" Type="http://schemas.openxmlformats.org/officeDocument/2006/relationships/slideLayout" Target="../slideLayouts/slideLayout1.xml"/><Relationship Id="rId3"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image" Target="../media/image2.png"/></Relationships>
</file>

<file path=ppt/slides/_rels/slide8.xml.rels><?xml version="1.0" encoding="UTF-8" standalone="yes"?>
<Relationships xmlns="http://schemas.openxmlformats.org/package/2006/relationships"><Relationship Id="rId5" Type="http://schemas.openxmlformats.org/officeDocument/2006/relationships/notesSlide" Target="../notesSlides/notesSlide8.xml"/><Relationship Id="rId4" Type="http://schemas.openxmlformats.org/officeDocument/2006/relationships/slideLayout" Target="../slideLayouts/slideLayout1.xml"/><Relationship Id="rId3"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image" Target="../media/image2.png"/></Relationships>
</file>

<file path=ppt/slides/_rels/slide9.xml.rels><?xml version="1.0" encoding="UTF-8" standalone="yes"?>
<Relationships xmlns="http://schemas.openxmlformats.org/package/2006/relationships"><Relationship Id="rId5" Type="http://schemas.openxmlformats.org/officeDocument/2006/relationships/notesSlide" Target="../notesSlides/notesSlide9.xml"/><Relationship Id="rId4" Type="http://schemas.openxmlformats.org/officeDocument/2006/relationships/slideLayout" Target="../slideLayouts/slideLayout1.xml"/><Relationship Id="rId3" Type="http://schemas.openxmlformats.org/officeDocument/2006/relationships/image" Target="../media/image9.png"/><Relationship Id="rId2" Type="http://schemas.openxmlformats.org/officeDocument/2006/relationships/image" Target="../media/image3.png"/><Relationship Id="rId1"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绿色供应链赛道-18"/>
          <p:cNvPicPr>
            <a:picLocks noChangeAspect="1"/>
          </p:cNvPicPr>
          <p:nvPr/>
        </p:nvPicPr>
        <p:blipFill>
          <a:blip r:embed="rId1"/>
          <a:stretch>
            <a:fillRect/>
          </a:stretch>
        </p:blipFill>
        <p:spPr>
          <a:xfrm>
            <a:off x="-71755" y="0"/>
            <a:ext cx="12353925" cy="6949440"/>
          </a:xfrm>
          <a:prstGeom prst="rect">
            <a:avLst/>
          </a:prstGeom>
        </p:spPr>
      </p:pic>
      <p:sp>
        <p:nvSpPr>
          <p:cNvPr id="3" name="文本框 2"/>
          <p:cNvSpPr txBox="1"/>
          <p:nvPr/>
        </p:nvSpPr>
        <p:spPr>
          <a:xfrm>
            <a:off x="4472305" y="1917700"/>
            <a:ext cx="5800725" cy="503555"/>
          </a:xfrm>
          <a:prstGeom prst="rect">
            <a:avLst/>
          </a:prstGeom>
          <a:noFill/>
          <a:extLst>
            <a:ext uri="{909E8E84-426E-40DD-AFC4-6F175D3DCCD1}">
              <a14:hiddenFill xmlns:a14="http://schemas.microsoft.com/office/drawing/2010/main">
                <a:solidFill>
                  <a:schemeClr val="accent2"/>
                </a:solidFill>
              </a14:hiddenFill>
            </a:ext>
          </a:extLst>
        </p:spPr>
        <p:txBody>
          <a:bodyPr wrap="square" rtlCol="0">
            <a:noAutofit/>
            <a:scene3d>
              <a:camera prst="orthographicFront"/>
              <a:lightRig rig="threePt" dir="t"/>
            </a:scene3d>
          </a:bodyPr>
          <a:p>
            <a:r>
              <a:rPr lang="zh-CN" altLang="en-US" sz="2400">
                <a:ln w="6600">
                  <a:solidFill>
                    <a:schemeClr val="accent2"/>
                  </a:solidFill>
                  <a:prstDash val="solid"/>
                </a:ln>
                <a:solidFill>
                  <a:schemeClr val="bg2"/>
                </a:solidFill>
                <a:effectLst>
                  <a:outerShdw dist="38100" dir="2700000" algn="tl" rotWithShape="0">
                    <a:schemeClr val="accent2"/>
                  </a:outerShdw>
                </a:effectLst>
              </a:rPr>
              <a:t>案例名称：经济型橱柜式组合岛柜</a:t>
            </a:r>
            <a:endParaRPr lang="zh-CN" altLang="en-US" sz="2400">
              <a:ln w="6600">
                <a:solidFill>
                  <a:schemeClr val="accent2"/>
                </a:solidFill>
                <a:prstDash val="solid"/>
              </a:ln>
              <a:solidFill>
                <a:schemeClr val="bg2"/>
              </a:solidFill>
              <a:effectLst>
                <a:outerShdw dist="38100" dir="2700000" algn="tl" rotWithShape="0">
                  <a:schemeClr val="accent2"/>
                </a:outerShdw>
              </a:effectLst>
            </a:endParaRPr>
          </a:p>
        </p:txBody>
      </p:sp>
      <p:sp>
        <p:nvSpPr>
          <p:cNvPr id="5" name="文本框 4"/>
          <p:cNvSpPr txBox="1"/>
          <p:nvPr/>
        </p:nvSpPr>
        <p:spPr>
          <a:xfrm>
            <a:off x="4472940" y="3129915"/>
            <a:ext cx="6065520" cy="1019810"/>
          </a:xfrm>
          <a:prstGeom prst="rect">
            <a:avLst/>
          </a:prstGeom>
          <a:noFill/>
          <a:extLst>
            <a:ext uri="{909E8E84-426E-40DD-AFC4-6F175D3DCCD1}">
              <a14:hiddenFill xmlns:a14="http://schemas.microsoft.com/office/drawing/2010/main">
                <a:solidFill>
                  <a:schemeClr val="accent2"/>
                </a:solidFill>
              </a14:hiddenFill>
            </a:ext>
          </a:extLst>
        </p:spPr>
        <p:txBody>
          <a:bodyPr wrap="square" rtlCol="0">
            <a:noAutofit/>
            <a:scene3d>
              <a:camera prst="orthographicFront"/>
              <a:lightRig rig="threePt" dir="t"/>
            </a:scene3d>
          </a:bodyPr>
          <a:p>
            <a:r>
              <a:rPr lang="zh-CN" altLang="en-US" sz="2800">
                <a:ln w="6600">
                  <a:solidFill>
                    <a:schemeClr val="accent2"/>
                  </a:solidFill>
                  <a:prstDash val="solid"/>
                </a:ln>
                <a:solidFill>
                  <a:schemeClr val="bg2"/>
                </a:solidFill>
                <a:effectLst>
                  <a:outerShdw dist="38100" dir="2700000" algn="tl" rotWithShape="0">
                    <a:schemeClr val="accent2"/>
                  </a:outerShdw>
                </a:effectLst>
              </a:rPr>
              <a:t>申报企业：青岛鲲鹏东来制冷科技有限公司（鲲鹏冷链）</a:t>
            </a:r>
            <a:endParaRPr lang="zh-CN" altLang="en-US" sz="2800">
              <a:ln w="6600">
                <a:solidFill>
                  <a:schemeClr val="accent2"/>
                </a:solidFill>
                <a:prstDash val="solid"/>
              </a:ln>
              <a:solidFill>
                <a:schemeClr val="bg2"/>
              </a:solidFill>
              <a:effectLst>
                <a:outerShdw dist="38100" dir="2700000" algn="tl" rotWithShape="0">
                  <a:schemeClr val="accent2"/>
                </a:outerShdw>
              </a:effectLst>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r>
              <a:rPr lang="en-US" altLang="zh-CN"/>
              <a:t>2024</a:t>
            </a:r>
            <a:r>
              <a:rPr lang="zh-CN" altLang="en-US"/>
              <a:t>年</a:t>
            </a:r>
            <a:r>
              <a:rPr lang="en-US" altLang="zh-CN"/>
              <a:t>10</a:t>
            </a:r>
            <a:r>
              <a:rPr lang="zh-CN" altLang="en-US"/>
              <a:t>月申请发明专利中</a:t>
            </a:r>
            <a:endParaRPr lang="zh-CN" altLang="en-US"/>
          </a:p>
        </p:txBody>
      </p:sp>
      <p:pic>
        <p:nvPicPr>
          <p:cNvPr id="6" name="内容占位符 5"/>
          <p:cNvPicPr>
            <a:picLocks noChangeAspect="1"/>
          </p:cNvPicPr>
          <p:nvPr>
            <p:ph idx="1"/>
          </p:nvPr>
        </p:nvPicPr>
        <p:blipFill>
          <a:blip r:embed="rId1"/>
          <a:stretch>
            <a:fillRect/>
          </a:stretch>
        </p:blipFill>
        <p:spPr>
          <a:xfrm>
            <a:off x="3499485" y="1402715"/>
            <a:ext cx="3738245" cy="5115560"/>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金翼大赛gai-1 -17"/>
          <p:cNvPicPr>
            <a:picLocks noChangeAspect="1"/>
          </p:cNvPicPr>
          <p:nvPr/>
        </p:nvPicPr>
        <p:blipFill>
          <a:blip r:embed="rId1"/>
          <a:stretch>
            <a:fillRect/>
          </a:stretch>
        </p:blipFill>
        <p:spPr>
          <a:xfrm>
            <a:off x="10333355" y="6151245"/>
            <a:ext cx="1222375" cy="469900"/>
          </a:xfrm>
          <a:prstGeom prst="rect">
            <a:avLst/>
          </a:prstGeom>
        </p:spPr>
      </p:pic>
      <p:cxnSp>
        <p:nvCxnSpPr>
          <p:cNvPr id="4" name="直接连接符 3"/>
          <p:cNvCxnSpPr/>
          <p:nvPr/>
        </p:nvCxnSpPr>
        <p:spPr>
          <a:xfrm>
            <a:off x="713105" y="6011545"/>
            <a:ext cx="10766425" cy="0"/>
          </a:xfrm>
          <a:prstGeom prst="line">
            <a:avLst/>
          </a:prstGeom>
        </p:spPr>
        <p:style>
          <a:lnRef idx="2">
            <a:schemeClr val="accent1"/>
          </a:lnRef>
          <a:fillRef idx="0">
            <a:srgbClr val="FFFFFF"/>
          </a:fillRef>
          <a:effectRef idx="0">
            <a:srgbClr val="FFFFFF"/>
          </a:effectRef>
          <a:fontRef idx="minor">
            <a:schemeClr val="tx1"/>
          </a:fontRef>
        </p:style>
      </p:cxnSp>
      <p:sp>
        <p:nvSpPr>
          <p:cNvPr id="5" name="文本框 4"/>
          <p:cNvSpPr txBox="1"/>
          <p:nvPr/>
        </p:nvSpPr>
        <p:spPr>
          <a:xfrm>
            <a:off x="7761605" y="4737735"/>
            <a:ext cx="4064000" cy="368300"/>
          </a:xfrm>
          <a:prstGeom prst="rect">
            <a:avLst/>
          </a:prstGeom>
          <a:noFill/>
        </p:spPr>
        <p:txBody>
          <a:bodyPr wrap="square" rtlCol="0">
            <a:spAutoFit/>
          </a:bodyPr>
          <a:p>
            <a:endParaRPr lang="zh-CN" altLang="en-US"/>
          </a:p>
        </p:txBody>
      </p:sp>
      <p:pic>
        <p:nvPicPr>
          <p:cNvPr id="7" name="图片 6" descr="cs -19"/>
          <p:cNvPicPr>
            <a:picLocks noChangeAspect="1"/>
          </p:cNvPicPr>
          <p:nvPr/>
        </p:nvPicPr>
        <p:blipFill>
          <a:blip r:embed="rId2"/>
          <a:stretch>
            <a:fillRect/>
          </a:stretch>
        </p:blipFill>
        <p:spPr>
          <a:xfrm>
            <a:off x="621030" y="6158865"/>
            <a:ext cx="1976120" cy="368935"/>
          </a:xfrm>
          <a:prstGeom prst="rect">
            <a:avLst/>
          </a:prstGeom>
        </p:spPr>
      </p:pic>
      <p:sp>
        <p:nvSpPr>
          <p:cNvPr id="9" name="文本框 8"/>
          <p:cNvSpPr txBox="1"/>
          <p:nvPr/>
        </p:nvSpPr>
        <p:spPr>
          <a:xfrm>
            <a:off x="5617210" y="1139190"/>
            <a:ext cx="5205730" cy="3076575"/>
          </a:xfrm>
          <a:prstGeom prst="rect">
            <a:avLst/>
          </a:prstGeom>
          <a:noFill/>
        </p:spPr>
        <p:txBody>
          <a:bodyPr wrap="square" rtlCol="0">
            <a:spAutoFit/>
          </a:bodyPr>
          <a:p>
            <a:pPr indent="0" fontAlgn="auto">
              <a:lnSpc>
                <a:spcPct val="150000"/>
              </a:lnSpc>
            </a:pPr>
            <a:r>
              <a:rPr lang="en-US" altLang="zh-CN" sz="1600">
                <a:solidFill>
                  <a:schemeClr val="tx1"/>
                </a:solidFill>
                <a:effectLst>
                  <a:outerShdw blurRad="38100" dist="19050" dir="2700000" algn="tl" rotWithShape="0">
                    <a:schemeClr val="dk1">
                      <a:alpha val="40000"/>
                    </a:schemeClr>
                  </a:outerShdw>
                </a:effectLst>
                <a:sym typeface="+mn-ea"/>
              </a:rPr>
              <a:t>        </a:t>
            </a:r>
            <a:r>
              <a:rPr lang="zh-CN" altLang="en-US" sz="160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sym typeface="+mn-ea"/>
              </a:rPr>
              <a:t>创新是永无止境的，用户也永远在追求更好产品的路上。而鲲鹏冷链的目标，就是致力于给广大客户提供更极致的运营体验，为全球零售终端锁住更好的温度和鲜度。未来，鲲鹏冷链也将持续深耕产品创新和科技研发，引领行业不断向前，为世界零售业带来更加新鲜、健康、绿色的领先体验</a:t>
            </a:r>
            <a:r>
              <a:rPr lang="zh-CN" altLang="en-US" sz="1600">
                <a:solidFill>
                  <a:schemeClr val="tx1"/>
                </a:solidFill>
                <a:effectLst>
                  <a:outerShdw blurRad="38100" dist="19050" dir="2700000" algn="tl" rotWithShape="0">
                    <a:schemeClr val="dk1">
                      <a:alpha val="40000"/>
                    </a:schemeClr>
                  </a:outerShdw>
                </a:effectLst>
                <a:sym typeface="+mn-ea"/>
              </a:rPr>
              <a:t>。</a:t>
            </a:r>
            <a:endParaRPr lang="zh-CN" altLang="en-US" sz="1600">
              <a:solidFill>
                <a:schemeClr val="tx1"/>
              </a:solidFill>
              <a:effectLst>
                <a:outerShdw blurRad="38100" dist="19050" dir="2700000" algn="tl" rotWithShape="0">
                  <a:schemeClr val="dk1">
                    <a:alpha val="40000"/>
                  </a:schemeClr>
                </a:outerShdw>
              </a:effectLst>
              <a:sym typeface="+mn-ea"/>
            </a:endParaRPr>
          </a:p>
          <a:p>
            <a:pPr indent="0" fontAlgn="auto">
              <a:lnSpc>
                <a:spcPct val="150000"/>
              </a:lnSpc>
            </a:pPr>
            <a:r>
              <a:rPr lang="zh-CN" altLang="en-US" sz="2000" b="1">
                <a:solidFill>
                  <a:schemeClr val="tx1"/>
                </a:solidFill>
                <a:effectLst>
                  <a:outerShdw blurRad="38100" dist="19050" dir="2700000" algn="tl" rotWithShape="0">
                    <a:schemeClr val="dk1">
                      <a:alpha val="40000"/>
                    </a:schemeClr>
                  </a:outerShdw>
                </a:effectLst>
                <a:sym typeface="+mn-ea"/>
              </a:rPr>
              <a:t>国家级高新技术企业</a:t>
            </a:r>
            <a:r>
              <a:rPr lang="en-US" altLang="zh-CN" sz="2000" b="1">
                <a:solidFill>
                  <a:schemeClr val="tx1"/>
                </a:solidFill>
                <a:effectLst>
                  <a:outerShdw blurRad="38100" dist="19050" dir="2700000" algn="tl" rotWithShape="0">
                    <a:schemeClr val="dk1">
                      <a:alpha val="40000"/>
                    </a:schemeClr>
                  </a:outerShdw>
                </a:effectLst>
                <a:sym typeface="+mn-ea"/>
              </a:rPr>
              <a:t>  </a:t>
            </a:r>
            <a:r>
              <a:rPr lang="zh-CN" altLang="en-US" sz="2000" b="1">
                <a:solidFill>
                  <a:schemeClr val="tx1"/>
                </a:solidFill>
                <a:effectLst>
                  <a:outerShdw blurRad="38100" dist="19050" dir="2700000" algn="tl" rotWithShape="0">
                    <a:schemeClr val="dk1">
                      <a:alpha val="40000"/>
                    </a:schemeClr>
                  </a:outerShdw>
                </a:effectLst>
                <a:sym typeface="+mn-ea"/>
              </a:rPr>
              <a:t>专精特新企业</a:t>
            </a:r>
            <a:endParaRPr lang="zh-CN" altLang="en-US" sz="2000" b="1">
              <a:solidFill>
                <a:schemeClr val="tx1"/>
              </a:solidFill>
              <a:effectLst>
                <a:outerShdw blurRad="38100" dist="19050" dir="2700000" algn="tl" rotWithShape="0">
                  <a:schemeClr val="dk1">
                    <a:alpha val="40000"/>
                  </a:schemeClr>
                </a:outerShdw>
              </a:effectLst>
            </a:endParaRPr>
          </a:p>
          <a:p>
            <a:endParaRPr lang="zh-CN" altLang="en-US" sz="2000" b="1">
              <a:solidFill>
                <a:schemeClr val="tx1"/>
              </a:solidFill>
              <a:effectLst>
                <a:outerShdw blurRad="38100" dist="19050" dir="2700000" algn="tl" rotWithShape="0">
                  <a:schemeClr val="dk1">
                    <a:alpha val="40000"/>
                  </a:schemeClr>
                </a:outerShdw>
              </a:effectLst>
            </a:endParaRPr>
          </a:p>
        </p:txBody>
      </p:sp>
      <p:pic>
        <p:nvPicPr>
          <p:cNvPr id="3" name="图片 2" descr="高新技术企业证书"/>
          <p:cNvPicPr>
            <a:picLocks noChangeAspect="1"/>
          </p:cNvPicPr>
          <p:nvPr/>
        </p:nvPicPr>
        <p:blipFill>
          <a:blip r:embed="rId3"/>
          <a:srcRect l="4031" t="2298" r="10607" b="3634"/>
          <a:stretch>
            <a:fillRect/>
          </a:stretch>
        </p:blipFill>
        <p:spPr>
          <a:xfrm rot="5400000">
            <a:off x="1871980" y="2776220"/>
            <a:ext cx="2334895" cy="3641090"/>
          </a:xfrm>
          <a:prstGeom prst="rect">
            <a:avLst/>
          </a:prstGeom>
        </p:spPr>
      </p:pic>
      <p:pic>
        <p:nvPicPr>
          <p:cNvPr id="11" name="图片 10" descr="鲲鹏东来欢迎您"/>
          <p:cNvPicPr>
            <a:picLocks noChangeAspect="1"/>
          </p:cNvPicPr>
          <p:nvPr/>
        </p:nvPicPr>
        <p:blipFill>
          <a:blip r:embed="rId4"/>
          <a:srcRect l="1764" r="1041"/>
          <a:stretch>
            <a:fillRect/>
          </a:stretch>
        </p:blipFill>
        <p:spPr>
          <a:xfrm>
            <a:off x="1260475" y="1139190"/>
            <a:ext cx="3600000" cy="2205082"/>
          </a:xfrm>
          <a:prstGeom prst="rect">
            <a:avLst/>
          </a:prstGeom>
        </p:spPr>
      </p:pic>
      <p:sp>
        <p:nvSpPr>
          <p:cNvPr id="14" name="文本框 13"/>
          <p:cNvSpPr txBox="1"/>
          <p:nvPr/>
        </p:nvSpPr>
        <p:spPr>
          <a:xfrm>
            <a:off x="6518275" y="3799840"/>
            <a:ext cx="4064000" cy="1198880"/>
          </a:xfrm>
          <a:prstGeom prst="rect">
            <a:avLst/>
          </a:prstGeom>
          <a:noFill/>
        </p:spPr>
        <p:txBody>
          <a:bodyPr wrap="square" rtlCol="0">
            <a:spAutoFit/>
          </a:bodyPr>
          <a:p>
            <a:pPr indent="0" fontAlgn="auto">
              <a:lnSpc>
                <a:spcPct val="150000"/>
              </a:lnSpc>
            </a:pPr>
            <a:r>
              <a:rPr lang="zh-CN" altLang="en-US" sz="160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rPr>
              <a:t>以真诚为本质，以美好为方向</a:t>
            </a:r>
            <a:r>
              <a:rPr lang="en-US" altLang="zh-CN" sz="160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rPr>
              <a:t> </a:t>
            </a:r>
            <a:endParaRPr lang="en-US" altLang="zh-CN" sz="160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endParaRPr>
          </a:p>
          <a:p>
            <a:pPr indent="0" fontAlgn="auto">
              <a:lnSpc>
                <a:spcPct val="150000"/>
              </a:lnSpc>
            </a:pPr>
            <a:r>
              <a:rPr lang="zh-CN" altLang="en-US" sz="160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rPr>
              <a:t>鲲鹏冷链争做全球冷链行业领导者</a:t>
            </a:r>
            <a:endParaRPr lang="zh-CN" altLang="en-US" sz="160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endParaRPr>
          </a:p>
          <a:p>
            <a:pPr indent="0" fontAlgn="auto">
              <a:lnSpc>
                <a:spcPct val="150000"/>
              </a:lnSpc>
            </a:pPr>
            <a:r>
              <a:rPr lang="zh-CN" altLang="en-US" sz="160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rPr>
              <a:t>美好热线</a:t>
            </a:r>
            <a:r>
              <a:rPr lang="en-US" altLang="zh-CN" sz="160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rPr>
              <a:t>  4009-678-199</a:t>
            </a:r>
            <a:endParaRPr lang="en-US" altLang="zh-CN" sz="160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金翼大赛gai-1 -17"/>
          <p:cNvPicPr>
            <a:picLocks noChangeAspect="1"/>
          </p:cNvPicPr>
          <p:nvPr/>
        </p:nvPicPr>
        <p:blipFill>
          <a:blip r:embed="rId1"/>
          <a:stretch>
            <a:fillRect/>
          </a:stretch>
        </p:blipFill>
        <p:spPr>
          <a:xfrm>
            <a:off x="10264140" y="6101715"/>
            <a:ext cx="1249680" cy="480695"/>
          </a:xfrm>
          <a:prstGeom prst="rect">
            <a:avLst/>
          </a:prstGeom>
        </p:spPr>
      </p:pic>
      <p:cxnSp>
        <p:nvCxnSpPr>
          <p:cNvPr id="4" name="直接连接符 3"/>
          <p:cNvCxnSpPr/>
          <p:nvPr/>
        </p:nvCxnSpPr>
        <p:spPr>
          <a:xfrm>
            <a:off x="713105" y="6011545"/>
            <a:ext cx="10766425" cy="0"/>
          </a:xfrm>
          <a:prstGeom prst="line">
            <a:avLst/>
          </a:prstGeom>
        </p:spPr>
        <p:style>
          <a:lnRef idx="2">
            <a:schemeClr val="accent1"/>
          </a:lnRef>
          <a:fillRef idx="0">
            <a:srgbClr val="FFFFFF"/>
          </a:fillRef>
          <a:effectRef idx="0">
            <a:srgbClr val="FFFFFF"/>
          </a:effectRef>
          <a:fontRef idx="minor">
            <a:schemeClr val="tx1"/>
          </a:fontRef>
        </p:style>
      </p:cxnSp>
      <p:sp>
        <p:nvSpPr>
          <p:cNvPr id="5" name="文本框 4"/>
          <p:cNvSpPr txBox="1"/>
          <p:nvPr/>
        </p:nvSpPr>
        <p:spPr>
          <a:xfrm>
            <a:off x="7761605" y="4737735"/>
            <a:ext cx="4064000" cy="368300"/>
          </a:xfrm>
          <a:prstGeom prst="rect">
            <a:avLst/>
          </a:prstGeom>
          <a:noFill/>
        </p:spPr>
        <p:txBody>
          <a:bodyPr wrap="square" rtlCol="0">
            <a:spAutoFit/>
          </a:bodyPr>
          <a:p>
            <a:endParaRPr lang="zh-CN" altLang="en-US"/>
          </a:p>
        </p:txBody>
      </p:sp>
      <p:pic>
        <p:nvPicPr>
          <p:cNvPr id="7" name="图片 6" descr="cs -19"/>
          <p:cNvPicPr>
            <a:picLocks noChangeAspect="1"/>
          </p:cNvPicPr>
          <p:nvPr/>
        </p:nvPicPr>
        <p:blipFill>
          <a:blip r:embed="rId2"/>
          <a:stretch>
            <a:fillRect/>
          </a:stretch>
        </p:blipFill>
        <p:spPr>
          <a:xfrm>
            <a:off x="713105" y="6158865"/>
            <a:ext cx="1976120" cy="368935"/>
          </a:xfrm>
          <a:prstGeom prst="rect">
            <a:avLst/>
          </a:prstGeom>
        </p:spPr>
      </p:pic>
      <p:graphicFrame>
        <p:nvGraphicFramePr>
          <p:cNvPr id="11" name="表格 10"/>
          <p:cNvGraphicFramePr>
            <a:graphicFrameLocks noGrp="1"/>
          </p:cNvGraphicFramePr>
          <p:nvPr>
            <p:custDataLst>
              <p:tags r:id="rId3"/>
            </p:custDataLst>
          </p:nvPr>
        </p:nvGraphicFramePr>
        <p:xfrm>
          <a:off x="1150620" y="959485"/>
          <a:ext cx="9975215" cy="4881880"/>
        </p:xfrm>
        <a:graphic>
          <a:graphicData uri="http://schemas.openxmlformats.org/drawingml/2006/table">
            <a:tbl>
              <a:tblPr firstRow="1" bandRow="1">
                <a:tableStyleId>{5C22544A-7EE6-4342-B048-85BDC9FD1C3A}</a:tableStyleId>
              </a:tblPr>
              <a:tblGrid>
                <a:gridCol w="2172970"/>
                <a:gridCol w="1341755"/>
                <a:gridCol w="6460490"/>
              </a:tblGrid>
              <a:tr h="929640">
                <a:tc gridSpan="2">
                  <a:txBody>
                    <a:bodyPr/>
                    <a:p>
                      <a:pPr algn="ctr"/>
                      <a:r>
                        <a:rPr lang="zh-CN" altLang="en-US" sz="1400" b="1" dirty="0">
                          <a:solidFill>
                            <a:schemeClr val="tx1"/>
                          </a:solidFill>
                          <a:latin typeface="微软雅黑" panose="020B0503020204020204" charset="-122"/>
                          <a:ea typeface="微软雅黑" panose="020B0503020204020204" charset="-122"/>
                        </a:rPr>
                        <a:t>案例名称</a:t>
                      </a:r>
                      <a:endParaRPr lang="zh-CN" altLang="en-US" sz="1400" b="1" dirty="0">
                        <a:solidFill>
                          <a:schemeClr val="tx1"/>
                        </a:solidFill>
                        <a:latin typeface="微软雅黑" panose="020B0503020204020204" charset="-122"/>
                        <a:ea typeface="微软雅黑" panose="020B0503020204020204" charset="-122"/>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10000"/>
                        <a:lumOff val="90000"/>
                      </a:schemeClr>
                    </a:solidFill>
                  </a:tcPr>
                </a:tc>
                <a:tc hMerge="1">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9BD"/>
                    </a:solidFill>
                  </a:tcPr>
                </a:tc>
                <a:tc>
                  <a:txBody>
                    <a:bodyPr/>
                    <a:p>
                      <a:pPr>
                        <a:lnSpc>
                          <a:spcPct val="150000"/>
                        </a:lnSpc>
                      </a:pPr>
                      <a:r>
                        <a:rPr lang="zh-CN" altLang="zh-CN" sz="1600" b="0" kern="1200" dirty="0">
                          <a:solidFill>
                            <a:schemeClr val="tx1"/>
                          </a:solidFill>
                          <a:effectLst/>
                          <a:latin typeface="微软雅黑" panose="020B0503020204020204" charset="-122"/>
                          <a:ea typeface="微软雅黑" panose="020B0503020204020204" charset="-122"/>
                          <a:cs typeface="+mn-cs"/>
                        </a:rPr>
                        <a:t>鲲鹏冷链橱柜式组合岛柜</a:t>
                      </a:r>
                      <a:endParaRPr lang="zh-CN" altLang="zh-CN" sz="1600" b="0" kern="1200" dirty="0">
                        <a:solidFill>
                          <a:schemeClr val="tx1"/>
                        </a:solidFill>
                        <a:effectLst/>
                        <a:latin typeface="微软雅黑" panose="020B0503020204020204" charset="-122"/>
                        <a:ea typeface="微软雅黑" panose="020B0503020204020204" charset="-122"/>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10000"/>
                        <a:lumOff val="90000"/>
                      </a:schemeClr>
                    </a:solidFill>
                  </a:tcPr>
                </a:tc>
              </a:tr>
              <a:tr h="824230">
                <a:tc rowSpan="2">
                  <a:txBody>
                    <a:bodyPr/>
                    <a:p>
                      <a:pPr algn="ctr"/>
                      <a:r>
                        <a:rPr lang="zh-CN" altLang="en-US" sz="1400" b="1" dirty="0">
                          <a:solidFill>
                            <a:schemeClr val="tx1"/>
                          </a:solidFill>
                          <a:latin typeface="微软雅黑" panose="020B0503020204020204" charset="-122"/>
                          <a:ea typeface="微软雅黑" panose="020B0503020204020204" charset="-122"/>
                        </a:rPr>
                        <a:t>参与方</a:t>
                      </a:r>
                      <a:endParaRPr lang="zh-CN" altLang="en-US" sz="1400" b="1" dirty="0">
                        <a:solidFill>
                          <a:schemeClr val="tx1"/>
                        </a:solidFill>
                        <a:latin typeface="微软雅黑" panose="020B0503020204020204" charset="-122"/>
                        <a:ea typeface="微软雅黑" panose="020B0503020204020204" charset="-122"/>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10000"/>
                        <a:lumOff val="90000"/>
                      </a:schemeClr>
                    </a:solidFill>
                  </a:tcPr>
                </a:tc>
                <a:tc>
                  <a:txBody>
                    <a:bodyPr/>
                    <a:p>
                      <a:pPr algn="ctr"/>
                      <a:r>
                        <a:rPr lang="zh-CN" altLang="en-US" sz="1400" b="1" dirty="0">
                          <a:solidFill>
                            <a:schemeClr val="tx1"/>
                          </a:solidFill>
                          <a:latin typeface="微软雅黑" panose="020B0503020204020204" charset="-122"/>
                          <a:ea typeface="微软雅黑" panose="020B0503020204020204" charset="-122"/>
                        </a:rPr>
                        <a:t>申报企业</a:t>
                      </a:r>
                      <a:endParaRPr lang="zh-CN" altLang="en-US" sz="1400" b="1" dirty="0">
                        <a:solidFill>
                          <a:schemeClr val="tx1"/>
                        </a:solidFill>
                        <a:latin typeface="微软雅黑" panose="020B0503020204020204" charset="-122"/>
                        <a:ea typeface="微软雅黑" panose="020B0503020204020204" charset="-122"/>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10000"/>
                        <a:lumOff val="90000"/>
                      </a:schemeClr>
                    </a:solidFill>
                  </a:tcPr>
                </a:tc>
                <a:tc>
                  <a:txBody>
                    <a:bodyPr/>
                    <a:p>
                      <a:pPr marL="0" algn="l" defTabSz="914400" rtl="0" eaLnBrk="1" latinLnBrk="0" hangingPunct="1">
                        <a:lnSpc>
                          <a:spcPct val="150000"/>
                        </a:lnSpc>
                      </a:pPr>
                      <a:r>
                        <a:rPr lang="zh-CN" altLang="en-US" sz="1600" b="0" kern="1200" dirty="0">
                          <a:solidFill>
                            <a:schemeClr val="tx1"/>
                          </a:solidFill>
                          <a:effectLst/>
                          <a:latin typeface="微软雅黑" panose="020B0503020204020204" charset="-122"/>
                          <a:ea typeface="微软雅黑" panose="020B0503020204020204" charset="-122"/>
                          <a:cs typeface="+mn-cs"/>
                        </a:rPr>
                        <a:t>青岛鲲鹏东来制冷科技有限公司（鲲鹏冷链）</a:t>
                      </a:r>
                      <a:endParaRPr lang="zh-CN" altLang="en-US" sz="1600" b="0" kern="1200" dirty="0">
                        <a:solidFill>
                          <a:schemeClr val="tx1"/>
                        </a:solidFill>
                        <a:effectLst/>
                        <a:latin typeface="微软雅黑" panose="020B0503020204020204" charset="-122"/>
                        <a:ea typeface="微软雅黑" panose="020B0503020204020204" charset="-122"/>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10000"/>
                        <a:lumOff val="90000"/>
                      </a:schemeClr>
                    </a:solidFill>
                  </a:tcPr>
                </a:tc>
              </a:tr>
              <a:tr h="781050">
                <a:tc vMerge="1">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9BD"/>
                    </a:solidFill>
                  </a:tcPr>
                </a:tc>
                <a:tc>
                  <a:txBody>
                    <a:bodyPr/>
                    <a:p>
                      <a:pPr algn="ctr"/>
                      <a:r>
                        <a:rPr lang="zh-CN" altLang="en-US" sz="1400" b="1" dirty="0">
                          <a:solidFill>
                            <a:schemeClr val="tx1"/>
                          </a:solidFill>
                          <a:latin typeface="微软雅黑" panose="020B0503020204020204" charset="-122"/>
                          <a:ea typeface="微软雅黑" panose="020B0503020204020204" charset="-122"/>
                        </a:rPr>
                        <a:t>应用企业</a:t>
                      </a:r>
                      <a:endParaRPr lang="zh-CN" altLang="en-US" sz="1400" b="1" dirty="0">
                        <a:solidFill>
                          <a:schemeClr val="tx1"/>
                        </a:solidFill>
                        <a:latin typeface="微软雅黑" panose="020B0503020204020204" charset="-122"/>
                        <a:ea typeface="微软雅黑" panose="020B0503020204020204" charset="-122"/>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10000"/>
                        <a:lumOff val="90000"/>
                      </a:schemeClr>
                    </a:solidFill>
                  </a:tcPr>
                </a:tc>
                <a:tc>
                  <a:txBody>
                    <a:bodyPr/>
                    <a:p>
                      <a:pPr marL="0" algn="l" defTabSz="914400" rtl="0" eaLnBrk="1" latinLnBrk="0" hangingPunct="1">
                        <a:lnSpc>
                          <a:spcPct val="150000"/>
                        </a:lnSpc>
                      </a:pPr>
                      <a:r>
                        <a:rPr lang="zh-CN" altLang="en-US" sz="1600" b="0" kern="1200" dirty="0">
                          <a:solidFill>
                            <a:schemeClr val="tx1"/>
                          </a:solidFill>
                          <a:effectLst/>
                          <a:latin typeface="微软雅黑" panose="020B0503020204020204" charset="-122"/>
                          <a:ea typeface="微软雅黑" panose="020B0503020204020204" charset="-122"/>
                          <a:cs typeface="+mn-cs"/>
                        </a:rPr>
                        <a:t>日本</a:t>
                      </a:r>
                      <a:r>
                        <a:rPr lang="en-US" altLang="zh-CN" sz="1600" b="0" kern="1200" dirty="0">
                          <a:solidFill>
                            <a:schemeClr val="tx1"/>
                          </a:solidFill>
                          <a:effectLst/>
                          <a:latin typeface="微软雅黑" panose="020B0503020204020204" charset="-122"/>
                          <a:ea typeface="微软雅黑" panose="020B0503020204020204" charset="-122"/>
                          <a:cs typeface="+mn-cs"/>
                        </a:rPr>
                        <a:t>7-11/</a:t>
                      </a:r>
                      <a:r>
                        <a:rPr lang="zh-CN" altLang="en-US" sz="1600" b="0" kern="1200" dirty="0">
                          <a:solidFill>
                            <a:schemeClr val="tx1"/>
                          </a:solidFill>
                          <a:effectLst/>
                          <a:latin typeface="微软雅黑" panose="020B0503020204020204" charset="-122"/>
                          <a:ea typeface="微软雅黑" panose="020B0503020204020204" charset="-122"/>
                          <a:cs typeface="+mn-cs"/>
                        </a:rPr>
                        <a:t>澳洲</a:t>
                      </a:r>
                      <a:r>
                        <a:rPr lang="en-US" altLang="zh-CN" sz="1600" b="0" kern="1200" dirty="0">
                          <a:solidFill>
                            <a:schemeClr val="tx1"/>
                          </a:solidFill>
                          <a:effectLst/>
                          <a:latin typeface="微软雅黑" panose="020B0503020204020204" charset="-122"/>
                          <a:ea typeface="微软雅黑" panose="020B0503020204020204" charset="-122"/>
                          <a:cs typeface="+mn-cs"/>
                        </a:rPr>
                        <a:t>Fresco</a:t>
                      </a:r>
                      <a:r>
                        <a:rPr lang="zh-CN" altLang="en-US" sz="1600" b="0" kern="1200" dirty="0">
                          <a:solidFill>
                            <a:schemeClr val="tx1"/>
                          </a:solidFill>
                          <a:effectLst/>
                          <a:latin typeface="微软雅黑" panose="020B0503020204020204" charset="-122"/>
                          <a:ea typeface="微软雅黑" panose="020B0503020204020204" charset="-122"/>
                          <a:cs typeface="+mn-cs"/>
                        </a:rPr>
                        <a:t>连锁超市</a:t>
                      </a:r>
                      <a:endParaRPr lang="zh-CN" altLang="en-US" sz="1600" b="0" kern="1200" dirty="0">
                        <a:solidFill>
                          <a:schemeClr val="tx1"/>
                        </a:solidFill>
                        <a:effectLst/>
                        <a:latin typeface="微软雅黑" panose="020B0503020204020204" charset="-122"/>
                        <a:ea typeface="微软雅黑" panose="020B0503020204020204" charset="-122"/>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10000"/>
                        <a:lumOff val="90000"/>
                      </a:schemeClr>
                    </a:solidFill>
                  </a:tcPr>
                </a:tc>
              </a:tr>
              <a:tr h="782320">
                <a:tc gridSpan="2">
                  <a:txBody>
                    <a:bodyPr/>
                    <a:p>
                      <a:pPr algn="l"/>
                      <a:r>
                        <a:rPr lang="en-US" altLang="zh-CN" sz="1400" b="1" dirty="0">
                          <a:solidFill>
                            <a:schemeClr val="tx1"/>
                          </a:solidFill>
                          <a:latin typeface="微软雅黑" panose="020B0503020204020204" charset="-122"/>
                          <a:ea typeface="微软雅黑" panose="020B0503020204020204" charset="-122"/>
                        </a:rPr>
                        <a:t>            </a:t>
                      </a:r>
                      <a:r>
                        <a:rPr lang="zh-CN" altLang="en-US" sz="1400" b="1" dirty="0">
                          <a:solidFill>
                            <a:schemeClr val="tx1"/>
                          </a:solidFill>
                          <a:latin typeface="微软雅黑" panose="020B0503020204020204" charset="-122"/>
                          <a:ea typeface="微软雅黑" panose="020B0503020204020204" charset="-122"/>
                        </a:rPr>
                        <a:t>申报奖项类别</a:t>
                      </a:r>
                      <a:endParaRPr lang="zh-CN" altLang="en-US" sz="1400" b="1" dirty="0">
                        <a:solidFill>
                          <a:schemeClr val="tx1"/>
                        </a:solidFill>
                        <a:latin typeface="微软雅黑" panose="020B0503020204020204" charset="-122"/>
                        <a:ea typeface="微软雅黑" panose="020B0503020204020204" charset="-122"/>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10000"/>
                        <a:lumOff val="90000"/>
                      </a:schemeClr>
                    </a:solidFill>
                  </a:tcPr>
                </a:tc>
                <a:tc hMerge="1">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9BD"/>
                    </a:solidFill>
                  </a:tcPr>
                </a:tc>
                <a:tc>
                  <a:txBody>
                    <a:bodyPr/>
                    <a:p>
                      <a:pPr marL="0" algn="l" defTabSz="914400" rtl="0" eaLnBrk="1" latinLnBrk="0" hangingPunct="1">
                        <a:lnSpc>
                          <a:spcPct val="150000"/>
                        </a:lnSpc>
                        <a:buClrTx/>
                        <a:buSzTx/>
                        <a:buFontTx/>
                      </a:pPr>
                      <a:r>
                        <a:rPr lang="zh-CN" altLang="en-US" sz="1600" kern="1200" dirty="0">
                          <a:solidFill>
                            <a:schemeClr val="tx1"/>
                          </a:solidFill>
                          <a:effectLst/>
                          <a:latin typeface="微软雅黑" panose="020B0503020204020204" charset="-122"/>
                          <a:ea typeface="微软雅黑" panose="020B0503020204020204" charset="-122"/>
                          <a:cs typeface="+mn-cs"/>
                        </a:rPr>
                        <a:t>绿色供应链赛道</a:t>
                      </a:r>
                      <a:endParaRPr lang="zh-CN" altLang="en-US" sz="1600" kern="1200" dirty="0">
                        <a:solidFill>
                          <a:schemeClr val="tx1"/>
                        </a:solidFill>
                        <a:effectLst/>
                        <a:latin typeface="微软雅黑" panose="020B0503020204020204" charset="-122"/>
                        <a:ea typeface="微软雅黑" panose="020B0503020204020204" charset="-122"/>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10000"/>
                        <a:lumOff val="90000"/>
                      </a:schemeClr>
                    </a:solidFill>
                  </a:tcPr>
                </a:tc>
              </a:tr>
              <a:tr h="782320">
                <a:tc gridSpan="2">
                  <a:txBody>
                    <a:bodyPr/>
                    <a:p>
                      <a:pPr algn="l"/>
                      <a:r>
                        <a:rPr lang="en-US" altLang="zh-CN" sz="1400" b="1" dirty="0">
                          <a:solidFill>
                            <a:schemeClr val="tx1"/>
                          </a:solidFill>
                          <a:effectLst/>
                          <a:latin typeface="微软雅黑" panose="020B0503020204020204" charset="-122"/>
                          <a:ea typeface="微软雅黑" panose="020B0503020204020204" charset="-122"/>
                          <a:sym typeface="+mn-ea"/>
                        </a:rPr>
                        <a:t>            </a:t>
                      </a:r>
                      <a:r>
                        <a:rPr lang="zh-CN" altLang="en-US" sz="1400" b="1" dirty="0">
                          <a:solidFill>
                            <a:schemeClr val="tx1"/>
                          </a:solidFill>
                          <a:effectLst/>
                          <a:latin typeface="微软雅黑" panose="020B0503020204020204" charset="-122"/>
                          <a:ea typeface="微软雅黑" panose="020B0503020204020204" charset="-122"/>
                          <a:sym typeface="+mn-ea"/>
                        </a:rPr>
                        <a:t>案例核心要素</a:t>
                      </a:r>
                      <a:endParaRPr lang="zh-CN" altLang="en-US" sz="1400" b="1" dirty="0">
                        <a:solidFill>
                          <a:schemeClr val="tx1"/>
                        </a:solidFill>
                        <a:latin typeface="微软雅黑" panose="020B0503020204020204" charset="-122"/>
                        <a:ea typeface="微软雅黑" panose="020B0503020204020204" charset="-122"/>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10000"/>
                        <a:lumOff val="90000"/>
                      </a:schemeClr>
                    </a:solidFill>
                  </a:tcPr>
                </a:tc>
                <a:tc hMerge="1">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9BD"/>
                    </a:solidFill>
                  </a:tcPr>
                </a:tc>
                <a:tc>
                  <a:txBody>
                    <a:bodyPr/>
                    <a:p>
                      <a:pPr marL="0" algn="l" defTabSz="914400" rtl="0" eaLnBrk="1" latinLnBrk="0" hangingPunct="1">
                        <a:lnSpc>
                          <a:spcPct val="150000"/>
                        </a:lnSpc>
                      </a:pPr>
                      <a:r>
                        <a:rPr lang="zh-CN" altLang="zh-CN" sz="1600" b="0" dirty="0">
                          <a:solidFill>
                            <a:schemeClr val="tx1"/>
                          </a:solidFill>
                          <a:effectLst/>
                          <a:latin typeface="微软雅黑" panose="020B0503020204020204" charset="-122"/>
                          <a:ea typeface="微软雅黑" panose="020B0503020204020204" charset="-122"/>
                          <a:sym typeface="+mn-ea"/>
                        </a:rPr>
                        <a:t>集展示、储存于一体，减少后仓冷库面积，减少人力和用工，增加营业人员与顾客面对面的时间和</a:t>
                      </a:r>
                      <a:r>
                        <a:rPr lang="zh-CN" altLang="zh-CN" sz="1600" b="0" dirty="0">
                          <a:solidFill>
                            <a:schemeClr val="tx1"/>
                          </a:solidFill>
                          <a:effectLst/>
                          <a:latin typeface="微软雅黑" panose="020B0503020204020204" charset="-122"/>
                          <a:ea typeface="微软雅黑" panose="020B0503020204020204" charset="-122"/>
                          <a:sym typeface="+mn-ea"/>
                        </a:rPr>
                        <a:t>机会</a:t>
                      </a:r>
                      <a:endParaRPr lang="zh-CN" altLang="zh-CN" sz="1600" b="0" dirty="0">
                        <a:solidFill>
                          <a:schemeClr val="tx1"/>
                        </a:solidFill>
                        <a:effectLst/>
                        <a:latin typeface="微软雅黑" panose="020B0503020204020204" charset="-122"/>
                        <a:ea typeface="微软雅黑" panose="020B0503020204020204" charset="-122"/>
                        <a:sym typeface="+mn-ea"/>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10000"/>
                        <a:lumOff val="90000"/>
                      </a:schemeClr>
                    </a:solidFill>
                  </a:tcPr>
                </a:tc>
              </a:tr>
              <a:tr h="782320">
                <a:tc gridSpan="2">
                  <a:txBody>
                    <a:bodyPr/>
                    <a:p>
                      <a:pPr algn="l">
                        <a:buNone/>
                      </a:pPr>
                      <a:r>
                        <a:rPr lang="en-US" altLang="zh-CN" sz="1400" b="1" dirty="0">
                          <a:solidFill>
                            <a:schemeClr val="tx1"/>
                          </a:solidFill>
                          <a:latin typeface="微软雅黑" panose="020B0503020204020204" charset="-122"/>
                          <a:ea typeface="微软雅黑" panose="020B0503020204020204" charset="-122"/>
                          <a:sym typeface="+mn-ea"/>
                        </a:rPr>
                        <a:t>            </a:t>
                      </a:r>
                      <a:r>
                        <a:rPr lang="zh-CN" altLang="en-US" sz="1400" b="1" dirty="0">
                          <a:solidFill>
                            <a:schemeClr val="tx1"/>
                          </a:solidFill>
                          <a:latin typeface="微软雅黑" panose="020B0503020204020204" charset="-122"/>
                          <a:ea typeface="微软雅黑" panose="020B0503020204020204" charset="-122"/>
                          <a:sym typeface="+mn-ea"/>
                        </a:rPr>
                        <a:t>应用企业推荐语</a:t>
                      </a:r>
                      <a:endParaRPr lang="en-US" altLang="zh-CN" sz="1400" b="1" dirty="0">
                        <a:solidFill>
                          <a:schemeClr val="tx1"/>
                        </a:solidFill>
                        <a:latin typeface="微软雅黑" panose="020B0503020204020204" charset="-122"/>
                        <a:ea typeface="微软雅黑" panose="020B0503020204020204" charset="-122"/>
                        <a:sym typeface="+mn-ea"/>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10000"/>
                        <a:lumOff val="90000"/>
                      </a:schemeClr>
                    </a:solidFill>
                  </a:tcPr>
                </a:tc>
                <a:tc hMerge="1">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BB657"/>
                    </a:solidFill>
                  </a:tcPr>
                </a:tc>
                <a:tc>
                  <a:txBody>
                    <a:bodyPr/>
                    <a:p>
                      <a:pPr marL="0" algn="l" defTabSz="914400" rtl="0" eaLnBrk="1" latinLnBrk="0" hangingPunct="1">
                        <a:lnSpc>
                          <a:spcPct val="150000"/>
                        </a:lnSpc>
                        <a:buNone/>
                      </a:pPr>
                      <a:r>
                        <a:rPr lang="zh-CN" altLang="en-US" sz="1600" b="0" dirty="0">
                          <a:solidFill>
                            <a:schemeClr val="tx1"/>
                          </a:solidFill>
                          <a:effectLst/>
                          <a:latin typeface="微软雅黑" panose="020B0503020204020204" charset="-122"/>
                          <a:ea typeface="微软雅黑" panose="020B0503020204020204" charset="-122"/>
                          <a:sym typeface="+mn-ea"/>
                        </a:rPr>
                        <a:t>经济型组合岛柜，极大降低企业固定资产投资，减少营业人员跑动次数和时间，补货快。</a:t>
                      </a:r>
                      <a:endParaRPr lang="zh-CN" altLang="en-US" sz="1600" b="0" kern="1200" dirty="0">
                        <a:solidFill>
                          <a:schemeClr val="tx1"/>
                        </a:solidFill>
                        <a:effectLst/>
                        <a:latin typeface="微软雅黑" panose="020B0503020204020204" charset="-122"/>
                        <a:ea typeface="微软雅黑" panose="020B0503020204020204" charset="-122"/>
                        <a:cs typeface="+mn-cs"/>
                        <a:sym typeface="+mn-ea"/>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10000"/>
                        <a:lumOff val="90000"/>
                      </a:schemeClr>
                    </a:solidFill>
                  </a:tcPr>
                </a:tc>
              </a:tr>
            </a:tbl>
          </a:graphicData>
        </a:graphic>
      </p:graphicFrame>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金翼大赛gai-1 -17"/>
          <p:cNvPicPr>
            <a:picLocks noChangeAspect="1"/>
          </p:cNvPicPr>
          <p:nvPr/>
        </p:nvPicPr>
        <p:blipFill>
          <a:blip r:embed="rId1"/>
          <a:stretch>
            <a:fillRect/>
          </a:stretch>
        </p:blipFill>
        <p:spPr>
          <a:xfrm>
            <a:off x="10333355" y="6151245"/>
            <a:ext cx="1222375" cy="469900"/>
          </a:xfrm>
          <a:prstGeom prst="rect">
            <a:avLst/>
          </a:prstGeom>
        </p:spPr>
      </p:pic>
      <p:cxnSp>
        <p:nvCxnSpPr>
          <p:cNvPr id="4" name="直接连接符 3"/>
          <p:cNvCxnSpPr/>
          <p:nvPr/>
        </p:nvCxnSpPr>
        <p:spPr>
          <a:xfrm>
            <a:off x="713105" y="6011545"/>
            <a:ext cx="10766425" cy="0"/>
          </a:xfrm>
          <a:prstGeom prst="line">
            <a:avLst/>
          </a:prstGeom>
        </p:spPr>
        <p:style>
          <a:lnRef idx="2">
            <a:schemeClr val="accent1"/>
          </a:lnRef>
          <a:fillRef idx="0">
            <a:srgbClr val="FFFFFF"/>
          </a:fillRef>
          <a:effectRef idx="0">
            <a:srgbClr val="FFFFFF"/>
          </a:effectRef>
          <a:fontRef idx="minor">
            <a:schemeClr val="tx1"/>
          </a:fontRef>
        </p:style>
      </p:cxnSp>
      <p:sp>
        <p:nvSpPr>
          <p:cNvPr id="5" name="文本框 4"/>
          <p:cNvSpPr txBox="1"/>
          <p:nvPr/>
        </p:nvSpPr>
        <p:spPr>
          <a:xfrm>
            <a:off x="7761605" y="4737735"/>
            <a:ext cx="4064000" cy="368300"/>
          </a:xfrm>
          <a:prstGeom prst="rect">
            <a:avLst/>
          </a:prstGeom>
          <a:noFill/>
        </p:spPr>
        <p:txBody>
          <a:bodyPr wrap="square" rtlCol="0">
            <a:spAutoFit/>
          </a:bodyPr>
          <a:p>
            <a:endParaRPr lang="zh-CN" altLang="en-US"/>
          </a:p>
        </p:txBody>
      </p:sp>
      <p:pic>
        <p:nvPicPr>
          <p:cNvPr id="7" name="图片 6" descr="cs -19"/>
          <p:cNvPicPr>
            <a:picLocks noChangeAspect="1"/>
          </p:cNvPicPr>
          <p:nvPr/>
        </p:nvPicPr>
        <p:blipFill>
          <a:blip r:embed="rId2"/>
          <a:stretch>
            <a:fillRect/>
          </a:stretch>
        </p:blipFill>
        <p:spPr>
          <a:xfrm>
            <a:off x="621030" y="6158865"/>
            <a:ext cx="1976120" cy="368935"/>
          </a:xfrm>
          <a:prstGeom prst="rect">
            <a:avLst/>
          </a:prstGeom>
        </p:spPr>
      </p:pic>
      <p:sp>
        <p:nvSpPr>
          <p:cNvPr id="3" name="文本框 2"/>
          <p:cNvSpPr txBox="1"/>
          <p:nvPr/>
        </p:nvSpPr>
        <p:spPr>
          <a:xfrm>
            <a:off x="713105" y="624840"/>
            <a:ext cx="9843135" cy="398780"/>
          </a:xfrm>
          <a:prstGeom prst="rect">
            <a:avLst/>
          </a:prstGeom>
          <a:noFill/>
        </p:spPr>
        <p:txBody>
          <a:bodyPr wrap="square" rtlCol="0" anchor="t">
            <a:spAutoFit/>
          </a:bodyPr>
          <a:p>
            <a:pPr algn="l"/>
            <a:r>
              <a:rPr lang="zh-CN" altLang="en-US" sz="2000" dirty="0">
                <a:solidFill>
                  <a:schemeClr val="tx1"/>
                </a:solidFill>
                <a:effectLst/>
                <a:latin typeface="微软雅黑" panose="020B0503020204020204" charset="-122"/>
                <a:ea typeface="微软雅黑" panose="020B0503020204020204" charset="-122"/>
                <a:sym typeface="+mn-ea"/>
              </a:rPr>
              <a:t>案例</a:t>
            </a:r>
            <a:r>
              <a:rPr lang="zh-CN" altLang="en-US" sz="2000" dirty="0">
                <a:solidFill>
                  <a:schemeClr val="tx1"/>
                </a:solidFill>
                <a:effectLst/>
                <a:latin typeface="微软雅黑" panose="020B0503020204020204" charset="-122"/>
                <a:ea typeface="微软雅黑" panose="020B0503020204020204" charset="-122"/>
                <a:sym typeface="+mn-ea"/>
              </a:rPr>
              <a:t>简述及辅助证明 </a:t>
            </a:r>
            <a:endParaRPr lang="zh-CN" altLang="en-US" sz="1400" dirty="0" smtClean="0">
              <a:solidFill>
                <a:schemeClr val="tx1"/>
              </a:solidFill>
              <a:latin typeface="微软雅黑" panose="020B0503020204020204" charset="-122"/>
              <a:ea typeface="微软雅黑" panose="020B0503020204020204" charset="-122"/>
              <a:sym typeface="+mn-ea"/>
            </a:endParaRPr>
          </a:p>
        </p:txBody>
      </p:sp>
      <p:sp>
        <p:nvSpPr>
          <p:cNvPr id="6" name="文本框 5"/>
          <p:cNvSpPr txBox="1"/>
          <p:nvPr/>
        </p:nvSpPr>
        <p:spPr>
          <a:xfrm>
            <a:off x="5064760" y="1673860"/>
            <a:ext cx="5674995" cy="3507105"/>
          </a:xfrm>
          <a:prstGeom prst="rect">
            <a:avLst/>
          </a:prstGeom>
          <a:noFill/>
        </p:spPr>
        <p:txBody>
          <a:bodyPr wrap="square" rtlCol="0">
            <a:noAutofit/>
            <a:scene3d>
              <a:camera prst="orthographicFront"/>
              <a:lightRig rig="threePt" dir="t"/>
            </a:scene3d>
          </a:bodyPr>
          <a:p>
            <a:pPr indent="0" algn="l" fontAlgn="auto">
              <a:lnSpc>
                <a:spcPct val="150000"/>
              </a:lnSpc>
            </a:pPr>
            <a:r>
              <a:rPr lang="en-US" altLang="zh-CN" sz="1600" dirty="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sym typeface="+mn-ea"/>
              </a:rPr>
              <a:t>1</a:t>
            </a:r>
            <a:r>
              <a:rPr lang="zh-CN" altLang="en-US" sz="1600" dirty="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sym typeface="+mn-ea"/>
              </a:rPr>
              <a:t>、</a:t>
            </a:r>
            <a:r>
              <a:rPr lang="zh-CN" altLang="en-US" sz="1600" dirty="0" smtClean="0">
                <a:effectLst>
                  <a:outerShdw blurRad="38100" dist="19050" dir="2700000" algn="tl" rotWithShape="0">
                    <a:schemeClr val="dk1">
                      <a:alpha val="40000"/>
                    </a:schemeClr>
                  </a:outerShdw>
                </a:effectLst>
                <a:latin typeface="微软雅黑" panose="020B0503020204020204" charset="-122"/>
                <a:ea typeface="微软雅黑" panose="020B0503020204020204" charset="-122"/>
                <a:sym typeface="+mn-ea"/>
              </a:rPr>
              <a:t>本案例经济型橱柜式仓储岛柜，底部带有橱柜，内有简易型可推拉抽屉，</a:t>
            </a:r>
            <a:r>
              <a:rPr lang="zh-CN" altLang="en-US" sz="1600" dirty="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sym typeface="+mn-ea"/>
              </a:rPr>
              <a:t>集展示、储存于一体，上下分开。</a:t>
            </a:r>
            <a:r>
              <a:rPr lang="zh-CN" altLang="en-US" sz="1600" dirty="0" smtClean="0">
                <a:effectLst>
                  <a:outerShdw blurRad="38100" dist="19050" dir="2700000" algn="tl" rotWithShape="0">
                    <a:schemeClr val="dk1">
                      <a:alpha val="40000"/>
                    </a:schemeClr>
                  </a:outerShdw>
                </a:effectLst>
                <a:latin typeface="微软雅黑" panose="020B0503020204020204" charset="-122"/>
                <a:ea typeface="微软雅黑" panose="020B0503020204020204" charset="-122"/>
                <a:sym typeface="+mn-ea"/>
              </a:rPr>
              <a:t>改变了传统</a:t>
            </a:r>
            <a:r>
              <a:rPr lang="zh-CN" altLang="en-US" sz="1600" dirty="0" smtClean="0">
                <a:effectLst>
                  <a:outerShdw blurRad="38100" dist="19050" dir="2700000" algn="tl" rotWithShape="0">
                    <a:schemeClr val="dk1">
                      <a:alpha val="40000"/>
                    </a:schemeClr>
                  </a:outerShdw>
                </a:effectLst>
                <a:latin typeface="微软雅黑" panose="020B0503020204020204" charset="-122"/>
                <a:ea typeface="微软雅黑" panose="020B0503020204020204" charset="-122"/>
                <a:sym typeface="+mn-ea"/>
              </a:rPr>
              <a:t>冷柜顶部陈列，底部货物无法理货造成挤压</a:t>
            </a:r>
            <a:r>
              <a:rPr lang="zh-CN" altLang="en-US" sz="1600" dirty="0" smtClean="0">
                <a:effectLst>
                  <a:outerShdw blurRad="38100" dist="19050" dir="2700000" algn="tl" rotWithShape="0">
                    <a:schemeClr val="dk1">
                      <a:alpha val="40000"/>
                    </a:schemeClr>
                  </a:outerShdw>
                </a:effectLst>
                <a:latin typeface="微软雅黑" panose="020B0503020204020204" charset="-122"/>
                <a:ea typeface="微软雅黑" panose="020B0503020204020204" charset="-122"/>
                <a:sym typeface="+mn-ea"/>
              </a:rPr>
              <a:t>过期。</a:t>
            </a:r>
            <a:endParaRPr lang="zh-CN" altLang="en-US" sz="1600" dirty="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sym typeface="+mn-ea"/>
            </a:endParaRPr>
          </a:p>
          <a:p>
            <a:pPr algn="l" fontAlgn="auto">
              <a:lnSpc>
                <a:spcPct val="150000"/>
              </a:lnSpc>
              <a:buClrTx/>
              <a:buSzTx/>
              <a:buFontTx/>
            </a:pPr>
            <a:r>
              <a:rPr lang="en-US" altLang="zh-CN" sz="1600" dirty="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sym typeface="+mn-ea"/>
              </a:rPr>
              <a:t>2</a:t>
            </a:r>
            <a:r>
              <a:rPr lang="zh-CN" altLang="en-US" sz="1600" dirty="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sym typeface="+mn-ea"/>
              </a:rPr>
              <a:t>、顶部陈列商品展示，底部橱柜式设计，</a:t>
            </a:r>
            <a:r>
              <a:rPr lang="zh-CN" altLang="en-US" sz="1600" dirty="0">
                <a:effectLst>
                  <a:outerShdw blurRad="38100" dist="19050" dir="2700000" algn="tl" rotWithShape="0">
                    <a:schemeClr val="dk1">
                      <a:alpha val="40000"/>
                    </a:schemeClr>
                  </a:outerShdw>
                </a:effectLst>
                <a:latin typeface="微软雅黑" panose="020B0503020204020204" charset="-122"/>
                <a:ea typeface="微软雅黑" panose="020B0503020204020204" charset="-122"/>
                <a:sym typeface="+mn-ea"/>
              </a:rPr>
              <a:t>厨柜在开关门期间，能够对逸散的冷气进行吸收并在柜体表面与柜门的边缘处，转化为低温保护层，以遏制外部高温对内部低温环境的影响，阻止冷气外泄，并且闭合柜门时产生外喷气流，还可对柜门的闭合门速进行滞缓。</a:t>
            </a:r>
            <a:r>
              <a:rPr lang="zh-CN" altLang="en-US" sz="1600" dirty="0">
                <a:effectLst>
                  <a:outerShdw blurRad="38100" dist="19050" dir="2700000" algn="tl" rotWithShape="0">
                    <a:schemeClr val="dk1">
                      <a:alpha val="40000"/>
                    </a:schemeClr>
                  </a:outerShdw>
                </a:effectLst>
                <a:latin typeface="微软雅黑" panose="020B0503020204020204" charset="-122"/>
                <a:ea typeface="微软雅黑" panose="020B0503020204020204" charset="-122"/>
                <a:sym typeface="+mn-ea"/>
              </a:rPr>
              <a:t>厨柜内大抽屉储存较多货物。保证了冷冻展示柜的美观，进而保证了冷冻展示柜内的食品卫生安全。</a:t>
            </a:r>
            <a:endParaRPr lang="zh-CN" altLang="en-US" sz="1600" dirty="0">
              <a:effectLst>
                <a:outerShdw blurRad="38100" dist="19050" dir="2700000" algn="tl" rotWithShape="0">
                  <a:schemeClr val="dk1">
                    <a:alpha val="40000"/>
                  </a:schemeClr>
                </a:outerShdw>
              </a:effectLst>
              <a:latin typeface="微软雅黑" panose="020B0503020204020204" charset="-122"/>
              <a:ea typeface="微软雅黑" panose="020B0503020204020204" charset="-122"/>
            </a:endParaRPr>
          </a:p>
          <a:p>
            <a:pPr indent="0" algn="l" fontAlgn="auto">
              <a:lnSpc>
                <a:spcPct val="150000"/>
              </a:lnSpc>
            </a:pPr>
            <a:endParaRPr lang="en-US" altLang="zh-CN" sz="1600" dirty="0" smtClean="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sym typeface="+mn-ea"/>
            </a:endParaRPr>
          </a:p>
          <a:p>
            <a:pPr>
              <a:lnSpc>
                <a:spcPct val="120000"/>
              </a:lnSpc>
            </a:pPr>
            <a:r>
              <a:rPr lang="en-US" altLang="zh-CN" sz="1600" dirty="0" smtClean="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sym typeface="+mn-ea"/>
              </a:rPr>
              <a:t>  </a:t>
            </a:r>
            <a:endParaRPr lang="zh-CN" altLang="en-US" sz="1600" dirty="0" smtClean="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sym typeface="+mn-ea"/>
            </a:endParaRPr>
          </a:p>
          <a:p>
            <a:pPr>
              <a:lnSpc>
                <a:spcPct val="120000"/>
              </a:lnSpc>
            </a:pPr>
            <a:r>
              <a:rPr lang="en-US" altLang="zh-CN" sz="1600" dirty="0" smtClean="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sym typeface="+mn-ea"/>
              </a:rPr>
              <a:t>    </a:t>
            </a:r>
            <a:endParaRPr lang="zh-CN" altLang="en-US" sz="160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sym typeface="+mn-ea"/>
            </a:endParaRPr>
          </a:p>
        </p:txBody>
      </p:sp>
      <p:pic>
        <p:nvPicPr>
          <p:cNvPr id="9" name="图片 8" descr="24"/>
          <p:cNvPicPr>
            <a:picLocks noChangeAspect="1"/>
          </p:cNvPicPr>
          <p:nvPr/>
        </p:nvPicPr>
        <p:blipFill>
          <a:blip r:embed="rId3"/>
          <a:stretch>
            <a:fillRect/>
          </a:stretch>
        </p:blipFill>
        <p:spPr>
          <a:xfrm>
            <a:off x="359410" y="1820545"/>
            <a:ext cx="4501515" cy="3603625"/>
          </a:xfrm>
          <a:prstGeom prst="rect">
            <a:avLst/>
          </a:prstGeom>
        </p:spPr>
      </p:pic>
      <p:sp>
        <p:nvSpPr>
          <p:cNvPr id="8" name="文本框 7"/>
          <p:cNvSpPr txBox="1"/>
          <p:nvPr/>
        </p:nvSpPr>
        <p:spPr>
          <a:xfrm>
            <a:off x="7361555" y="5239385"/>
            <a:ext cx="6834505" cy="1198880"/>
          </a:xfrm>
          <a:prstGeom prst="rect">
            <a:avLst/>
          </a:prstGeom>
          <a:noFill/>
        </p:spPr>
        <p:txBody>
          <a:bodyPr wrap="square" rtlCol="0">
            <a:noAutofit/>
          </a:bodyPr>
          <a:p>
            <a:endParaRPr lang="zh-CN" altLang="en-US"/>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金翼大赛gai-1 -17"/>
          <p:cNvPicPr>
            <a:picLocks noChangeAspect="1"/>
          </p:cNvPicPr>
          <p:nvPr/>
        </p:nvPicPr>
        <p:blipFill>
          <a:blip r:embed="rId1"/>
          <a:stretch>
            <a:fillRect/>
          </a:stretch>
        </p:blipFill>
        <p:spPr>
          <a:xfrm>
            <a:off x="10333355" y="6151245"/>
            <a:ext cx="1222375" cy="469900"/>
          </a:xfrm>
          <a:prstGeom prst="rect">
            <a:avLst/>
          </a:prstGeom>
        </p:spPr>
      </p:pic>
      <p:cxnSp>
        <p:nvCxnSpPr>
          <p:cNvPr id="4" name="直接连接符 3"/>
          <p:cNvCxnSpPr/>
          <p:nvPr/>
        </p:nvCxnSpPr>
        <p:spPr>
          <a:xfrm>
            <a:off x="713105" y="6011545"/>
            <a:ext cx="10766425" cy="0"/>
          </a:xfrm>
          <a:prstGeom prst="line">
            <a:avLst/>
          </a:prstGeom>
        </p:spPr>
        <p:style>
          <a:lnRef idx="2">
            <a:schemeClr val="accent1"/>
          </a:lnRef>
          <a:fillRef idx="0">
            <a:srgbClr val="FFFFFF"/>
          </a:fillRef>
          <a:effectRef idx="0">
            <a:srgbClr val="FFFFFF"/>
          </a:effectRef>
          <a:fontRef idx="minor">
            <a:schemeClr val="tx1"/>
          </a:fontRef>
        </p:style>
      </p:cxnSp>
      <p:sp>
        <p:nvSpPr>
          <p:cNvPr id="5" name="文本框 4"/>
          <p:cNvSpPr txBox="1"/>
          <p:nvPr/>
        </p:nvSpPr>
        <p:spPr>
          <a:xfrm>
            <a:off x="7761605" y="4737735"/>
            <a:ext cx="4064000" cy="368300"/>
          </a:xfrm>
          <a:prstGeom prst="rect">
            <a:avLst/>
          </a:prstGeom>
          <a:noFill/>
        </p:spPr>
        <p:txBody>
          <a:bodyPr wrap="square" rtlCol="0">
            <a:spAutoFit/>
          </a:bodyPr>
          <a:p>
            <a:endParaRPr lang="zh-CN" altLang="en-US"/>
          </a:p>
        </p:txBody>
      </p:sp>
      <p:pic>
        <p:nvPicPr>
          <p:cNvPr id="7" name="图片 6" descr="cs -19"/>
          <p:cNvPicPr>
            <a:picLocks noChangeAspect="1"/>
          </p:cNvPicPr>
          <p:nvPr/>
        </p:nvPicPr>
        <p:blipFill>
          <a:blip r:embed="rId2"/>
          <a:stretch>
            <a:fillRect/>
          </a:stretch>
        </p:blipFill>
        <p:spPr>
          <a:xfrm>
            <a:off x="621030" y="6158865"/>
            <a:ext cx="1976120" cy="368935"/>
          </a:xfrm>
          <a:prstGeom prst="rect">
            <a:avLst/>
          </a:prstGeom>
        </p:spPr>
      </p:pic>
      <p:sp>
        <p:nvSpPr>
          <p:cNvPr id="8" name="文本框 7"/>
          <p:cNvSpPr txBox="1"/>
          <p:nvPr/>
        </p:nvSpPr>
        <p:spPr>
          <a:xfrm>
            <a:off x="5480050" y="1570990"/>
            <a:ext cx="5114925" cy="2736850"/>
          </a:xfrm>
          <a:prstGeom prst="rect">
            <a:avLst/>
          </a:prstGeom>
        </p:spPr>
        <p:txBody>
          <a:bodyPr wrap="square">
            <a:noAutofit/>
            <a:scene3d>
              <a:camera prst="orthographicFront"/>
              <a:lightRig rig="threePt" dir="t"/>
            </a:scene3d>
          </a:bodyPr>
          <a:p>
            <a:pPr indent="0" algn="l" fontAlgn="auto">
              <a:lnSpc>
                <a:spcPct val="200000"/>
              </a:lnSpc>
              <a:buClrTx/>
              <a:buSzTx/>
              <a:buFontTx/>
            </a:pPr>
            <a:r>
              <a:rPr lang="en-US" altLang="zh-CN" sz="1600" b="0" i="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rPr>
              <a:t>3</a:t>
            </a:r>
            <a:r>
              <a:rPr lang="zh-CN" altLang="en-US" sz="1600" b="0" i="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rPr>
              <a:t>、</a:t>
            </a:r>
            <a:r>
              <a:rPr lang="zh-CN" altLang="en-US" sz="1600" dirty="0" smtClean="0">
                <a:effectLst>
                  <a:outerShdw blurRad="38100" dist="19050" dir="2700000" algn="tl" rotWithShape="0">
                    <a:schemeClr val="dk1">
                      <a:alpha val="40000"/>
                    </a:schemeClr>
                  </a:outerShdw>
                </a:effectLst>
                <a:latin typeface="微软雅黑" panose="020B0503020204020204" charset="-122"/>
                <a:ea typeface="微软雅黑" panose="020B0503020204020204" charset="-122"/>
                <a:sym typeface="+mn-ea"/>
              </a:rPr>
              <a:t>本案例经济型橱柜式仓储柜，</a:t>
            </a:r>
            <a:r>
              <a:rPr lang="zh-CN" altLang="en-US" sz="1600" b="0" i="0" dirty="0" smtClean="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rPr>
              <a:t>在储存方面装载量增加了</a:t>
            </a:r>
            <a:r>
              <a:rPr lang="en-US" altLang="zh-CN" sz="1600" b="0" i="0" dirty="0" smtClean="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rPr>
              <a:t>3</a:t>
            </a:r>
            <a:r>
              <a:rPr lang="zh-CN" altLang="en-US" sz="1600" b="0" i="0" dirty="0" smtClean="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rPr>
              <a:t>0%</a:t>
            </a:r>
            <a:r>
              <a:rPr lang="zh-CN" altLang="en-US" sz="1600" b="0" i="0" dirty="0" smtClean="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rPr>
              <a:t>以上，可以轻松装下更多商品。对商超便利店来说，更大的装载量有效减少了补货频率，减轻了日常理货工作量。而对顾客来讲，展示柜放下更多品类，顾客可挑选的商品也有更多选择。</a:t>
            </a:r>
            <a:endParaRPr lang="zh-CN" altLang="en-US" sz="1600" b="0" i="0" dirty="0" smtClean="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endParaRPr>
          </a:p>
        </p:txBody>
      </p:sp>
      <p:sp>
        <p:nvSpPr>
          <p:cNvPr id="12" name="文本框 11"/>
          <p:cNvSpPr txBox="1"/>
          <p:nvPr/>
        </p:nvSpPr>
        <p:spPr>
          <a:xfrm>
            <a:off x="2014855" y="2754630"/>
            <a:ext cx="4064000" cy="368300"/>
          </a:xfrm>
          <a:prstGeom prst="rect">
            <a:avLst/>
          </a:prstGeom>
          <a:noFill/>
        </p:spPr>
        <p:txBody>
          <a:bodyPr wrap="square" rtlCol="0">
            <a:spAutoFit/>
          </a:bodyPr>
          <a:p>
            <a:endParaRPr lang="zh-CN" altLang="en-US"/>
          </a:p>
        </p:txBody>
      </p:sp>
      <p:pic>
        <p:nvPicPr>
          <p:cNvPr id="6" name="图片 5" descr="31"/>
          <p:cNvPicPr>
            <a:picLocks noChangeAspect="1"/>
          </p:cNvPicPr>
          <p:nvPr/>
        </p:nvPicPr>
        <p:blipFill>
          <a:blip r:embed="rId3"/>
          <a:srcRect t="11056" b="3454"/>
          <a:stretch>
            <a:fillRect/>
          </a:stretch>
        </p:blipFill>
        <p:spPr>
          <a:xfrm>
            <a:off x="621030" y="1370965"/>
            <a:ext cx="4594860" cy="3478530"/>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金翼大赛gai-1 -17"/>
          <p:cNvPicPr>
            <a:picLocks noChangeAspect="1"/>
          </p:cNvPicPr>
          <p:nvPr/>
        </p:nvPicPr>
        <p:blipFill>
          <a:blip r:embed="rId1"/>
          <a:stretch>
            <a:fillRect/>
          </a:stretch>
        </p:blipFill>
        <p:spPr>
          <a:xfrm>
            <a:off x="10333355" y="6151245"/>
            <a:ext cx="1222375" cy="469900"/>
          </a:xfrm>
          <a:prstGeom prst="rect">
            <a:avLst/>
          </a:prstGeom>
        </p:spPr>
      </p:pic>
      <p:cxnSp>
        <p:nvCxnSpPr>
          <p:cNvPr id="4" name="直接连接符 3"/>
          <p:cNvCxnSpPr/>
          <p:nvPr/>
        </p:nvCxnSpPr>
        <p:spPr>
          <a:xfrm>
            <a:off x="713105" y="6011545"/>
            <a:ext cx="10766425" cy="0"/>
          </a:xfrm>
          <a:prstGeom prst="line">
            <a:avLst/>
          </a:prstGeom>
        </p:spPr>
        <p:style>
          <a:lnRef idx="2">
            <a:schemeClr val="accent1"/>
          </a:lnRef>
          <a:fillRef idx="0">
            <a:srgbClr val="FFFFFF"/>
          </a:fillRef>
          <a:effectRef idx="0">
            <a:srgbClr val="FFFFFF"/>
          </a:effectRef>
          <a:fontRef idx="minor">
            <a:schemeClr val="tx1"/>
          </a:fontRef>
        </p:style>
      </p:cxnSp>
      <p:sp>
        <p:nvSpPr>
          <p:cNvPr id="5" name="文本框 4"/>
          <p:cNvSpPr txBox="1"/>
          <p:nvPr/>
        </p:nvSpPr>
        <p:spPr>
          <a:xfrm>
            <a:off x="7761605" y="4737735"/>
            <a:ext cx="4064000" cy="368300"/>
          </a:xfrm>
          <a:prstGeom prst="rect">
            <a:avLst/>
          </a:prstGeom>
          <a:noFill/>
        </p:spPr>
        <p:txBody>
          <a:bodyPr wrap="square" rtlCol="0">
            <a:spAutoFit/>
          </a:bodyPr>
          <a:p>
            <a:endParaRPr lang="zh-CN" altLang="en-US"/>
          </a:p>
        </p:txBody>
      </p:sp>
      <p:pic>
        <p:nvPicPr>
          <p:cNvPr id="7" name="图片 6" descr="cs -19"/>
          <p:cNvPicPr>
            <a:picLocks noChangeAspect="1"/>
          </p:cNvPicPr>
          <p:nvPr/>
        </p:nvPicPr>
        <p:blipFill>
          <a:blip r:embed="rId2"/>
          <a:stretch>
            <a:fillRect/>
          </a:stretch>
        </p:blipFill>
        <p:spPr>
          <a:xfrm>
            <a:off x="621030" y="6158865"/>
            <a:ext cx="1976120" cy="368935"/>
          </a:xfrm>
          <a:prstGeom prst="rect">
            <a:avLst/>
          </a:prstGeom>
        </p:spPr>
      </p:pic>
      <p:sp>
        <p:nvSpPr>
          <p:cNvPr id="3" name="文本框 2"/>
          <p:cNvSpPr txBox="1"/>
          <p:nvPr>
            <p:custDataLst>
              <p:tags r:id="rId3"/>
            </p:custDataLst>
          </p:nvPr>
        </p:nvSpPr>
        <p:spPr>
          <a:xfrm>
            <a:off x="713105" y="624840"/>
            <a:ext cx="10841990" cy="398780"/>
          </a:xfrm>
          <a:prstGeom prst="rect">
            <a:avLst/>
          </a:prstGeom>
          <a:noFill/>
        </p:spPr>
        <p:txBody>
          <a:bodyPr wrap="square" rtlCol="0" anchor="t">
            <a:spAutoFit/>
          </a:bodyPr>
          <a:p>
            <a:pPr algn="l"/>
            <a:r>
              <a:rPr lang="zh-CN" altLang="en-US" sz="2000" dirty="0">
                <a:solidFill>
                  <a:schemeClr val="tx1">
                    <a:lumMod val="95000"/>
                    <a:lumOff val="5000"/>
                  </a:schemeClr>
                </a:solidFill>
                <a:effectLst/>
                <a:latin typeface="微软雅黑" panose="020B0503020204020204" charset="-122"/>
                <a:ea typeface="微软雅黑" panose="020B0503020204020204" charset="-122"/>
                <a:sym typeface="+mn-ea"/>
              </a:rPr>
              <a:t>案例阐述维度重点</a:t>
            </a:r>
            <a:r>
              <a:rPr lang="zh-CN" altLang="en-US" sz="1400" dirty="0" smtClean="0">
                <a:solidFill>
                  <a:schemeClr val="tx1">
                    <a:lumMod val="95000"/>
                    <a:lumOff val="5000"/>
                  </a:schemeClr>
                </a:solidFill>
                <a:latin typeface="微软雅黑" panose="020B0503020204020204" charset="-122"/>
                <a:ea typeface="微软雅黑" panose="020B0503020204020204" charset="-122"/>
                <a:sym typeface="+mn-ea"/>
              </a:rPr>
              <a:t>（总计</a:t>
            </a:r>
            <a:r>
              <a:rPr lang="en-US" altLang="zh-CN" sz="1400" dirty="0" smtClean="0">
                <a:solidFill>
                  <a:schemeClr val="tx1">
                    <a:lumMod val="95000"/>
                    <a:lumOff val="5000"/>
                  </a:schemeClr>
                </a:solidFill>
                <a:latin typeface="微软雅黑" panose="020B0503020204020204" charset="-122"/>
                <a:ea typeface="微软雅黑" panose="020B0503020204020204" charset="-122"/>
                <a:sym typeface="+mn-ea"/>
              </a:rPr>
              <a:t>85</a:t>
            </a:r>
            <a:r>
              <a:rPr lang="zh-CN" altLang="en-US" sz="1400" dirty="0" smtClean="0">
                <a:solidFill>
                  <a:schemeClr val="tx1">
                    <a:lumMod val="95000"/>
                    <a:lumOff val="5000"/>
                  </a:schemeClr>
                </a:solidFill>
                <a:latin typeface="微软雅黑" panose="020B0503020204020204" charset="-122"/>
                <a:ea typeface="微软雅黑" panose="020B0503020204020204" charset="-122"/>
                <a:sym typeface="+mn-ea"/>
              </a:rPr>
              <a:t>分）</a:t>
            </a:r>
            <a:endParaRPr lang="zh-CN" altLang="en-US" sz="1400" dirty="0" smtClean="0">
              <a:solidFill>
                <a:schemeClr val="tx1">
                  <a:lumMod val="95000"/>
                  <a:lumOff val="5000"/>
                </a:schemeClr>
              </a:solidFill>
              <a:latin typeface="微软雅黑" panose="020B0503020204020204" charset="-122"/>
              <a:ea typeface="微软雅黑" panose="020B0503020204020204" charset="-122"/>
              <a:sym typeface="+mn-ea"/>
            </a:endParaRPr>
          </a:p>
        </p:txBody>
      </p:sp>
      <p:sp>
        <p:nvSpPr>
          <p:cNvPr id="6" name="文本框 5"/>
          <p:cNvSpPr txBox="1"/>
          <p:nvPr/>
        </p:nvSpPr>
        <p:spPr>
          <a:xfrm>
            <a:off x="740410" y="1334135"/>
            <a:ext cx="4064000" cy="337185"/>
          </a:xfrm>
          <a:prstGeom prst="rect">
            <a:avLst/>
          </a:prstGeom>
          <a:noFill/>
        </p:spPr>
        <p:txBody>
          <a:bodyPr wrap="square" rtlCol="0">
            <a:spAutoFit/>
          </a:bodyPr>
          <a:p>
            <a:r>
              <a:rPr lang="zh-CN" altLang="en-US" sz="1600" dirty="0">
                <a:solidFill>
                  <a:schemeClr val="accent1">
                    <a:lumMod val="75000"/>
                  </a:schemeClr>
                </a:solidFill>
                <a:effectLst/>
                <a:latin typeface="微软雅黑" panose="020B0503020204020204" charset="-122"/>
                <a:ea typeface="微软雅黑" panose="020B0503020204020204" charset="-122"/>
                <a:sym typeface="+mn-ea"/>
              </a:rPr>
              <a:t>环保创新（</a:t>
            </a:r>
            <a:r>
              <a:rPr lang="en-US" altLang="zh-CN" sz="1600" dirty="0">
                <a:solidFill>
                  <a:schemeClr val="accent1">
                    <a:lumMod val="75000"/>
                  </a:schemeClr>
                </a:solidFill>
                <a:effectLst/>
                <a:latin typeface="微软雅黑" panose="020B0503020204020204" charset="-122"/>
                <a:ea typeface="微软雅黑" panose="020B0503020204020204" charset="-122"/>
                <a:sym typeface="+mn-ea"/>
              </a:rPr>
              <a:t>20</a:t>
            </a:r>
            <a:r>
              <a:rPr lang="zh-CN" altLang="en-US" sz="1600" dirty="0">
                <a:solidFill>
                  <a:schemeClr val="accent1">
                    <a:lumMod val="75000"/>
                  </a:schemeClr>
                </a:solidFill>
                <a:effectLst/>
                <a:latin typeface="微软雅黑" panose="020B0503020204020204" charset="-122"/>
                <a:ea typeface="微软雅黑" panose="020B0503020204020204" charset="-122"/>
                <a:sym typeface="+mn-ea"/>
              </a:rPr>
              <a:t>分）</a:t>
            </a:r>
            <a:endParaRPr lang="zh-CN" altLang="en-US" sz="1600" dirty="0">
              <a:solidFill>
                <a:schemeClr val="accent1">
                  <a:lumMod val="75000"/>
                </a:schemeClr>
              </a:solidFill>
              <a:effectLst/>
              <a:latin typeface="微软雅黑" panose="020B0503020204020204" charset="-122"/>
              <a:ea typeface="微软雅黑" panose="020B0503020204020204" charset="-122"/>
              <a:sym typeface="+mn-ea"/>
            </a:endParaRPr>
          </a:p>
        </p:txBody>
      </p:sp>
      <p:sp>
        <p:nvSpPr>
          <p:cNvPr id="8" name="文本框 7"/>
          <p:cNvSpPr txBox="1"/>
          <p:nvPr/>
        </p:nvSpPr>
        <p:spPr>
          <a:xfrm>
            <a:off x="4386580" y="2105660"/>
            <a:ext cx="6304915" cy="3471545"/>
          </a:xfrm>
          <a:prstGeom prst="rect">
            <a:avLst/>
          </a:prstGeom>
          <a:noFill/>
        </p:spPr>
        <p:txBody>
          <a:bodyPr wrap="square" rtlCol="0">
            <a:noAutofit/>
          </a:bodyPr>
          <a:p>
            <a:pPr algn="l">
              <a:lnSpc>
                <a:spcPct val="150000"/>
              </a:lnSpc>
              <a:buClrTx/>
              <a:buSzTx/>
              <a:buFontTx/>
            </a:pPr>
            <a:r>
              <a:rPr lang="zh-CN" altLang="en-US" sz="1600" dirty="0" smtClean="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rPr>
              <a:t>第一， </a:t>
            </a:r>
            <a:r>
              <a:rPr lang="zh-CN" altLang="en-US" sz="1600" dirty="0" smtClean="0">
                <a:effectLst>
                  <a:outerShdw blurRad="38100" dist="19050" dir="2700000" algn="tl" rotWithShape="0">
                    <a:schemeClr val="dk1">
                      <a:alpha val="40000"/>
                    </a:schemeClr>
                  </a:outerShdw>
                </a:effectLst>
                <a:latin typeface="微软雅黑" panose="020B0503020204020204" charset="-122"/>
                <a:ea typeface="微软雅黑" panose="020B0503020204020204" charset="-122"/>
                <a:sym typeface="+mn-ea"/>
              </a:rPr>
              <a:t>顶部展示，底部采用橱柜仓储式设计，将压缩机运行中散发的热能吸收转化为冷量进行二次利用，可冷藏冷冻。</a:t>
            </a:r>
            <a:r>
              <a:rPr lang="zh-CN" altLang="en-US" sz="1600" dirty="0" smtClean="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rPr>
              <a:t>         </a:t>
            </a:r>
            <a:endParaRPr lang="zh-CN" altLang="en-US" sz="1600" dirty="0" smtClean="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endParaRPr>
          </a:p>
          <a:p>
            <a:pPr algn="l">
              <a:lnSpc>
                <a:spcPct val="150000"/>
              </a:lnSpc>
              <a:buClrTx/>
              <a:buSzTx/>
              <a:buFontTx/>
            </a:pPr>
            <a:r>
              <a:rPr lang="zh-CN" altLang="en-US" sz="1600" dirty="0" smtClean="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rPr>
              <a:t>第二、</a:t>
            </a:r>
            <a:r>
              <a:rPr lang="zh-CN" altLang="en-US" sz="1600" dirty="0" smtClean="0">
                <a:effectLst>
                  <a:outerShdw blurRad="38100" dist="19050" dir="2700000" algn="tl" rotWithShape="0">
                    <a:schemeClr val="dk1">
                      <a:alpha val="40000"/>
                    </a:schemeClr>
                  </a:outerShdw>
                </a:effectLst>
                <a:latin typeface="微软雅黑" panose="020B0503020204020204" charset="-122"/>
                <a:ea typeface="微软雅黑" panose="020B0503020204020204" charset="-122"/>
                <a:sym typeface="+mn-ea"/>
              </a:rPr>
              <a:t>采用制冷超节能科技 ，能耗降低</a:t>
            </a:r>
            <a:r>
              <a:rPr lang="en-US" altLang="zh-CN" sz="1600" dirty="0" smtClean="0">
                <a:effectLst>
                  <a:outerShdw blurRad="38100" dist="19050" dir="2700000" algn="tl" rotWithShape="0">
                    <a:schemeClr val="dk1">
                      <a:alpha val="40000"/>
                    </a:schemeClr>
                  </a:outerShdw>
                </a:effectLst>
                <a:latin typeface="微软雅黑" panose="020B0503020204020204" charset="-122"/>
                <a:ea typeface="微软雅黑" panose="020B0503020204020204" charset="-122"/>
                <a:sym typeface="+mn-ea"/>
              </a:rPr>
              <a:t>3</a:t>
            </a:r>
            <a:r>
              <a:rPr lang="zh-CN" altLang="en-US" sz="1600" dirty="0" smtClean="0">
                <a:effectLst>
                  <a:outerShdw blurRad="38100" dist="19050" dir="2700000" algn="tl" rotWithShape="0">
                    <a:schemeClr val="dk1">
                      <a:alpha val="40000"/>
                    </a:schemeClr>
                  </a:outerShdw>
                </a:effectLst>
                <a:latin typeface="微软雅黑" panose="020B0503020204020204" charset="-122"/>
                <a:ea typeface="微软雅黑" panose="020B0503020204020204" charset="-122"/>
                <a:sym typeface="+mn-ea"/>
              </a:rPr>
              <a:t>0%，刷新库柜节能新高度。</a:t>
            </a:r>
            <a:endParaRPr lang="zh-CN" altLang="en-US" sz="1600" dirty="0" smtClean="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endParaRPr>
          </a:p>
          <a:p>
            <a:pPr algn="l">
              <a:lnSpc>
                <a:spcPct val="150000"/>
              </a:lnSpc>
              <a:buClrTx/>
              <a:buSzTx/>
              <a:buFontTx/>
            </a:pPr>
            <a:r>
              <a:rPr lang="zh-CN" altLang="en-US" sz="1600" dirty="0" smtClean="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rPr>
              <a:t>第三，储存容量扩充</a:t>
            </a:r>
            <a:r>
              <a:rPr lang="en-US" altLang="zh-CN" sz="1600" dirty="0" smtClean="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rPr>
              <a:t>30</a:t>
            </a:r>
            <a:r>
              <a:rPr lang="zh-CN" altLang="en-US" sz="1600" dirty="0" smtClean="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rPr>
              <a:t>%，刷新储存新高度。</a:t>
            </a:r>
            <a:endParaRPr lang="zh-CN" altLang="en-US" sz="1600" dirty="0" smtClean="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endParaRPr>
          </a:p>
          <a:p>
            <a:pPr algn="l">
              <a:lnSpc>
                <a:spcPct val="150000"/>
              </a:lnSpc>
              <a:buClrTx/>
              <a:buSzTx/>
              <a:buFontTx/>
            </a:pPr>
            <a:r>
              <a:rPr lang="zh-CN" altLang="en-US" sz="1600" dirty="0" smtClean="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rPr>
              <a:t>第四，消除高频噪音，刷新静音新高度。</a:t>
            </a:r>
            <a:endParaRPr lang="zh-CN" altLang="en-US" sz="1600" dirty="0" smtClean="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endParaRPr>
          </a:p>
          <a:p>
            <a:pPr algn="l">
              <a:lnSpc>
                <a:spcPct val="150000"/>
              </a:lnSpc>
              <a:buClrTx/>
              <a:buSzTx/>
              <a:buFontTx/>
            </a:pPr>
            <a:r>
              <a:rPr lang="zh-CN" altLang="en-US" sz="1600" dirty="0" smtClean="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rPr>
              <a:t>       用一个新品颠覆一个行业，鲲鹏冷链为行业提供了极具借鉴意义的升级范本。不仅降低商户用电成本、提升经营效益，鲲鹏冷链也将助力国家节能减排战略的落地实施。据测算，若购买1万台经济型橱柜式仓储</a:t>
            </a:r>
            <a:r>
              <a:rPr lang="zh-CN" altLang="en-US" sz="1600" dirty="0" smtClean="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rPr>
              <a:t>柜，每年将为地球节能3600万度电，相当于15000个三口之家一年的用电量。</a:t>
            </a:r>
            <a:r>
              <a:rPr lang="en-US" altLang="zh-CN" sz="1600" dirty="0" smtClean="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rPr>
              <a:t>                                                                </a:t>
            </a:r>
            <a:endParaRPr lang="zh-CN" altLang="en-US" sz="1600" dirty="0" smtClean="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endParaRPr>
          </a:p>
        </p:txBody>
      </p:sp>
      <p:pic>
        <p:nvPicPr>
          <p:cNvPr id="15" name="图片 14"/>
          <p:cNvPicPr>
            <a:picLocks noChangeAspect="1"/>
          </p:cNvPicPr>
          <p:nvPr/>
        </p:nvPicPr>
        <p:blipFill>
          <a:blip r:embed="rId4" r:link="rId5"/>
          <a:srcRect l="1233" t="33913" r="62" b="13252"/>
          <a:stretch>
            <a:fillRect/>
          </a:stretch>
        </p:blipFill>
        <p:spPr>
          <a:xfrm>
            <a:off x="1042670" y="1946910"/>
            <a:ext cx="2842895" cy="3296285"/>
          </a:xfrm>
          <a:prstGeom prst="rect">
            <a:avLst/>
          </a:prstGeom>
          <a:noFill/>
          <a:ln>
            <a:noFill/>
          </a:ln>
        </p:spPr>
      </p:pic>
      <p:sp>
        <p:nvSpPr>
          <p:cNvPr id="10" name="文本框 9"/>
          <p:cNvSpPr txBox="1"/>
          <p:nvPr/>
        </p:nvSpPr>
        <p:spPr>
          <a:xfrm>
            <a:off x="4386580" y="1455420"/>
            <a:ext cx="5946775" cy="913765"/>
          </a:xfrm>
          <a:prstGeom prst="rect">
            <a:avLst/>
          </a:prstGeom>
          <a:noFill/>
        </p:spPr>
        <p:txBody>
          <a:bodyPr wrap="square" rtlCol="0">
            <a:noAutofit/>
          </a:bodyPr>
          <a:p>
            <a:r>
              <a:rPr lang="zh-CN" altLang="en-US" sz="1600" dirty="0" smtClean="0">
                <a:effectLst>
                  <a:outerShdw blurRad="38100" dist="19050" dir="2700000" algn="tl" rotWithShape="0">
                    <a:schemeClr val="dk1">
                      <a:alpha val="40000"/>
                    </a:schemeClr>
                  </a:outerShdw>
                </a:effectLst>
                <a:latin typeface="微软雅黑" panose="020B0503020204020204" charset="-122"/>
                <a:ea typeface="微软雅黑" panose="020B0503020204020204" charset="-122"/>
                <a:sym typeface="+mn-ea"/>
              </a:rPr>
              <a:t>本案例一种经济型橱柜仓储组合岛柜</a:t>
            </a:r>
            <a:r>
              <a:rPr lang="zh-CN" altLang="en-US" sz="1600" dirty="0" smtClean="0">
                <a:effectLst>
                  <a:outerShdw blurRad="38100" dist="19050" dir="2700000" algn="tl" rotWithShape="0">
                    <a:schemeClr val="dk1">
                      <a:alpha val="40000"/>
                    </a:schemeClr>
                  </a:outerShdw>
                </a:effectLst>
                <a:latin typeface="微软雅黑" panose="020B0503020204020204" charset="-122"/>
                <a:ea typeface="微软雅黑" panose="020B0503020204020204" charset="-122"/>
                <a:sym typeface="+mn-ea"/>
              </a:rPr>
              <a:t>，目前已申请国家发明专利。</a:t>
            </a:r>
            <a:endParaRPr lang="zh-CN" altLang="en-US" sz="1600" dirty="0" smtClean="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endParaRPr>
          </a:p>
          <a:p>
            <a:endParaRPr lang="zh-CN" altLang="en-US" sz="160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金翼大赛gai-1 -17"/>
          <p:cNvPicPr>
            <a:picLocks noChangeAspect="1"/>
          </p:cNvPicPr>
          <p:nvPr/>
        </p:nvPicPr>
        <p:blipFill>
          <a:blip r:embed="rId1"/>
          <a:stretch>
            <a:fillRect/>
          </a:stretch>
        </p:blipFill>
        <p:spPr>
          <a:xfrm>
            <a:off x="10333355" y="6151245"/>
            <a:ext cx="1222375" cy="469900"/>
          </a:xfrm>
          <a:prstGeom prst="rect">
            <a:avLst/>
          </a:prstGeom>
        </p:spPr>
      </p:pic>
      <p:cxnSp>
        <p:nvCxnSpPr>
          <p:cNvPr id="4" name="直接连接符 3"/>
          <p:cNvCxnSpPr/>
          <p:nvPr/>
        </p:nvCxnSpPr>
        <p:spPr>
          <a:xfrm>
            <a:off x="713105" y="6011545"/>
            <a:ext cx="10766425" cy="0"/>
          </a:xfrm>
          <a:prstGeom prst="line">
            <a:avLst/>
          </a:prstGeom>
        </p:spPr>
        <p:style>
          <a:lnRef idx="2">
            <a:schemeClr val="accent1"/>
          </a:lnRef>
          <a:fillRef idx="0">
            <a:srgbClr val="FFFFFF"/>
          </a:fillRef>
          <a:effectRef idx="0">
            <a:srgbClr val="FFFFFF"/>
          </a:effectRef>
          <a:fontRef idx="minor">
            <a:schemeClr val="tx1"/>
          </a:fontRef>
        </p:style>
      </p:cxnSp>
      <p:sp>
        <p:nvSpPr>
          <p:cNvPr id="5" name="文本框 4"/>
          <p:cNvSpPr txBox="1"/>
          <p:nvPr/>
        </p:nvSpPr>
        <p:spPr>
          <a:xfrm>
            <a:off x="7761605" y="4737735"/>
            <a:ext cx="4064000" cy="368300"/>
          </a:xfrm>
          <a:prstGeom prst="rect">
            <a:avLst/>
          </a:prstGeom>
          <a:noFill/>
        </p:spPr>
        <p:txBody>
          <a:bodyPr wrap="square" rtlCol="0">
            <a:spAutoFit/>
          </a:bodyPr>
          <a:p>
            <a:endParaRPr lang="zh-CN" altLang="en-US"/>
          </a:p>
        </p:txBody>
      </p:sp>
      <p:pic>
        <p:nvPicPr>
          <p:cNvPr id="7" name="图片 6" descr="cs -19"/>
          <p:cNvPicPr>
            <a:picLocks noChangeAspect="1"/>
          </p:cNvPicPr>
          <p:nvPr/>
        </p:nvPicPr>
        <p:blipFill>
          <a:blip r:embed="rId2"/>
          <a:stretch>
            <a:fillRect/>
          </a:stretch>
        </p:blipFill>
        <p:spPr>
          <a:xfrm>
            <a:off x="621030" y="6158865"/>
            <a:ext cx="1976120" cy="368935"/>
          </a:xfrm>
          <a:prstGeom prst="rect">
            <a:avLst/>
          </a:prstGeom>
        </p:spPr>
      </p:pic>
      <p:sp>
        <p:nvSpPr>
          <p:cNvPr id="3" name="文本框 2"/>
          <p:cNvSpPr txBox="1"/>
          <p:nvPr/>
        </p:nvSpPr>
        <p:spPr>
          <a:xfrm>
            <a:off x="713105" y="708025"/>
            <a:ext cx="6096000" cy="337185"/>
          </a:xfrm>
          <a:prstGeom prst="rect">
            <a:avLst/>
          </a:prstGeom>
          <a:noFill/>
        </p:spPr>
        <p:txBody>
          <a:bodyPr wrap="square" rtlCol="0" anchor="t">
            <a:spAutoFit/>
          </a:bodyPr>
          <a:p>
            <a:r>
              <a:rPr lang="zh-CN" altLang="en-US" sz="1600" dirty="0">
                <a:solidFill>
                  <a:schemeClr val="accent1">
                    <a:lumMod val="75000"/>
                  </a:schemeClr>
                </a:solidFill>
                <a:effectLst/>
                <a:latin typeface="微软雅黑" panose="020B0503020204020204" charset="-122"/>
                <a:ea typeface="微软雅黑" panose="020B0503020204020204" charset="-122"/>
                <a:sym typeface="+mn-ea"/>
              </a:rPr>
              <a:t>回报效果（</a:t>
            </a:r>
            <a:r>
              <a:rPr lang="en-US" altLang="zh-CN" sz="1600" dirty="0">
                <a:solidFill>
                  <a:schemeClr val="accent1">
                    <a:lumMod val="75000"/>
                  </a:schemeClr>
                </a:solidFill>
                <a:effectLst/>
                <a:latin typeface="微软雅黑" panose="020B0503020204020204" charset="-122"/>
                <a:ea typeface="微软雅黑" panose="020B0503020204020204" charset="-122"/>
                <a:sym typeface="+mn-ea"/>
              </a:rPr>
              <a:t>20</a:t>
            </a:r>
            <a:r>
              <a:rPr lang="zh-CN" altLang="en-US" sz="1600" dirty="0">
                <a:solidFill>
                  <a:schemeClr val="accent1">
                    <a:lumMod val="75000"/>
                  </a:schemeClr>
                </a:solidFill>
                <a:effectLst/>
                <a:latin typeface="微软雅黑" panose="020B0503020204020204" charset="-122"/>
                <a:ea typeface="微软雅黑" panose="020B0503020204020204" charset="-122"/>
                <a:sym typeface="+mn-ea"/>
              </a:rPr>
              <a:t>分）</a:t>
            </a:r>
            <a:endParaRPr lang="zh-CN" altLang="en-US" sz="1600" dirty="0">
              <a:solidFill>
                <a:schemeClr val="accent1">
                  <a:lumMod val="75000"/>
                </a:schemeClr>
              </a:solidFill>
              <a:effectLst/>
              <a:latin typeface="微软雅黑" panose="020B0503020204020204" charset="-122"/>
              <a:ea typeface="微软雅黑" panose="020B0503020204020204" charset="-122"/>
              <a:sym typeface="+mn-ea"/>
            </a:endParaRPr>
          </a:p>
        </p:txBody>
      </p:sp>
      <p:sp>
        <p:nvSpPr>
          <p:cNvPr id="8" name="文本框 7"/>
          <p:cNvSpPr txBox="1"/>
          <p:nvPr>
            <p:custDataLst>
              <p:tags r:id="rId3"/>
            </p:custDataLst>
          </p:nvPr>
        </p:nvSpPr>
        <p:spPr>
          <a:xfrm>
            <a:off x="5615305" y="1495425"/>
            <a:ext cx="5231130" cy="1746250"/>
          </a:xfrm>
          <a:prstGeom prst="rect">
            <a:avLst/>
          </a:prstGeom>
          <a:noFill/>
        </p:spPr>
        <p:txBody>
          <a:bodyPr wrap="square" rtlCol="0" anchor="t">
            <a:noAutofit/>
          </a:bodyPr>
          <a:p>
            <a:pPr algn="l"/>
            <a:r>
              <a:rPr lang="zh-CN" altLang="en-US" sz="1600" dirty="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sym typeface="+mn-ea"/>
              </a:rPr>
              <a:t>实施前后效果对比</a:t>
            </a:r>
            <a:endParaRPr lang="zh-CN" altLang="en-US" sz="1600" dirty="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sym typeface="+mn-ea"/>
            </a:endParaRPr>
          </a:p>
          <a:p>
            <a:pPr indent="0" algn="l" fontAlgn="auto">
              <a:lnSpc>
                <a:spcPct val="150000"/>
              </a:lnSpc>
            </a:pPr>
            <a:r>
              <a:rPr lang="en-US" altLang="zh-CN" sz="1600" dirty="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sym typeface="+mn-ea"/>
              </a:rPr>
              <a:t>1</a:t>
            </a:r>
            <a:r>
              <a:rPr lang="zh-CN" altLang="en-US" sz="1600" dirty="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sym typeface="+mn-ea"/>
              </a:rPr>
              <a:t>、冷冻库（含冷藏库）使用</a:t>
            </a:r>
            <a:r>
              <a:rPr lang="zh-CN" altLang="en-US" sz="1600" dirty="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sym typeface="+mn-ea"/>
              </a:rPr>
              <a:t>场地面积减少</a:t>
            </a:r>
            <a:r>
              <a:rPr lang="en-US" altLang="zh-CN" sz="1600" dirty="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sym typeface="+mn-ea"/>
              </a:rPr>
              <a:t>25%</a:t>
            </a:r>
            <a:r>
              <a:rPr lang="zh-CN" altLang="en-US" sz="1600" dirty="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sym typeface="+mn-ea"/>
              </a:rPr>
              <a:t>左右。</a:t>
            </a:r>
            <a:endParaRPr lang="zh-CN" altLang="en-US" sz="1600" dirty="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sym typeface="+mn-ea"/>
            </a:endParaRPr>
          </a:p>
          <a:p>
            <a:pPr indent="0" algn="l" fontAlgn="auto">
              <a:lnSpc>
                <a:spcPct val="150000"/>
              </a:lnSpc>
            </a:pPr>
            <a:r>
              <a:rPr lang="en-US" altLang="zh-CN" sz="1600" dirty="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sym typeface="+mn-ea"/>
              </a:rPr>
              <a:t>2</a:t>
            </a:r>
            <a:r>
              <a:rPr lang="zh-CN" altLang="en-US" sz="1600" dirty="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sym typeface="+mn-ea"/>
              </a:rPr>
              <a:t>、冷冻库（含冷藏库）使用个数减少</a:t>
            </a:r>
            <a:r>
              <a:rPr lang="en-US" altLang="zh-CN" sz="1600" dirty="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sym typeface="+mn-ea"/>
              </a:rPr>
              <a:t>25%</a:t>
            </a:r>
            <a:r>
              <a:rPr lang="zh-CN" altLang="en-US" sz="1600" dirty="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sym typeface="+mn-ea"/>
              </a:rPr>
              <a:t>左右。</a:t>
            </a:r>
            <a:endParaRPr lang="zh-CN" altLang="en-US" sz="1600" dirty="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sym typeface="+mn-ea"/>
            </a:endParaRPr>
          </a:p>
          <a:p>
            <a:pPr indent="0" algn="l" fontAlgn="auto">
              <a:lnSpc>
                <a:spcPct val="150000"/>
              </a:lnSpc>
            </a:pPr>
            <a:r>
              <a:rPr lang="en-US" altLang="zh-CN" sz="1600" dirty="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sym typeface="+mn-ea"/>
              </a:rPr>
              <a:t>3</a:t>
            </a:r>
            <a:r>
              <a:rPr lang="zh-CN" altLang="en-US" sz="1600" dirty="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sym typeface="+mn-ea"/>
              </a:rPr>
              <a:t>、员工上货取货次数减少</a:t>
            </a:r>
            <a:r>
              <a:rPr lang="en-US" altLang="zh-CN" sz="1600" dirty="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sym typeface="+mn-ea"/>
              </a:rPr>
              <a:t>40%</a:t>
            </a:r>
            <a:r>
              <a:rPr lang="zh-CN" altLang="en-US" sz="1600" dirty="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sym typeface="+mn-ea"/>
              </a:rPr>
              <a:t>以上。</a:t>
            </a:r>
            <a:endParaRPr lang="zh-CN" altLang="en-US" sz="1600" dirty="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sym typeface="+mn-ea"/>
            </a:endParaRPr>
          </a:p>
          <a:p>
            <a:pPr indent="0" algn="l" fontAlgn="auto">
              <a:lnSpc>
                <a:spcPct val="150000"/>
              </a:lnSpc>
            </a:pPr>
            <a:r>
              <a:rPr lang="en-US" altLang="zh-CN" sz="1600" dirty="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sym typeface="+mn-ea"/>
              </a:rPr>
              <a:t>4</a:t>
            </a:r>
            <a:r>
              <a:rPr lang="zh-CN" altLang="en-US" sz="1600" dirty="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sym typeface="+mn-ea"/>
              </a:rPr>
              <a:t>、拿去货物快速便捷，货物不挤压，不存在囤货，分类摆放，</a:t>
            </a:r>
            <a:r>
              <a:rPr lang="zh-CN" altLang="en-US" sz="1600" dirty="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sym typeface="+mn-ea"/>
              </a:rPr>
              <a:t>易理货。</a:t>
            </a:r>
            <a:endParaRPr lang="zh-CN" altLang="en-US" sz="1600" dirty="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sym typeface="+mn-ea"/>
            </a:endParaRPr>
          </a:p>
          <a:p>
            <a:pPr indent="0" algn="l" fontAlgn="auto">
              <a:lnSpc>
                <a:spcPct val="150000"/>
              </a:lnSpc>
            </a:pPr>
            <a:r>
              <a:rPr lang="en-US" altLang="zh-CN" sz="1600" dirty="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sym typeface="+mn-ea"/>
              </a:rPr>
              <a:t>5</a:t>
            </a:r>
            <a:r>
              <a:rPr lang="zh-CN" altLang="en-US" sz="1600" dirty="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sym typeface="+mn-ea"/>
              </a:rPr>
              <a:t>、营业人员在卖场和商品前露脸率增加</a:t>
            </a:r>
            <a:r>
              <a:rPr lang="en-US" altLang="zh-CN" sz="1600" dirty="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sym typeface="+mn-ea"/>
              </a:rPr>
              <a:t>30%</a:t>
            </a:r>
            <a:r>
              <a:rPr lang="zh-CN" altLang="en-US" sz="1600" dirty="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sym typeface="+mn-ea"/>
              </a:rPr>
              <a:t>以上。</a:t>
            </a:r>
            <a:endParaRPr lang="zh-CN" altLang="en-US" sz="1600" dirty="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sym typeface="+mn-ea"/>
            </a:endParaRPr>
          </a:p>
        </p:txBody>
      </p:sp>
      <p:sp>
        <p:nvSpPr>
          <p:cNvPr id="9" name="文本框 8"/>
          <p:cNvSpPr txBox="1"/>
          <p:nvPr>
            <p:custDataLst>
              <p:tags r:id="rId4"/>
            </p:custDataLst>
          </p:nvPr>
        </p:nvSpPr>
        <p:spPr>
          <a:xfrm>
            <a:off x="5615305" y="4013200"/>
            <a:ext cx="5443855" cy="1092835"/>
          </a:xfrm>
          <a:prstGeom prst="rect">
            <a:avLst/>
          </a:prstGeom>
          <a:noFill/>
        </p:spPr>
        <p:txBody>
          <a:bodyPr wrap="square" rtlCol="0" anchor="t">
            <a:noAutofit/>
          </a:bodyPr>
          <a:p>
            <a:pPr algn="l">
              <a:lnSpc>
                <a:spcPct val="150000"/>
              </a:lnSpc>
              <a:buClrTx/>
              <a:buSzTx/>
              <a:buFontTx/>
            </a:pPr>
            <a:r>
              <a:rPr lang="en-US" altLang="zh-CN" sz="1600" dirty="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sym typeface="+mn-ea"/>
              </a:rPr>
              <a:t>6</a:t>
            </a:r>
            <a:r>
              <a:rPr lang="zh-CN" altLang="en-US" sz="1600" dirty="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sym typeface="+mn-ea"/>
              </a:rPr>
              <a:t>、原售价和现售价相比，直接投资增加15%左右。</a:t>
            </a:r>
            <a:endParaRPr lang="zh-CN" altLang="en-US" sz="1600" dirty="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sym typeface="+mn-ea"/>
            </a:endParaRPr>
          </a:p>
          <a:p>
            <a:pPr indent="0" algn="l" fontAlgn="auto">
              <a:lnSpc>
                <a:spcPct val="150000"/>
              </a:lnSpc>
            </a:pPr>
            <a:r>
              <a:rPr lang="en-US" altLang="zh-CN" sz="1600" dirty="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sym typeface="+mn-ea"/>
              </a:rPr>
              <a:t>7</a:t>
            </a:r>
            <a:r>
              <a:rPr lang="zh-CN" altLang="en-US" sz="1600" dirty="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sym typeface="+mn-ea"/>
              </a:rPr>
              <a:t>、同一区域同一面积，商品可增加</a:t>
            </a:r>
            <a:r>
              <a:rPr lang="en-US" altLang="zh-CN" sz="1600" dirty="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sym typeface="+mn-ea"/>
              </a:rPr>
              <a:t>30%</a:t>
            </a:r>
            <a:r>
              <a:rPr lang="zh-CN" altLang="en-US" sz="1600" dirty="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sym typeface="+mn-ea"/>
              </a:rPr>
              <a:t>的面客量和仓储</a:t>
            </a:r>
            <a:r>
              <a:rPr lang="zh-CN" altLang="en-US" sz="1600" dirty="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sym typeface="+mn-ea"/>
              </a:rPr>
              <a:t>量。</a:t>
            </a:r>
            <a:endParaRPr lang="zh-CN" altLang="en-US" sz="1600" dirty="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sym typeface="+mn-ea"/>
            </a:endParaRPr>
          </a:p>
        </p:txBody>
      </p:sp>
      <p:pic>
        <p:nvPicPr>
          <p:cNvPr id="11" name="图片 10"/>
          <p:cNvPicPr>
            <a:picLocks noChangeAspect="1"/>
          </p:cNvPicPr>
          <p:nvPr/>
        </p:nvPicPr>
        <p:blipFill>
          <a:blip r:embed="rId5"/>
          <a:srcRect t="23668"/>
          <a:stretch>
            <a:fillRect/>
          </a:stretch>
        </p:blipFill>
        <p:spPr>
          <a:xfrm>
            <a:off x="621030" y="1747520"/>
            <a:ext cx="4758055" cy="2694305"/>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金翼大赛gai-1 -17"/>
          <p:cNvPicPr>
            <a:picLocks noChangeAspect="1"/>
          </p:cNvPicPr>
          <p:nvPr/>
        </p:nvPicPr>
        <p:blipFill>
          <a:blip r:embed="rId1"/>
          <a:stretch>
            <a:fillRect/>
          </a:stretch>
        </p:blipFill>
        <p:spPr>
          <a:xfrm>
            <a:off x="10333355" y="6151245"/>
            <a:ext cx="1222375" cy="469900"/>
          </a:xfrm>
          <a:prstGeom prst="rect">
            <a:avLst/>
          </a:prstGeom>
        </p:spPr>
      </p:pic>
      <p:cxnSp>
        <p:nvCxnSpPr>
          <p:cNvPr id="4" name="直接连接符 3"/>
          <p:cNvCxnSpPr/>
          <p:nvPr/>
        </p:nvCxnSpPr>
        <p:spPr>
          <a:xfrm>
            <a:off x="713105" y="6011545"/>
            <a:ext cx="10766425" cy="0"/>
          </a:xfrm>
          <a:prstGeom prst="line">
            <a:avLst/>
          </a:prstGeom>
        </p:spPr>
        <p:style>
          <a:lnRef idx="2">
            <a:schemeClr val="accent1"/>
          </a:lnRef>
          <a:fillRef idx="0">
            <a:srgbClr val="FFFFFF"/>
          </a:fillRef>
          <a:effectRef idx="0">
            <a:srgbClr val="FFFFFF"/>
          </a:effectRef>
          <a:fontRef idx="minor">
            <a:schemeClr val="tx1"/>
          </a:fontRef>
        </p:style>
      </p:cxnSp>
      <p:sp>
        <p:nvSpPr>
          <p:cNvPr id="5" name="文本框 4"/>
          <p:cNvSpPr txBox="1"/>
          <p:nvPr/>
        </p:nvSpPr>
        <p:spPr>
          <a:xfrm>
            <a:off x="7761605" y="4737735"/>
            <a:ext cx="4064000" cy="368300"/>
          </a:xfrm>
          <a:prstGeom prst="rect">
            <a:avLst/>
          </a:prstGeom>
          <a:noFill/>
        </p:spPr>
        <p:txBody>
          <a:bodyPr wrap="square" rtlCol="0">
            <a:spAutoFit/>
          </a:bodyPr>
          <a:p>
            <a:endParaRPr lang="zh-CN" altLang="en-US"/>
          </a:p>
        </p:txBody>
      </p:sp>
      <p:pic>
        <p:nvPicPr>
          <p:cNvPr id="7" name="图片 6" descr="cs -19"/>
          <p:cNvPicPr>
            <a:picLocks noChangeAspect="1"/>
          </p:cNvPicPr>
          <p:nvPr/>
        </p:nvPicPr>
        <p:blipFill>
          <a:blip r:embed="rId2"/>
          <a:stretch>
            <a:fillRect/>
          </a:stretch>
        </p:blipFill>
        <p:spPr>
          <a:xfrm>
            <a:off x="621030" y="6158865"/>
            <a:ext cx="1976120" cy="368935"/>
          </a:xfrm>
          <a:prstGeom prst="rect">
            <a:avLst/>
          </a:prstGeom>
        </p:spPr>
      </p:pic>
      <p:sp>
        <p:nvSpPr>
          <p:cNvPr id="3" name="文本框 2"/>
          <p:cNvSpPr txBox="1"/>
          <p:nvPr/>
        </p:nvSpPr>
        <p:spPr>
          <a:xfrm>
            <a:off x="713105" y="671195"/>
            <a:ext cx="4064000" cy="337185"/>
          </a:xfrm>
          <a:prstGeom prst="rect">
            <a:avLst/>
          </a:prstGeom>
          <a:noFill/>
        </p:spPr>
        <p:txBody>
          <a:bodyPr wrap="square" rtlCol="0">
            <a:spAutoFit/>
          </a:bodyPr>
          <a:p>
            <a:r>
              <a:rPr lang="zh-CN" altLang="en-US" sz="1600" dirty="0">
                <a:solidFill>
                  <a:schemeClr val="accent1">
                    <a:lumMod val="75000"/>
                  </a:schemeClr>
                </a:solidFill>
                <a:effectLst/>
                <a:latin typeface="微软雅黑" panose="020B0503020204020204" charset="-122"/>
                <a:ea typeface="微软雅黑" panose="020B0503020204020204" charset="-122"/>
                <a:sym typeface="+mn-ea"/>
              </a:rPr>
              <a:t>设备关联成本（</a:t>
            </a:r>
            <a:r>
              <a:rPr lang="en-US" altLang="zh-CN" sz="1600" dirty="0">
                <a:solidFill>
                  <a:schemeClr val="accent1">
                    <a:lumMod val="75000"/>
                  </a:schemeClr>
                </a:solidFill>
                <a:effectLst/>
                <a:latin typeface="微软雅黑" panose="020B0503020204020204" charset="-122"/>
                <a:ea typeface="微软雅黑" panose="020B0503020204020204" charset="-122"/>
                <a:sym typeface="+mn-ea"/>
              </a:rPr>
              <a:t>20</a:t>
            </a:r>
            <a:r>
              <a:rPr lang="zh-CN" altLang="en-US" sz="1600" dirty="0">
                <a:solidFill>
                  <a:schemeClr val="accent1">
                    <a:lumMod val="75000"/>
                  </a:schemeClr>
                </a:solidFill>
                <a:effectLst/>
                <a:latin typeface="微软雅黑" panose="020B0503020204020204" charset="-122"/>
                <a:ea typeface="微软雅黑" panose="020B0503020204020204" charset="-122"/>
                <a:sym typeface="+mn-ea"/>
              </a:rPr>
              <a:t>分）</a:t>
            </a:r>
            <a:endParaRPr lang="zh-CN" altLang="en-US" sz="1600" dirty="0">
              <a:solidFill>
                <a:schemeClr val="accent1">
                  <a:lumMod val="75000"/>
                </a:schemeClr>
              </a:solidFill>
              <a:effectLst/>
              <a:latin typeface="微软雅黑" panose="020B0503020204020204" charset="-122"/>
              <a:ea typeface="微软雅黑" panose="020B0503020204020204" charset="-122"/>
              <a:sym typeface="+mn-ea"/>
            </a:endParaRPr>
          </a:p>
        </p:txBody>
      </p:sp>
      <p:sp>
        <p:nvSpPr>
          <p:cNvPr id="6" name="文本框 5"/>
          <p:cNvSpPr txBox="1"/>
          <p:nvPr/>
        </p:nvSpPr>
        <p:spPr>
          <a:xfrm>
            <a:off x="4912995" y="1579880"/>
            <a:ext cx="5974715" cy="3830955"/>
          </a:xfrm>
          <a:prstGeom prst="rect">
            <a:avLst/>
          </a:prstGeom>
          <a:noFill/>
        </p:spPr>
        <p:txBody>
          <a:bodyPr wrap="square" rtlCol="0">
            <a:spAutoFit/>
          </a:bodyPr>
          <a:p>
            <a:pPr indent="0" fontAlgn="auto">
              <a:lnSpc>
                <a:spcPct val="150000"/>
              </a:lnSpc>
            </a:pPr>
            <a:r>
              <a:rPr lang="zh-CN" altLang="en-US" dirty="0" smtClean="0">
                <a:effectLst>
                  <a:outerShdw blurRad="38100" dist="19050" dir="2700000" algn="tl" rotWithShape="0">
                    <a:schemeClr val="dk1">
                      <a:alpha val="40000"/>
                    </a:schemeClr>
                  </a:outerShdw>
                </a:effectLst>
                <a:latin typeface="微软雅黑" panose="020B0503020204020204" charset="-122"/>
                <a:ea typeface="微软雅黑" panose="020B0503020204020204" charset="-122"/>
                <a:sym typeface="+mn-ea"/>
              </a:rPr>
              <a:t>经济型橱柜式仓储柜</a:t>
            </a:r>
            <a:endParaRPr lang="zh-CN" altLang="en-US" dirty="0" smtClean="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sym typeface="+mn-ea"/>
            </a:endParaRPr>
          </a:p>
          <a:p>
            <a:pPr indent="0" algn="l" fontAlgn="auto">
              <a:lnSpc>
                <a:spcPct val="150000"/>
              </a:lnSpc>
              <a:buClrTx/>
              <a:buSzTx/>
              <a:buFontTx/>
            </a:pPr>
            <a:r>
              <a:rPr lang="en-US" altLang="zh-CN" sz="1600" dirty="0" smtClean="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sym typeface="+mn-ea"/>
              </a:rPr>
              <a:t>1</a:t>
            </a:r>
            <a:r>
              <a:rPr lang="zh-CN" altLang="en-US" sz="1600" dirty="0" smtClean="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sym typeface="+mn-ea"/>
              </a:rPr>
              <a:t>、节省用电</a:t>
            </a:r>
            <a:r>
              <a:rPr lang="zh-CN" altLang="en-US" sz="1600" dirty="0" smtClean="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sym typeface="+mn-ea"/>
              </a:rPr>
              <a:t>成本，采用</a:t>
            </a:r>
            <a:r>
              <a:rPr lang="zh-CN" altLang="en-US" sz="160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rPr>
              <a:t>精控集流制冷节能技术，使耗电量降至</a:t>
            </a:r>
            <a:r>
              <a:rPr lang="en-US" altLang="zh-CN" sz="160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rPr>
              <a:t>8-10</a:t>
            </a:r>
            <a:r>
              <a:rPr lang="zh-CN" altLang="en-US" sz="160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rPr>
              <a:t>度</a:t>
            </a:r>
            <a:r>
              <a:rPr lang="en-US" altLang="zh-CN" sz="160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rPr>
              <a:t>/</a:t>
            </a:r>
            <a:r>
              <a:rPr lang="zh-CN" altLang="en-US" sz="160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rPr>
              <a:t>天，</a:t>
            </a:r>
            <a:r>
              <a:rPr lang="zh-CN" altLang="en-US" sz="160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sym typeface="+mn-ea"/>
              </a:rPr>
              <a:t>一台普通商用卧式冷冻展示柜的耗电量约为</a:t>
            </a:r>
            <a:r>
              <a:rPr lang="en-US" altLang="zh-CN" sz="160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sym typeface="+mn-ea"/>
              </a:rPr>
              <a:t>14-15</a:t>
            </a:r>
            <a:r>
              <a:rPr lang="zh-CN" altLang="en-US" sz="160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sym typeface="+mn-ea"/>
              </a:rPr>
              <a:t>度</a:t>
            </a:r>
            <a:r>
              <a:rPr lang="en-US" altLang="zh-CN" sz="160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sym typeface="+mn-ea"/>
              </a:rPr>
              <a:t>/</a:t>
            </a:r>
            <a:r>
              <a:rPr lang="zh-CN" altLang="en-US" sz="160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sym typeface="+mn-ea"/>
              </a:rPr>
              <a:t>天，</a:t>
            </a:r>
            <a:r>
              <a:rPr lang="zh-CN" altLang="en-US" sz="160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rPr>
              <a:t>比普通商用卧式冷冻展示柜能耗降低超</a:t>
            </a:r>
            <a:r>
              <a:rPr lang="en-US" altLang="zh-CN" sz="160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rPr>
              <a:t>30%</a:t>
            </a:r>
            <a:r>
              <a:rPr lang="zh-CN" altLang="en-US" sz="160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rPr>
              <a:t>。按</a:t>
            </a:r>
            <a:r>
              <a:rPr lang="en-US" altLang="zh-CN" sz="160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rPr>
              <a:t>1.5</a:t>
            </a:r>
            <a:r>
              <a:rPr lang="zh-CN" altLang="en-US" sz="160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rPr>
              <a:t>元</a:t>
            </a:r>
            <a:r>
              <a:rPr lang="en-US" altLang="zh-CN" sz="160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rPr>
              <a:t>/</a:t>
            </a:r>
            <a:r>
              <a:rPr lang="zh-CN" altLang="en-US" sz="160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rPr>
              <a:t>度电测算，</a:t>
            </a:r>
            <a:r>
              <a:rPr lang="en-US" altLang="zh-CN" sz="160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rPr>
              <a:t>10</a:t>
            </a:r>
            <a:r>
              <a:rPr lang="zh-CN" altLang="en-US" sz="160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rPr>
              <a:t>台经济型橱柜式</a:t>
            </a:r>
            <a:r>
              <a:rPr lang="zh-CN" altLang="en-US" sz="160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rPr>
              <a:t>仓储柜运行</a:t>
            </a:r>
            <a:r>
              <a:rPr lang="en-US" altLang="zh-CN" sz="160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rPr>
              <a:t>1</a:t>
            </a:r>
            <a:r>
              <a:rPr lang="zh-CN" altLang="en-US" sz="160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rPr>
              <a:t>年，节省的电费可以省出</a:t>
            </a:r>
            <a:r>
              <a:rPr lang="en-US" altLang="zh-CN" sz="160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rPr>
              <a:t>2</a:t>
            </a:r>
            <a:r>
              <a:rPr lang="zh-CN" altLang="en-US" sz="160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rPr>
              <a:t>台展示柜，极大降低了用电成本。</a:t>
            </a:r>
            <a:endParaRPr lang="zh-CN" altLang="en-US" sz="160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endParaRPr>
          </a:p>
          <a:p>
            <a:pPr indent="0" algn="l" fontAlgn="auto">
              <a:lnSpc>
                <a:spcPct val="150000"/>
              </a:lnSpc>
              <a:buClrTx/>
              <a:buSzTx/>
              <a:buFontTx/>
            </a:pPr>
            <a:r>
              <a:rPr lang="zh-CN" altLang="en-US" sz="1600">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sym typeface="+mn-ea"/>
              </a:rPr>
              <a:t>2、减少冷冻库的数量，减少后仓占地面积。</a:t>
            </a:r>
            <a:endParaRPr lang="zh-CN" altLang="en-US" sz="1600">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sym typeface="+mn-ea"/>
            </a:endParaRPr>
          </a:p>
          <a:p>
            <a:pPr indent="0" algn="l" fontAlgn="auto">
              <a:lnSpc>
                <a:spcPct val="150000"/>
              </a:lnSpc>
              <a:buClrTx/>
              <a:buSzTx/>
              <a:buFontTx/>
            </a:pPr>
            <a:r>
              <a:rPr lang="zh-CN" altLang="en-US" sz="1600">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sym typeface="+mn-ea"/>
              </a:rPr>
              <a:t>3、充分利用有限的冷冻岛柜面积，将展示与储存融合为一体。</a:t>
            </a:r>
            <a:endParaRPr lang="zh-CN" altLang="en-US" sz="1600">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sym typeface="+mn-ea"/>
            </a:endParaRPr>
          </a:p>
          <a:p>
            <a:pPr indent="0" algn="l" fontAlgn="auto">
              <a:lnSpc>
                <a:spcPct val="150000"/>
              </a:lnSpc>
              <a:buClrTx/>
              <a:buSzTx/>
              <a:buFontTx/>
            </a:pPr>
            <a:r>
              <a:rPr lang="zh-CN" altLang="en-US" sz="1600">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sym typeface="+mn-ea"/>
              </a:rPr>
              <a:t>4、一柜多用途，既是冷柜又是冷库。</a:t>
            </a:r>
            <a:endParaRPr lang="zh-CN" altLang="en-US" sz="1600">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sym typeface="+mn-ea"/>
            </a:endParaRPr>
          </a:p>
          <a:p>
            <a:pPr indent="0" algn="l" fontAlgn="auto">
              <a:lnSpc>
                <a:spcPct val="150000"/>
              </a:lnSpc>
              <a:buClrTx/>
              <a:buSzTx/>
              <a:buFontTx/>
            </a:pPr>
            <a:r>
              <a:rPr lang="zh-CN" altLang="en-US" sz="1600">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sym typeface="+mn-ea"/>
              </a:rPr>
              <a:t>5、减少员工跑动拿货上货，专注商品卖货和推荐。</a:t>
            </a:r>
            <a:endParaRPr lang="zh-CN" altLang="en-US" sz="160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sym typeface="+mn-ea"/>
            </a:endParaRPr>
          </a:p>
        </p:txBody>
      </p:sp>
      <p:pic>
        <p:nvPicPr>
          <p:cNvPr id="9" name="图片 8"/>
          <p:cNvPicPr>
            <a:picLocks noChangeAspect="1"/>
          </p:cNvPicPr>
          <p:nvPr/>
        </p:nvPicPr>
        <p:blipFill>
          <a:blip r:embed="rId3"/>
          <a:srcRect r="1070" b="1728"/>
          <a:stretch>
            <a:fillRect/>
          </a:stretch>
        </p:blipFill>
        <p:spPr>
          <a:xfrm>
            <a:off x="621030" y="1856740"/>
            <a:ext cx="4049395" cy="3249295"/>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金翼大赛gai-1 -17"/>
          <p:cNvPicPr>
            <a:picLocks noChangeAspect="1"/>
          </p:cNvPicPr>
          <p:nvPr/>
        </p:nvPicPr>
        <p:blipFill>
          <a:blip r:embed="rId1"/>
          <a:stretch>
            <a:fillRect/>
          </a:stretch>
        </p:blipFill>
        <p:spPr>
          <a:xfrm>
            <a:off x="10333355" y="6151245"/>
            <a:ext cx="1222375" cy="469900"/>
          </a:xfrm>
          <a:prstGeom prst="rect">
            <a:avLst/>
          </a:prstGeom>
        </p:spPr>
      </p:pic>
      <p:cxnSp>
        <p:nvCxnSpPr>
          <p:cNvPr id="4" name="直接连接符 3"/>
          <p:cNvCxnSpPr/>
          <p:nvPr/>
        </p:nvCxnSpPr>
        <p:spPr>
          <a:xfrm>
            <a:off x="713105" y="6011545"/>
            <a:ext cx="10766425" cy="0"/>
          </a:xfrm>
          <a:prstGeom prst="line">
            <a:avLst/>
          </a:prstGeom>
        </p:spPr>
        <p:style>
          <a:lnRef idx="2">
            <a:schemeClr val="accent1"/>
          </a:lnRef>
          <a:fillRef idx="0">
            <a:srgbClr val="FFFFFF"/>
          </a:fillRef>
          <a:effectRef idx="0">
            <a:srgbClr val="FFFFFF"/>
          </a:effectRef>
          <a:fontRef idx="minor">
            <a:schemeClr val="tx1"/>
          </a:fontRef>
        </p:style>
      </p:cxnSp>
      <p:sp>
        <p:nvSpPr>
          <p:cNvPr id="5" name="文本框 4"/>
          <p:cNvSpPr txBox="1"/>
          <p:nvPr/>
        </p:nvSpPr>
        <p:spPr>
          <a:xfrm>
            <a:off x="7761605" y="4737735"/>
            <a:ext cx="4064000" cy="368300"/>
          </a:xfrm>
          <a:prstGeom prst="rect">
            <a:avLst/>
          </a:prstGeom>
          <a:noFill/>
        </p:spPr>
        <p:txBody>
          <a:bodyPr wrap="square" rtlCol="0">
            <a:spAutoFit/>
          </a:bodyPr>
          <a:p>
            <a:endParaRPr lang="zh-CN" altLang="en-US"/>
          </a:p>
        </p:txBody>
      </p:sp>
      <p:pic>
        <p:nvPicPr>
          <p:cNvPr id="7" name="图片 6" descr="cs -19"/>
          <p:cNvPicPr>
            <a:picLocks noChangeAspect="1"/>
          </p:cNvPicPr>
          <p:nvPr/>
        </p:nvPicPr>
        <p:blipFill>
          <a:blip r:embed="rId2"/>
          <a:stretch>
            <a:fillRect/>
          </a:stretch>
        </p:blipFill>
        <p:spPr>
          <a:xfrm>
            <a:off x="621030" y="6158865"/>
            <a:ext cx="1976120" cy="368935"/>
          </a:xfrm>
          <a:prstGeom prst="rect">
            <a:avLst/>
          </a:prstGeom>
        </p:spPr>
      </p:pic>
      <p:sp>
        <p:nvSpPr>
          <p:cNvPr id="3" name="文本框 2"/>
          <p:cNvSpPr txBox="1"/>
          <p:nvPr/>
        </p:nvSpPr>
        <p:spPr>
          <a:xfrm>
            <a:off x="713105" y="706120"/>
            <a:ext cx="4064000" cy="337185"/>
          </a:xfrm>
          <a:prstGeom prst="rect">
            <a:avLst/>
          </a:prstGeom>
          <a:noFill/>
        </p:spPr>
        <p:txBody>
          <a:bodyPr wrap="square" rtlCol="0">
            <a:spAutoFit/>
          </a:bodyPr>
          <a:p>
            <a:r>
              <a:rPr lang="zh-CN" altLang="en-US" sz="1600" dirty="0">
                <a:solidFill>
                  <a:schemeClr val="accent1">
                    <a:lumMod val="75000"/>
                  </a:schemeClr>
                </a:solidFill>
                <a:effectLst/>
                <a:latin typeface="微软雅黑" panose="020B0503020204020204" charset="-122"/>
                <a:ea typeface="微软雅黑" panose="020B0503020204020204" charset="-122"/>
                <a:sym typeface="+mn-ea"/>
              </a:rPr>
              <a:t>适应性（</a:t>
            </a:r>
            <a:r>
              <a:rPr lang="en-US" altLang="zh-CN" sz="1600" dirty="0">
                <a:solidFill>
                  <a:schemeClr val="accent1">
                    <a:lumMod val="75000"/>
                  </a:schemeClr>
                </a:solidFill>
                <a:effectLst/>
                <a:latin typeface="微软雅黑" panose="020B0503020204020204" charset="-122"/>
                <a:ea typeface="微软雅黑" panose="020B0503020204020204" charset="-122"/>
                <a:sym typeface="+mn-ea"/>
              </a:rPr>
              <a:t>15</a:t>
            </a:r>
            <a:r>
              <a:rPr lang="zh-CN" altLang="en-US" sz="1600" dirty="0">
                <a:solidFill>
                  <a:schemeClr val="accent1">
                    <a:lumMod val="75000"/>
                  </a:schemeClr>
                </a:solidFill>
                <a:effectLst/>
                <a:latin typeface="微软雅黑" panose="020B0503020204020204" charset="-122"/>
                <a:ea typeface="微软雅黑" panose="020B0503020204020204" charset="-122"/>
                <a:sym typeface="+mn-ea"/>
              </a:rPr>
              <a:t>分）</a:t>
            </a:r>
            <a:endParaRPr lang="zh-CN" altLang="en-US" sz="1600" dirty="0">
              <a:solidFill>
                <a:schemeClr val="accent1">
                  <a:lumMod val="75000"/>
                </a:schemeClr>
              </a:solidFill>
              <a:effectLst/>
              <a:latin typeface="微软雅黑" panose="020B0503020204020204" charset="-122"/>
              <a:ea typeface="微软雅黑" panose="020B0503020204020204" charset="-122"/>
              <a:sym typeface="+mn-ea"/>
            </a:endParaRPr>
          </a:p>
        </p:txBody>
      </p:sp>
      <p:sp>
        <p:nvSpPr>
          <p:cNvPr id="9" name="文本框 8"/>
          <p:cNvSpPr txBox="1"/>
          <p:nvPr/>
        </p:nvSpPr>
        <p:spPr>
          <a:xfrm>
            <a:off x="4940300" y="1543685"/>
            <a:ext cx="5723890" cy="4046220"/>
          </a:xfrm>
          <a:prstGeom prst="rect">
            <a:avLst/>
          </a:prstGeom>
          <a:noFill/>
        </p:spPr>
        <p:txBody>
          <a:bodyPr wrap="square" rtlCol="0" anchor="t">
            <a:noAutofit/>
          </a:bodyPr>
          <a:p>
            <a:pPr indent="0" algn="l" fontAlgn="auto">
              <a:lnSpc>
                <a:spcPct val="200000"/>
              </a:lnSpc>
            </a:pPr>
            <a:r>
              <a:rPr lang="zh-CN" altLang="en-US" dirty="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sym typeface="+mn-ea"/>
              </a:rPr>
              <a:t>可复制性较高，可随意拼接摆放，适用性强</a:t>
            </a:r>
            <a:endParaRPr lang="zh-CN" altLang="en-US" dirty="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sym typeface="+mn-ea"/>
            </a:endParaRPr>
          </a:p>
          <a:p>
            <a:pPr indent="0" algn="l" fontAlgn="auto">
              <a:lnSpc>
                <a:spcPct val="200000"/>
              </a:lnSpc>
            </a:pPr>
            <a:r>
              <a:rPr lang="en-US" altLang="zh-CN" sz="1600" dirty="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sym typeface="+mn-ea"/>
              </a:rPr>
              <a:t>1</a:t>
            </a:r>
            <a:r>
              <a:rPr lang="zh-CN" altLang="en-US" sz="1600" dirty="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sym typeface="+mn-ea"/>
              </a:rPr>
              <a:t>、</a:t>
            </a:r>
            <a:r>
              <a:rPr lang="zh-CN" altLang="en-US" sz="1600" dirty="0">
                <a:effectLst>
                  <a:outerShdw blurRad="38100" dist="19050" dir="2700000" algn="tl" rotWithShape="0">
                    <a:schemeClr val="dk1">
                      <a:alpha val="40000"/>
                    </a:schemeClr>
                  </a:outerShdw>
                </a:effectLst>
                <a:latin typeface="微软雅黑" panose="020B0503020204020204" charset="-122"/>
                <a:ea typeface="微软雅黑" panose="020B0503020204020204" charset="-122"/>
                <a:sym typeface="+mn-ea"/>
              </a:rPr>
              <a:t>充分利用有限的冷冻岛柜面积，将展示与储存融合为一体。</a:t>
            </a:r>
            <a:endParaRPr lang="zh-CN" altLang="en-US" sz="1600" dirty="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sym typeface="+mn-ea"/>
            </a:endParaRPr>
          </a:p>
          <a:p>
            <a:pPr indent="0" algn="l" fontAlgn="auto">
              <a:lnSpc>
                <a:spcPct val="200000"/>
              </a:lnSpc>
            </a:pPr>
            <a:r>
              <a:rPr lang="en-US" altLang="zh-CN" sz="1600" dirty="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sym typeface="+mn-ea"/>
              </a:rPr>
              <a:t>2</a:t>
            </a:r>
            <a:r>
              <a:rPr lang="zh-CN" altLang="en-US" sz="1600" dirty="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sym typeface="+mn-ea"/>
              </a:rPr>
              <a:t>、外形长宽高和传统岛柜一模一样，随时随地可替代可增加。</a:t>
            </a:r>
            <a:endParaRPr lang="zh-CN" altLang="en-US" sz="1600" dirty="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sym typeface="+mn-ea"/>
            </a:endParaRPr>
          </a:p>
          <a:p>
            <a:pPr indent="0" algn="l" fontAlgn="auto">
              <a:lnSpc>
                <a:spcPct val="200000"/>
              </a:lnSpc>
            </a:pPr>
            <a:r>
              <a:rPr lang="en-US" altLang="zh-CN" sz="1600" dirty="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sym typeface="+mn-ea"/>
              </a:rPr>
              <a:t>3</a:t>
            </a:r>
            <a:r>
              <a:rPr lang="zh-CN" altLang="en-US" sz="1600" dirty="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sym typeface="+mn-ea"/>
              </a:rPr>
              <a:t>、一切围绕商品的陈列和储存，减少冷库投入和人工支出</a:t>
            </a:r>
            <a:r>
              <a:rPr lang="zh-CN" altLang="en-US" sz="1200" dirty="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sym typeface="+mn-ea"/>
              </a:rPr>
              <a:t>。</a:t>
            </a:r>
            <a:r>
              <a:rPr lang="en-US" altLang="zh-CN" sz="1200" dirty="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sym typeface="+mn-ea"/>
              </a:rPr>
              <a:t>           </a:t>
            </a:r>
            <a:r>
              <a:rPr lang="zh-CN" altLang="en-US" sz="1600" dirty="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sym typeface="+mn-ea"/>
              </a:rPr>
              <a:t>4、</a:t>
            </a:r>
            <a:r>
              <a:rPr lang="zh-CN" altLang="en-US" sz="1600" dirty="0" smtClean="0">
                <a:effectLst>
                  <a:outerShdw blurRad="38100" dist="19050" dir="2700000" algn="tl" rotWithShape="0">
                    <a:schemeClr val="dk1">
                      <a:alpha val="40000"/>
                    </a:schemeClr>
                  </a:outerShdw>
                </a:effectLst>
                <a:latin typeface="微软雅黑" panose="020B0503020204020204" charset="-122"/>
                <a:ea typeface="微软雅黑" panose="020B0503020204020204" charset="-122"/>
                <a:sym typeface="+mn-ea"/>
              </a:rPr>
              <a:t>经济型橱柜式仓储柜</a:t>
            </a:r>
            <a:r>
              <a:rPr lang="zh-CN" altLang="en-US" sz="1600" dirty="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sym typeface="+mn-ea"/>
              </a:rPr>
              <a:t>展示和存储融为一体，可开启式拉门设计，取货放货</a:t>
            </a:r>
            <a:r>
              <a:rPr lang="zh-CN" altLang="en-US" sz="1600" dirty="0">
                <a:effectLst>
                  <a:outerShdw blurRad="38100" dist="19050" dir="2700000" algn="tl" rotWithShape="0">
                    <a:schemeClr val="dk1">
                      <a:alpha val="40000"/>
                    </a:schemeClr>
                  </a:outerShdw>
                </a:effectLst>
                <a:latin typeface="微软雅黑" panose="020B0503020204020204" charset="-122"/>
                <a:ea typeface="微软雅黑" panose="020B0503020204020204" charset="-122"/>
                <a:sym typeface="+mn-ea"/>
              </a:rPr>
              <a:t>省时省力</a:t>
            </a:r>
            <a:r>
              <a:rPr lang="zh-CN" altLang="en-US" sz="1600" dirty="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sym typeface="+mn-ea"/>
              </a:rPr>
              <a:t>尤为便捷。采用热气融霜技术，更加节能</a:t>
            </a:r>
            <a:r>
              <a:rPr lang="zh-CN" altLang="en-US" sz="1600" dirty="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sym typeface="+mn-ea"/>
              </a:rPr>
              <a:t>环保。</a:t>
            </a:r>
            <a:r>
              <a:rPr lang="en-US" altLang="zh-CN" sz="1600" dirty="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sym typeface="+mn-ea"/>
              </a:rPr>
              <a:t>                                                                </a:t>
            </a:r>
            <a:endParaRPr lang="en-US" altLang="zh-CN" sz="1600" dirty="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sym typeface="+mn-ea"/>
            </a:endParaRPr>
          </a:p>
          <a:p>
            <a:pPr indent="0" algn="l" fontAlgn="auto">
              <a:lnSpc>
                <a:spcPct val="200000"/>
              </a:lnSpc>
            </a:pPr>
            <a:r>
              <a:rPr lang="en-US" altLang="zh-CN" sz="1600" dirty="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sym typeface="+mn-ea"/>
              </a:rPr>
              <a:t> </a:t>
            </a:r>
            <a:r>
              <a:rPr lang="zh-CN" altLang="en-US" sz="1600" dirty="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sym typeface="+mn-ea"/>
              </a:rPr>
              <a:t>目前已在澳大利亚和韩国的商超便利店推广</a:t>
            </a:r>
            <a:r>
              <a:rPr lang="en-US" altLang="zh-CN" sz="1600" dirty="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sym typeface="+mn-ea"/>
              </a:rPr>
              <a:t>2000+</a:t>
            </a:r>
            <a:r>
              <a:rPr lang="zh-CN" altLang="en-US" sz="1600" dirty="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sym typeface="+mn-ea"/>
              </a:rPr>
              <a:t>台以上。</a:t>
            </a:r>
            <a:endParaRPr lang="zh-CN" altLang="en-US" sz="1600" dirty="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sym typeface="+mn-ea"/>
            </a:endParaRPr>
          </a:p>
          <a:p>
            <a:pPr algn="l" fontAlgn="auto">
              <a:lnSpc>
                <a:spcPct val="200000"/>
              </a:lnSpc>
              <a:buClrTx/>
              <a:buSzTx/>
              <a:buFontTx/>
            </a:pPr>
            <a:endParaRPr lang="zh-CN" altLang="en-US" sz="1600" dirty="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sym typeface="+mn-ea"/>
            </a:endParaRPr>
          </a:p>
        </p:txBody>
      </p:sp>
      <p:pic>
        <p:nvPicPr>
          <p:cNvPr id="11" name="图片 10"/>
          <p:cNvPicPr>
            <a:picLocks noChangeAspect="1"/>
          </p:cNvPicPr>
          <p:nvPr/>
        </p:nvPicPr>
        <p:blipFill>
          <a:blip r:embed="rId3"/>
          <a:srcRect t="23668"/>
          <a:stretch>
            <a:fillRect/>
          </a:stretch>
        </p:blipFill>
        <p:spPr>
          <a:xfrm>
            <a:off x="504190" y="2242185"/>
            <a:ext cx="4192270" cy="2373630"/>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金翼大赛gai-1 -17"/>
          <p:cNvPicPr>
            <a:picLocks noChangeAspect="1"/>
          </p:cNvPicPr>
          <p:nvPr/>
        </p:nvPicPr>
        <p:blipFill>
          <a:blip r:embed="rId1"/>
          <a:stretch>
            <a:fillRect/>
          </a:stretch>
        </p:blipFill>
        <p:spPr>
          <a:xfrm>
            <a:off x="10333355" y="6151245"/>
            <a:ext cx="1222375" cy="469900"/>
          </a:xfrm>
          <a:prstGeom prst="rect">
            <a:avLst/>
          </a:prstGeom>
        </p:spPr>
      </p:pic>
      <p:cxnSp>
        <p:nvCxnSpPr>
          <p:cNvPr id="4" name="直接连接符 3"/>
          <p:cNvCxnSpPr/>
          <p:nvPr/>
        </p:nvCxnSpPr>
        <p:spPr>
          <a:xfrm>
            <a:off x="713105" y="6011545"/>
            <a:ext cx="10766425" cy="0"/>
          </a:xfrm>
          <a:prstGeom prst="line">
            <a:avLst/>
          </a:prstGeom>
        </p:spPr>
        <p:style>
          <a:lnRef idx="2">
            <a:schemeClr val="accent1"/>
          </a:lnRef>
          <a:fillRef idx="0">
            <a:srgbClr val="FFFFFF"/>
          </a:fillRef>
          <a:effectRef idx="0">
            <a:srgbClr val="FFFFFF"/>
          </a:effectRef>
          <a:fontRef idx="minor">
            <a:schemeClr val="tx1"/>
          </a:fontRef>
        </p:style>
      </p:cxnSp>
      <p:sp>
        <p:nvSpPr>
          <p:cNvPr id="5" name="文本框 4"/>
          <p:cNvSpPr txBox="1"/>
          <p:nvPr/>
        </p:nvSpPr>
        <p:spPr>
          <a:xfrm>
            <a:off x="7761605" y="4737735"/>
            <a:ext cx="4064000" cy="368300"/>
          </a:xfrm>
          <a:prstGeom prst="rect">
            <a:avLst/>
          </a:prstGeom>
          <a:noFill/>
        </p:spPr>
        <p:txBody>
          <a:bodyPr wrap="square" rtlCol="0">
            <a:spAutoFit/>
          </a:bodyPr>
          <a:p>
            <a:endParaRPr lang="zh-CN" altLang="en-US"/>
          </a:p>
        </p:txBody>
      </p:sp>
      <p:pic>
        <p:nvPicPr>
          <p:cNvPr id="7" name="图片 6" descr="cs -19"/>
          <p:cNvPicPr>
            <a:picLocks noChangeAspect="1"/>
          </p:cNvPicPr>
          <p:nvPr/>
        </p:nvPicPr>
        <p:blipFill>
          <a:blip r:embed="rId2"/>
          <a:stretch>
            <a:fillRect/>
          </a:stretch>
        </p:blipFill>
        <p:spPr>
          <a:xfrm>
            <a:off x="621030" y="6158865"/>
            <a:ext cx="1976120" cy="368935"/>
          </a:xfrm>
          <a:prstGeom prst="rect">
            <a:avLst/>
          </a:prstGeom>
        </p:spPr>
      </p:pic>
      <p:sp>
        <p:nvSpPr>
          <p:cNvPr id="3" name="文本框 2"/>
          <p:cNvSpPr txBox="1"/>
          <p:nvPr/>
        </p:nvSpPr>
        <p:spPr>
          <a:xfrm>
            <a:off x="713105" y="670560"/>
            <a:ext cx="4064000" cy="337185"/>
          </a:xfrm>
          <a:prstGeom prst="rect">
            <a:avLst/>
          </a:prstGeom>
          <a:noFill/>
        </p:spPr>
        <p:txBody>
          <a:bodyPr wrap="square" rtlCol="0">
            <a:spAutoFit/>
          </a:bodyPr>
          <a:p>
            <a:r>
              <a:rPr lang="zh-CN" altLang="en-US" sz="1600" dirty="0">
                <a:solidFill>
                  <a:schemeClr val="accent1">
                    <a:lumMod val="75000"/>
                  </a:schemeClr>
                </a:solidFill>
                <a:effectLst/>
                <a:latin typeface="微软雅黑" panose="020B0503020204020204" charset="-122"/>
                <a:ea typeface="微软雅黑" panose="020B0503020204020204" charset="-122"/>
                <a:sym typeface="+mn-ea"/>
              </a:rPr>
              <a:t>稳定性（</a:t>
            </a:r>
            <a:r>
              <a:rPr lang="en-US" altLang="zh-CN" sz="1600" dirty="0">
                <a:solidFill>
                  <a:schemeClr val="accent1">
                    <a:lumMod val="75000"/>
                  </a:schemeClr>
                </a:solidFill>
                <a:effectLst/>
                <a:latin typeface="微软雅黑" panose="020B0503020204020204" charset="-122"/>
                <a:ea typeface="微软雅黑" panose="020B0503020204020204" charset="-122"/>
                <a:sym typeface="+mn-ea"/>
              </a:rPr>
              <a:t>10</a:t>
            </a:r>
            <a:r>
              <a:rPr lang="zh-CN" altLang="en-US" sz="1600" dirty="0">
                <a:solidFill>
                  <a:schemeClr val="accent1">
                    <a:lumMod val="75000"/>
                  </a:schemeClr>
                </a:solidFill>
                <a:effectLst/>
                <a:latin typeface="微软雅黑" panose="020B0503020204020204" charset="-122"/>
                <a:ea typeface="微软雅黑" panose="020B0503020204020204" charset="-122"/>
                <a:sym typeface="+mn-ea"/>
              </a:rPr>
              <a:t>分）</a:t>
            </a:r>
            <a:endParaRPr lang="zh-CN" altLang="en-US" sz="1600" dirty="0">
              <a:solidFill>
                <a:schemeClr val="accent1">
                  <a:lumMod val="75000"/>
                </a:schemeClr>
              </a:solidFill>
              <a:effectLst/>
              <a:latin typeface="微软雅黑" panose="020B0503020204020204" charset="-122"/>
              <a:ea typeface="微软雅黑" panose="020B0503020204020204" charset="-122"/>
              <a:sym typeface="+mn-ea"/>
            </a:endParaRPr>
          </a:p>
        </p:txBody>
      </p:sp>
      <p:sp>
        <p:nvSpPr>
          <p:cNvPr id="8" name="文本框 7"/>
          <p:cNvSpPr txBox="1"/>
          <p:nvPr/>
        </p:nvSpPr>
        <p:spPr>
          <a:xfrm>
            <a:off x="2431415" y="1007745"/>
            <a:ext cx="8597900" cy="4769485"/>
          </a:xfrm>
          <a:prstGeom prst="rect">
            <a:avLst/>
          </a:prstGeom>
        </p:spPr>
        <p:txBody>
          <a:bodyPr wrap="square">
            <a:spAutoFit/>
            <a:scene3d>
              <a:camera prst="orthographicFront"/>
              <a:lightRig rig="threePt" dir="t"/>
            </a:scene3d>
          </a:bodyPr>
          <a:p>
            <a:pPr marL="0" indent="0"/>
            <a:r>
              <a:rPr lang="en-US" altLang="zh-CN" sz="1600" b="0" i="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rPr>
              <a:t>‌</a:t>
            </a:r>
            <a:endParaRPr lang="zh-CN" altLang="en-US" sz="160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sym typeface="+mn-ea"/>
            </a:endParaRPr>
          </a:p>
          <a:p>
            <a:pPr indent="0" fontAlgn="auto">
              <a:lnSpc>
                <a:spcPct val="150000"/>
              </a:lnSpc>
            </a:pPr>
            <a:r>
              <a:rPr lang="en-US" altLang="zh-CN" sz="1600" b="0" i="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rPr>
              <a:t>1</a:t>
            </a:r>
            <a:r>
              <a:rPr lang="zh-CN" altLang="en-US" sz="1600" b="0" i="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rPr>
              <a:t>、 </a:t>
            </a:r>
            <a:r>
              <a:rPr lang="en-US" altLang="zh-CN" sz="1600" b="0" i="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rPr>
              <a:t>‌</a:t>
            </a:r>
            <a:r>
              <a:rPr lang="zh-CN" altLang="en-US" sz="1600" b="0" i="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rPr>
              <a:t>结构稳固</a:t>
            </a:r>
            <a:r>
              <a:rPr lang="en-US" altLang="zh-CN" sz="1600" b="0" i="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rPr>
              <a:t>‌</a:t>
            </a:r>
            <a:r>
              <a:rPr lang="zh-CN" altLang="en-US" sz="1600" b="0" i="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rPr>
              <a:t>：</a:t>
            </a:r>
            <a:r>
              <a:rPr lang="zh-CN" altLang="en-US" sz="160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sym typeface="+mn-ea"/>
              </a:rPr>
              <a:t>设计美观，顶部</a:t>
            </a:r>
            <a:r>
              <a:rPr lang="zh-CN" altLang="en-US" sz="1600" b="0" i="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rPr>
              <a:t>采用高品质的透明玻璃与精细金属框架相结合，确保了整体结构的稳定性和耐用性。</a:t>
            </a:r>
            <a:endParaRPr lang="zh-CN" altLang="en-US" sz="1600" b="0" i="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endParaRPr>
          </a:p>
          <a:p>
            <a:pPr indent="0" fontAlgn="auto">
              <a:lnSpc>
                <a:spcPct val="150000"/>
              </a:lnSpc>
            </a:pPr>
            <a:r>
              <a:rPr lang="en-US" altLang="zh-CN" sz="1600" b="0" i="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rPr>
              <a:t>2</a:t>
            </a:r>
            <a:r>
              <a:rPr lang="zh-CN" altLang="en-US" sz="1600" b="0" i="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rPr>
              <a:t>、 </a:t>
            </a:r>
            <a:r>
              <a:rPr lang="en-US" altLang="zh-CN" sz="1600" b="0" i="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rPr>
              <a:t>‌</a:t>
            </a:r>
            <a:r>
              <a:rPr lang="zh-CN" altLang="en-US" sz="1600" b="0" i="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rPr>
              <a:t>制冷系统稳定</a:t>
            </a:r>
            <a:r>
              <a:rPr lang="en-US" altLang="zh-CN" sz="1600" b="0" i="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rPr>
              <a:t>‌</a:t>
            </a:r>
            <a:r>
              <a:rPr lang="zh-CN" altLang="en-US" sz="1600" b="0" i="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rPr>
              <a:t>：制冷系统是</a:t>
            </a:r>
            <a:r>
              <a:rPr lang="zh-CN" altLang="en-US" sz="1600" dirty="0" smtClean="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sym typeface="+mn-ea"/>
              </a:rPr>
              <a:t>经济型橱柜式仓储柜</a:t>
            </a:r>
            <a:r>
              <a:rPr lang="zh-CN" altLang="en-US" sz="160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sym typeface="+mn-ea"/>
              </a:rPr>
              <a:t>的</a:t>
            </a:r>
            <a:r>
              <a:rPr lang="zh-CN" altLang="en-US" sz="1600" b="0" i="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rPr>
              <a:t>核心部分，为</a:t>
            </a:r>
            <a:r>
              <a:rPr lang="zh-CN" altLang="en-US" sz="160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sym typeface="+mn-ea"/>
              </a:rPr>
              <a:t>确保制冷效果稳定且高效，采用先进的制冷技术和高品质的进口压缩机</a:t>
            </a:r>
            <a:r>
              <a:rPr lang="zh-CN" altLang="en-US" sz="1600" b="0" i="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rPr>
              <a:t>，能够在各种环境下保持稳定的制冷性能，从而延长食品的保鲜期。 </a:t>
            </a:r>
            <a:endParaRPr lang="en-US" altLang="zh-CN" sz="1600" b="0" i="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endParaRPr>
          </a:p>
          <a:p>
            <a:pPr indent="0" fontAlgn="auto">
              <a:lnSpc>
                <a:spcPct val="150000"/>
              </a:lnSpc>
            </a:pPr>
            <a:r>
              <a:rPr lang="en-US" altLang="zh-CN" sz="1600" b="0" i="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rPr>
              <a:t>3</a:t>
            </a:r>
            <a:r>
              <a:rPr lang="zh-CN" altLang="en-US" sz="1600" b="0" i="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rPr>
              <a:t>、安全设计</a:t>
            </a:r>
            <a:r>
              <a:rPr lang="en-US" altLang="zh-CN" sz="1600" b="0" i="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rPr>
              <a:t>‌</a:t>
            </a:r>
            <a:r>
              <a:rPr lang="zh-CN" altLang="en-US" sz="1600" b="0" i="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rPr>
              <a:t>：为了进一步增强稳定性，</a:t>
            </a:r>
            <a:r>
              <a:rPr lang="zh-CN" altLang="en-US" sz="1600" dirty="0" smtClean="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sym typeface="+mn-ea"/>
              </a:rPr>
              <a:t>经济型橱柜式仓储柜</a:t>
            </a:r>
            <a:r>
              <a:rPr lang="zh-CN" altLang="en-US" sz="1600" b="0" i="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rPr>
              <a:t>还配备了一系列安全设计，顶部采用加固的钢化镀膜玻璃，确保其耐用性和使用过程中的安全性。 </a:t>
            </a:r>
            <a:endParaRPr lang="zh-CN" altLang="en-US" sz="1600" b="0" i="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endParaRPr>
          </a:p>
          <a:p>
            <a:pPr indent="0" fontAlgn="auto">
              <a:lnSpc>
                <a:spcPct val="150000"/>
              </a:lnSpc>
            </a:pPr>
            <a:r>
              <a:rPr lang="en-US" altLang="zh-CN" sz="1600" b="0" i="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rPr>
              <a:t>4</a:t>
            </a:r>
            <a:r>
              <a:rPr lang="zh-CN" altLang="en-US" sz="1600" b="0" i="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rPr>
              <a:t>、</a:t>
            </a:r>
            <a:r>
              <a:rPr lang="en-US" altLang="zh-CN" sz="1600" b="0" i="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rPr>
              <a:t>‌</a:t>
            </a:r>
            <a:r>
              <a:rPr lang="zh-CN" altLang="en-US" sz="1600" b="0" i="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rPr>
              <a:t>严格的质量控制</a:t>
            </a:r>
            <a:r>
              <a:rPr lang="en-US" altLang="zh-CN" sz="1600" b="0" i="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rPr>
              <a:t>‌</a:t>
            </a:r>
            <a:r>
              <a:rPr lang="zh-CN" altLang="en-US" sz="1600" b="0" i="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rPr>
              <a:t>：在制造过程中，</a:t>
            </a:r>
            <a:r>
              <a:rPr lang="zh-CN" altLang="en-US" sz="1600" dirty="0" smtClean="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sym typeface="+mn-ea"/>
              </a:rPr>
              <a:t>所有冷柜</a:t>
            </a:r>
            <a:r>
              <a:rPr lang="zh-CN" altLang="en-US" sz="1600" b="0" i="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rPr>
              <a:t>都会经过严格的质量控制和出厂检测，包括制冷速度、温度控制、外观品质等多个方面</a:t>
            </a:r>
            <a:r>
              <a:rPr lang="en-US" altLang="zh-CN" sz="1600" b="0" i="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rPr>
              <a:t>‌</a:t>
            </a:r>
            <a:r>
              <a:rPr lang="zh-CN" altLang="en-US" sz="1600" b="0" i="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rPr>
              <a:t>。这些检测确保了每一台岛柜在交付给客户之前都达到了高标准的质量要求，从而保证了其在使用过程中的稳定性。 </a:t>
            </a:r>
            <a:endParaRPr lang="zh-CN" altLang="en-US" sz="1600" b="0" i="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endParaRPr>
          </a:p>
          <a:p>
            <a:pPr indent="0" fontAlgn="auto">
              <a:lnSpc>
                <a:spcPct val="150000"/>
              </a:lnSpc>
            </a:pPr>
            <a:r>
              <a:rPr lang="zh-CN" altLang="en-US" sz="1600" b="0" i="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rPr>
              <a:t>综上所述，</a:t>
            </a:r>
            <a:r>
              <a:rPr lang="zh-CN" altLang="en-US" sz="1600" dirty="0" smtClean="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sym typeface="+mn-ea"/>
              </a:rPr>
              <a:t>经济型橱柜式仓储柜</a:t>
            </a:r>
            <a:r>
              <a:rPr lang="zh-CN" altLang="en-US" sz="1600" b="0" i="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rPr>
              <a:t>产品在结构稳固性、制冷系统稳定性、安全设计以及质量控制等方面都表现出较高的稳定性。</a:t>
            </a:r>
            <a:endParaRPr lang="zh-CN" altLang="en-US" sz="1600" b="0" i="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endParaRPr>
          </a:p>
        </p:txBody>
      </p:sp>
      <p:pic>
        <p:nvPicPr>
          <p:cNvPr id="9" name="图片 8"/>
          <p:cNvPicPr>
            <a:picLocks noChangeAspect="1"/>
          </p:cNvPicPr>
          <p:nvPr/>
        </p:nvPicPr>
        <p:blipFill>
          <a:blip r:embed="rId3"/>
          <a:stretch>
            <a:fillRect/>
          </a:stretch>
        </p:blipFill>
        <p:spPr>
          <a:xfrm>
            <a:off x="497205" y="2189480"/>
            <a:ext cx="1857600" cy="1543137"/>
          </a:xfrm>
          <a:prstGeom prst="rect">
            <a:avLst/>
          </a:prstGeom>
          <a:ln>
            <a:noFill/>
          </a:ln>
        </p:spPr>
      </p:pic>
    </p:spTree>
  </p:cSld>
  <p:clrMapOvr>
    <a:masterClrMapping/>
  </p:clrMapOvr>
</p:sld>
</file>

<file path=ppt/tags/tag1.xml><?xml version="1.0" encoding="utf-8"?>
<p:tagLst xmlns:p="http://schemas.openxmlformats.org/presentationml/2006/main">
  <p:tag name="TABLE_ENDDRAG_ORIGIN_RECT" val="735*377"/>
  <p:tag name="TABLE_ENDDRAG_RECT" val="166*82*735*377"/>
</p:tagLst>
</file>

<file path=ppt/tags/tag2.xml><?xml version="1.0" encoding="utf-8"?>
<p:tagLst xmlns:p="http://schemas.openxmlformats.org/presentationml/2006/main">
  <p:tag name="KSO_WM_BEAUTIFY_FLAG" val=""/>
</p:tagLst>
</file>

<file path=ppt/tags/tag3.xml><?xml version="1.0" encoding="utf-8"?>
<p:tagLst xmlns:p="http://schemas.openxmlformats.org/presentationml/2006/main">
  <p:tag name="KSO_WM_BEAUTIFY_FLAG" val=""/>
</p:tagLst>
</file>

<file path=ppt/tags/tag4.xml><?xml version="1.0" encoding="utf-8"?>
<p:tagLst xmlns:p="http://schemas.openxmlformats.org/presentationml/2006/main">
  <p:tag name="KSO_WM_BEAUTIFY_FLAG" val=""/>
</p:tagLst>
</file>

<file path=ppt/theme/theme1.xml><?xml version="1.0" encoding="utf-8"?>
<a:theme xmlns:a="http://schemas.openxmlformats.org/drawingml/2006/main" name="WPS">
  <a:themeElements>
    <a:clrScheme name="WPS">
      <a:dk1>
        <a:sysClr val="windowText" lastClr="000000"/>
      </a:dk1>
      <a:lt1>
        <a:sysClr val="window" lastClr="FFFFFF"/>
      </a:lt1>
      <a:dk2>
        <a:srgbClr val="0F1423"/>
      </a:dk2>
      <a:lt2>
        <a:srgbClr val="FFFFFF"/>
      </a:lt2>
      <a:accent1>
        <a:srgbClr val="4874CB"/>
      </a:accent1>
      <a:accent2>
        <a:srgbClr val="EE822F"/>
      </a:accent2>
      <a:accent3>
        <a:srgbClr val="F2BA02"/>
      </a:accent3>
      <a:accent4>
        <a:srgbClr val="75BD42"/>
      </a:accent4>
      <a:accent5>
        <a:srgbClr val="30C0B4"/>
      </a:accent5>
      <a:accent6>
        <a:srgbClr val="E54C5E"/>
      </a:accent6>
      <a:hlink>
        <a:srgbClr val="0026E5"/>
      </a:hlink>
      <a:folHlink>
        <a:srgbClr val="7E1FAD"/>
      </a:folHlink>
    </a:clrScheme>
    <a:fontScheme name="WPS">
      <a:majorFont>
        <a:latin typeface="Calibri"/>
        <a:ea typeface="宋体"/>
        <a:cs typeface=""/>
      </a:majorFont>
      <a:minorFont>
        <a:latin typeface="Calibri"/>
        <a:ea typeface="宋体"/>
        <a:cs typeface=""/>
      </a:minorFont>
    </a:fontScheme>
    <a:fmtScheme name="WPS">
      <a:fillStyleLst>
        <a:solidFill>
          <a:schemeClr val="phClr"/>
        </a:solidFill>
        <a:gradFill>
          <a:gsLst>
            <a:gs pos="0">
              <a:schemeClr val="phClr">
                <a:lumOff val="17500"/>
              </a:schemeClr>
            </a:gs>
            <a:gs pos="100000">
              <a:schemeClr val="phClr"/>
            </a:gs>
          </a:gsLst>
          <a:lin ang="2700000" scaled="0"/>
        </a:gradFill>
        <a:gradFill>
          <a:gsLst>
            <a:gs pos="0">
              <a:schemeClr val="phClr">
                <a:hueOff val="-2520000"/>
              </a:schemeClr>
            </a:gs>
            <a:gs pos="100000">
              <a:schemeClr val="phClr"/>
            </a:gs>
          </a:gsLst>
          <a:lin ang="2700000" scaled="0"/>
        </a:gradFill>
      </a:fillStyleLst>
      <a:lnStyleLst>
        <a:ln w="12700" cap="flat" cmpd="sng" algn="ctr">
          <a:solidFill>
            <a:schemeClr val="phClr"/>
          </a:solidFill>
          <a:prstDash val="solid"/>
          <a:miter lim="800000"/>
        </a:ln>
        <a:ln w="12700" cap="flat" cmpd="sng" algn="ctr">
          <a:solidFill>
            <a:schemeClr val="phClr"/>
          </a:solidFill>
          <a:prstDash val="solid"/>
          <a:miter lim="800000"/>
        </a:ln>
        <a:ln w="12700" cap="flat" cmpd="sng" algn="ctr">
          <a:gradFill>
            <a:gsLst>
              <a:gs pos="0">
                <a:schemeClr val="phClr">
                  <a:hueOff val="-4200000"/>
                </a:schemeClr>
              </a:gs>
              <a:gs pos="100000">
                <a:schemeClr val="phClr"/>
              </a:gs>
            </a:gsLst>
            <a:lin ang="2700000" scaled="1"/>
          </a:gradFill>
          <a:prstDash val="solid"/>
          <a:miter lim="800000"/>
        </a:ln>
      </a:lnStyleLst>
      <a:effectStyleLst>
        <a:effectStyle>
          <a:effectLst>
            <a:outerShdw blurRad="101600" dist="50800" dir="5400000" algn="ctr" rotWithShape="0">
              <a:schemeClr val="phClr">
                <a:alpha val="60000"/>
              </a:schemeClr>
            </a:outerShdw>
          </a:effectLst>
        </a:effectStyle>
        <a:effectStyle>
          <a:effectLst>
            <a:reflection stA="50000" endA="300" endPos="40000" dist="25400" dir="5400000" sy="-100000" algn="bl" rotWithShape="0"/>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宋体"/>
        <a:ea typeface=""/>
        <a:cs typeface=""/>
        <a:font script="Jpan" typeface="游ゴシック Light"/>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宋体"/>
        <a:ea typeface=""/>
        <a:cs typeface=""/>
        <a:font script="Jpan" typeface="游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2389</Words>
  <Application>WPS 演示</Application>
  <PresentationFormat>宽屏</PresentationFormat>
  <Paragraphs>112</Paragraphs>
  <Slides>11</Slides>
  <Notes>1</Notes>
  <HiddenSlides>0</HiddenSlides>
  <MMClips>0</MMClips>
  <ScaleCrop>false</ScaleCrop>
  <HeadingPairs>
    <vt:vector size="6" baseType="variant">
      <vt:variant>
        <vt:lpstr>已用的字体</vt:lpstr>
      </vt:variant>
      <vt:variant>
        <vt:i4>6</vt:i4>
      </vt:variant>
      <vt:variant>
        <vt:lpstr>主题</vt:lpstr>
      </vt:variant>
      <vt:variant>
        <vt:i4>1</vt:i4>
      </vt:variant>
      <vt:variant>
        <vt:lpstr>幻灯片标题</vt:lpstr>
      </vt:variant>
      <vt:variant>
        <vt:i4>11</vt:i4>
      </vt:variant>
    </vt:vector>
  </HeadingPairs>
  <TitlesOfParts>
    <vt:vector size="18" baseType="lpstr">
      <vt:lpstr>Arial</vt:lpstr>
      <vt:lpstr>宋体</vt:lpstr>
      <vt:lpstr>Wingdings</vt:lpstr>
      <vt:lpstr>微软雅黑</vt:lpstr>
      <vt:lpstr>Calibri</vt:lpstr>
      <vt:lpstr>Arial Unicode MS</vt:lpstr>
      <vt:lpstr>WPS</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2024年10月申请发明专利中</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
  <cp:lastModifiedBy>WPS_1597652047</cp:lastModifiedBy>
  <cp:revision>63</cp:revision>
  <dcterms:created xsi:type="dcterms:W3CDTF">2024-11-20T08:52:00Z</dcterms:created>
  <dcterms:modified xsi:type="dcterms:W3CDTF">2025-02-01T16:14:00Z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2052-12.1.0.19770</vt:lpwstr>
  </property>
  <property fmtid="{D5CDD505-2E9C-101B-9397-08002B2CF9AE}" pid="3" name="ICV">
    <vt:lpwstr>25A2D8160D0C9400CA633C67A24B6DF0_43</vt:lpwstr>
  </property>
</Properties>
</file>