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74" r:id="rId5"/>
    <p:sldId id="271" r:id="rId6"/>
    <p:sldId id="273" r:id="rId7"/>
    <p:sldId id="272" r:id="rId8"/>
    <p:sldId id="261" r:id="rId9"/>
    <p:sldId id="262" r:id="rId10"/>
    <p:sldId id="268" r:id="rId11"/>
    <p:sldId id="269" r:id="rId12"/>
    <p:sldId id="270" r:id="rId13"/>
    <p:sldId id="263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967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95" d="100"/>
          <a:sy n="95" d="100"/>
        </p:scale>
        <p:origin x="1278" y="90"/>
      </p:cViewPr>
      <p:guideLst>
        <p:guide orient="horz" pos="214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5.wdp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5.png"/><Relationship Id="rId10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绿色供应链赛道-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1755" y="0"/>
            <a:ext cx="12353925" cy="6949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7056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稳定性（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106" y="1007745"/>
            <a:ext cx="7048500" cy="1291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即展</a:t>
            </a:r>
            <a:r>
              <a:rPr lang="en-US" altLang="zh-CN" dirty="0"/>
              <a:t>PDQ </a:t>
            </a:r>
            <a:r>
              <a:rPr lang="zh-CN" altLang="en-US" dirty="0"/>
              <a:t>箱体和纸卡都是成熟工艺生产，生产和质量稳定。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即展</a:t>
            </a:r>
            <a:r>
              <a:rPr lang="en-US" altLang="zh-CN" dirty="0"/>
              <a:t>PDQ </a:t>
            </a:r>
            <a:r>
              <a:rPr lang="zh-CN" altLang="en-US" dirty="0"/>
              <a:t>箱体 由</a:t>
            </a:r>
            <a:r>
              <a:rPr lang="en-US" altLang="zh-CN" dirty="0"/>
              <a:t>PP+PE</a:t>
            </a:r>
            <a:r>
              <a:rPr lang="zh-CN" altLang="en-US" dirty="0"/>
              <a:t>注塑而成，结构稳定，不易损坏污染和变形。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组装堆码时，结构上是嵌套，所以更加稳定牢固。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3105" y="68389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案例补充说明</a:t>
            </a:r>
            <a:r>
              <a:rPr lang="zh-CN" altLang="en-US" sz="12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（若有）</a:t>
            </a:r>
            <a:r>
              <a:rPr lang="zh-CN" altLang="en-US" sz="2000" dirty="0"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000" dirty="0"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96" y="1236130"/>
            <a:ext cx="6991709" cy="40832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2470" y="5670791"/>
            <a:ext cx="3882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即展</a:t>
            </a:r>
            <a:r>
              <a:rPr lang="en-US" altLang="zh-CN" b="1" dirty="0"/>
              <a:t>PDQ</a:t>
            </a:r>
            <a:r>
              <a:rPr lang="zh-CN" altLang="en-US" b="1" dirty="0"/>
              <a:t>在其他客户门店内陈列效果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4140" y="6101715"/>
            <a:ext cx="1249680" cy="4806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" y="6158865"/>
            <a:ext cx="1976120" cy="368935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150620" y="959485"/>
          <a:ext cx="9975215" cy="510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70"/>
                <a:gridCol w="1341755"/>
                <a:gridCol w="6460490"/>
              </a:tblGrid>
              <a:tr h="92964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案例名称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altLang="zh-CN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宝洁 即展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-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重复使用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PDQ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在麦德龙应用</a:t>
                      </a:r>
                      <a:endParaRPr lang="zh-CN" altLang="zh-CN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82423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参与方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宝洁中国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1050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应用企业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麦德龙中国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申报奖项类别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000" b="1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绿色供应链</a:t>
                      </a: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案例核心要素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例如：消费者大数据、照明设计、跨界营销、门店管理系统等</a:t>
                      </a:r>
                      <a:endParaRPr lang="en-US" altLang="zh-CN" sz="12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重复使用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PDQ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、堆头、促销工具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782320"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           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应用企业推荐语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B65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buNone/>
                      </a:pPr>
                      <a:endParaRPr lang="zh-CN" altLang="en-US" sz="1000" b="1" kern="120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3105" y="846454"/>
            <a:ext cx="6039387" cy="1671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随着大型商超店内销售体验和运作效率的需求不断提高，快速陈列展示箱（</a:t>
            </a:r>
            <a:r>
              <a:rPr lang="en-US" altLang="zh-CN" sz="1400" dirty="0"/>
              <a:t>PDQ</a:t>
            </a:r>
            <a:r>
              <a:rPr lang="zh-CN" altLang="en-US" sz="1400" dirty="0"/>
              <a:t>）由于其可直接上架陈列、无需摆放和整理商品、便于拿取等特点备受商家青睐，其需求日益旺盛。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zh-CN" altLang="en-US" sz="1400" dirty="0"/>
              <a:t>然而，传统的纸质</a:t>
            </a:r>
            <a:r>
              <a:rPr lang="en-US" altLang="zh-CN" sz="1400" dirty="0"/>
              <a:t>PDQ</a:t>
            </a:r>
            <a:r>
              <a:rPr lang="zh-CN" altLang="en-US" sz="1400" dirty="0"/>
              <a:t>由于其材料结构、展示效果和运作模式的特点，存在一些痛点亟待解决。</a:t>
            </a:r>
            <a:endParaRPr lang="en-US" altLang="zh-CN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3105" y="2763215"/>
            <a:ext cx="3221423" cy="3010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71967"/>
                </a:solidFill>
              </a:rPr>
              <a:t>1</a:t>
            </a:r>
            <a:r>
              <a:rPr lang="zh-CN" altLang="en-US" sz="1600" b="1" dirty="0">
                <a:solidFill>
                  <a:srgbClr val="071967"/>
                </a:solidFill>
              </a:rPr>
              <a:t>、材料成本高、操作效率低</a:t>
            </a:r>
            <a:endParaRPr lang="en-US" altLang="zh-CN" sz="1600" b="1" dirty="0">
              <a:solidFill>
                <a:srgbClr val="071967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/>
              <a:t>PDQ</a:t>
            </a:r>
            <a:r>
              <a:rPr lang="zh-CN" altLang="en-US" sz="1400" dirty="0"/>
              <a:t>箱体印刷几乎均为彩印，且为达到特殊的展示效果的</a:t>
            </a:r>
            <a:r>
              <a:rPr lang="en-US" altLang="zh-CN" sz="1400" dirty="0"/>
              <a:t>PDQ</a:t>
            </a:r>
            <a:r>
              <a:rPr lang="zh-CN" altLang="en-US" sz="1400" dirty="0"/>
              <a:t>需要进行额外的折叠，很难进行自动化生产，其材料成本远高于一般的运输纸箱。除此之外，部分</a:t>
            </a:r>
            <a:r>
              <a:rPr lang="en-US" altLang="zh-CN" sz="1400" dirty="0"/>
              <a:t>PDQ</a:t>
            </a:r>
            <a:r>
              <a:rPr lang="zh-CN" altLang="en-US" sz="1400" dirty="0"/>
              <a:t>需要在运输环节进行额外的二次操作（比如拆箱、增加保护、到店组装等），这些也无形之中增加了物流成本、降低了操作效率。</a:t>
            </a:r>
            <a:endParaRPr lang="en-US" altLang="zh-CN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429310" y="2763215"/>
            <a:ext cx="3221423" cy="268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71967"/>
                </a:solidFill>
              </a:rPr>
              <a:t>2</a:t>
            </a:r>
            <a:r>
              <a:rPr lang="zh-CN" altLang="en-US" sz="1600" b="1" dirty="0">
                <a:solidFill>
                  <a:srgbClr val="071967"/>
                </a:solidFill>
              </a:rPr>
              <a:t>、设计周期长、效果有参差</a:t>
            </a:r>
            <a:endParaRPr lang="en-US" altLang="zh-CN" sz="1600" b="1" dirty="0">
              <a:solidFill>
                <a:srgbClr val="071967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/>
              <a:t>传统的</a:t>
            </a:r>
            <a:r>
              <a:rPr lang="en-US" altLang="zh-CN" sz="1400" dirty="0"/>
              <a:t>PDQ</a:t>
            </a:r>
            <a:r>
              <a:rPr lang="zh-CN" altLang="en-US" sz="1400" dirty="0"/>
              <a:t>通常由品牌方和零售方提前</a:t>
            </a:r>
            <a:r>
              <a:rPr lang="en-US" altLang="zh-CN" sz="1400" dirty="0"/>
              <a:t>3-4</a:t>
            </a:r>
            <a:r>
              <a:rPr lang="zh-CN" altLang="en-US" sz="1400" dirty="0"/>
              <a:t>个月确定选品和上市时间后进行包装设计和制作，同时还要留出时间对</a:t>
            </a:r>
            <a:r>
              <a:rPr lang="en-US" altLang="zh-CN" sz="1400" dirty="0"/>
              <a:t>PDQ</a:t>
            </a:r>
            <a:r>
              <a:rPr lang="zh-CN" altLang="en-US" sz="1400" dirty="0"/>
              <a:t>的质量进行测试和验证（比如堆码强度等）。尽管如此，不同</a:t>
            </a:r>
            <a:r>
              <a:rPr lang="en-US" altLang="zh-CN" sz="1400" dirty="0"/>
              <a:t>PDQ</a:t>
            </a:r>
            <a:r>
              <a:rPr lang="zh-CN" altLang="en-US" sz="1400" dirty="0"/>
              <a:t>的质量却参差不齐，超市内常见一些开裂</a:t>
            </a:r>
            <a:r>
              <a:rPr lang="en-US" altLang="zh-CN" sz="1400" dirty="0"/>
              <a:t>&amp;</a:t>
            </a:r>
            <a:r>
              <a:rPr lang="zh-CN" altLang="en-US" sz="1400" dirty="0"/>
              <a:t>倒塌的</a:t>
            </a:r>
            <a:r>
              <a:rPr lang="en-US" altLang="zh-CN" sz="1400" dirty="0"/>
              <a:t>PDQ</a:t>
            </a:r>
            <a:r>
              <a:rPr lang="zh-CN" altLang="en-US" sz="1400" dirty="0"/>
              <a:t>影响产品展示效果。</a:t>
            </a:r>
            <a:endParaRPr lang="en-US" altLang="zh-CN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45515" y="2763215"/>
            <a:ext cx="3221423" cy="268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71967"/>
                </a:solidFill>
              </a:rPr>
              <a:t>3</a:t>
            </a:r>
            <a:r>
              <a:rPr lang="zh-CN" altLang="en-US" sz="1600" b="1" dirty="0">
                <a:solidFill>
                  <a:srgbClr val="071967"/>
                </a:solidFill>
              </a:rPr>
              <a:t>、绿色属性差、环保程度低</a:t>
            </a:r>
            <a:endParaRPr lang="en-US" altLang="zh-CN" sz="1600" b="1" dirty="0">
              <a:solidFill>
                <a:srgbClr val="071967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/>
              <a:t>PDQ</a:t>
            </a:r>
            <a:r>
              <a:rPr lang="zh-CN" altLang="en-US" sz="1400" dirty="0"/>
              <a:t>不仅相对于普通纸箱包装材料和油墨使用量增多，</a:t>
            </a:r>
            <a:r>
              <a:rPr lang="en-US" altLang="zh-CN" sz="1400" dirty="0"/>
              <a:t> PDQ</a:t>
            </a:r>
            <a:r>
              <a:rPr lang="zh-CN" altLang="en-US" sz="1400" dirty="0"/>
              <a:t>彩印工艺更是会在生产过程中带来较大的污染，且较难回收。不仅如此，有些</a:t>
            </a:r>
            <a:r>
              <a:rPr lang="en-US" altLang="zh-CN" sz="1400" dirty="0"/>
              <a:t>PDQ</a:t>
            </a:r>
            <a:r>
              <a:rPr lang="zh-CN" altLang="en-US" sz="1400" dirty="0"/>
              <a:t>由于业务模式的差异还未上架便已报废（比如“到家”业务，拆掉</a:t>
            </a:r>
            <a:r>
              <a:rPr lang="en-US" altLang="zh-CN" sz="1400" dirty="0"/>
              <a:t>PDQ</a:t>
            </a:r>
            <a:r>
              <a:rPr lang="zh-CN" altLang="en-US" sz="1400" dirty="0"/>
              <a:t>只运送产品），造成了极大的浪费。</a:t>
            </a:r>
            <a:endParaRPr lang="en-US" sz="1400" dirty="0"/>
          </a:p>
        </p:txBody>
      </p:sp>
      <p:pic>
        <p:nvPicPr>
          <p:cNvPr id="1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13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4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pic>
        <p:nvPicPr>
          <p:cNvPr id="1026" name="Picture 2" descr="PDQ陈列盒4-PDQ陈列盒- 昆山德科陈列展示用品有限公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72" b="15736"/>
          <a:stretch>
            <a:fillRect/>
          </a:stretch>
        </p:blipFill>
        <p:spPr bwMode="auto">
          <a:xfrm>
            <a:off x="7820824" y="538509"/>
            <a:ext cx="2867085" cy="16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64518" y="2111146"/>
            <a:ext cx="1768837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图：传统纸质</a:t>
            </a:r>
            <a:r>
              <a:rPr lang="en-US" altLang="zh-CN" sz="1400" dirty="0"/>
              <a:t>PDQ</a:t>
            </a:r>
            <a:endParaRPr lang="en-US" altLang="zh-CN" sz="1400" dirty="0"/>
          </a:p>
        </p:txBody>
      </p:sp>
      <p:sp>
        <p:nvSpPr>
          <p:cNvPr id="17" name="文本框 2"/>
          <p:cNvSpPr txBox="1"/>
          <p:nvPr/>
        </p:nvSpPr>
        <p:spPr>
          <a:xfrm>
            <a:off x="713105" y="380225"/>
            <a:ext cx="2867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案例简述及辅助证明 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1960" y="846454"/>
            <a:ext cx="6441321" cy="1348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为了解决以上痛点，宝洁与零售客户共同创立了循环</a:t>
            </a:r>
            <a:r>
              <a:rPr lang="en-US" altLang="zh-CN" sz="1400" dirty="0"/>
              <a:t>PDQ</a:t>
            </a:r>
            <a:r>
              <a:rPr lang="zh-CN" altLang="en-US" sz="1400" dirty="0"/>
              <a:t>解决方案。</a:t>
            </a:r>
            <a:endParaRPr lang="en-US" altLang="zh-CN" sz="1400" dirty="0"/>
          </a:p>
          <a:p>
            <a:pPr>
              <a:lnSpc>
                <a:spcPct val="150000"/>
              </a:lnSpc>
            </a:pPr>
            <a:r>
              <a:rPr lang="zh-CN" altLang="en-US" sz="1400" dirty="0"/>
              <a:t>该方案设计了一种新型结构的</a:t>
            </a:r>
            <a:r>
              <a:rPr lang="en-US" altLang="zh-CN" sz="1400" dirty="0"/>
              <a:t>PDQ</a:t>
            </a:r>
            <a:r>
              <a:rPr lang="zh-CN" altLang="en-US" sz="1400" dirty="0"/>
              <a:t>，其主体部分由坚固耐久的塑料材料制成，在主体结构上设计了卡槽，可以放入展示品牌信息的插卡。通过通用箱体</a:t>
            </a:r>
            <a:r>
              <a:rPr lang="en-US" altLang="zh-CN" sz="1400" dirty="0"/>
              <a:t>+</a:t>
            </a:r>
            <a:r>
              <a:rPr lang="zh-CN" altLang="en-US" sz="1400" dirty="0"/>
              <a:t>定制插卡的设计，实现了和传统纸质</a:t>
            </a:r>
            <a:r>
              <a:rPr lang="en-US" altLang="zh-CN" sz="1400" dirty="0"/>
              <a:t>PDQ</a:t>
            </a:r>
            <a:r>
              <a:rPr lang="zh-CN" altLang="en-US" sz="1400" dirty="0"/>
              <a:t>相同的展示效果。它具有如下优势：</a:t>
            </a:r>
            <a:endParaRPr lang="en-US" altLang="zh-CN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13105" y="2244883"/>
            <a:ext cx="10737570" cy="1071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71967"/>
                </a:solidFill>
              </a:rPr>
              <a:t>1</a:t>
            </a:r>
            <a:r>
              <a:rPr lang="zh-CN" altLang="en-US" sz="1600" b="1" dirty="0">
                <a:solidFill>
                  <a:srgbClr val="071967"/>
                </a:solidFill>
              </a:rPr>
              <a:t>、材料成本低，操作效率高</a:t>
            </a:r>
            <a:endParaRPr lang="zh-CN" altLang="en-US" sz="1600" b="1" dirty="0">
              <a:solidFill>
                <a:srgbClr val="071967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/>
              <a:t>由于使用坚固耐久的塑料主体结构，其使用寿命可达</a:t>
            </a:r>
            <a:r>
              <a:rPr lang="en-US" altLang="zh-CN" sz="1400" dirty="0"/>
              <a:t>5</a:t>
            </a:r>
            <a:r>
              <a:rPr lang="zh-CN" altLang="en-US" sz="1400" dirty="0"/>
              <a:t>年，每次只需更换纸卡便可变成新的</a:t>
            </a:r>
            <a:r>
              <a:rPr lang="en-US" altLang="zh-CN" sz="1400" dirty="0"/>
              <a:t>PDQ</a:t>
            </a:r>
            <a:r>
              <a:rPr lang="zh-CN" altLang="en-US" sz="1400" dirty="0"/>
              <a:t>，综合材料成本低于当前</a:t>
            </a:r>
            <a:r>
              <a:rPr lang="en-US" altLang="zh-CN" sz="1400" dirty="0"/>
              <a:t>3</a:t>
            </a:r>
            <a:r>
              <a:rPr lang="zh-CN" altLang="en-US" sz="1400" dirty="0"/>
              <a:t>个月即需报废的纸质</a:t>
            </a:r>
            <a:r>
              <a:rPr lang="en-US" altLang="zh-CN" sz="1400" dirty="0"/>
              <a:t>PDQ</a:t>
            </a:r>
            <a:r>
              <a:rPr lang="zh-CN" altLang="en-US" sz="1400" dirty="0"/>
              <a:t>。同时，由于塑料箱折叠方便、抗压强度高，操作效率高且无需更多材料保护。物流成本大大降低、效率提升。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41961" y="3382708"/>
            <a:ext cx="10737570" cy="139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71967"/>
                </a:solidFill>
              </a:rPr>
              <a:t>2</a:t>
            </a:r>
            <a:r>
              <a:rPr lang="zh-CN" altLang="en-US" sz="1600" b="1" dirty="0">
                <a:solidFill>
                  <a:srgbClr val="071967"/>
                </a:solidFill>
              </a:rPr>
              <a:t>、即刻展示，优质陈列</a:t>
            </a:r>
            <a:endParaRPr lang="en-US" altLang="zh-CN" sz="1600" b="1" dirty="0">
              <a:solidFill>
                <a:srgbClr val="071967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/>
              <a:t>由于无需对结构强度进行二次考核，只需对纸卡进行商业设计，缩短了设计周期，消除了测试周期，极大程度地增加了产品的上市速度和更多选择可能性。同时，相比于纸质</a:t>
            </a:r>
            <a:r>
              <a:rPr lang="en-US" altLang="zh-CN" sz="1400" dirty="0"/>
              <a:t>PDQ</a:t>
            </a:r>
            <a:r>
              <a:rPr lang="zh-CN" altLang="en-US" sz="1400" dirty="0"/>
              <a:t>，塑料循环</a:t>
            </a:r>
            <a:r>
              <a:rPr lang="en-US" altLang="zh-CN" sz="1400" dirty="0"/>
              <a:t>PDQ</a:t>
            </a:r>
            <a:r>
              <a:rPr lang="zh-CN" altLang="en-US" sz="1400" dirty="0"/>
              <a:t>的展示效果更好，整体呈现出更“硬挺”的美观整齐感。 另外，塑料箱体更容易通过设计增加更多的配件（比如</a:t>
            </a:r>
            <a:r>
              <a:rPr lang="en-US" altLang="zh-CN" sz="1400" dirty="0"/>
              <a:t>RFID</a:t>
            </a:r>
            <a:r>
              <a:rPr lang="zh-CN" altLang="en-US" sz="1400" dirty="0"/>
              <a:t>、传感器、声光电等）增加箱体功能性。</a:t>
            </a:r>
            <a:endParaRPr lang="zh-CN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1960" y="4840121"/>
            <a:ext cx="10737570" cy="1071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rgbClr val="071967"/>
                </a:solidFill>
              </a:rPr>
              <a:t>3</a:t>
            </a:r>
            <a:r>
              <a:rPr lang="zh-CN" altLang="en-US" sz="1600" b="1" dirty="0">
                <a:solidFill>
                  <a:srgbClr val="071967"/>
                </a:solidFill>
              </a:rPr>
              <a:t>、少浪费、更环保</a:t>
            </a:r>
            <a:endParaRPr lang="en-US" altLang="zh-CN" sz="1600" b="1">
              <a:solidFill>
                <a:srgbClr val="071967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/>
              <a:t>相比</a:t>
            </a:r>
            <a:r>
              <a:rPr lang="zh-CN" altLang="en-US" sz="1400" dirty="0"/>
              <a:t>于纸质</a:t>
            </a:r>
            <a:r>
              <a:rPr lang="en-US" altLang="zh-CN" sz="1400" dirty="0"/>
              <a:t>PDQ</a:t>
            </a:r>
            <a:r>
              <a:rPr lang="zh-CN" altLang="en-US" sz="1400" dirty="0"/>
              <a:t>整箱都要进行满版彩印，循环</a:t>
            </a:r>
            <a:r>
              <a:rPr lang="en-US" altLang="zh-CN" sz="1400" dirty="0"/>
              <a:t>PDQ</a:t>
            </a:r>
            <a:r>
              <a:rPr lang="zh-CN" altLang="en-US" sz="1400" dirty="0"/>
              <a:t>每次只需生产新的和更换旧的插卡，在整个生命周期里都极大程度的减少了材料和污染，同时减少了仓储体积和碳排放。</a:t>
            </a:r>
            <a:endParaRPr lang="en-US" altLang="zh-CN" sz="1400" dirty="0"/>
          </a:p>
        </p:txBody>
      </p:sp>
      <p:pic>
        <p:nvPicPr>
          <p:cNvPr id="1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13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4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74423" y="1799574"/>
            <a:ext cx="1768837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图：循环</a:t>
            </a:r>
            <a:r>
              <a:rPr lang="en-US" altLang="zh-CN" sz="1400" dirty="0"/>
              <a:t>PDQ</a:t>
            </a:r>
            <a:endParaRPr lang="en-US" altLang="zh-CN" sz="1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632121" y="1088961"/>
            <a:ext cx="2033444" cy="787098"/>
            <a:chOff x="7632121" y="1239669"/>
            <a:chExt cx="2033444" cy="7870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59" t="66674" b="-61"/>
            <a:stretch>
              <a:fillRect/>
            </a:stretch>
          </p:blipFill>
          <p:spPr bwMode="auto">
            <a:xfrm>
              <a:off x="7632121" y="1239669"/>
              <a:ext cx="2033444" cy="7870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9054377" y="1239669"/>
              <a:ext cx="534353" cy="557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672477" y="427444"/>
            <a:ext cx="2033444" cy="1616428"/>
            <a:chOff x="10194996" y="578152"/>
            <a:chExt cx="2033444" cy="16164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59" t="-1" b="32786"/>
            <a:stretch>
              <a:fillRect/>
            </a:stretch>
          </p:blipFill>
          <p:spPr bwMode="auto">
            <a:xfrm>
              <a:off x="10194996" y="578152"/>
              <a:ext cx="2033444" cy="1584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11628120" y="2107076"/>
              <a:ext cx="440401" cy="87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文本框 2"/>
          <p:cNvSpPr txBox="1"/>
          <p:nvPr/>
        </p:nvSpPr>
        <p:spPr>
          <a:xfrm>
            <a:off x="713105" y="380225"/>
            <a:ext cx="2867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案例简述及辅助证明 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482806" y="2941118"/>
          <a:ext cx="3996724" cy="227300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258822"/>
                <a:gridCol w="1737902"/>
              </a:tblGrid>
              <a:tr h="360793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zh-CN" altLang="en-US" sz="1400" b="1" u="none" strike="noStrike" dirty="0">
                          <a:effectLst/>
                        </a:rPr>
                        <a:t>连锁零售商</a:t>
                      </a:r>
                      <a:endParaRPr lang="zh-CN" alt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zh-CN" altLang="en-US" sz="1400" b="1" u="none" strike="noStrike" dirty="0">
                          <a:effectLst/>
                        </a:rPr>
                        <a:t>上线门店数</a:t>
                      </a:r>
                      <a:endParaRPr lang="zh-CN" altLang="en-US" sz="2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1687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zh-CN" altLang="en-US" sz="1400" b="0" u="none" strike="noStrike" dirty="0">
                          <a:effectLst/>
                        </a:rPr>
                        <a:t>沃尔玛</a:t>
                      </a:r>
                      <a:endParaRPr lang="zh-CN" alt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1400" b="0" u="none" strike="noStrike">
                          <a:effectLst/>
                        </a:rPr>
                        <a:t>282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1687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zh-CN" altLang="en-US" sz="1400" b="0" u="none" strike="noStrike">
                          <a:effectLst/>
                        </a:rPr>
                        <a:t>麦德龙</a:t>
                      </a:r>
                      <a:endParaRPr lang="zh-CN" alt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1400" b="0" u="none" strike="noStrike" dirty="0">
                          <a:effectLst/>
                        </a:rPr>
                        <a:t>97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1687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zh-CN" altLang="en-US" sz="1400" b="0" u="none" strike="noStrike" dirty="0">
                          <a:effectLst/>
                        </a:rPr>
                        <a:t>大润发</a:t>
                      </a:r>
                      <a:endParaRPr lang="zh-CN" alt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1400" b="0" u="none" strike="noStrike" dirty="0">
                          <a:effectLst/>
                        </a:rPr>
                        <a:t>313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1687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zh-CN" altLang="en-US" sz="1400" b="0" u="none" strike="noStrike" dirty="0">
                          <a:effectLst/>
                        </a:rPr>
                        <a:t>永辉</a:t>
                      </a:r>
                      <a:endParaRPr lang="zh-CN" alt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1400" b="0" u="none" strike="noStrike" dirty="0">
                          <a:effectLst/>
                        </a:rPr>
                        <a:t>87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1687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zh-CN" altLang="en-US" sz="1400" b="0" u="none" strike="noStrike" dirty="0">
                          <a:effectLst/>
                        </a:rPr>
                        <a:t>浙江联华</a:t>
                      </a:r>
                      <a:endParaRPr lang="zh-CN" alt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1400" b="0" u="none" strike="noStrike" dirty="0">
                          <a:effectLst/>
                        </a:rPr>
                        <a:t>89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1687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zh-CN" altLang="en-US" sz="1400" b="0" u="none" strike="noStrike" dirty="0">
                          <a:effectLst/>
                        </a:rPr>
                        <a:t>武汉中百</a:t>
                      </a:r>
                      <a:endParaRPr lang="zh-CN" alt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1400" b="0" u="none" strike="noStrike">
                          <a:effectLst/>
                        </a:rPr>
                        <a:t>2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1687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zh-CN" altLang="en-US" sz="1400" b="0" u="none" strike="noStrike" dirty="0">
                          <a:effectLst/>
                        </a:rPr>
                        <a:t>重庆中百</a:t>
                      </a:r>
                      <a:endParaRPr lang="zh-CN" alt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1400" b="0" u="none" strike="noStrike" dirty="0">
                          <a:effectLst/>
                        </a:rPr>
                        <a:t>2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21687"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zh-CN" altLang="en-US" sz="1400" b="0" u="none" strike="noStrike" dirty="0">
                          <a:effectLst/>
                        </a:rPr>
                        <a:t>总计（截至</a:t>
                      </a:r>
                      <a:r>
                        <a:rPr lang="en-US" altLang="zh-CN" sz="1400" b="0" u="none" strike="noStrike" dirty="0">
                          <a:effectLst/>
                        </a:rPr>
                        <a:t>2025</a:t>
                      </a:r>
                      <a:r>
                        <a:rPr lang="zh-CN" altLang="en-US" sz="1400" b="0" u="none" strike="noStrike" dirty="0">
                          <a:effectLst/>
                        </a:rPr>
                        <a:t>年</a:t>
                      </a:r>
                      <a:r>
                        <a:rPr lang="en-US" altLang="zh-CN" sz="1400" b="0" u="none" strike="noStrike" dirty="0">
                          <a:effectLst/>
                        </a:rPr>
                        <a:t>1</a:t>
                      </a:r>
                      <a:r>
                        <a:rPr lang="zh-CN" altLang="en-US" sz="1400" b="0" u="none" strike="noStrike" dirty="0">
                          <a:effectLst/>
                        </a:rPr>
                        <a:t>月）</a:t>
                      </a:r>
                      <a:endParaRPr lang="zh-CN" alt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l" fontAlgn="t"/>
                      <a:r>
                        <a:rPr lang="en-US" sz="1400" b="0" u="none" strike="noStrike" dirty="0">
                          <a:effectLst/>
                        </a:rPr>
                        <a:t>872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4803" marR="184803" marT="256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8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9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14" name="文本框 2"/>
          <p:cNvSpPr txBox="1"/>
          <p:nvPr/>
        </p:nvSpPr>
        <p:spPr>
          <a:xfrm>
            <a:off x="713105" y="380225"/>
            <a:ext cx="28670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案例简述及辅助证明 </a:t>
            </a:r>
            <a:endParaRPr lang="zh-CN" altLang="en-US" sz="1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1961" y="916435"/>
            <a:ext cx="6457126" cy="875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截至</a:t>
            </a:r>
            <a:r>
              <a:rPr lang="en-US" altLang="zh-CN" dirty="0"/>
              <a:t>2025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月，宝洁已经和</a:t>
            </a:r>
            <a:r>
              <a:rPr lang="en-US" altLang="zh-CN" dirty="0"/>
              <a:t>7</a:t>
            </a:r>
            <a:r>
              <a:rPr lang="zh-CN" altLang="en-US" dirty="0"/>
              <a:t>个客户共</a:t>
            </a:r>
            <a:r>
              <a:rPr lang="en-US" altLang="zh-CN" dirty="0"/>
              <a:t>872</a:t>
            </a:r>
            <a:r>
              <a:rPr lang="zh-CN" altLang="en-US" dirty="0"/>
              <a:t>家门店上市了可循环</a:t>
            </a:r>
            <a:r>
              <a:rPr lang="en-US" altLang="zh-CN" dirty="0"/>
              <a:t>PDQ</a:t>
            </a:r>
            <a:r>
              <a:rPr lang="zh-CN" altLang="en-US" dirty="0"/>
              <a:t>。在部分门店中，带来了</a:t>
            </a:r>
            <a:r>
              <a:rPr lang="en-US" altLang="zh-CN" b="1" dirty="0">
                <a:solidFill>
                  <a:srgbClr val="00B050"/>
                </a:solidFill>
              </a:rPr>
              <a:t>115%-370% </a:t>
            </a:r>
            <a:r>
              <a:rPr lang="zh-CN" altLang="en-US" dirty="0"/>
              <a:t>的同比</a:t>
            </a:r>
            <a:r>
              <a:rPr lang="en-US" altLang="zh-CN" dirty="0"/>
              <a:t>POS</a:t>
            </a:r>
            <a:r>
              <a:rPr lang="zh-CN" altLang="en-US" dirty="0"/>
              <a:t>增长。</a:t>
            </a:r>
            <a:endParaRPr lang="en-US" altLang="zh-CN" dirty="0"/>
          </a:p>
        </p:txBody>
      </p:sp>
      <p:grpSp>
        <p:nvGrpSpPr>
          <p:cNvPr id="19" name="Group 18"/>
          <p:cNvGrpSpPr/>
          <p:nvPr/>
        </p:nvGrpSpPr>
        <p:grpSpPr>
          <a:xfrm>
            <a:off x="7723064" y="1164242"/>
            <a:ext cx="3516208" cy="1226043"/>
            <a:chOff x="4412005" y="2816817"/>
            <a:chExt cx="6629760" cy="2311686"/>
          </a:xfrm>
        </p:grpSpPr>
        <p:pic>
          <p:nvPicPr>
            <p:cNvPr id="2050" name="Picture 2" descr="宝洁公司logo_世界500强企业_著名品牌LOGO_SOCOOLOGO寻找全球最酷的LOGO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1728" y1="44595" x2="51728" y2="44595"/>
                          <a14:foregroundMark x1="57927" y1="41216" x2="57927" y2="412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70" t="32169" r="29188" b="39047"/>
            <a:stretch>
              <a:fillRect/>
            </a:stretch>
          </p:blipFill>
          <p:spPr bwMode="auto">
            <a:xfrm>
              <a:off x="4412005" y="3483694"/>
              <a:ext cx="1982552" cy="1018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沃尔玛logo设计含义和沃尔玛标志设计含义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90" t="39966" r="20331" b="40563"/>
            <a:stretch>
              <a:fillRect/>
            </a:stretch>
          </p:blipFill>
          <p:spPr bwMode="auto">
            <a:xfrm>
              <a:off x="7756533" y="2897786"/>
              <a:ext cx="1437732" cy="35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06810" y="2816817"/>
              <a:ext cx="1337973" cy="518464"/>
            </a:xfrm>
            <a:prstGeom prst="rect">
              <a:avLst/>
            </a:prstGeom>
          </p:spPr>
        </p:pic>
        <p:pic>
          <p:nvPicPr>
            <p:cNvPr id="2056" name="Picture 8" descr="大润发设计含义及logo设计理念-三文品牌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5006" y="3602831"/>
              <a:ext cx="1139825" cy="853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Amazon的野心：下一个奢侈品电商巨头？ - 永辉超市官方网站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3176" y="3821819"/>
              <a:ext cx="1588589" cy="342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2024联华超市购物攻略,宣城联华超市购物中心推荐,点评/电话/地址-【去哪儿攻略】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65" b="36741"/>
            <a:stretch>
              <a:fillRect/>
            </a:stretch>
          </p:blipFill>
          <p:spPr bwMode="auto">
            <a:xfrm>
              <a:off x="7552212" y="4667806"/>
              <a:ext cx="1588585" cy="420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中百超市 - 得意生活-武汉生活消费社区 - Powered by Discuz!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83" b="20118"/>
            <a:stretch>
              <a:fillRect/>
            </a:stretch>
          </p:blipFill>
          <p:spPr bwMode="auto">
            <a:xfrm>
              <a:off x="9678259" y="4303676"/>
              <a:ext cx="1310192" cy="824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443959" y="3529430"/>
              <a:ext cx="81523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B050"/>
                  </a:solidFill>
                </a:rPr>
                <a:t>×</a:t>
              </a:r>
              <a:endParaRPr lang="en-US" sz="3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rcRect t="12674"/>
          <a:stretch>
            <a:fillRect/>
          </a:stretch>
        </p:blipFill>
        <p:spPr>
          <a:xfrm>
            <a:off x="741961" y="2282469"/>
            <a:ext cx="6040676" cy="29316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09090" y="5253073"/>
            <a:ext cx="4516397" cy="337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/>
              <a:t>图：宝洁在麦德龙和大润发门店取得良好的陈列效果和销售增长</a:t>
            </a:r>
            <a:endParaRPr lang="en-US" altLang="zh-CN" sz="1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13105" y="624840"/>
            <a:ext cx="108419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案例阐述维度重点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（总计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85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0410" y="133413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环保创新（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410" y="1700836"/>
            <a:ext cx="10579231" cy="4199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/>
              <a:t>相比于纸质</a:t>
            </a:r>
            <a:r>
              <a:rPr lang="en-US" altLang="zh-CN" sz="1800" dirty="0"/>
              <a:t>PDQ</a:t>
            </a:r>
            <a:r>
              <a:rPr lang="zh-CN" altLang="en-US" sz="1800" dirty="0"/>
              <a:t>整箱都要进行满版彩印，循环</a:t>
            </a:r>
            <a:r>
              <a:rPr lang="en-US" altLang="zh-CN" sz="1800" dirty="0"/>
              <a:t>PDQ</a:t>
            </a:r>
            <a:r>
              <a:rPr lang="zh-CN" altLang="en-US" sz="1800" dirty="0"/>
              <a:t>每次只需生产新的和更换旧的插卡，在整个生命周期里都极大程度的减少了材料和污染，同时减少了仓储体积和碳排放。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即展-重复使用PDQ是由通用塑料箱体和纸卡两种物料组成。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通用塑料箱体材料主要是PP+PE。箱体使用寿命长，堆码质量稳定可靠。若不能用，可被回收再造利用。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纸卡是无覆膜的单粉纸，对比传统纸质PDQ有如下优点：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1. 材料上不需要裱合坑纸，减少坑纸生产过程中能耗和胶水；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2. 材料上使用更少材料，对比传统一次性PDQ减少90%材料，使用更少的印刷油墨，产生更少的废料；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3.工艺上不需要做覆膜（塑料）和胶水裱合处理，减少塑料和胶水使用；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4. 生产打包上，体积小使用更少的打包物料，人员操作简单提升效率；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5. 仓储运输上，面积小、体积小和重量轻，使用更少的仓储物流空间和成本。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08025"/>
            <a:ext cx="6096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回报效果（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105" y="1350555"/>
            <a:ext cx="10149336" cy="127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1.</a:t>
            </a:r>
            <a:r>
              <a:rPr lang="zh-CN" altLang="en-US" dirty="0">
                <a:latin typeface="+mn-ea"/>
              </a:rPr>
              <a:t>在测试三个月期间，使用循环</a:t>
            </a:r>
            <a:r>
              <a:rPr lang="en-US" altLang="zh-CN" dirty="0">
                <a:latin typeface="+mn-ea"/>
              </a:rPr>
              <a:t>PDQ</a:t>
            </a:r>
            <a:r>
              <a:rPr lang="zh-CN" altLang="en-US" dirty="0">
                <a:latin typeface="+mn-ea"/>
              </a:rPr>
              <a:t>的门店对比没有使用循环</a:t>
            </a:r>
            <a:r>
              <a:rPr lang="en-US" altLang="zh-CN" dirty="0">
                <a:latin typeface="+mn-ea"/>
              </a:rPr>
              <a:t>PDQ</a:t>
            </a:r>
            <a:r>
              <a:rPr lang="zh-CN" altLang="en-US" dirty="0">
                <a:latin typeface="+mn-ea"/>
              </a:rPr>
              <a:t>的门店的销量有</a:t>
            </a:r>
            <a:r>
              <a:rPr lang="en-US" altLang="zh-CN" dirty="0">
                <a:latin typeface="+mn-ea"/>
              </a:rPr>
              <a:t>1.7X</a:t>
            </a:r>
            <a:r>
              <a:rPr lang="zh-CN" altLang="en-US" dirty="0">
                <a:latin typeface="+mn-ea"/>
              </a:rPr>
              <a:t>的提升。</a:t>
            </a:r>
            <a:endParaRPr lang="zh-CN" altLang="en-US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2.</a:t>
            </a:r>
            <a:r>
              <a:rPr lang="zh-CN" altLang="en-US" dirty="0">
                <a:latin typeface="+mn-ea"/>
              </a:rPr>
              <a:t>使用循环</a:t>
            </a:r>
            <a:r>
              <a:rPr lang="en-US" altLang="zh-CN" dirty="0">
                <a:latin typeface="+mn-ea"/>
              </a:rPr>
              <a:t>PDQ</a:t>
            </a:r>
            <a:r>
              <a:rPr lang="zh-CN" altLang="en-US" dirty="0">
                <a:latin typeface="+mn-ea"/>
              </a:rPr>
              <a:t>比之前打堆时间提升</a:t>
            </a:r>
            <a:r>
              <a:rPr lang="en-US" altLang="zh-CN" dirty="0">
                <a:latin typeface="+mn-ea"/>
              </a:rPr>
              <a:t>50%</a:t>
            </a:r>
            <a:r>
              <a:rPr lang="zh-CN" altLang="en-US" dirty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n-ea"/>
              </a:rPr>
              <a:t>3.</a:t>
            </a:r>
            <a:r>
              <a:rPr lang="zh-CN" altLang="en-US" dirty="0">
                <a:latin typeface="+mn-ea"/>
              </a:rPr>
              <a:t>使用循环</a:t>
            </a:r>
            <a:r>
              <a:rPr lang="en-US" altLang="zh-CN" dirty="0">
                <a:latin typeface="+mn-ea"/>
              </a:rPr>
              <a:t>PDQ</a:t>
            </a:r>
            <a:r>
              <a:rPr lang="zh-CN" altLang="en-US" dirty="0">
                <a:latin typeface="+mn-ea"/>
              </a:rPr>
              <a:t>对比纸质</a:t>
            </a:r>
            <a:r>
              <a:rPr lang="en-US" altLang="zh-CN" dirty="0">
                <a:latin typeface="+mn-ea"/>
              </a:rPr>
              <a:t>PDQ</a:t>
            </a:r>
            <a:r>
              <a:rPr lang="zh-CN" altLang="en-US" dirty="0">
                <a:latin typeface="+mn-ea"/>
              </a:rPr>
              <a:t>成本降低。</a:t>
            </a:r>
            <a:endParaRPr lang="zh-CN" altLang="en-US" dirty="0">
              <a:latin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67119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设备关联成本（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869" y="1148079"/>
            <a:ext cx="11351327" cy="3368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即展无覆膜单粉纸纸卡代替传统覆膜瓦楞裱合纸质PDQ， 降低如下设备关联成本：</a:t>
            </a:r>
            <a:endParaRPr lang="zh-CN" altLang="en-US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原料上，即展纸卡体积小重量轻，相同设备可以储存运输更多材料，人员效率更高；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zh-CN" altLang="en-US" dirty="0"/>
              <a:t>印刷上，即展纸卡使用更小的印刷机，更少的印刷油墨，降低设备使用要求和能耗；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zh-CN" altLang="en-US" dirty="0"/>
              <a:t>工艺上，即展纸卡不需要裱合坑纸、不需要覆膜，减少对应设备使用及对应能耗；</a:t>
            </a:r>
            <a:endParaRPr lang="zh-CN" altLang="en-US" dirty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zh-CN" altLang="en-US" dirty="0"/>
              <a:t>模切上，即展纸卡使用更小的模切板或者直接使用切纸机操作，减少了能耗或者设备使用；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zh-CN" altLang="en-US" dirty="0"/>
              <a:t>工艺上不需要做覆膜（塑料）和胶水裱合处理，减少塑料和胶水使用；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zh-CN" altLang="en-US" dirty="0"/>
              <a:t>生产打包上，体积小使用更少的打包物料，人员操作简单提升效率；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zh-CN" altLang="en-US" dirty="0"/>
              <a:t>仓储运输上，面积小、体积小和重量轻，使用更少的仓储物流空间和成本。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金翼大赛gai-1 -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33355" y="6151245"/>
            <a:ext cx="1222375" cy="46990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713105" y="6011545"/>
            <a:ext cx="10766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761605" y="47377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cs -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6158865"/>
            <a:ext cx="1976120" cy="36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3105" y="706120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适应性（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15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分）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105" y="1285934"/>
            <a:ext cx="11363281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即展</a:t>
            </a:r>
            <a:r>
              <a:rPr lang="en-US" altLang="zh-CN" dirty="0"/>
              <a:t>PDQ </a:t>
            </a:r>
            <a:r>
              <a:rPr lang="zh-CN" altLang="en-US" dirty="0"/>
              <a:t>是通用箱体</a:t>
            </a:r>
            <a:r>
              <a:rPr lang="en-US" altLang="zh-CN" dirty="0"/>
              <a:t>+</a:t>
            </a:r>
            <a:r>
              <a:rPr lang="zh-CN" altLang="en-US" dirty="0"/>
              <a:t>定制纸卡，因为箱体外尺寸适应地台板要求，任何品牌商都可以定制图案展示在即展箱上。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另外即展</a:t>
            </a:r>
            <a:r>
              <a:rPr lang="en-US" altLang="zh-CN" dirty="0"/>
              <a:t>PDQ</a:t>
            </a:r>
            <a:r>
              <a:rPr lang="zh-CN" altLang="en-US" dirty="0"/>
              <a:t>可以做堆头、端架、货架内陈列和拼图围板展示。</a:t>
            </a: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64" y="2224561"/>
            <a:ext cx="6020109" cy="347362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35*377"/>
  <p:tag name="TABLE_ENDDRAG_RECT" val="166*82*735*377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2443</Words>
  <Application>WPS 演示</Application>
  <PresentationFormat>Widescreen</PresentationFormat>
  <Paragraphs>158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Li, Kun</dc:creator>
  <cp:lastModifiedBy>张鹏</cp:lastModifiedBy>
  <cp:revision>24</cp:revision>
  <dcterms:created xsi:type="dcterms:W3CDTF">2024-11-20T08:52:00Z</dcterms:created>
  <dcterms:modified xsi:type="dcterms:W3CDTF">2025-03-03T06:17:29Z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25A2D8160D0C9400CA633C67A24B6DF0_43</vt:lpwstr>
  </property>
</Properties>
</file>