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256" r:id="rId3"/>
    <p:sldId id="257" r:id="rId5"/>
    <p:sldId id="259" r:id="rId6"/>
    <p:sldId id="261" r:id="rId7"/>
    <p:sldId id="262" r:id="rId8"/>
    <p:sldId id="268" r:id="rId9"/>
    <p:sldId id="269" r:id="rId10"/>
    <p:sldId id="270" r:id="rId11"/>
    <p:sldId id="271" r:id="rId12"/>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374"/>
  </p:normalViewPr>
  <p:slideViewPr>
    <p:cSldViewPr snapToGrid="0" showGuides="1">
      <p:cViewPr varScale="1">
        <p:scale>
          <a:sx n="95" d="100"/>
          <a:sy n="95" d="100"/>
        </p:scale>
        <p:origin x="1278" y="90"/>
      </p:cViewPr>
      <p:guideLst>
        <p:guide orient="horz" pos="2142"/>
        <p:guide pos="3840"/>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7.jpeg"/><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emf"/><Relationship Id="rId1" Type="http://schemas.openxmlformats.org/officeDocument/2006/relationships/hyperlink" Target="https://bizerba-my.sharepoint.com/personal/ding_tingting_bizerba_com/Documents/Desktop/05-EP2603360B1_Original_document_20210415135817.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绿色供应链赛道-18"/>
          <p:cNvPicPr>
            <a:picLocks noChangeAspect="1"/>
          </p:cNvPicPr>
          <p:nvPr/>
        </p:nvPicPr>
        <p:blipFill>
          <a:blip r:embed="rId1"/>
          <a:stretch>
            <a:fillRect/>
          </a:stretch>
        </p:blipFill>
        <p:spPr>
          <a:xfrm>
            <a:off x="-71755" y="0"/>
            <a:ext cx="12353925" cy="69494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264140" y="6101715"/>
            <a:ext cx="1249680" cy="480695"/>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pic>
        <p:nvPicPr>
          <p:cNvPr id="7" name="图片 6" descr="cs -19"/>
          <p:cNvPicPr>
            <a:picLocks noChangeAspect="1"/>
          </p:cNvPicPr>
          <p:nvPr/>
        </p:nvPicPr>
        <p:blipFill>
          <a:blip r:embed="rId2"/>
          <a:stretch>
            <a:fillRect/>
          </a:stretch>
        </p:blipFill>
        <p:spPr>
          <a:xfrm>
            <a:off x="713105" y="6158865"/>
            <a:ext cx="1976120" cy="368935"/>
          </a:xfrm>
          <a:prstGeom prst="rect">
            <a:avLst/>
          </a:prstGeom>
        </p:spPr>
      </p:pic>
      <p:graphicFrame>
        <p:nvGraphicFramePr>
          <p:cNvPr id="11" name="表格 10"/>
          <p:cNvGraphicFramePr>
            <a:graphicFrameLocks noGrp="1"/>
          </p:cNvGraphicFramePr>
          <p:nvPr>
            <p:custDataLst>
              <p:tags r:id="rId3"/>
            </p:custDataLst>
          </p:nvPr>
        </p:nvGraphicFramePr>
        <p:xfrm>
          <a:off x="1150620" y="959485"/>
          <a:ext cx="10363199" cy="4881880"/>
        </p:xfrm>
        <a:graphic>
          <a:graphicData uri="http://schemas.openxmlformats.org/drawingml/2006/table">
            <a:tbl>
              <a:tblPr firstRow="1" bandRow="1">
                <a:tableStyleId>{5C22544A-7EE6-4342-B048-85BDC9FD1C3A}</a:tableStyleId>
              </a:tblPr>
              <a:tblGrid>
                <a:gridCol w="2257487"/>
                <a:gridCol w="1393942"/>
                <a:gridCol w="6711770"/>
              </a:tblGrid>
              <a:tr h="929640">
                <a:tc gridSpan="2">
                  <a:txBody>
                    <a:bodyPr/>
                    <a:lstStyle/>
                    <a:p>
                      <a:pPr algn="ctr"/>
                      <a:r>
                        <a:rPr lang="zh-CN" altLang="en-US" sz="1400" b="1" dirty="0">
                          <a:solidFill>
                            <a:schemeClr val="tx1"/>
                          </a:solidFill>
                          <a:latin typeface="微软雅黑" panose="020B0503020204020204" charset="-122"/>
                          <a:ea typeface="微软雅黑" panose="020B0503020204020204" charset="-122"/>
                        </a:rPr>
                        <a:t>案例名称</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BD"/>
                    </a:solidFill>
                  </a:tcPr>
                </a:tc>
                <a:tc>
                  <a:txBody>
                    <a:bodyPr/>
                    <a:lstStyle/>
                    <a:p>
                      <a:pPr>
                        <a:lnSpc>
                          <a:spcPct val="150000"/>
                        </a:lnSpc>
                      </a:pPr>
                      <a:endParaRPr lang="zh-CN" altLang="en-US" sz="1200" b="0" kern="1200" dirty="0">
                        <a:solidFill>
                          <a:schemeClr val="tx1"/>
                        </a:solidFill>
                        <a:effectLst/>
                        <a:latin typeface="微软雅黑" panose="020B0503020204020204" charset="-122"/>
                        <a:ea typeface="微软雅黑" panose="020B0503020204020204" charset="-122"/>
                        <a:cs typeface="+mn-cs"/>
                      </a:endParaRPr>
                    </a:p>
                    <a:p>
                      <a:pPr>
                        <a:lnSpc>
                          <a:spcPct val="150000"/>
                        </a:lnSpc>
                      </a:pPr>
                      <a:r>
                        <a:rPr lang="zh-CN" altLang="en-US" sz="1200" b="0" kern="1200" dirty="0">
                          <a:solidFill>
                            <a:schemeClr val="tx1"/>
                          </a:solidFill>
                          <a:effectLst/>
                          <a:latin typeface="微软雅黑" panose="020B0503020204020204" charset="-122"/>
                          <a:ea typeface="微软雅黑" panose="020B0503020204020204" charset="-122"/>
                          <a:cs typeface="+mn-cs"/>
                        </a:rPr>
                        <a:t>大润发鲜切柜台方案</a:t>
                      </a:r>
                      <a:endParaRPr lang="zh-CN" altLang="en-US" sz="1200" b="0" kern="1200" dirty="0">
                        <a:solidFill>
                          <a:schemeClr val="tx1"/>
                        </a:solidFill>
                        <a:effectLst/>
                        <a:latin typeface="微软雅黑" panose="020B0503020204020204" charset="-122"/>
                        <a:ea typeface="微软雅黑" panose="020B050302020402020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824230">
                <a:tc rowSpan="2">
                  <a:txBody>
                    <a:bodyPr/>
                    <a:lstStyle/>
                    <a:p>
                      <a:pPr algn="ctr"/>
                      <a:r>
                        <a:rPr lang="zh-CN" altLang="en-US" sz="1400" b="1" dirty="0">
                          <a:solidFill>
                            <a:schemeClr val="tx1"/>
                          </a:solidFill>
                          <a:latin typeface="微软雅黑" panose="020B0503020204020204" charset="-122"/>
                          <a:ea typeface="微软雅黑" panose="020B0503020204020204" charset="-122"/>
                        </a:rPr>
                        <a:t>参与方</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zh-CN" altLang="en-US" sz="1400" b="1" dirty="0">
                          <a:solidFill>
                            <a:schemeClr val="tx1"/>
                          </a:solidFill>
                          <a:latin typeface="微软雅黑" panose="020B0503020204020204" charset="-122"/>
                          <a:ea typeface="微软雅黑" panose="020B0503020204020204" charset="-122"/>
                        </a:rPr>
                        <a:t>申报企业</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algn="l" defTabSz="914400" rtl="0" eaLnBrk="1" latinLnBrk="0" hangingPunct="1">
                        <a:lnSpc>
                          <a:spcPct val="150000"/>
                        </a:lnSpc>
                      </a:pPr>
                      <a:r>
                        <a:rPr lang="zh-CN" altLang="en-US" sz="1200" b="0" kern="1200" dirty="0">
                          <a:solidFill>
                            <a:schemeClr val="tx1"/>
                          </a:solidFill>
                          <a:effectLst/>
                          <a:latin typeface="微软雅黑" panose="020B0503020204020204" charset="-122"/>
                          <a:ea typeface="微软雅黑" panose="020B0503020204020204" charset="-122"/>
                          <a:cs typeface="+mn-cs"/>
                        </a:rPr>
                        <a:t>碧彩（上海）衡器技术有限公司</a:t>
                      </a:r>
                      <a:endParaRPr lang="zh-CN" altLang="en-US" sz="1200" b="0" kern="1200" dirty="0">
                        <a:solidFill>
                          <a:schemeClr val="tx1"/>
                        </a:solidFill>
                        <a:effectLst/>
                        <a:latin typeface="微软雅黑" panose="020B0503020204020204" charset="-122"/>
                        <a:ea typeface="微软雅黑" panose="020B050302020402020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81050">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BD"/>
                    </a:solidFill>
                  </a:tcPr>
                </a:tc>
                <a:tc>
                  <a:txBody>
                    <a:bodyPr/>
                    <a:lstStyle/>
                    <a:p>
                      <a:pPr algn="ctr"/>
                      <a:r>
                        <a:rPr lang="zh-CN" altLang="en-US" sz="1400" b="1" dirty="0">
                          <a:solidFill>
                            <a:schemeClr val="tx1"/>
                          </a:solidFill>
                          <a:latin typeface="微软雅黑" panose="020B0503020204020204" charset="-122"/>
                          <a:ea typeface="微软雅黑" panose="020B0503020204020204" charset="-122"/>
                        </a:rPr>
                        <a:t>应用企业</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algn="l" defTabSz="914400" rtl="0" eaLnBrk="1" latinLnBrk="0" hangingPunct="1">
                        <a:lnSpc>
                          <a:spcPct val="150000"/>
                        </a:lnSpc>
                      </a:pPr>
                      <a:r>
                        <a:rPr lang="zh-CN" altLang="en-US" sz="1200" b="0" kern="1200" dirty="0">
                          <a:solidFill>
                            <a:schemeClr val="tx1"/>
                          </a:solidFill>
                          <a:effectLst/>
                          <a:latin typeface="微软雅黑" panose="020B0503020204020204" charset="-122"/>
                          <a:ea typeface="微软雅黑" panose="020B0503020204020204" charset="-122"/>
                          <a:cs typeface="+mn-cs"/>
                        </a:rPr>
                        <a:t>企业全称 大润发超市</a:t>
                      </a:r>
                      <a:r>
                        <a:rPr lang="en-US" altLang="zh-CN" sz="1200" b="0" kern="1200" dirty="0">
                          <a:solidFill>
                            <a:schemeClr val="tx1"/>
                          </a:solidFill>
                          <a:effectLst/>
                          <a:latin typeface="微软雅黑" panose="020B0503020204020204" charset="-122"/>
                          <a:ea typeface="微软雅黑" panose="020B0503020204020204" charset="-122"/>
                          <a:cs typeface="+mn-cs"/>
                        </a:rPr>
                        <a:t>/</a:t>
                      </a:r>
                      <a:r>
                        <a:rPr lang="zh-CN" altLang="en-US" sz="1200" b="0" kern="1200" dirty="0">
                          <a:solidFill>
                            <a:schemeClr val="tx1"/>
                          </a:solidFill>
                          <a:effectLst/>
                          <a:latin typeface="微软雅黑" panose="020B0503020204020204" charset="-122"/>
                          <a:ea typeface="微软雅黑" panose="020B0503020204020204" charset="-122"/>
                          <a:cs typeface="+mn-cs"/>
                        </a:rPr>
                        <a:t>康成投资（中国）有限公司</a:t>
                      </a:r>
                      <a:endParaRPr lang="zh-CN" altLang="en-US" sz="1200" b="0" kern="1200" dirty="0">
                        <a:solidFill>
                          <a:schemeClr val="tx1"/>
                        </a:solidFill>
                        <a:effectLst/>
                        <a:latin typeface="微软雅黑" panose="020B0503020204020204" charset="-122"/>
                        <a:ea typeface="微软雅黑" panose="020B050302020402020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82320">
                <a:tc gridSpan="2">
                  <a:txBody>
                    <a:bodyPr/>
                    <a:lstStyle/>
                    <a:p>
                      <a:pPr algn="l"/>
                      <a:r>
                        <a:rPr lang="en-US" altLang="zh-CN" sz="1400" b="1" dirty="0">
                          <a:solidFill>
                            <a:schemeClr val="tx1"/>
                          </a:solidFill>
                          <a:latin typeface="微软雅黑" panose="020B0503020204020204" charset="-122"/>
                          <a:ea typeface="微软雅黑" panose="020B0503020204020204" charset="-122"/>
                        </a:rPr>
                        <a:t>            </a:t>
                      </a:r>
                      <a:r>
                        <a:rPr lang="zh-CN" altLang="en-US" sz="1400" b="1" dirty="0">
                          <a:solidFill>
                            <a:schemeClr val="tx1"/>
                          </a:solidFill>
                          <a:latin typeface="微软雅黑" panose="020B0503020204020204" charset="-122"/>
                          <a:ea typeface="微软雅黑" panose="020B0503020204020204" charset="-122"/>
                        </a:rPr>
                        <a:t>申报奖项类别</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BD"/>
                    </a:solidFill>
                  </a:tcPr>
                </a:tc>
                <a:tc>
                  <a:txBody>
                    <a:bodyPr/>
                    <a:lstStyle/>
                    <a:p>
                      <a:pPr marL="0" algn="l" defTabSz="914400" rtl="0" eaLnBrk="1" latinLnBrk="0" hangingPunct="1">
                        <a:lnSpc>
                          <a:spcPct val="150000"/>
                        </a:lnSpc>
                      </a:pPr>
                      <a:r>
                        <a:rPr lang="zh-CN" altLang="en-US" sz="1000" b="1" kern="1200" dirty="0">
                          <a:solidFill>
                            <a:schemeClr val="tx1"/>
                          </a:solidFill>
                          <a:effectLst/>
                          <a:latin typeface="微软雅黑" panose="020B0503020204020204" charset="-122"/>
                          <a:ea typeface="微软雅黑" panose="020B0503020204020204" charset="-122"/>
                          <a:cs typeface="+mn-cs"/>
                        </a:rPr>
                        <a:t>金翼奖</a:t>
                      </a:r>
                      <a:r>
                        <a:rPr lang="en-US" altLang="zh-CN" sz="1000" b="1" kern="1200" dirty="0">
                          <a:solidFill>
                            <a:schemeClr val="tx1"/>
                          </a:solidFill>
                          <a:effectLst/>
                          <a:latin typeface="微软雅黑" panose="020B0503020204020204" charset="-122"/>
                          <a:ea typeface="微软雅黑" panose="020B0503020204020204" charset="-122"/>
                          <a:cs typeface="+mn-cs"/>
                        </a:rPr>
                        <a:t>-</a:t>
                      </a:r>
                      <a:r>
                        <a:rPr lang="zh-CN" altLang="en-US" sz="1000" b="1" kern="1200" dirty="0">
                          <a:solidFill>
                            <a:schemeClr val="tx1"/>
                          </a:solidFill>
                          <a:effectLst/>
                          <a:latin typeface="微软雅黑" panose="020B0503020204020204" charset="-122"/>
                          <a:ea typeface="微软雅黑" panose="020B0503020204020204" charset="-122"/>
                          <a:cs typeface="+mn-cs"/>
                        </a:rPr>
                        <a:t>绿色供应链</a:t>
                      </a:r>
                      <a:endParaRPr lang="zh-CN" altLang="en-US" sz="1000" b="1" kern="1200" dirty="0">
                        <a:solidFill>
                          <a:schemeClr val="tx1"/>
                        </a:solidFill>
                        <a:effectLst/>
                        <a:latin typeface="微软雅黑" panose="020B0503020204020204" charset="-122"/>
                        <a:ea typeface="微软雅黑" panose="020B050302020402020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82320">
                <a:tc gridSpan="2">
                  <a:txBody>
                    <a:bodyPr/>
                    <a:lstStyle/>
                    <a:p>
                      <a:pPr algn="l"/>
                      <a:r>
                        <a:rPr lang="en-US" altLang="zh-CN" sz="1400" b="1" dirty="0">
                          <a:solidFill>
                            <a:schemeClr val="tx1"/>
                          </a:solidFill>
                          <a:effectLst/>
                          <a:latin typeface="微软雅黑" panose="020B0503020204020204" charset="-122"/>
                          <a:ea typeface="微软雅黑" panose="020B0503020204020204" charset="-122"/>
                          <a:sym typeface="+mn-ea"/>
                        </a:rPr>
                        <a:t>            </a:t>
                      </a:r>
                      <a:r>
                        <a:rPr lang="zh-CN" altLang="en-US" sz="1400" b="1" dirty="0">
                          <a:solidFill>
                            <a:schemeClr val="tx1"/>
                          </a:solidFill>
                          <a:effectLst/>
                          <a:latin typeface="微软雅黑" panose="020B0503020204020204" charset="-122"/>
                          <a:ea typeface="微软雅黑" panose="020B0503020204020204" charset="-122"/>
                          <a:sym typeface="+mn-ea"/>
                        </a:rPr>
                        <a:t>案例核心要素</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9BD"/>
                    </a:solidFill>
                  </a:tcPr>
                </a:tc>
                <a:tc>
                  <a:txBody>
                    <a:bodyPr/>
                    <a:lstStyle/>
                    <a:p>
                      <a:pPr marL="0" algn="l" defTabSz="914400" rtl="0" eaLnBrk="1" latinLnBrk="0" hangingPunct="1">
                        <a:lnSpc>
                          <a:spcPct val="150000"/>
                        </a:lnSpc>
                      </a:pPr>
                      <a:r>
                        <a:rPr lang="zh-CN" altLang="en-US" sz="1200" b="0" kern="1200" dirty="0">
                          <a:solidFill>
                            <a:schemeClr val="tx1">
                              <a:lumMod val="50000"/>
                              <a:lumOff val="50000"/>
                            </a:schemeClr>
                          </a:solidFill>
                          <a:effectLst/>
                          <a:latin typeface="微软雅黑" panose="020B0503020204020204" charset="-122"/>
                          <a:ea typeface="微软雅黑" panose="020B0503020204020204" charset="-122"/>
                          <a:cs typeface="+mn-cs"/>
                        </a:rPr>
                        <a:t>助力零售连锁生鲜柜台，提升门店效率，打造生鲜产品绿色供应链能力</a:t>
                      </a:r>
                      <a:endParaRPr lang="zh-CN" altLang="en-US" sz="1200" b="0" kern="1200" dirty="0">
                        <a:solidFill>
                          <a:schemeClr val="tx1">
                            <a:lumMod val="50000"/>
                            <a:lumOff val="50000"/>
                          </a:schemeClr>
                        </a:solidFill>
                        <a:effectLst/>
                        <a:latin typeface="微软雅黑" panose="020B0503020204020204" charset="-122"/>
                        <a:ea typeface="微软雅黑" panose="020B050302020402020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82320">
                <a:tc gridSpan="2">
                  <a:txBody>
                    <a:bodyPr/>
                    <a:lstStyle/>
                    <a:p>
                      <a:pPr algn="l">
                        <a:buNone/>
                      </a:pPr>
                      <a:r>
                        <a:rPr lang="en-US" altLang="zh-CN" sz="1400" b="1" dirty="0">
                          <a:solidFill>
                            <a:schemeClr val="tx1"/>
                          </a:solidFill>
                          <a:latin typeface="微软雅黑" panose="020B0503020204020204" charset="-122"/>
                          <a:ea typeface="微软雅黑" panose="020B0503020204020204" charset="-122"/>
                          <a:sym typeface="+mn-ea"/>
                        </a:rPr>
                        <a:t>            </a:t>
                      </a:r>
                      <a:r>
                        <a:rPr lang="zh-CN" altLang="en-US" sz="1400" b="1" dirty="0">
                          <a:solidFill>
                            <a:schemeClr val="tx1"/>
                          </a:solidFill>
                          <a:latin typeface="微软雅黑" panose="020B0503020204020204" charset="-122"/>
                          <a:ea typeface="微软雅黑" panose="020B0503020204020204" charset="-122"/>
                          <a:sym typeface="+mn-ea"/>
                        </a:rPr>
                        <a:t>应用企业推荐语</a:t>
                      </a:r>
                      <a:endParaRPr lang="en-US" altLang="zh-CN" sz="1400" b="1" dirty="0">
                        <a:solidFill>
                          <a:schemeClr val="tx1"/>
                        </a:solidFill>
                        <a:latin typeface="微软雅黑" panose="020B0503020204020204" charset="-122"/>
                        <a:ea typeface="微软雅黑" panose="020B0503020204020204"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B657"/>
                    </a:solidFill>
                  </a:tcPr>
                </a:tc>
                <a:tc>
                  <a:txBody>
                    <a:bodyPr/>
                    <a:lstStyle/>
                    <a:p>
                      <a:pPr marL="0" algn="l" defTabSz="914400" rtl="0" eaLnBrk="1" latinLnBrk="0" hangingPunct="1">
                        <a:lnSpc>
                          <a:spcPct val="150000"/>
                        </a:lnSpc>
                        <a:buNone/>
                      </a:pPr>
                      <a:r>
                        <a:rPr lang="zh-CN" altLang="en-US" sz="1000" b="1" kern="1200" dirty="0">
                          <a:solidFill>
                            <a:schemeClr val="tx1"/>
                          </a:solidFill>
                          <a:effectLst/>
                          <a:latin typeface="微软雅黑" panose="020B0503020204020204" charset="-122"/>
                          <a:ea typeface="微软雅黑" panose="020B0503020204020204" charset="-122"/>
                          <a:cs typeface="+mn-cs"/>
                        </a:rPr>
                        <a:t>大润发着眼布局生鲜柜台鲜切商品升级，借助碧彩切片机减少食材损耗，实现标准化出品，助力企业可持续性发展</a:t>
                      </a:r>
                      <a:endParaRPr lang="zh-CN" altLang="en-US" sz="1000" b="1" kern="1200" dirty="0">
                        <a:solidFill>
                          <a:schemeClr val="tx1"/>
                        </a:solidFill>
                        <a:effectLst/>
                        <a:latin typeface="微软雅黑" panose="020B0503020204020204" charset="-122"/>
                        <a:ea typeface="微软雅黑" panose="020B050302020402020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lstStyle/>
          <a:p>
            <a:endParaRPr lang="zh-CN" altLang="en-US"/>
          </a:p>
        </p:txBody>
      </p: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sp>
        <p:nvSpPr>
          <p:cNvPr id="3" name="文本框 2"/>
          <p:cNvSpPr txBox="1"/>
          <p:nvPr/>
        </p:nvSpPr>
        <p:spPr>
          <a:xfrm>
            <a:off x="713105" y="624840"/>
            <a:ext cx="9843135" cy="398780"/>
          </a:xfrm>
          <a:prstGeom prst="rect">
            <a:avLst/>
          </a:prstGeom>
          <a:noFill/>
        </p:spPr>
        <p:txBody>
          <a:bodyPr wrap="square" rtlCol="0" anchor="t">
            <a:spAutoFit/>
          </a:bodyPr>
          <a:lstStyle/>
          <a:p>
            <a:pPr algn="l"/>
            <a:r>
              <a:rPr lang="zh-CN" altLang="en-US" sz="2000" dirty="0">
                <a:solidFill>
                  <a:schemeClr val="tx1"/>
                </a:solidFill>
                <a:effectLst/>
                <a:latin typeface="微软雅黑" panose="020B0503020204020204" charset="-122"/>
                <a:ea typeface="微软雅黑" panose="020B0503020204020204" charset="-122"/>
                <a:sym typeface="+mn-ea"/>
              </a:rPr>
              <a:t>案例简述及辅助证明 </a:t>
            </a:r>
            <a:endParaRPr lang="zh-CN" altLang="en-US" sz="1400" dirty="0">
              <a:solidFill>
                <a:schemeClr val="tx1"/>
              </a:solidFill>
              <a:latin typeface="微软雅黑" panose="020B0503020204020204" charset="-122"/>
              <a:ea typeface="微软雅黑" panose="020B0503020204020204" charset="-122"/>
              <a:sym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723" y="1299739"/>
            <a:ext cx="5824213" cy="38803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3105" y="1299740"/>
            <a:ext cx="4572328" cy="3693319"/>
          </a:xfrm>
          <a:prstGeom prst="rect">
            <a:avLst/>
          </a:prstGeom>
          <a:noFill/>
        </p:spPr>
        <p:txBody>
          <a:bodyPr wrap="square" rtlCol="0">
            <a:spAutoFit/>
          </a:bodyPr>
          <a:lstStyle/>
          <a:p>
            <a:r>
              <a:rPr lang="zh-CN" altLang="en-US" dirty="0"/>
              <a:t>“得生鲜者得天下”，大润发着眼主营的线下零售超市的生鲜柜台升级以提供线上线下融合鲜切肉肉品服务，</a:t>
            </a:r>
            <a:endParaRPr lang="en-US" altLang="zh-CN" dirty="0"/>
          </a:p>
          <a:p>
            <a:r>
              <a:rPr lang="zh-CN" altLang="en-US" dirty="0"/>
              <a:t>约</a:t>
            </a:r>
            <a:r>
              <a:rPr lang="en-US" altLang="zh-CN" b="1" u="sng" dirty="0"/>
              <a:t>200 </a:t>
            </a:r>
            <a:r>
              <a:rPr lang="zh-CN" altLang="en-US" b="1" u="sng" dirty="0"/>
              <a:t>多家门店生鲜柜台</a:t>
            </a:r>
            <a:r>
              <a:rPr lang="zh-CN" altLang="en-US" dirty="0"/>
              <a:t>正在采用</a:t>
            </a:r>
            <a:r>
              <a:rPr lang="zh-CN" altLang="en-US" b="1" u="sng" dirty="0"/>
              <a:t>碧彩的鲜肉切片机</a:t>
            </a:r>
            <a:r>
              <a:rPr lang="zh-CN" altLang="en-US" dirty="0"/>
              <a:t>，</a:t>
            </a:r>
            <a:endParaRPr lang="en-US" altLang="zh-CN" dirty="0"/>
          </a:p>
          <a:p>
            <a:r>
              <a:rPr lang="zh-CN" altLang="en-US" dirty="0"/>
              <a:t>实现门店鲜切服务，帮助大润发更好的满足和服务顾客，</a:t>
            </a:r>
            <a:endParaRPr lang="en-US" altLang="zh-CN" dirty="0"/>
          </a:p>
          <a:p>
            <a:r>
              <a:rPr lang="zh-CN" altLang="en-US" dirty="0"/>
              <a:t>优化库存管理的同时提升供应链及门店运营效率，同时为企业绿色供应链及可持续发展理念做出贡献。</a:t>
            </a:r>
            <a:endParaRPr lang="en-US" altLang="zh-CN" dirty="0"/>
          </a:p>
          <a:p>
            <a:endParaRPr lang="en-US" altLang="zh-CN" dirty="0"/>
          </a:p>
          <a:p>
            <a:endParaRPr lang="en-US" altLang="zh-CN" dirty="0"/>
          </a:p>
          <a:p>
            <a:endParaRPr lang="en-US" dirty="0"/>
          </a:p>
        </p:txBody>
      </p:sp>
      <p:pic>
        <p:nvPicPr>
          <p:cNvPr id="8" name="Picture 2" descr="大润发设计含义及logo设计理念-三文品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6640" y="4618642"/>
            <a:ext cx="1490095" cy="111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082" y="5050642"/>
            <a:ext cx="2159243" cy="252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lstStyle/>
          <a:p>
            <a:endParaRPr lang="zh-CN" altLang="en-US"/>
          </a:p>
        </p:txBody>
      </p: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sp>
        <p:nvSpPr>
          <p:cNvPr id="3" name="文本框 2"/>
          <p:cNvSpPr txBox="1"/>
          <p:nvPr>
            <p:custDataLst>
              <p:tags r:id="rId3"/>
            </p:custDataLst>
          </p:nvPr>
        </p:nvSpPr>
        <p:spPr>
          <a:xfrm>
            <a:off x="713105" y="624840"/>
            <a:ext cx="10841990" cy="398780"/>
          </a:xfrm>
          <a:prstGeom prst="rect">
            <a:avLst/>
          </a:prstGeom>
          <a:noFill/>
        </p:spPr>
        <p:txBody>
          <a:bodyPr wrap="square" rtlCol="0" anchor="t">
            <a:spAutoFit/>
          </a:bodyPr>
          <a:lstStyle/>
          <a:p>
            <a:pPr algn="l"/>
            <a:r>
              <a:rPr lang="zh-CN" altLang="en-US" sz="2000" dirty="0">
                <a:solidFill>
                  <a:schemeClr val="tx1">
                    <a:lumMod val="95000"/>
                    <a:lumOff val="5000"/>
                  </a:schemeClr>
                </a:solidFill>
                <a:effectLst/>
                <a:latin typeface="微软雅黑" panose="020B0503020204020204" charset="-122"/>
                <a:ea typeface="微软雅黑" panose="020B0503020204020204" charset="-122"/>
                <a:sym typeface="+mn-ea"/>
              </a:rPr>
              <a:t>案例阐述维度重点</a:t>
            </a:r>
            <a:r>
              <a:rPr lang="zh-CN" altLang="en-US" sz="1400" dirty="0">
                <a:solidFill>
                  <a:schemeClr val="tx1">
                    <a:lumMod val="95000"/>
                    <a:lumOff val="5000"/>
                  </a:schemeClr>
                </a:solidFill>
                <a:latin typeface="微软雅黑" panose="020B0503020204020204" charset="-122"/>
                <a:ea typeface="微软雅黑" panose="020B0503020204020204" charset="-122"/>
                <a:sym typeface="+mn-ea"/>
              </a:rPr>
              <a:t>（总计</a:t>
            </a:r>
            <a:r>
              <a:rPr lang="en-US" altLang="zh-CN" sz="1400" dirty="0">
                <a:solidFill>
                  <a:schemeClr val="tx1">
                    <a:lumMod val="95000"/>
                    <a:lumOff val="5000"/>
                  </a:schemeClr>
                </a:solidFill>
                <a:latin typeface="微软雅黑" panose="020B0503020204020204" charset="-122"/>
                <a:ea typeface="微软雅黑" panose="020B0503020204020204" charset="-122"/>
                <a:sym typeface="+mn-ea"/>
              </a:rPr>
              <a:t>85</a:t>
            </a:r>
            <a:r>
              <a:rPr lang="zh-CN" altLang="en-US" sz="1400" dirty="0">
                <a:solidFill>
                  <a:schemeClr val="tx1">
                    <a:lumMod val="95000"/>
                    <a:lumOff val="5000"/>
                  </a:schemeClr>
                </a:solidFill>
                <a:latin typeface="微软雅黑" panose="020B0503020204020204" charset="-122"/>
                <a:ea typeface="微软雅黑" panose="020B0503020204020204" charset="-122"/>
                <a:sym typeface="+mn-ea"/>
              </a:rPr>
              <a:t>分）</a:t>
            </a:r>
            <a:endParaRPr lang="zh-CN" altLang="en-US" sz="1400" dirty="0">
              <a:solidFill>
                <a:schemeClr val="tx1">
                  <a:lumMod val="95000"/>
                  <a:lumOff val="5000"/>
                </a:schemeClr>
              </a:solidFill>
              <a:latin typeface="微软雅黑" panose="020B0503020204020204" charset="-122"/>
              <a:ea typeface="微软雅黑" panose="020B0503020204020204" charset="-122"/>
              <a:sym typeface="+mn-ea"/>
            </a:endParaRPr>
          </a:p>
        </p:txBody>
      </p:sp>
      <p:sp>
        <p:nvSpPr>
          <p:cNvPr id="6" name="文本框 5"/>
          <p:cNvSpPr txBox="1"/>
          <p:nvPr/>
        </p:nvSpPr>
        <p:spPr>
          <a:xfrm>
            <a:off x="740410" y="1334135"/>
            <a:ext cx="4064000" cy="337185"/>
          </a:xfrm>
          <a:prstGeom prst="rect">
            <a:avLst/>
          </a:prstGeom>
          <a:noFill/>
        </p:spPr>
        <p:txBody>
          <a:bodyPr wrap="square" rtlCol="0">
            <a:spAutoFit/>
          </a:bodyPr>
          <a:lstStyle/>
          <a:p>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环保创新（</a:t>
            </a:r>
            <a:r>
              <a:rPr lang="en-US" altLang="zh-CN" sz="1600" dirty="0">
                <a:solidFill>
                  <a:schemeClr val="accent1">
                    <a:lumMod val="75000"/>
                  </a:schemeClr>
                </a:solidFill>
                <a:effectLst/>
                <a:latin typeface="微软雅黑" panose="020B0503020204020204" charset="-122"/>
                <a:ea typeface="微软雅黑" panose="020B0503020204020204" charset="-122"/>
                <a:sym typeface="+mn-ea"/>
              </a:rPr>
              <a:t>20</a:t>
            </a:r>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分）</a:t>
            </a:r>
            <a:endParaRPr lang="zh-CN" altLang="en-US" sz="1600" dirty="0">
              <a:solidFill>
                <a:schemeClr val="accent1">
                  <a:lumMod val="75000"/>
                </a:schemeClr>
              </a:solidFill>
              <a:effectLst/>
              <a:latin typeface="微软雅黑" panose="020B0503020204020204" charset="-122"/>
              <a:ea typeface="微软雅黑" panose="020B0503020204020204" charset="-122"/>
              <a:sym typeface="+mn-ea"/>
            </a:endParaRPr>
          </a:p>
        </p:txBody>
      </p:sp>
      <p:sp>
        <p:nvSpPr>
          <p:cNvPr id="9" name="Text Placeholder 2"/>
          <p:cNvSpPr txBox="1"/>
          <p:nvPr/>
        </p:nvSpPr>
        <p:spPr>
          <a:xfrm>
            <a:off x="4430397" y="624840"/>
            <a:ext cx="7124698" cy="5134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a:p>
            <a:r>
              <a:rPr lang="zh-CN" altLang="en-US" dirty="0">
                <a:solidFill>
                  <a:prstClr val="black"/>
                </a:solidFill>
              </a:rPr>
              <a:t>智能化鲜肉切片技术</a:t>
            </a:r>
            <a:r>
              <a:rPr lang="en-US" altLang="zh-CN" dirty="0">
                <a:solidFill>
                  <a:prstClr val="black"/>
                </a:solidFill>
              </a:rPr>
              <a:t>-</a:t>
            </a:r>
            <a:r>
              <a:rPr lang="zh-CN" altLang="en-US" sz="2800" b="1" dirty="0">
                <a:solidFill>
                  <a:prstClr val="black"/>
                </a:solidFill>
              </a:rPr>
              <a:t>更智能的切片机节省能源，减少损耗</a:t>
            </a:r>
            <a:r>
              <a:rPr lang="en-US" altLang="zh-CN" sz="2800" b="1" dirty="0">
                <a:solidFill>
                  <a:prstClr val="black"/>
                </a:solidFill>
              </a:rPr>
              <a:t>-</a:t>
            </a:r>
            <a:r>
              <a:rPr lang="zh-CN" altLang="en-US" sz="2800" b="1" dirty="0">
                <a:solidFill>
                  <a:prstClr val="black"/>
                </a:solidFill>
              </a:rPr>
              <a:t>助力企业可持续发展</a:t>
            </a:r>
            <a:endParaRPr lang="en-US" altLang="zh-CN" dirty="0">
              <a:solidFill>
                <a:prstClr val="black"/>
              </a:solidFill>
            </a:endParaRPr>
          </a:p>
          <a:p>
            <a:endParaRPr lang="zh-CN" altLang="en-US" sz="1400" dirty="0">
              <a:solidFill>
                <a:prstClr val="black"/>
              </a:solidFill>
            </a:endParaRPr>
          </a:p>
          <a:p>
            <a:pPr marL="381000" indent="-381000">
              <a:lnSpc>
                <a:spcPts val="2535"/>
              </a:lnSpc>
              <a:spcAft>
                <a:spcPts val="800"/>
              </a:spcAft>
              <a:buFontTx/>
              <a:buChar char="-"/>
            </a:pPr>
            <a:r>
              <a:rPr lang="zh-CN" altLang="en-US" sz="1400" b="1" dirty="0">
                <a:solidFill>
                  <a:prstClr val="black"/>
                </a:solidFill>
              </a:rPr>
              <a:t>对未来的责任：作为一家拥有 </a:t>
            </a:r>
            <a:r>
              <a:rPr lang="en-US" altLang="zh-CN" sz="1400" b="1" dirty="0">
                <a:solidFill>
                  <a:prstClr val="black"/>
                </a:solidFill>
              </a:rPr>
              <a:t>150 </a:t>
            </a:r>
            <a:r>
              <a:rPr lang="zh-CN" altLang="en-US" sz="1400" b="1" dirty="0">
                <a:solidFill>
                  <a:prstClr val="black"/>
                </a:solidFill>
              </a:rPr>
              <a:t>多年历史的德国家族企业，碧彩肩负着为可持续未来铺平道路的任务。全球能源需求不断增长、气候变化的影响、食物浪费和不必要的浪费量等问题也影响着我们公司。这就是为什么环境政策是一个牢牢植根于我们企业目标的话题，并影响着内部和外部的利益相关者。</a:t>
            </a:r>
            <a:endParaRPr lang="en-US" altLang="zh-CN" sz="1400" b="1" dirty="0">
              <a:solidFill>
                <a:prstClr val="black"/>
              </a:solidFill>
            </a:endParaRPr>
          </a:p>
          <a:p>
            <a:pPr marL="381000" indent="-381000">
              <a:lnSpc>
                <a:spcPts val="2535"/>
              </a:lnSpc>
              <a:spcAft>
                <a:spcPts val="800"/>
              </a:spcAft>
              <a:buFontTx/>
              <a:buChar char="-"/>
            </a:pPr>
            <a:r>
              <a:rPr lang="zh-CN" altLang="en-US" sz="1400" b="1" dirty="0">
                <a:solidFill>
                  <a:prstClr val="black"/>
                </a:solidFill>
              </a:rPr>
              <a:t>我们的解决方案 </a:t>
            </a:r>
            <a:r>
              <a:rPr lang="en-US" altLang="zh-CN" sz="1400" b="1" dirty="0">
                <a:solidFill>
                  <a:prstClr val="black"/>
                </a:solidFill>
              </a:rPr>
              <a:t>- </a:t>
            </a:r>
            <a:r>
              <a:rPr lang="zh-CN" altLang="en-US" sz="1400" b="1" dirty="0">
                <a:solidFill>
                  <a:prstClr val="black"/>
                </a:solidFill>
              </a:rPr>
              <a:t>通过更智能的切片节省能源</a:t>
            </a:r>
            <a:endParaRPr lang="zh-CN" altLang="en-US" sz="1400" b="1" dirty="0">
              <a:solidFill>
                <a:prstClr val="black"/>
              </a:solidFill>
            </a:endParaRPr>
          </a:p>
          <a:p>
            <a:pPr marL="381000" indent="-381000">
              <a:lnSpc>
                <a:spcPts val="2535"/>
              </a:lnSpc>
              <a:spcAft>
                <a:spcPts val="800"/>
              </a:spcAft>
              <a:buFontTx/>
              <a:buChar char="-"/>
            </a:pPr>
            <a:r>
              <a:rPr lang="zh-CN" altLang="en-US" sz="1400" b="1" dirty="0">
                <a:solidFill>
                  <a:prstClr val="black"/>
                </a:solidFill>
              </a:rPr>
              <a:t>经过多年的研究，我们找到了一种显著降低切片机能耗的方法。使用智能发动机概念，使发动机的性能适应产品的阻力。</a:t>
            </a:r>
            <a:endParaRPr lang="zh-CN" altLang="en-US" sz="1400" b="1" dirty="0">
              <a:solidFill>
                <a:prstClr val="black"/>
              </a:solidFill>
            </a:endParaRPr>
          </a:p>
          <a:p>
            <a:pPr marL="381000" indent="-381000">
              <a:lnSpc>
                <a:spcPts val="2535"/>
              </a:lnSpc>
              <a:spcAft>
                <a:spcPts val="800"/>
              </a:spcAft>
              <a:buFontTx/>
              <a:buChar char="-"/>
            </a:pPr>
            <a:r>
              <a:rPr lang="zh-CN" altLang="en-US" sz="1400" b="1" dirty="0">
                <a:solidFill>
                  <a:prstClr val="black"/>
                </a:solidFill>
              </a:rPr>
              <a:t>如果员工插入易于切片的产品，机器会记录相应的电阻，并相应地减少对切片的功率</a:t>
            </a:r>
            <a:endParaRPr lang="zh-CN" altLang="en-US" sz="1400" b="1" dirty="0">
              <a:solidFill>
                <a:prstClr val="black"/>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204" y="1710164"/>
            <a:ext cx="3072130" cy="41616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lstStyle/>
          <a:p>
            <a:endParaRPr lang="zh-CN" altLang="en-US"/>
          </a:p>
        </p:txBody>
      </p: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sp>
        <p:nvSpPr>
          <p:cNvPr id="3" name="文本框 2"/>
          <p:cNvSpPr txBox="1"/>
          <p:nvPr/>
        </p:nvSpPr>
        <p:spPr>
          <a:xfrm>
            <a:off x="713105" y="708025"/>
            <a:ext cx="6096000" cy="337185"/>
          </a:xfrm>
          <a:prstGeom prst="rect">
            <a:avLst/>
          </a:prstGeom>
          <a:noFill/>
        </p:spPr>
        <p:txBody>
          <a:bodyPr wrap="square" rtlCol="0" anchor="t">
            <a:spAutoFit/>
          </a:bodyPr>
          <a:lstStyle/>
          <a:p>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回报效果（</a:t>
            </a:r>
            <a:r>
              <a:rPr lang="en-US" altLang="zh-CN" sz="1600" dirty="0">
                <a:solidFill>
                  <a:schemeClr val="accent1">
                    <a:lumMod val="75000"/>
                  </a:schemeClr>
                </a:solidFill>
                <a:effectLst/>
                <a:latin typeface="微软雅黑" panose="020B0503020204020204" charset="-122"/>
                <a:ea typeface="微软雅黑" panose="020B0503020204020204" charset="-122"/>
                <a:sym typeface="+mn-ea"/>
              </a:rPr>
              <a:t>20</a:t>
            </a:r>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分）</a:t>
            </a:r>
            <a:endParaRPr lang="zh-CN" altLang="en-US" sz="1600" dirty="0">
              <a:solidFill>
                <a:schemeClr val="accent1">
                  <a:lumMod val="75000"/>
                </a:schemeClr>
              </a:solidFill>
              <a:effectLst/>
              <a:latin typeface="微软雅黑" panose="020B0503020204020204" charset="-122"/>
              <a:ea typeface="微软雅黑" panose="020B0503020204020204" charset="-122"/>
              <a:sym typeface="+mn-ea"/>
            </a:endParaRPr>
          </a:p>
        </p:txBody>
      </p:sp>
      <p:sp>
        <p:nvSpPr>
          <p:cNvPr id="6" name="Text Placeholder 2"/>
          <p:cNvSpPr txBox="1"/>
          <p:nvPr/>
        </p:nvSpPr>
        <p:spPr>
          <a:xfrm>
            <a:off x="5942544" y="661986"/>
            <a:ext cx="5613186" cy="5202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prstClr val="black"/>
                </a:solidFill>
              </a:rPr>
              <a:t>降本增效</a:t>
            </a:r>
            <a:endParaRPr lang="zh-CN" altLang="en-US" b="1" dirty="0">
              <a:solidFill>
                <a:prstClr val="black"/>
              </a:solidFill>
            </a:endParaRPr>
          </a:p>
          <a:p>
            <a:pPr marL="0" indent="0" algn="l">
              <a:buNone/>
            </a:pPr>
            <a:r>
              <a:rPr lang="zh-CN" altLang="en-US" sz="2000" b="1" dirty="0">
                <a:solidFill>
                  <a:prstClr val="black"/>
                </a:solidFill>
              </a:rPr>
              <a:t>减少食材损耗和浪费，降低成本的同时提升柜台的销售</a:t>
            </a:r>
            <a:endParaRPr lang="en-US" altLang="zh-CN" sz="2000" b="1" dirty="0">
              <a:solidFill>
                <a:prstClr val="black"/>
              </a:solidFill>
            </a:endParaRPr>
          </a:p>
          <a:p>
            <a:r>
              <a:rPr lang="zh-CN" altLang="en-US" sz="2000" b="1" dirty="0">
                <a:solidFill>
                  <a:prstClr val="black"/>
                </a:solidFill>
              </a:rPr>
              <a:t>减少食材损耗和浪费</a:t>
            </a:r>
            <a:r>
              <a:rPr lang="zh-CN" altLang="en-US" sz="2000" dirty="0">
                <a:solidFill>
                  <a:prstClr val="black"/>
                </a:solidFill>
              </a:rPr>
              <a:t>，</a:t>
            </a:r>
            <a:r>
              <a:rPr lang="zh-CN" altLang="en-US" sz="2000" b="1" dirty="0">
                <a:solidFill>
                  <a:prstClr val="black"/>
                </a:solidFill>
              </a:rPr>
              <a:t>标准化出品</a:t>
            </a:r>
            <a:endParaRPr lang="en-US" altLang="zh-CN" sz="2000" b="1" dirty="0">
              <a:solidFill>
                <a:prstClr val="black"/>
              </a:solidFill>
            </a:endParaRPr>
          </a:p>
          <a:p>
            <a:r>
              <a:rPr lang="zh-CN" altLang="en-US" sz="2000" dirty="0">
                <a:solidFill>
                  <a:prstClr val="black"/>
                </a:solidFill>
              </a:rPr>
              <a:t>从而提升运营效率和降低企业运营成本</a:t>
            </a:r>
            <a:endParaRPr lang="zh-CN" altLang="en-US" sz="2000" b="1" dirty="0">
              <a:solidFill>
                <a:prstClr val="black"/>
              </a:solidFill>
            </a:endParaRPr>
          </a:p>
          <a:p>
            <a:pPr algn="l"/>
            <a:r>
              <a:rPr lang="zh-CN" altLang="en-US" sz="2000" b="1" dirty="0">
                <a:solidFill>
                  <a:prstClr val="black"/>
                </a:solidFill>
              </a:rPr>
              <a:t>高效切片流程，秀出高品质！</a:t>
            </a:r>
            <a:endParaRPr lang="en-US" altLang="zh-CN" sz="2000" b="1" dirty="0">
              <a:solidFill>
                <a:prstClr val="black"/>
              </a:solidFill>
            </a:endParaRPr>
          </a:p>
          <a:p>
            <a:pPr algn="l"/>
            <a:r>
              <a:rPr lang="zh-CN" altLang="en-US" sz="2000" dirty="0">
                <a:solidFill>
                  <a:prstClr val="black"/>
                </a:solidFill>
              </a:rPr>
              <a:t>使工作更轻松。工作人员可以节省时间用专业的销售技巧去服务顾客。除此之外，为顾客提供更多的咨询时间，将使顾客感觉到自己受到重视。</a:t>
            </a:r>
            <a:endParaRPr lang="en-US" altLang="zh-CN" sz="2000" dirty="0">
              <a:solidFill>
                <a:prstClr val="black"/>
              </a:solidFill>
            </a:endParaRPr>
          </a:p>
          <a:p>
            <a:r>
              <a:rPr lang="zh-CN" altLang="en-US" sz="2000" b="1" dirty="0">
                <a:solidFill>
                  <a:prstClr val="black"/>
                </a:solidFill>
              </a:rPr>
              <a:t>保证食材新鲜度</a:t>
            </a:r>
            <a:r>
              <a:rPr lang="en-US" altLang="zh-CN" sz="2000" b="1" dirty="0">
                <a:solidFill>
                  <a:prstClr val="black"/>
                </a:solidFill>
              </a:rPr>
              <a:t>&amp;</a:t>
            </a:r>
            <a:r>
              <a:rPr lang="zh-CN" altLang="en-US" sz="2000" b="1" dirty="0">
                <a:solidFill>
                  <a:prstClr val="black"/>
                </a:solidFill>
              </a:rPr>
              <a:t>延长保质期</a:t>
            </a:r>
            <a:endParaRPr lang="zh-CN" altLang="en-US" sz="2000" b="1" dirty="0">
              <a:solidFill>
                <a:prstClr val="black"/>
              </a:solidFill>
            </a:endParaRPr>
          </a:p>
          <a:p>
            <a:r>
              <a:rPr lang="en-US" altLang="zh-CN" sz="2000" dirty="0">
                <a:solidFill>
                  <a:prstClr val="black"/>
                </a:solidFill>
              </a:rPr>
              <a:t>Emotion®</a:t>
            </a:r>
            <a:r>
              <a:rPr lang="zh-CN" altLang="en-US" sz="2000" dirty="0">
                <a:solidFill>
                  <a:prstClr val="black"/>
                </a:solidFill>
              </a:rPr>
              <a:t>智能电机技术可减少热量辐射。由于切片产生的热量降低，切片机刀片和底座的温度都不会升高 </a:t>
            </a:r>
            <a:r>
              <a:rPr lang="en-US" altLang="zh-CN" sz="2000" dirty="0">
                <a:solidFill>
                  <a:prstClr val="black"/>
                </a:solidFill>
              </a:rPr>
              <a:t>- </a:t>
            </a:r>
            <a:r>
              <a:rPr lang="zh-CN" altLang="en-US" sz="2000" dirty="0">
                <a:solidFill>
                  <a:prstClr val="black"/>
                </a:solidFill>
              </a:rPr>
              <a:t>这样切片食材可以保证新鲜度，延长保质期。</a:t>
            </a:r>
            <a:endParaRPr lang="en-US" altLang="zh-CN" sz="2000"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41" y="1801972"/>
            <a:ext cx="5179215" cy="3452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lstStyle/>
          <a:p>
            <a:endParaRPr lang="zh-CN" altLang="en-US"/>
          </a:p>
        </p:txBody>
      </p: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sp>
        <p:nvSpPr>
          <p:cNvPr id="3" name="文本框 2"/>
          <p:cNvSpPr txBox="1"/>
          <p:nvPr/>
        </p:nvSpPr>
        <p:spPr>
          <a:xfrm>
            <a:off x="713105" y="671195"/>
            <a:ext cx="4064000" cy="337185"/>
          </a:xfrm>
          <a:prstGeom prst="rect">
            <a:avLst/>
          </a:prstGeom>
          <a:noFill/>
        </p:spPr>
        <p:txBody>
          <a:bodyPr wrap="square" rtlCol="0">
            <a:spAutoFit/>
          </a:bodyPr>
          <a:lstStyle/>
          <a:p>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设备关联成本（</a:t>
            </a:r>
            <a:r>
              <a:rPr lang="en-US" altLang="zh-CN" sz="1600" dirty="0">
                <a:solidFill>
                  <a:schemeClr val="accent1">
                    <a:lumMod val="75000"/>
                  </a:schemeClr>
                </a:solidFill>
                <a:effectLst/>
                <a:latin typeface="微软雅黑" panose="020B0503020204020204" charset="-122"/>
                <a:ea typeface="微软雅黑" panose="020B0503020204020204" charset="-122"/>
                <a:sym typeface="+mn-ea"/>
              </a:rPr>
              <a:t>20</a:t>
            </a:r>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分）</a:t>
            </a:r>
            <a:endParaRPr lang="zh-CN" altLang="en-US" sz="1600" dirty="0">
              <a:solidFill>
                <a:schemeClr val="accent1">
                  <a:lumMod val="75000"/>
                </a:schemeClr>
              </a:solidFill>
              <a:effectLst/>
              <a:latin typeface="微软雅黑" panose="020B0503020204020204" charset="-122"/>
              <a:ea typeface="微软雅黑" panose="020B0503020204020204" charset="-122"/>
              <a:sym typeface="+mn-ea"/>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703" y="1243489"/>
            <a:ext cx="3138804" cy="47082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53838" y="1344067"/>
            <a:ext cx="6390752" cy="4247317"/>
          </a:xfrm>
          <a:prstGeom prst="rect">
            <a:avLst/>
          </a:prstGeom>
          <a:noFill/>
        </p:spPr>
        <p:txBody>
          <a:bodyPr wrap="square">
            <a:spAutoFit/>
          </a:bodyPr>
          <a:lstStyle/>
          <a:p>
            <a:r>
              <a:rPr lang="zh-CN" altLang="en-US" sz="2000" b="1" dirty="0">
                <a:solidFill>
                  <a:prstClr val="black"/>
                </a:solidFill>
              </a:rPr>
              <a:t>减少食材损耗和浪费，标准化出品</a:t>
            </a:r>
            <a:endParaRPr lang="en-US" altLang="zh-CN" sz="2000" b="1" dirty="0">
              <a:solidFill>
                <a:prstClr val="black"/>
              </a:solidFill>
            </a:endParaRPr>
          </a:p>
          <a:p>
            <a:r>
              <a:rPr lang="zh-CN" altLang="en-US" sz="1600" dirty="0">
                <a:solidFill>
                  <a:prstClr val="black"/>
                </a:solidFill>
              </a:rPr>
              <a:t>从而提升运营效率和降低企业运营成本</a:t>
            </a:r>
            <a:endParaRPr lang="zh-CN" altLang="en-US" sz="900" b="0" i="0" dirty="0">
              <a:solidFill>
                <a:srgbClr val="111111"/>
              </a:solidFill>
              <a:effectLst/>
              <a:latin typeface="Roboto" panose="02000000000000000000" pitchFamily="2" charset="0"/>
            </a:endParaRPr>
          </a:p>
          <a:p>
            <a:pPr algn="l"/>
            <a:endParaRPr lang="en-US" altLang="zh-CN" b="0" i="0" dirty="0">
              <a:effectLst/>
              <a:latin typeface="Roboto" panose="02000000000000000000" pitchFamily="2" charset="0"/>
            </a:endParaRPr>
          </a:p>
          <a:p>
            <a:pPr algn="l"/>
            <a:r>
              <a:rPr lang="zh-CN" altLang="en-US" b="1" i="0" dirty="0">
                <a:effectLst/>
                <a:latin typeface="Roboto" panose="02000000000000000000" pitchFamily="2" charset="0"/>
              </a:rPr>
              <a:t>通过</a:t>
            </a:r>
            <a:r>
              <a:rPr lang="en-US" b="1" i="0" dirty="0">
                <a:effectLst/>
                <a:latin typeface="Roboto" panose="02000000000000000000" pitchFamily="2" charset="0"/>
              </a:rPr>
              <a:t>Emotion® </a:t>
            </a:r>
            <a:r>
              <a:rPr lang="zh-CN" altLang="en-US" b="1" i="0" dirty="0">
                <a:effectLst/>
                <a:latin typeface="Roboto" panose="02000000000000000000" pitchFamily="2" charset="0"/>
              </a:rPr>
              <a:t>智能电机节省能耗成本：</a:t>
            </a:r>
            <a:endParaRPr lang="en-US" altLang="zh-CN" b="1" i="0" dirty="0">
              <a:effectLst/>
              <a:latin typeface="Roboto" panose="02000000000000000000" pitchFamily="2" charset="0"/>
            </a:endParaRPr>
          </a:p>
          <a:p>
            <a:pPr algn="l"/>
            <a:r>
              <a:rPr lang="zh-CN" altLang="en-US" i="0" dirty="0">
                <a:effectLst/>
                <a:latin typeface="Roboto" panose="02000000000000000000" pitchFamily="2" charset="0"/>
              </a:rPr>
              <a:t>碧彩</a:t>
            </a:r>
            <a:r>
              <a:rPr lang="en-US" altLang="zh-CN" i="0" dirty="0">
                <a:effectLst/>
                <a:latin typeface="Roboto" panose="02000000000000000000" pitchFamily="2" charset="0"/>
              </a:rPr>
              <a:t>Emotion®</a:t>
            </a:r>
            <a:r>
              <a:rPr lang="zh-CN" altLang="en-US" i="0" dirty="0">
                <a:effectLst/>
                <a:latin typeface="Roboto" panose="02000000000000000000" pitchFamily="2" charset="0"/>
              </a:rPr>
              <a:t>智能电机技术使电机的性能自动去适应切片产品的阻力。因此，每一次切片过程都能</a:t>
            </a:r>
            <a:r>
              <a:rPr lang="zh-CN" altLang="en-US" b="1" i="0" dirty="0">
                <a:effectLst/>
                <a:latin typeface="Roboto" panose="02000000000000000000" pitchFamily="2" charset="0"/>
              </a:rPr>
              <a:t>降低多达</a:t>
            </a:r>
            <a:r>
              <a:rPr lang="en-US" altLang="zh-CN" b="1" i="0" dirty="0">
                <a:effectLst/>
                <a:latin typeface="Roboto" panose="02000000000000000000" pitchFamily="2" charset="0"/>
              </a:rPr>
              <a:t>55%</a:t>
            </a:r>
            <a:r>
              <a:rPr lang="zh-CN" altLang="en-US" b="1" i="0" dirty="0">
                <a:effectLst/>
                <a:latin typeface="Roboto" panose="02000000000000000000" pitchFamily="2" charset="0"/>
              </a:rPr>
              <a:t>的能耗</a:t>
            </a:r>
            <a:r>
              <a:rPr lang="zh-CN" altLang="en-US" i="0" dirty="0">
                <a:effectLst/>
                <a:latin typeface="Roboto" panose="02000000000000000000" pitchFamily="2" charset="0"/>
              </a:rPr>
              <a:t>。</a:t>
            </a:r>
            <a:endParaRPr lang="en-US" altLang="zh-CN" i="0" dirty="0">
              <a:effectLst/>
              <a:latin typeface="Roboto" panose="02000000000000000000" pitchFamily="2" charset="0"/>
            </a:endParaRPr>
          </a:p>
          <a:p>
            <a:pPr algn="l"/>
            <a:endParaRPr lang="en-US" altLang="zh-CN" dirty="0">
              <a:latin typeface="Roboto" panose="02000000000000000000" pitchFamily="2" charset="0"/>
            </a:endParaRPr>
          </a:p>
          <a:p>
            <a:pPr algn="l"/>
            <a:r>
              <a:rPr lang="zh-CN" altLang="en-US" b="1" i="0" dirty="0">
                <a:effectLst/>
                <a:latin typeface="Roboto" panose="02000000000000000000" pitchFamily="2" charset="0"/>
              </a:rPr>
              <a:t>保证清洁卫生的同时减少人力成本</a:t>
            </a:r>
            <a:endParaRPr lang="zh-CN" altLang="en-US" b="1" i="0" dirty="0">
              <a:effectLst/>
              <a:latin typeface="Roboto" panose="02000000000000000000" pitchFamily="2" charset="0"/>
            </a:endParaRPr>
          </a:p>
          <a:p>
            <a:pPr algn="l"/>
            <a:r>
              <a:rPr lang="zh-CN" altLang="en-US" i="0" dirty="0">
                <a:effectLst/>
                <a:latin typeface="Roboto" panose="02000000000000000000" pitchFamily="2" charset="0"/>
              </a:rPr>
              <a:t>碧彩的切片机采用卫生设计，可从一开始就防止藏污纳垢。圆滑表面和减少的接头可防止汁液积聚。</a:t>
            </a:r>
            <a:r>
              <a:rPr lang="zh-CN" altLang="en-US" b="1" i="0" dirty="0">
                <a:effectLst/>
                <a:latin typeface="Roboto" panose="02000000000000000000" pitchFamily="2" charset="0"/>
              </a:rPr>
              <a:t>无需工具即可拆卸组件，让清洁更轻松</a:t>
            </a:r>
            <a:r>
              <a:rPr lang="zh-CN" altLang="en-US" i="0" dirty="0">
                <a:effectLst/>
                <a:latin typeface="Roboto" panose="02000000000000000000" pitchFamily="2" charset="0"/>
              </a:rPr>
              <a:t>。确保良好的卫生状况，</a:t>
            </a:r>
            <a:r>
              <a:rPr lang="zh-CN" altLang="en-US" b="1" i="0" dirty="0">
                <a:effectLst/>
                <a:latin typeface="Roboto" panose="02000000000000000000" pitchFamily="2" charset="0"/>
              </a:rPr>
              <a:t>提升运营效率。</a:t>
            </a:r>
            <a:endParaRPr lang="en-US" altLang="zh-CN" b="1" i="0" dirty="0">
              <a:effectLst/>
              <a:latin typeface="Roboto" panose="02000000000000000000" pitchFamily="2" charset="0"/>
            </a:endParaRPr>
          </a:p>
          <a:p>
            <a:pPr algn="l"/>
            <a:endParaRPr lang="en-US" altLang="zh-CN" b="1" dirty="0">
              <a:latin typeface="Roboto" panose="02000000000000000000" pitchFamily="2" charset="0"/>
            </a:endParaRPr>
          </a:p>
          <a:p>
            <a:pPr algn="l"/>
            <a:r>
              <a:rPr lang="zh-CN" altLang="en-US" b="1" i="0" dirty="0">
                <a:effectLst/>
                <a:latin typeface="Roboto" panose="02000000000000000000" pitchFamily="2" charset="0"/>
              </a:rPr>
              <a:t>职业安全</a:t>
            </a:r>
            <a:r>
              <a:rPr lang="en-US" altLang="zh-CN" b="1" i="0" dirty="0">
                <a:effectLst/>
                <a:latin typeface="Roboto" panose="02000000000000000000" pitchFamily="2" charset="0"/>
              </a:rPr>
              <a:t>&amp;</a:t>
            </a:r>
            <a:r>
              <a:rPr lang="zh-CN" altLang="en-US" b="1" i="0" dirty="0">
                <a:effectLst/>
                <a:latin typeface="Roboto" panose="02000000000000000000" pitchFamily="2" charset="0"/>
              </a:rPr>
              <a:t>节约成本</a:t>
            </a:r>
            <a:endParaRPr lang="zh-CN" altLang="en-US" b="1" i="0" dirty="0">
              <a:effectLst/>
              <a:latin typeface="Roboto" panose="02000000000000000000" pitchFamily="2" charset="0"/>
            </a:endParaRPr>
          </a:p>
          <a:p>
            <a:pPr algn="l"/>
            <a:r>
              <a:rPr lang="zh-CN" altLang="en-US" i="0" dirty="0">
                <a:effectLst/>
                <a:latin typeface="Roboto" panose="02000000000000000000" pitchFamily="2" charset="0"/>
              </a:rPr>
              <a:t>安全设计，保护柜台工作人员没有受伤的风险。同时，也能将能耗降至更低 </a:t>
            </a:r>
            <a:r>
              <a:rPr lang="en-US" altLang="zh-CN" i="0" dirty="0">
                <a:effectLst/>
                <a:latin typeface="Roboto" panose="02000000000000000000" pitchFamily="2" charset="0"/>
              </a:rPr>
              <a:t>- </a:t>
            </a:r>
            <a:r>
              <a:rPr lang="zh-CN" altLang="en-US" i="0" dirty="0">
                <a:effectLst/>
                <a:latin typeface="Roboto" panose="02000000000000000000" pitchFamily="2" charset="0"/>
              </a:rPr>
              <a:t>保护员工并节约成本。</a:t>
            </a:r>
            <a:endParaRPr lang="zh-CN" altLang="en-US" b="0" i="0" dirty="0">
              <a:effectLst/>
              <a:latin typeface="Roboto" panose="020000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lstStyle/>
          <a:p>
            <a:endParaRPr lang="zh-CN" altLang="en-US"/>
          </a:p>
        </p:txBody>
      </p: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sp>
        <p:nvSpPr>
          <p:cNvPr id="3" name="文本框 2"/>
          <p:cNvSpPr txBox="1"/>
          <p:nvPr/>
        </p:nvSpPr>
        <p:spPr>
          <a:xfrm>
            <a:off x="713105" y="706120"/>
            <a:ext cx="4064000" cy="337185"/>
          </a:xfrm>
          <a:prstGeom prst="rect">
            <a:avLst/>
          </a:prstGeom>
          <a:noFill/>
        </p:spPr>
        <p:txBody>
          <a:bodyPr wrap="square" rtlCol="0">
            <a:spAutoFit/>
          </a:bodyPr>
          <a:lstStyle/>
          <a:p>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适应性（</a:t>
            </a:r>
            <a:r>
              <a:rPr lang="en-US" altLang="zh-CN" sz="1600" dirty="0">
                <a:solidFill>
                  <a:schemeClr val="accent1">
                    <a:lumMod val="75000"/>
                  </a:schemeClr>
                </a:solidFill>
                <a:effectLst/>
                <a:latin typeface="微软雅黑" panose="020B0503020204020204" charset="-122"/>
                <a:ea typeface="微软雅黑" panose="020B0503020204020204" charset="-122"/>
                <a:sym typeface="+mn-ea"/>
              </a:rPr>
              <a:t>15</a:t>
            </a:r>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分）</a:t>
            </a:r>
            <a:endParaRPr lang="zh-CN" altLang="en-US" sz="1600" dirty="0">
              <a:solidFill>
                <a:schemeClr val="accent1">
                  <a:lumMod val="75000"/>
                </a:schemeClr>
              </a:solidFill>
              <a:effectLst/>
              <a:latin typeface="微软雅黑" panose="020B0503020204020204" charset="-122"/>
              <a:ea typeface="微软雅黑" panose="020B0503020204020204" charset="-122"/>
              <a:sym typeface="+mn-ea"/>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11" y="1247352"/>
            <a:ext cx="5511800" cy="36745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13805" y="1351677"/>
            <a:ext cx="5511800" cy="3570208"/>
          </a:xfrm>
          <a:prstGeom prst="rect">
            <a:avLst/>
          </a:prstGeom>
          <a:noFill/>
        </p:spPr>
        <p:txBody>
          <a:bodyPr wrap="square">
            <a:spAutoFit/>
          </a:bodyPr>
          <a:lstStyle/>
          <a:p>
            <a:pPr algn="l"/>
            <a:r>
              <a:rPr lang="zh-CN" altLang="en-US" sz="2800" b="1" i="0" dirty="0">
                <a:effectLst/>
                <a:latin typeface="Roboto" panose="02000000000000000000" pitchFamily="2" charset="0"/>
              </a:rPr>
              <a:t>生鲜食材高适应性</a:t>
            </a:r>
            <a:endParaRPr lang="en-US" altLang="zh-CN" sz="2800" b="1" i="0" dirty="0">
              <a:effectLst/>
              <a:latin typeface="Roboto" panose="02000000000000000000" pitchFamily="2" charset="0"/>
            </a:endParaRPr>
          </a:p>
          <a:p>
            <a:pPr algn="l"/>
            <a:endParaRPr lang="en-US" altLang="zh-CN" b="1" i="0" dirty="0">
              <a:effectLst/>
              <a:latin typeface="Roboto" panose="02000000000000000000" pitchFamily="2" charset="0"/>
            </a:endParaRPr>
          </a:p>
          <a:p>
            <a:pPr algn="l"/>
            <a:r>
              <a:rPr lang="zh-CN" altLang="en-US" b="1" i="0" dirty="0">
                <a:solidFill>
                  <a:srgbClr val="111111"/>
                </a:solidFill>
                <a:effectLst/>
                <a:latin typeface="Roboto" panose="02000000000000000000" pitchFamily="2" charset="0"/>
              </a:rPr>
              <a:t>高品质、可持续切片</a:t>
            </a:r>
            <a:endParaRPr lang="en-US" altLang="zh-CN" b="1" i="0" dirty="0">
              <a:solidFill>
                <a:srgbClr val="111111"/>
              </a:solidFill>
              <a:effectLst/>
              <a:latin typeface="Roboto" panose="02000000000000000000" pitchFamily="2" charset="0"/>
            </a:endParaRPr>
          </a:p>
          <a:p>
            <a:pPr algn="l"/>
            <a:endParaRPr lang="zh-CN" altLang="en-US" b="1" i="0" dirty="0">
              <a:solidFill>
                <a:srgbClr val="111111"/>
              </a:solidFill>
              <a:effectLst/>
              <a:latin typeface="Roboto" panose="02000000000000000000" pitchFamily="2" charset="0"/>
            </a:endParaRPr>
          </a:p>
          <a:p>
            <a:pPr algn="l"/>
            <a:r>
              <a:rPr lang="zh-CN" altLang="en-US" b="1" i="0" dirty="0">
                <a:solidFill>
                  <a:srgbClr val="111111"/>
                </a:solidFill>
                <a:effectLst/>
                <a:latin typeface="Roboto" panose="02000000000000000000" pitchFamily="2" charset="0"/>
              </a:rPr>
              <a:t>更出众的切片效果和更低的能耗。</a:t>
            </a:r>
            <a:endParaRPr lang="en-US" altLang="zh-CN" b="1" i="0" dirty="0">
              <a:solidFill>
                <a:srgbClr val="111111"/>
              </a:solidFill>
              <a:effectLst/>
              <a:latin typeface="Roboto" panose="02000000000000000000" pitchFamily="2" charset="0"/>
            </a:endParaRPr>
          </a:p>
          <a:p>
            <a:pPr algn="l"/>
            <a:endParaRPr lang="en-US" altLang="zh-CN" b="1" dirty="0">
              <a:solidFill>
                <a:srgbClr val="111111"/>
              </a:solidFill>
              <a:latin typeface="Roboto" panose="02000000000000000000" pitchFamily="2" charset="0"/>
            </a:endParaRPr>
          </a:p>
          <a:p>
            <a:pPr algn="l"/>
            <a:r>
              <a:rPr lang="zh-CN" altLang="en-US" b="1" i="0" dirty="0">
                <a:solidFill>
                  <a:srgbClr val="111111"/>
                </a:solidFill>
                <a:effectLst/>
                <a:latin typeface="Roboto" panose="02000000000000000000" pitchFamily="2" charset="0"/>
              </a:rPr>
              <a:t>碧彩是如何做到的？ </a:t>
            </a:r>
            <a:r>
              <a:rPr lang="en-US" altLang="zh-CN" b="1" i="0" dirty="0">
                <a:solidFill>
                  <a:srgbClr val="111111"/>
                </a:solidFill>
                <a:effectLst/>
                <a:latin typeface="Roboto" panose="02000000000000000000" pitchFamily="2" charset="0"/>
              </a:rPr>
              <a:t>Emotion®</a:t>
            </a:r>
            <a:r>
              <a:rPr lang="zh-CN" altLang="en-US" b="1" i="0" dirty="0">
                <a:solidFill>
                  <a:srgbClr val="111111"/>
                </a:solidFill>
                <a:effectLst/>
                <a:latin typeface="Roboto" panose="02000000000000000000" pitchFamily="2" charset="0"/>
              </a:rPr>
              <a:t>智能电机技术使之成为可能。无论要切片的食材是坚硬的还是柔软的，切片机的电机都能自动优化调整能耗。电机在切片机不使用时将自动关闭（较长时间）</a:t>
            </a:r>
            <a:r>
              <a:rPr lang="zh-CN" altLang="en-US" b="0" i="0" dirty="0">
                <a:solidFill>
                  <a:srgbClr val="111111"/>
                </a:solidFill>
                <a:effectLst/>
                <a:latin typeface="Roboto" panose="02000000000000000000" pitchFamily="2" charset="0"/>
              </a:rPr>
              <a:t>。</a:t>
            </a:r>
            <a:endParaRPr lang="en-US" altLang="zh-CN" b="0" i="0" dirty="0">
              <a:solidFill>
                <a:srgbClr val="111111"/>
              </a:solidFill>
              <a:effectLst/>
              <a:latin typeface="Roboto" panose="02000000000000000000" pitchFamily="2" charset="0"/>
            </a:endParaRPr>
          </a:p>
          <a:p>
            <a:pPr algn="l"/>
            <a:endParaRPr lang="en-US" altLang="zh-CN" dirty="0">
              <a:solidFill>
                <a:srgbClr val="111111"/>
              </a:solidFill>
              <a:latin typeface="Roboto" panose="02000000000000000000" pitchFamily="2" charset="0"/>
            </a:endParaRPr>
          </a:p>
          <a:p>
            <a:pPr algn="l"/>
            <a:endParaRPr lang="en-US" altLang="zh-CN" b="1" i="0" dirty="0">
              <a:effectLst/>
              <a:latin typeface="Roboto" panose="0200000000000000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金翼大赛gai-1 -17"/>
          <p:cNvPicPr>
            <a:picLocks noChangeAspect="1"/>
          </p:cNvPicPr>
          <p:nvPr/>
        </p:nvPicPr>
        <p:blipFill>
          <a:blip r:embed="rId1"/>
          <a:stretch>
            <a:fillRect/>
          </a:stretch>
        </p:blipFill>
        <p:spPr>
          <a:xfrm>
            <a:off x="10333355" y="6151245"/>
            <a:ext cx="1222375" cy="469900"/>
          </a:xfrm>
          <a:prstGeom prst="rect">
            <a:avLst/>
          </a:prstGeom>
        </p:spPr>
      </p:pic>
      <p:cxnSp>
        <p:nvCxnSpPr>
          <p:cNvPr id="4" name="直接连接符 3"/>
          <p:cNvCxnSpPr/>
          <p:nvPr/>
        </p:nvCxnSpPr>
        <p:spPr>
          <a:xfrm>
            <a:off x="713105" y="6011545"/>
            <a:ext cx="10766425" cy="0"/>
          </a:xfrm>
          <a:prstGeom prst="line">
            <a:avLst/>
          </a:prstGeom>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761605" y="4737735"/>
            <a:ext cx="4064000" cy="368300"/>
          </a:xfrm>
          <a:prstGeom prst="rect">
            <a:avLst/>
          </a:prstGeom>
          <a:noFill/>
        </p:spPr>
        <p:txBody>
          <a:bodyPr wrap="square" rtlCol="0">
            <a:spAutoFit/>
          </a:bodyPr>
          <a:lstStyle/>
          <a:p>
            <a:endParaRPr lang="zh-CN" altLang="en-US"/>
          </a:p>
        </p:txBody>
      </p:sp>
      <p:pic>
        <p:nvPicPr>
          <p:cNvPr id="7" name="图片 6" descr="cs -19"/>
          <p:cNvPicPr>
            <a:picLocks noChangeAspect="1"/>
          </p:cNvPicPr>
          <p:nvPr/>
        </p:nvPicPr>
        <p:blipFill>
          <a:blip r:embed="rId2"/>
          <a:stretch>
            <a:fillRect/>
          </a:stretch>
        </p:blipFill>
        <p:spPr>
          <a:xfrm>
            <a:off x="621030" y="6158865"/>
            <a:ext cx="1976120" cy="368935"/>
          </a:xfrm>
          <a:prstGeom prst="rect">
            <a:avLst/>
          </a:prstGeom>
        </p:spPr>
      </p:pic>
      <p:sp>
        <p:nvSpPr>
          <p:cNvPr id="3" name="文本框 2"/>
          <p:cNvSpPr txBox="1"/>
          <p:nvPr/>
        </p:nvSpPr>
        <p:spPr>
          <a:xfrm>
            <a:off x="713105" y="670560"/>
            <a:ext cx="4064000" cy="337185"/>
          </a:xfrm>
          <a:prstGeom prst="rect">
            <a:avLst/>
          </a:prstGeom>
          <a:noFill/>
        </p:spPr>
        <p:txBody>
          <a:bodyPr wrap="square" rtlCol="0">
            <a:spAutoFit/>
          </a:bodyPr>
          <a:lstStyle/>
          <a:p>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稳定性（</a:t>
            </a:r>
            <a:r>
              <a:rPr lang="en-US" altLang="zh-CN" sz="1600" dirty="0">
                <a:solidFill>
                  <a:schemeClr val="accent1">
                    <a:lumMod val="75000"/>
                  </a:schemeClr>
                </a:solidFill>
                <a:effectLst/>
                <a:latin typeface="微软雅黑" panose="020B0503020204020204" charset="-122"/>
                <a:ea typeface="微软雅黑" panose="020B0503020204020204" charset="-122"/>
                <a:sym typeface="+mn-ea"/>
              </a:rPr>
              <a:t>10</a:t>
            </a:r>
            <a:r>
              <a:rPr lang="zh-CN" altLang="en-US" sz="1600" dirty="0">
                <a:solidFill>
                  <a:schemeClr val="accent1">
                    <a:lumMod val="75000"/>
                  </a:schemeClr>
                </a:solidFill>
                <a:effectLst/>
                <a:latin typeface="微软雅黑" panose="020B0503020204020204" charset="-122"/>
                <a:ea typeface="微软雅黑" panose="020B0503020204020204" charset="-122"/>
                <a:sym typeface="+mn-ea"/>
              </a:rPr>
              <a:t>分）</a:t>
            </a:r>
            <a:endParaRPr lang="zh-CN" altLang="en-US" sz="1600" dirty="0">
              <a:solidFill>
                <a:schemeClr val="accent1">
                  <a:lumMod val="75000"/>
                </a:schemeClr>
              </a:solidFill>
              <a:effectLst/>
              <a:latin typeface="微软雅黑" panose="020B0503020204020204" charset="-122"/>
              <a:ea typeface="微软雅黑" panose="020B0503020204020204" charset="-122"/>
              <a:sym typeface="+mn-ea"/>
            </a:endParaRPr>
          </a:p>
        </p:txBody>
      </p:sp>
      <p:sp>
        <p:nvSpPr>
          <p:cNvPr id="8" name="TextBox 7"/>
          <p:cNvSpPr txBox="1"/>
          <p:nvPr/>
        </p:nvSpPr>
        <p:spPr>
          <a:xfrm>
            <a:off x="6206531" y="1322977"/>
            <a:ext cx="5272999" cy="4801314"/>
          </a:xfrm>
          <a:prstGeom prst="rect">
            <a:avLst/>
          </a:prstGeom>
          <a:noFill/>
        </p:spPr>
        <p:txBody>
          <a:bodyPr wrap="square">
            <a:spAutoFit/>
          </a:bodyPr>
          <a:lstStyle/>
          <a:p>
            <a:r>
              <a:rPr lang="zh-CN" altLang="en-US" b="1" dirty="0"/>
              <a:t>稳定的切片质量 得益于及时磨刀提醒</a:t>
            </a:r>
            <a:endParaRPr lang="en-US" altLang="zh-CN" b="1" dirty="0"/>
          </a:p>
          <a:p>
            <a:endParaRPr lang="zh-CN" altLang="en-US" b="1" dirty="0"/>
          </a:p>
          <a:p>
            <a:r>
              <a:rPr lang="zh-CN" altLang="en-US" dirty="0"/>
              <a:t>切片机会定期向工作人员发出信号，提示何时需要清洁、磨刀或者维护保养。这确保了更加优化的管理流程。减少设备故障，从而节省时间和服务成本。客户获得的益处：</a:t>
            </a:r>
            <a:r>
              <a:rPr lang="zh-CN" altLang="en-US" b="1" dirty="0"/>
              <a:t>更高的设备可用性</a:t>
            </a:r>
            <a:r>
              <a:rPr lang="zh-CN" altLang="en-US" dirty="0"/>
              <a:t>、更好的卫生条件和更出色的切片效果。</a:t>
            </a:r>
            <a:endParaRPr lang="en-US" altLang="zh-CN" dirty="0"/>
          </a:p>
          <a:p>
            <a:endParaRPr lang="en-US" altLang="zh-CN" dirty="0"/>
          </a:p>
          <a:p>
            <a:r>
              <a:rPr lang="zh-CN" altLang="en-US" b="1" dirty="0"/>
              <a:t>直观的操作 像智能手机一样简单</a:t>
            </a:r>
            <a:endParaRPr lang="zh-CN" altLang="en-US" b="1" dirty="0"/>
          </a:p>
          <a:p>
            <a:r>
              <a:rPr lang="zh-CN" altLang="en-US" dirty="0"/>
              <a:t>得益于碧彩的</a:t>
            </a:r>
            <a:r>
              <a:rPr lang="en-US" altLang="zh-CN" dirty="0" err="1"/>
              <a:t>SmarterSlicing</a:t>
            </a:r>
            <a:r>
              <a:rPr lang="zh-CN" altLang="en-US" dirty="0"/>
              <a:t>智能切片技术，可以帮助门店操作员减轻工作量更好地服务顾客。切片机的操作端触摸屏提供所有相关信息，一目了然。</a:t>
            </a:r>
            <a:endParaRPr lang="en-US" altLang="zh-CN" dirty="0"/>
          </a:p>
          <a:p>
            <a:endParaRPr lang="en-US" altLang="zh-CN" b="1" i="0" dirty="0">
              <a:solidFill>
                <a:srgbClr val="111111"/>
              </a:solidFill>
              <a:effectLst/>
              <a:latin typeface="Roboto" panose="02000000000000000000" pitchFamily="2" charset="0"/>
            </a:endParaRPr>
          </a:p>
          <a:p>
            <a:r>
              <a:rPr lang="zh-CN" altLang="en-US" b="1" i="0" dirty="0">
                <a:solidFill>
                  <a:srgbClr val="111111"/>
                </a:solidFill>
                <a:effectLst/>
                <a:latin typeface="Roboto" panose="02000000000000000000" pitchFamily="2" charset="0"/>
              </a:rPr>
              <a:t>使用 </a:t>
            </a:r>
            <a:r>
              <a:rPr lang="en-US" altLang="zh-CN" b="1" i="0" dirty="0" err="1">
                <a:solidFill>
                  <a:srgbClr val="111111"/>
                </a:solidFill>
                <a:effectLst/>
                <a:latin typeface="Roboto" panose="02000000000000000000" pitchFamily="2" charset="0"/>
              </a:rPr>
              <a:t>FoodConnect</a:t>
            </a:r>
            <a:r>
              <a:rPr lang="zh-CN" altLang="en-US" b="1" i="0" dirty="0">
                <a:solidFill>
                  <a:srgbClr val="111111"/>
                </a:solidFill>
                <a:effectLst/>
                <a:latin typeface="Roboto" panose="02000000000000000000" pitchFamily="2" charset="0"/>
              </a:rPr>
              <a:t>进行集中管理</a:t>
            </a:r>
            <a:endParaRPr lang="zh-CN" altLang="en-US" b="1" i="0" dirty="0">
              <a:solidFill>
                <a:srgbClr val="111111"/>
              </a:solidFill>
              <a:effectLst/>
              <a:latin typeface="Roboto" panose="02000000000000000000" pitchFamily="2" charset="0"/>
            </a:endParaRPr>
          </a:p>
          <a:p>
            <a:pPr algn="l"/>
            <a:r>
              <a:rPr lang="en-US" altLang="zh-CN" b="0" i="0" dirty="0" err="1">
                <a:solidFill>
                  <a:srgbClr val="111111"/>
                </a:solidFill>
                <a:effectLst/>
                <a:latin typeface="Roboto" panose="02000000000000000000" pitchFamily="2" charset="0"/>
              </a:rPr>
              <a:t>FoodConnect</a:t>
            </a:r>
            <a:r>
              <a:rPr lang="zh-CN" altLang="en-US" b="0" i="0" dirty="0">
                <a:solidFill>
                  <a:srgbClr val="111111"/>
                </a:solidFill>
                <a:effectLst/>
                <a:latin typeface="Roboto" panose="02000000000000000000" pitchFamily="2" charset="0"/>
              </a:rPr>
              <a:t>功能可以提升设备数据透明度。轻松管理库存。</a:t>
            </a:r>
            <a:endParaRPr lang="en-US" altLang="zh-CN" dirty="0"/>
          </a:p>
          <a:p>
            <a:endParaRPr lang="en-US" altLang="zh-CN" dirty="0"/>
          </a:p>
        </p:txBody>
      </p:sp>
      <p:pic>
        <p:nvPicPr>
          <p:cNvPr id="9" name="Picture 8"/>
          <p:cNvPicPr>
            <a:picLocks noChangeAspect="1"/>
          </p:cNvPicPr>
          <p:nvPr/>
        </p:nvPicPr>
        <p:blipFill>
          <a:blip r:embed="rId3"/>
          <a:stretch>
            <a:fillRect/>
          </a:stretch>
        </p:blipFill>
        <p:spPr>
          <a:xfrm>
            <a:off x="833967" y="1338702"/>
            <a:ext cx="4992158" cy="33281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a:solidFill>
                  <a:schemeClr val="tx1"/>
                </a:solidFill>
                <a:latin typeface="+mj-lt"/>
                <a:ea typeface="+mj-ea"/>
                <a:cs typeface="+mj-cs"/>
              </a:rPr>
              <a:t>P</a:t>
            </a:r>
            <a:r>
              <a:rPr lang="en-US" altLang="zh-CN" sz="4000" kern="1200">
                <a:solidFill>
                  <a:schemeClr val="tx1"/>
                </a:solidFill>
                <a:latin typeface="+mj-lt"/>
                <a:ea typeface="+mj-ea"/>
                <a:cs typeface="+mj-cs"/>
              </a:rPr>
              <a:t>atent Technology</a:t>
            </a:r>
            <a:r>
              <a:rPr lang="zh-CN" altLang="en-US" sz="4000" kern="1200">
                <a:solidFill>
                  <a:schemeClr val="tx1"/>
                </a:solidFill>
                <a:latin typeface="+mj-lt"/>
                <a:ea typeface="+mj-ea"/>
                <a:cs typeface="+mj-cs"/>
              </a:rPr>
              <a:t>证书</a:t>
            </a:r>
            <a:br>
              <a:rPr lang="en-US" altLang="zh-CN" sz="4000" kern="1200">
                <a:solidFill>
                  <a:schemeClr val="tx1"/>
                </a:solidFill>
                <a:latin typeface="+mj-lt"/>
                <a:ea typeface="+mj-ea"/>
                <a:cs typeface="+mj-cs"/>
              </a:rPr>
            </a:br>
            <a:endParaRPr lang="en-US" sz="4000" kern="1200">
              <a:solidFill>
                <a:schemeClr val="tx1"/>
              </a:solidFill>
              <a:latin typeface="+mj-lt"/>
              <a:ea typeface="+mj-ea"/>
              <a:cs typeface="+mj-cs"/>
            </a:endParaRPr>
          </a:p>
        </p:txBody>
      </p:sp>
      <p:sp>
        <p:nvSpPr>
          <p:cNvPr id="7" name="TextBox 6"/>
          <p:cNvSpPr txBox="1"/>
          <p:nvPr/>
        </p:nvSpPr>
        <p:spPr>
          <a:xfrm>
            <a:off x="1144923" y="2405894"/>
            <a:ext cx="5315189" cy="3535083"/>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altLang="zh-CN" sz="2000" dirty="0"/>
              <a:t>Emotion®</a:t>
            </a:r>
            <a:r>
              <a:rPr lang="zh-CN" altLang="en-US" sz="2000" dirty="0"/>
              <a:t>智能电机技术</a:t>
            </a:r>
            <a:endParaRPr lang="en-US" altLang="zh-CN"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EP 2 603 360B1</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zh-CN" altLang="en-US" sz="2000" dirty="0">
                <a:hlinkClick r:id="rId1"/>
              </a:rPr>
              <a:t>专利证书原始文件</a:t>
            </a:r>
            <a:endParaRPr lang="en-US" sz="2000" dirty="0"/>
          </a:p>
        </p:txBody>
      </p:sp>
      <p:sp>
        <p:nvSpPr>
          <p:cNvPr id="16" name="Rectangle 15"/>
          <p:cNvSpPr>
            <a:spLocks noGrp="1" noRot="1" noChangeAspect="1" noMove="1" noResize="1" noEditPoints="1" noAdjustHandles="1" noChangeArrowheads="1" noChangeShapeType="1" noTextEdit="1"/>
          </p:cNvSpPr>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a:spLocks noGrp="1" noRot="1" noChangeAspect="1" noMove="1" noResize="1" noEditPoints="1" noAdjustHandles="1" noChangeArrowheads="1" noChangeShapeType="1" noTextEdit="1"/>
          </p:cNvSpPr>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a:spLocks noGrp="1" noRot="1" noChangeAspect="1" noMove="1" noResize="1" noEditPoints="1" noAdjustHandles="1" noChangeArrowheads="1" noChangeShapeType="1" noTextEdit="1"/>
          </p:cNvSpPr>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a:spLocks noGrp="1" noRot="1" noChangeAspect="1" noMove="1" noResize="1" noEditPoints="1" noAdjustHandles="1" noChangeArrowheads="1" noChangeShapeType="1" noTextEdit="1"/>
          </p:cNvSpPr>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a:stretch>
            <a:fillRect/>
          </a:stretch>
        </p:blipFill>
        <p:spPr>
          <a:xfrm>
            <a:off x="7287525" y="909081"/>
            <a:ext cx="3747413" cy="5071731"/>
          </a:xfrm>
          <a:prstGeom prst="rect">
            <a:avLst/>
          </a:prstGeom>
        </p:spPr>
      </p:pic>
    </p:spTree>
  </p:cSld>
  <p:clrMapOvr>
    <a:masterClrMapping/>
  </p:clrMapOvr>
</p:sld>
</file>

<file path=ppt/tags/tag1.xml><?xml version="1.0" encoding="utf-8"?>
<p:tagLst xmlns:p="http://schemas.openxmlformats.org/presentationml/2006/main">
  <p:tag name="TABLE_ENDDRAG_ORIGIN_RECT" val="735*377"/>
  <p:tag name="TABLE_ENDDRAG_RECT" val="166*82*735*377"/>
</p:tagLst>
</file>

<file path=ppt/tags/tag2.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1685</Words>
  <Application>WPS 演示</Application>
  <PresentationFormat>Widescreen</PresentationFormat>
  <Paragraphs>115</Paragraphs>
  <Slides>9</Slides>
  <Notes>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vt:i4>
      </vt:variant>
    </vt:vector>
  </HeadingPairs>
  <TitlesOfParts>
    <vt:vector size="18" baseType="lpstr">
      <vt:lpstr>Arial</vt:lpstr>
      <vt:lpstr>宋体</vt:lpstr>
      <vt:lpstr>Wingdings</vt:lpstr>
      <vt:lpstr>微软雅黑</vt:lpstr>
      <vt:lpstr>Roboto</vt:lpstr>
      <vt:lpstr>Times New Roman</vt:lpstr>
      <vt:lpstr>Arial Unicode MS</vt:lpstr>
      <vt:lpstr>Calibri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Patent Technology证书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张鹏</cp:lastModifiedBy>
  <cp:revision>23</cp:revision>
  <dcterms:created xsi:type="dcterms:W3CDTF">2024-11-20T08:52:00Z</dcterms:created>
  <dcterms:modified xsi:type="dcterms:W3CDTF">2025-02-24T03:36:07Z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2052-12.1.0.19770</vt:lpwstr>
  </property>
  <property fmtid="{D5CDD505-2E9C-101B-9397-08002B2CF9AE}" pid="3" name="ICV">
    <vt:lpwstr>25A2D8160D0C9400CA633C67A24B6DF0_43</vt:lpwstr>
  </property>
</Properties>
</file>