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handoutMasterIdLst>
    <p:handoutMasterId r:id="rId17"/>
  </p:handoutMasterIdLst>
  <p:sldIdLst>
    <p:sldId id="256" r:id="rId2"/>
    <p:sldId id="257" r:id="rId3"/>
    <p:sldId id="259" r:id="rId4"/>
    <p:sldId id="287" r:id="rId5"/>
    <p:sldId id="277" r:id="rId6"/>
    <p:sldId id="286" r:id="rId7"/>
    <p:sldId id="285" r:id="rId8"/>
    <p:sldId id="283" r:id="rId9"/>
    <p:sldId id="282" r:id="rId10"/>
    <p:sldId id="288" r:id="rId11"/>
    <p:sldId id="261" r:id="rId12"/>
    <p:sldId id="268" r:id="rId13"/>
    <p:sldId id="291" r:id="rId14"/>
    <p:sldId id="267" r:id="rId15"/>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42" userDrawn="1">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100"/>
    <a:srgbClr val="FFFFFF"/>
    <a:srgbClr val="FEF8BA"/>
    <a:srgbClr val="FFEEDB"/>
    <a:srgbClr val="F4EC46"/>
    <a:srgbClr val="B40000"/>
    <a:srgbClr val="B2B2B2"/>
    <a:srgbClr val="202020"/>
    <a:srgbClr val="323232"/>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22" autoAdjust="0"/>
    <p:restoredTop sz="93963" autoAdjust="0"/>
  </p:normalViewPr>
  <p:slideViewPr>
    <p:cSldViewPr snapToGrid="0" showGuides="1">
      <p:cViewPr varScale="1">
        <p:scale>
          <a:sx n="62" d="100"/>
          <a:sy n="62" d="100"/>
        </p:scale>
        <p:origin x="72" y="144"/>
      </p:cViewPr>
      <p:guideLst>
        <p:guide orient="horz" pos="2142"/>
        <p:guide pos="3864"/>
      </p:guideLst>
    </p:cSldViewPr>
  </p:slideViewPr>
  <p:outlineViewPr>
    <p:cViewPr>
      <p:scale>
        <a:sx n="33" d="100"/>
        <a:sy n="33" d="100"/>
      </p:scale>
      <p:origin x="0" y="0"/>
    </p:cViewPr>
  </p:outlineViewPr>
  <p:notesTextViewPr>
    <p:cViewPr>
      <p:scale>
        <a:sx n="3" d="2"/>
        <a:sy n="3" d="2"/>
      </p:scale>
      <p:origin x="0" y="0"/>
    </p:cViewPr>
  </p:notesTextViewPr>
  <p:gridSpacing cx="72000" cy="720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D:\0&#38378;&#36141;\&#21462;&#25968;&#25991;&#20214;\20250218&#24093;&#20122;&#21513;&#27431;&#21697;&#29260;&#21147;&#25351;&#25968;.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D:\0&#38378;&#36141;\&#21462;&#25968;&#25991;&#20214;\20250218&#24093;&#20122;&#21513;&#27431;&#21697;&#29260;&#21147;&#25351;&#25968;.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D:\0&#38378;&#36141;\&#21462;&#25968;&#25991;&#20214;\20250218&#24093;&#20122;&#21513;&#27431;&#21697;&#29260;&#21147;&#25351;&#25968;.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460342644580912E-2"/>
          <c:y val="4.2958480180301691E-2"/>
          <c:w val="0.92836733462432264"/>
          <c:h val="0.93346830548860704"/>
        </c:manualLayout>
      </c:layout>
      <c:radarChart>
        <c:radarStyle val="marker"/>
        <c:varyColors val="0"/>
        <c:ser>
          <c:idx val="0"/>
          <c:order val="0"/>
          <c:tx>
            <c:strRef>
              <c:f>Sheet1!$B$1</c:f>
              <c:strCache>
                <c:ptCount val="1"/>
                <c:pt idx="0">
                  <c:v>苏格登</c:v>
                </c:pt>
              </c:strCache>
            </c:strRef>
          </c:tx>
          <c:spPr>
            <a:ln w="28575" cap="rnd">
              <a:solidFill>
                <a:schemeClr val="accent2"/>
              </a:solidFill>
              <a:round/>
            </a:ln>
            <a:effectLst/>
          </c:spPr>
          <c:marker>
            <c:symbol val="none"/>
          </c:marker>
          <c:cat>
            <c:strRef>
              <c:f>Sheet1!$A$2:$A$5</c:f>
              <c:strCache>
                <c:ptCount val="4"/>
                <c:pt idx="0">
                  <c:v>供给竞争力指数</c:v>
                </c:pt>
                <c:pt idx="1">
                  <c:v>心智竞争力指数</c:v>
                </c:pt>
                <c:pt idx="2">
                  <c:v>交易竞争力指数</c:v>
                </c:pt>
                <c:pt idx="3">
                  <c:v>信任竞争力指数</c:v>
                </c:pt>
              </c:strCache>
            </c:strRef>
          </c:cat>
          <c:val>
            <c:numRef>
              <c:f>Sheet1!$B$2:$B$5</c:f>
              <c:numCache>
                <c:formatCode>General</c:formatCode>
                <c:ptCount val="4"/>
                <c:pt idx="0">
                  <c:v>76</c:v>
                </c:pt>
                <c:pt idx="1">
                  <c:v>60</c:v>
                </c:pt>
                <c:pt idx="2">
                  <c:v>36</c:v>
                </c:pt>
                <c:pt idx="3">
                  <c:v>63</c:v>
                </c:pt>
              </c:numCache>
            </c:numRef>
          </c:val>
          <c:extLst>
            <c:ext xmlns:c16="http://schemas.microsoft.com/office/drawing/2014/chart" uri="{C3380CC4-5D6E-409C-BE32-E72D297353CC}">
              <c16:uniqueId val="{00000000-A5A1-49B2-8548-8F546D847B9E}"/>
            </c:ext>
          </c:extLst>
        </c:ser>
        <c:ser>
          <c:idx val="1"/>
          <c:order val="1"/>
          <c:tx>
            <c:strRef>
              <c:f>Sheet1!$C$1</c:f>
              <c:strCache>
                <c:ptCount val="1"/>
                <c:pt idx="0">
                  <c:v>行业TOP5均值</c:v>
                </c:pt>
              </c:strCache>
            </c:strRef>
          </c:tx>
          <c:spPr>
            <a:ln w="28575" cap="rnd">
              <a:solidFill>
                <a:schemeClr val="accent1"/>
              </a:solidFill>
              <a:round/>
            </a:ln>
            <a:effectLst/>
          </c:spPr>
          <c:marker>
            <c:symbol val="none"/>
          </c:marker>
          <c:cat>
            <c:strRef>
              <c:f>Sheet1!$A$2:$A$5</c:f>
              <c:strCache>
                <c:ptCount val="4"/>
                <c:pt idx="0">
                  <c:v>供给竞争力指数</c:v>
                </c:pt>
                <c:pt idx="1">
                  <c:v>心智竞争力指数</c:v>
                </c:pt>
                <c:pt idx="2">
                  <c:v>交易竞争力指数</c:v>
                </c:pt>
                <c:pt idx="3">
                  <c:v>信任竞争力指数</c:v>
                </c:pt>
              </c:strCache>
            </c:strRef>
          </c:cat>
          <c:val>
            <c:numRef>
              <c:f>Sheet1!$C$2:$C$5</c:f>
              <c:numCache>
                <c:formatCode>General</c:formatCode>
                <c:ptCount val="4"/>
                <c:pt idx="0">
                  <c:v>90</c:v>
                </c:pt>
                <c:pt idx="1">
                  <c:v>96</c:v>
                </c:pt>
                <c:pt idx="2">
                  <c:v>62</c:v>
                </c:pt>
                <c:pt idx="3">
                  <c:v>69</c:v>
                </c:pt>
              </c:numCache>
            </c:numRef>
          </c:val>
          <c:extLst>
            <c:ext xmlns:c16="http://schemas.microsoft.com/office/drawing/2014/chart" uri="{C3380CC4-5D6E-409C-BE32-E72D297353CC}">
              <c16:uniqueId val="{00000001-A5A1-49B2-8548-8F546D847B9E}"/>
            </c:ext>
          </c:extLst>
        </c:ser>
        <c:dLbls>
          <c:showLegendKey val="0"/>
          <c:showVal val="0"/>
          <c:showCatName val="0"/>
          <c:showSerName val="0"/>
          <c:showPercent val="0"/>
          <c:showBubbleSize val="0"/>
        </c:dLbls>
        <c:axId val="1104585135"/>
        <c:axId val="1104582639"/>
      </c:radarChart>
      <c:catAx>
        <c:axId val="1104585135"/>
        <c:scaling>
          <c:orientation val="minMax"/>
        </c:scaling>
        <c:delete val="1"/>
        <c:axPos val="b"/>
        <c:numFmt formatCode="General" sourceLinked="1"/>
        <c:majorTickMark val="none"/>
        <c:minorTickMark val="none"/>
        <c:tickLblPos val="nextTo"/>
        <c:crossAx val="1104582639"/>
        <c:crosses val="autoZero"/>
        <c:auto val="1"/>
        <c:lblAlgn val="ctr"/>
        <c:lblOffset val="100"/>
        <c:noMultiLvlLbl val="0"/>
      </c:catAx>
      <c:valAx>
        <c:axId val="1104582639"/>
        <c:scaling>
          <c:orientation val="minMax"/>
        </c:scaling>
        <c:delete val="1"/>
        <c:axPos val="l"/>
        <c:majorGridlines>
          <c:spPr>
            <a:ln w="9525" cap="flat" cmpd="sng" algn="ctr">
              <a:solidFill>
                <a:schemeClr val="bg1">
                  <a:lumMod val="85000"/>
                </a:schemeClr>
              </a:solidFill>
              <a:round/>
            </a:ln>
            <a:effectLst/>
          </c:spPr>
        </c:majorGridlines>
        <c:numFmt formatCode="General" sourceLinked="1"/>
        <c:majorTickMark val="none"/>
        <c:minorTickMark val="none"/>
        <c:tickLblPos val="nextTo"/>
        <c:crossAx val="1104585135"/>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normalizeH="0" baseline="0">
                <a:solidFill>
                  <a:schemeClr val="dk1">
                    <a:lumMod val="50000"/>
                    <a:lumOff val="50000"/>
                  </a:schemeClr>
                </a:solidFill>
                <a:latin typeface="美团体" panose="02000500000000000000" pitchFamily="2" charset="-122"/>
                <a:ea typeface="美团体" panose="02000500000000000000" pitchFamily="2" charset="-122"/>
                <a:cs typeface="+mj-cs"/>
              </a:defRPr>
            </a:pPr>
            <a:r>
              <a:rPr lang="zh-CN" altLang="en-US" sz="1600" dirty="0"/>
              <a:t>威士忌品类需求分布</a:t>
            </a:r>
          </a:p>
        </c:rich>
      </c:tx>
      <c:overlay val="0"/>
      <c:spPr>
        <a:noFill/>
        <a:ln>
          <a:noFill/>
        </a:ln>
        <a:effectLst/>
      </c:spPr>
      <c:txPr>
        <a:bodyPr rot="0" spcFirstLastPara="1" vertOverflow="ellipsis" vert="horz" wrap="square" anchor="ctr" anchorCtr="1"/>
        <a:lstStyle/>
        <a:p>
          <a:pPr>
            <a:defRPr sz="1600" b="1" i="0" u="none" strike="noStrike" kern="1200" spc="0" normalizeH="0" baseline="0">
              <a:solidFill>
                <a:schemeClr val="dk1">
                  <a:lumMod val="50000"/>
                  <a:lumOff val="50000"/>
                </a:schemeClr>
              </a:solidFill>
              <a:latin typeface="美团体" panose="02000500000000000000" pitchFamily="2" charset="-122"/>
              <a:ea typeface="美团体" panose="02000500000000000000" pitchFamily="2" charset="-122"/>
              <a:cs typeface="+mj-cs"/>
            </a:defRPr>
          </a:pPr>
          <a:endParaRPr lang="zh-CN"/>
        </a:p>
      </c:txPr>
    </c:title>
    <c:autoTitleDeleted val="0"/>
    <c:plotArea>
      <c:layout/>
      <c:pieChart>
        <c:varyColors val="1"/>
        <c:ser>
          <c:idx val="0"/>
          <c:order val="0"/>
          <c:tx>
            <c:strRef>
              <c:f>Sheet1!$B$1</c:f>
              <c:strCache>
                <c:ptCount val="1"/>
                <c:pt idx="0">
                  <c:v>品类需求占比</c:v>
                </c:pt>
              </c:strCache>
            </c:strRef>
          </c:tx>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1-7AD9-48F0-901B-75C7F8D86B7C}"/>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7AD9-48F0-901B-75C7F8D86B7C}"/>
              </c:ext>
            </c:extLst>
          </c:dPt>
          <c:cat>
            <c:strRef>
              <c:f>Sheet1!$A$2:$A$3</c:f>
              <c:strCache>
                <c:ptCount val="2"/>
                <c:pt idx="0">
                  <c:v>高需蜂窝</c:v>
                </c:pt>
                <c:pt idx="1">
                  <c:v>其他蜂窝</c:v>
                </c:pt>
              </c:strCache>
            </c:strRef>
          </c:cat>
          <c:val>
            <c:numRef>
              <c:f>Sheet1!$B$2:$B$3</c:f>
              <c:numCache>
                <c:formatCode>0%</c:formatCode>
                <c:ptCount val="2"/>
                <c:pt idx="0">
                  <c:v>0.61</c:v>
                </c:pt>
                <c:pt idx="1">
                  <c:v>0.39</c:v>
                </c:pt>
              </c:numCache>
            </c:numRef>
          </c:val>
          <c:extLst>
            <c:ext xmlns:c16="http://schemas.microsoft.com/office/drawing/2014/chart" uri="{C3380CC4-5D6E-409C-BE32-E72D297353CC}">
              <c16:uniqueId val="{00000000-77B4-4B29-9612-2DB639D0FDF3}"/>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solidFill>
          <a:schemeClr val="lt1">
            <a:alpha val="50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美团体" panose="02000500000000000000" pitchFamily="2" charset="-122"/>
              <a:ea typeface="美团体" panose="02000500000000000000" pitchFamily="2" charset="-122"/>
              <a:cs typeface="+mn-cs"/>
            </a:defRPr>
          </a:pPr>
          <a:endParaRPr lang="zh-CN"/>
        </a:p>
      </c:txPr>
    </c:legend>
    <c:plotVisOnly val="1"/>
    <c:dispBlanksAs val="gap"/>
    <c:showDLblsOverMax val="0"/>
  </c:chart>
  <c:spPr>
    <a:noFill/>
    <a:ln w="9525" cap="flat" cmpd="sng" algn="ctr">
      <a:noFill/>
      <a:round/>
    </a:ln>
    <a:effectLst/>
  </c:spPr>
  <c:txPr>
    <a:bodyPr/>
    <a:lstStyle/>
    <a:p>
      <a:pPr>
        <a:defRPr>
          <a:latin typeface="美团体" panose="02000500000000000000" pitchFamily="2" charset="-122"/>
          <a:ea typeface="美团体" panose="02000500000000000000" pitchFamily="2" charset="-122"/>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normalizeH="0" baseline="0">
                <a:solidFill>
                  <a:schemeClr val="dk1">
                    <a:lumMod val="50000"/>
                    <a:lumOff val="50000"/>
                  </a:schemeClr>
                </a:solidFill>
                <a:latin typeface="美团体" panose="02000500000000000000" pitchFamily="2" charset="-122"/>
                <a:ea typeface="美团体" panose="02000500000000000000" pitchFamily="2" charset="-122"/>
                <a:cs typeface="+mj-cs"/>
              </a:defRPr>
            </a:pPr>
            <a:r>
              <a:rPr lang="zh-CN" altLang="zh-CN" sz="1600" b="1" i="0" u="none" strike="noStrike" normalizeH="0" baseline="0" dirty="0">
                <a:effectLst/>
              </a:rPr>
              <a:t>威士忌</a:t>
            </a:r>
            <a:r>
              <a:rPr lang="zh-CN" altLang="en-US" sz="1600" b="1" i="0" u="none" strike="noStrike" normalizeH="0" baseline="0" dirty="0">
                <a:effectLst/>
              </a:rPr>
              <a:t>高需</a:t>
            </a:r>
            <a:r>
              <a:rPr lang="zh-CN" altLang="en-US" sz="1600" dirty="0"/>
              <a:t>蜂窝占比</a:t>
            </a:r>
          </a:p>
        </c:rich>
      </c:tx>
      <c:overlay val="0"/>
      <c:spPr>
        <a:noFill/>
        <a:ln>
          <a:noFill/>
        </a:ln>
        <a:effectLst/>
      </c:spPr>
      <c:txPr>
        <a:bodyPr rot="0" spcFirstLastPara="1" vertOverflow="ellipsis" vert="horz" wrap="square" anchor="ctr" anchorCtr="1"/>
        <a:lstStyle/>
        <a:p>
          <a:pPr>
            <a:defRPr sz="1600" b="1" i="0" u="none" strike="noStrike" kern="1200" spc="0" normalizeH="0" baseline="0">
              <a:solidFill>
                <a:schemeClr val="dk1">
                  <a:lumMod val="50000"/>
                  <a:lumOff val="50000"/>
                </a:schemeClr>
              </a:solidFill>
              <a:latin typeface="美团体" panose="02000500000000000000" pitchFamily="2" charset="-122"/>
              <a:ea typeface="美团体" panose="02000500000000000000" pitchFamily="2" charset="-122"/>
              <a:cs typeface="+mj-cs"/>
            </a:defRPr>
          </a:pPr>
          <a:endParaRPr lang="zh-CN"/>
        </a:p>
      </c:txPr>
    </c:title>
    <c:autoTitleDeleted val="0"/>
    <c:plotArea>
      <c:layout/>
      <c:pieChart>
        <c:varyColors val="1"/>
        <c:ser>
          <c:idx val="0"/>
          <c:order val="0"/>
          <c:tx>
            <c:strRef>
              <c:f>Sheet1!$B$1</c:f>
              <c:strCache>
                <c:ptCount val="1"/>
                <c:pt idx="0">
                  <c:v>品类需求占比</c:v>
                </c:pt>
              </c:strCache>
            </c:strRef>
          </c:tx>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1-8495-4357-855B-3C8266AD8409}"/>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8495-4357-855B-3C8266AD8409}"/>
              </c:ext>
            </c:extLst>
          </c:dPt>
          <c:cat>
            <c:strRef>
              <c:f>Sheet1!$A$2:$A$3</c:f>
              <c:strCache>
                <c:ptCount val="2"/>
                <c:pt idx="0">
                  <c:v>高需蜂窝</c:v>
                </c:pt>
                <c:pt idx="1">
                  <c:v>其他蜂窝</c:v>
                </c:pt>
              </c:strCache>
            </c:strRef>
          </c:cat>
          <c:val>
            <c:numRef>
              <c:f>Sheet1!$B$2:$B$3</c:f>
              <c:numCache>
                <c:formatCode>0%</c:formatCode>
                <c:ptCount val="2"/>
                <c:pt idx="0">
                  <c:v>0.2</c:v>
                </c:pt>
                <c:pt idx="1">
                  <c:v>0.8</c:v>
                </c:pt>
              </c:numCache>
            </c:numRef>
          </c:val>
          <c:extLst>
            <c:ext xmlns:c16="http://schemas.microsoft.com/office/drawing/2014/chart" uri="{C3380CC4-5D6E-409C-BE32-E72D297353CC}">
              <c16:uniqueId val="{00000004-8495-4357-855B-3C8266AD8409}"/>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solidFill>
          <a:schemeClr val="lt1">
            <a:alpha val="50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美团体" panose="02000500000000000000" pitchFamily="2" charset="-122"/>
              <a:ea typeface="美团体" panose="02000500000000000000" pitchFamily="2" charset="-122"/>
              <a:cs typeface="+mn-cs"/>
            </a:defRPr>
          </a:pPr>
          <a:endParaRPr lang="zh-CN"/>
        </a:p>
      </c:txPr>
    </c:legend>
    <c:plotVisOnly val="1"/>
    <c:dispBlanksAs val="gap"/>
    <c:showDLblsOverMax val="0"/>
  </c:chart>
  <c:spPr>
    <a:noFill/>
    <a:ln w="9525" cap="flat" cmpd="sng" algn="ctr">
      <a:noFill/>
      <a:round/>
    </a:ln>
    <a:effectLst/>
  </c:spPr>
  <c:txPr>
    <a:bodyPr/>
    <a:lstStyle/>
    <a:p>
      <a:pPr>
        <a:defRPr>
          <a:latin typeface="美团体" panose="02000500000000000000" pitchFamily="2" charset="-122"/>
          <a:ea typeface="美团体" panose="02000500000000000000" pitchFamily="2" charset="-122"/>
        </a:defRPr>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col"/>
        <c:grouping val="clustered"/>
        <c:varyColors val="0"/>
        <c:ser>
          <c:idx val="0"/>
          <c:order val="0"/>
          <c:tx>
            <c:strRef>
              <c:f>Sheet2!$B$23</c:f>
              <c:strCache>
                <c:ptCount val="1"/>
                <c:pt idx="0">
                  <c:v>2024.11</c:v>
                </c:pt>
              </c:strCache>
            </c:strRef>
          </c:tx>
          <c:spPr>
            <a:solidFill>
              <a:schemeClr val="accent3">
                <a:lumMod val="20000"/>
                <a:lumOff val="80000"/>
              </a:schemeClr>
            </a:solidFill>
            <a:ln>
              <a:noFill/>
            </a:ln>
            <a:effectLst/>
          </c:spPr>
          <c:invertIfNegative val="0"/>
          <c:dLbls>
            <c:spPr>
              <a:noFill/>
              <a:ln>
                <a:noFill/>
              </a:ln>
              <a:effectLst/>
            </c:spPr>
            <c:txPr>
              <a:bodyPr rot="0" spcFirstLastPara="1" vertOverflow="ellipsis" vert="horz" wrap="square" anchor="ctr" anchorCtr="1"/>
              <a:lstStyle/>
              <a:p>
                <a:pPr>
                  <a:defRPr lang="zh-CN" sz="900" b="0" i="0" u="none" strike="noStrike" kern="1200" baseline="0">
                    <a:solidFill>
                      <a:schemeClr val="tx1"/>
                    </a:solidFill>
                    <a:latin typeface="楷体" panose="02010609060101010101" pitchFamily="49" charset="-122"/>
                    <a:ea typeface="楷体" panose="02010609060101010101" pitchFamily="49" charset="-122"/>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Sheet2!$D$17:$G$17</c:f>
              <c:strCache>
                <c:ptCount val="4"/>
                <c:pt idx="0">
                  <c:v>供给竞争力</c:v>
                </c:pt>
                <c:pt idx="1">
                  <c:v>心智竞争力</c:v>
                </c:pt>
                <c:pt idx="2">
                  <c:v>交易竞争力</c:v>
                </c:pt>
                <c:pt idx="3">
                  <c:v>信任竞争力</c:v>
                </c:pt>
              </c:strCache>
            </c:strRef>
          </c:cat>
          <c:val>
            <c:numRef>
              <c:f>Sheet2!$D$23:$G$23</c:f>
              <c:numCache>
                <c:formatCode>General</c:formatCode>
                <c:ptCount val="4"/>
                <c:pt idx="0">
                  <c:v>69.58</c:v>
                </c:pt>
                <c:pt idx="1">
                  <c:v>63.14</c:v>
                </c:pt>
                <c:pt idx="2">
                  <c:v>51.45</c:v>
                </c:pt>
                <c:pt idx="3">
                  <c:v>65.930000000000007</c:v>
                </c:pt>
              </c:numCache>
            </c:numRef>
          </c:val>
          <c:extLst>
            <c:ext xmlns:c16="http://schemas.microsoft.com/office/drawing/2014/chart" uri="{C3380CC4-5D6E-409C-BE32-E72D297353CC}">
              <c16:uniqueId val="{00000000-E85F-40C8-A909-32EE54CE5144}"/>
            </c:ext>
          </c:extLst>
        </c:ser>
        <c:ser>
          <c:idx val="1"/>
          <c:order val="1"/>
          <c:tx>
            <c:strRef>
              <c:f>Sheet2!$B$24</c:f>
              <c:strCache>
                <c:ptCount val="1"/>
                <c:pt idx="0">
                  <c:v>2025.01</c:v>
                </c:pt>
              </c:strCache>
            </c:strRef>
          </c:tx>
          <c:spPr>
            <a:solidFill>
              <a:srgbClr val="FFC000"/>
            </a:solidFill>
            <a:ln>
              <a:noFill/>
            </a:ln>
            <a:effectLst/>
          </c:spPr>
          <c:invertIfNegative val="0"/>
          <c:dLbls>
            <c:spPr>
              <a:noFill/>
              <a:ln>
                <a:noFill/>
              </a:ln>
              <a:effectLst/>
            </c:spPr>
            <c:txPr>
              <a:bodyPr rot="0" spcFirstLastPara="1" vertOverflow="ellipsis" vert="horz" wrap="square" anchor="ctr" anchorCtr="1"/>
              <a:lstStyle/>
              <a:p>
                <a:pPr>
                  <a:defRPr lang="zh-CN" sz="900" b="0" i="0" u="none" strike="noStrike" kern="1200" baseline="0">
                    <a:solidFill>
                      <a:schemeClr val="tx1"/>
                    </a:solidFill>
                    <a:latin typeface="楷体" panose="02010609060101010101" pitchFamily="49" charset="-122"/>
                    <a:ea typeface="楷体" panose="02010609060101010101" pitchFamily="49" charset="-122"/>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Sheet2!$D$17:$G$17</c:f>
              <c:strCache>
                <c:ptCount val="4"/>
                <c:pt idx="0">
                  <c:v>供给竞争力</c:v>
                </c:pt>
                <c:pt idx="1">
                  <c:v>心智竞争力</c:v>
                </c:pt>
                <c:pt idx="2">
                  <c:v>交易竞争力</c:v>
                </c:pt>
                <c:pt idx="3">
                  <c:v>信任竞争力</c:v>
                </c:pt>
              </c:strCache>
            </c:strRef>
          </c:cat>
          <c:val>
            <c:numRef>
              <c:f>Sheet2!$D$24:$G$24</c:f>
              <c:numCache>
                <c:formatCode>General</c:formatCode>
                <c:ptCount val="4"/>
                <c:pt idx="0">
                  <c:v>84.6</c:v>
                </c:pt>
                <c:pt idx="1">
                  <c:v>77.14</c:v>
                </c:pt>
                <c:pt idx="2">
                  <c:v>94.23</c:v>
                </c:pt>
                <c:pt idx="3">
                  <c:v>80.42</c:v>
                </c:pt>
              </c:numCache>
            </c:numRef>
          </c:val>
          <c:extLst>
            <c:ext xmlns:c16="http://schemas.microsoft.com/office/drawing/2014/chart" uri="{C3380CC4-5D6E-409C-BE32-E72D297353CC}">
              <c16:uniqueId val="{00000001-E85F-40C8-A909-32EE54CE5144}"/>
            </c:ext>
          </c:extLst>
        </c:ser>
        <c:dLbls>
          <c:showLegendKey val="0"/>
          <c:showVal val="1"/>
          <c:showCatName val="0"/>
          <c:showSerName val="0"/>
          <c:showPercent val="0"/>
          <c:showBubbleSize val="0"/>
        </c:dLbls>
        <c:gapWidth val="219"/>
        <c:overlap val="-27"/>
        <c:axId val="1463164815"/>
        <c:axId val="1463150255"/>
      </c:barChart>
      <c:catAx>
        <c:axId val="14631648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900" b="0" i="0" u="none" strike="noStrike" kern="1200" baseline="0">
                <a:solidFill>
                  <a:schemeClr val="tx1"/>
                </a:solidFill>
                <a:latin typeface="楷体" panose="02010609060101010101" pitchFamily="49" charset="-122"/>
                <a:ea typeface="楷体" panose="02010609060101010101" pitchFamily="49" charset="-122"/>
                <a:cs typeface="+mn-cs"/>
              </a:defRPr>
            </a:pPr>
            <a:endParaRPr lang="zh-CN"/>
          </a:p>
        </c:txPr>
        <c:crossAx val="1463150255"/>
        <c:crosses val="autoZero"/>
        <c:auto val="1"/>
        <c:lblAlgn val="ctr"/>
        <c:lblOffset val="100"/>
        <c:noMultiLvlLbl val="0"/>
      </c:catAx>
      <c:valAx>
        <c:axId val="1463150255"/>
        <c:scaling>
          <c:orientation val="minMax"/>
        </c:scaling>
        <c:delete val="0"/>
        <c:axPos val="l"/>
        <c:majorGridlines>
          <c:spPr>
            <a:ln w="9525" cap="flat" cmpd="sng" algn="ctr">
              <a:solidFill>
                <a:schemeClr val="bg2">
                  <a:lumMod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900" b="0" i="0" u="none" strike="noStrike" kern="1200" baseline="0">
                <a:solidFill>
                  <a:schemeClr val="tx1"/>
                </a:solidFill>
                <a:latin typeface="楷体" panose="02010609060101010101" pitchFamily="49" charset="-122"/>
                <a:ea typeface="楷体" panose="02010609060101010101" pitchFamily="49" charset="-122"/>
                <a:cs typeface="+mn-cs"/>
              </a:defRPr>
            </a:pPr>
            <a:endParaRPr lang="zh-CN"/>
          </a:p>
        </c:txPr>
        <c:crossAx val="14631648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zh-CN" sz="900" b="0" i="0" u="none" strike="noStrike" kern="1200" baseline="0">
              <a:solidFill>
                <a:schemeClr val="tx1"/>
              </a:solidFill>
              <a:latin typeface="楷体" panose="02010609060101010101" pitchFamily="49" charset="-122"/>
              <a:ea typeface="楷体" panose="02010609060101010101" pitchFamily="49" charset="-122"/>
              <a:cs typeface="+mn-cs"/>
            </a:defRPr>
          </a:pPr>
          <a:endParaRPr lang="zh-CN"/>
        </a:p>
      </c:txPr>
    </c:legend>
    <c:plotVisOnly val="1"/>
    <c:dispBlanksAs val="gap"/>
    <c:showDLblsOverMax val="0"/>
    <c:extLst>
      <c:ext uri="{0b15fc19-7d7d-44ad-8c2d-2c3a37ce22c3}">
        <chartProps xmlns="https://web.wps.cn/et/2018/main" chartId="{f0d52ecc-7194-4dcc-af84-e3861f38d7e6}"/>
      </c:ext>
    </c:extLst>
  </c:chart>
  <c:spPr>
    <a:noFill/>
    <a:ln>
      <a:noFill/>
    </a:ln>
    <a:effectLst/>
  </c:spPr>
  <c:txPr>
    <a:bodyPr/>
    <a:lstStyle/>
    <a:p>
      <a:pPr>
        <a:defRPr lang="zh-CN">
          <a:solidFill>
            <a:schemeClr val="tx1"/>
          </a:solidFill>
          <a:latin typeface="楷体" panose="02010609060101010101" pitchFamily="49" charset="-122"/>
          <a:ea typeface="楷体" panose="02010609060101010101" pitchFamily="49" charset="-122"/>
        </a:defRPr>
      </a:pPr>
      <a:endParaRPr lang="zh-C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r>
              <a:rPr lang="zh-CN" b="1"/>
              <a:t>品牌搜索指数</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title>
    <c:autoTitleDeleted val="0"/>
    <c:plotArea>
      <c:layout/>
      <c:lineChart>
        <c:grouping val="standard"/>
        <c:varyColors val="0"/>
        <c:ser>
          <c:idx val="0"/>
          <c:order val="0"/>
          <c:tx>
            <c:strRef>
              <c:f>Sheet4!$G$13</c:f>
              <c:strCache>
                <c:ptCount val="1"/>
                <c:pt idx="0">
                  <c:v>苏格登</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Sheet4!$F$14:$F$16</c:f>
              <c:numCache>
                <c:formatCode>yyyy"年"m"月"</c:formatCode>
                <c:ptCount val="3"/>
                <c:pt idx="0">
                  <c:v>45597</c:v>
                </c:pt>
                <c:pt idx="1">
                  <c:v>45627</c:v>
                </c:pt>
                <c:pt idx="2">
                  <c:v>45658</c:v>
                </c:pt>
              </c:numCache>
            </c:numRef>
          </c:cat>
          <c:val>
            <c:numRef>
              <c:f>Sheet4!$G$14:$G$16</c:f>
              <c:numCache>
                <c:formatCode>General</c:formatCode>
                <c:ptCount val="3"/>
                <c:pt idx="0">
                  <c:v>2126</c:v>
                </c:pt>
                <c:pt idx="1">
                  <c:v>3235</c:v>
                </c:pt>
                <c:pt idx="2">
                  <c:v>3892</c:v>
                </c:pt>
              </c:numCache>
            </c:numRef>
          </c:val>
          <c:smooth val="0"/>
          <c:extLst>
            <c:ext xmlns:c16="http://schemas.microsoft.com/office/drawing/2014/chart" uri="{C3380CC4-5D6E-409C-BE32-E72D297353CC}">
              <c16:uniqueId val="{00000000-ADD4-4925-AC8E-AD759C9B689D}"/>
            </c:ext>
          </c:extLst>
        </c:ser>
        <c:ser>
          <c:idx val="1"/>
          <c:order val="1"/>
          <c:tx>
            <c:strRef>
              <c:f>Sheet4!$H$13</c:f>
              <c:strCache>
                <c:ptCount val="1"/>
                <c:pt idx="0">
                  <c:v>A品牌</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Sheet4!$F$14:$F$16</c:f>
              <c:numCache>
                <c:formatCode>yyyy"年"m"月"</c:formatCode>
                <c:ptCount val="3"/>
                <c:pt idx="0">
                  <c:v>45597</c:v>
                </c:pt>
                <c:pt idx="1">
                  <c:v>45627</c:v>
                </c:pt>
                <c:pt idx="2">
                  <c:v>45658</c:v>
                </c:pt>
              </c:numCache>
            </c:numRef>
          </c:cat>
          <c:val>
            <c:numRef>
              <c:f>Sheet4!$H$14:$H$16</c:f>
              <c:numCache>
                <c:formatCode>General</c:formatCode>
                <c:ptCount val="3"/>
                <c:pt idx="0">
                  <c:v>4468</c:v>
                </c:pt>
                <c:pt idx="1">
                  <c:v>4646</c:v>
                </c:pt>
                <c:pt idx="2">
                  <c:v>4334</c:v>
                </c:pt>
              </c:numCache>
            </c:numRef>
          </c:val>
          <c:smooth val="0"/>
          <c:extLst>
            <c:ext xmlns:c16="http://schemas.microsoft.com/office/drawing/2014/chart" uri="{C3380CC4-5D6E-409C-BE32-E72D297353CC}">
              <c16:uniqueId val="{00000001-ADD4-4925-AC8E-AD759C9B689D}"/>
            </c:ext>
          </c:extLst>
        </c:ser>
        <c:dLbls>
          <c:showLegendKey val="0"/>
          <c:showVal val="0"/>
          <c:showCatName val="0"/>
          <c:showSerName val="0"/>
          <c:showPercent val="0"/>
          <c:showBubbleSize val="0"/>
        </c:dLbls>
        <c:marker val="1"/>
        <c:smooth val="0"/>
        <c:axId val="248105856"/>
        <c:axId val="248089632"/>
      </c:lineChart>
      <c:dateAx>
        <c:axId val="248105856"/>
        <c:scaling>
          <c:orientation val="minMax"/>
        </c:scaling>
        <c:delete val="0"/>
        <c:axPos val="b"/>
        <c:numFmt formatCode="yyyy&quot;年&quot;m&quot;月&quot;"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crossAx val="248089632"/>
        <c:crosses val="autoZero"/>
        <c:auto val="1"/>
        <c:lblOffset val="100"/>
        <c:baseTimeUnit val="months"/>
      </c:dateAx>
      <c:valAx>
        <c:axId val="24808963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481058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legend>
    <c:plotVisOnly val="1"/>
    <c:dispBlanksAs val="gap"/>
    <c:showDLblsOverMax val="0"/>
  </c:chart>
  <c:spPr>
    <a:solidFill>
      <a:schemeClr val="bg1"/>
    </a:solidFill>
    <a:ln>
      <a:solidFill>
        <a:schemeClr val="bg1">
          <a:lumMod val="85000"/>
        </a:schemeClr>
      </a:solidFill>
    </a:ln>
    <a:effectLst/>
  </c:spPr>
  <c:txPr>
    <a:bodyPr/>
    <a:lstStyle/>
    <a:p>
      <a:pPr>
        <a:defRPr>
          <a:latin typeface="微软雅黑" panose="020B0503020204020204" pitchFamily="34" charset="-122"/>
          <a:ea typeface="微软雅黑" panose="020B0503020204020204" pitchFamily="34" charset="-122"/>
        </a:defRPr>
      </a:pPr>
      <a:endParaRPr lang="zh-C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r>
              <a:rPr lang="zh-CN" b="1" dirty="0"/>
              <a:t>品牌曝光指数</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title>
    <c:autoTitleDeleted val="0"/>
    <c:plotArea>
      <c:layout/>
      <c:lineChart>
        <c:grouping val="standard"/>
        <c:varyColors val="0"/>
        <c:ser>
          <c:idx val="0"/>
          <c:order val="0"/>
          <c:tx>
            <c:strRef>
              <c:f>Sheet4!$I$13</c:f>
              <c:strCache>
                <c:ptCount val="1"/>
                <c:pt idx="0">
                  <c:v>苏格登</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Sheet4!$F$14:$F$16</c:f>
              <c:numCache>
                <c:formatCode>yyyy"年"m"月"</c:formatCode>
                <c:ptCount val="3"/>
                <c:pt idx="0">
                  <c:v>45597</c:v>
                </c:pt>
                <c:pt idx="1">
                  <c:v>45627</c:v>
                </c:pt>
                <c:pt idx="2">
                  <c:v>45658</c:v>
                </c:pt>
              </c:numCache>
            </c:numRef>
          </c:cat>
          <c:val>
            <c:numRef>
              <c:f>Sheet4!$I$14:$I$16</c:f>
              <c:numCache>
                <c:formatCode>General</c:formatCode>
                <c:ptCount val="3"/>
                <c:pt idx="0">
                  <c:v>82386</c:v>
                </c:pt>
                <c:pt idx="1">
                  <c:v>121740</c:v>
                </c:pt>
                <c:pt idx="2">
                  <c:v>212529</c:v>
                </c:pt>
              </c:numCache>
            </c:numRef>
          </c:val>
          <c:smooth val="0"/>
          <c:extLst>
            <c:ext xmlns:c16="http://schemas.microsoft.com/office/drawing/2014/chart" uri="{C3380CC4-5D6E-409C-BE32-E72D297353CC}">
              <c16:uniqueId val="{00000000-8CD0-4284-ABE2-5270C9189EE9}"/>
            </c:ext>
          </c:extLst>
        </c:ser>
        <c:ser>
          <c:idx val="1"/>
          <c:order val="1"/>
          <c:tx>
            <c:strRef>
              <c:f>Sheet4!$J$13</c:f>
              <c:strCache>
                <c:ptCount val="1"/>
                <c:pt idx="0">
                  <c:v>A品牌</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Sheet4!$F$14:$F$16</c:f>
              <c:numCache>
                <c:formatCode>yyyy"年"m"月"</c:formatCode>
                <c:ptCount val="3"/>
                <c:pt idx="0">
                  <c:v>45597</c:v>
                </c:pt>
                <c:pt idx="1">
                  <c:v>45627</c:v>
                </c:pt>
                <c:pt idx="2">
                  <c:v>45658</c:v>
                </c:pt>
              </c:numCache>
            </c:numRef>
          </c:cat>
          <c:val>
            <c:numRef>
              <c:f>Sheet4!$J$14:$J$16</c:f>
              <c:numCache>
                <c:formatCode>General</c:formatCode>
                <c:ptCount val="3"/>
                <c:pt idx="0">
                  <c:v>221267</c:v>
                </c:pt>
                <c:pt idx="1">
                  <c:v>239753</c:v>
                </c:pt>
                <c:pt idx="2">
                  <c:v>233116</c:v>
                </c:pt>
              </c:numCache>
            </c:numRef>
          </c:val>
          <c:smooth val="0"/>
          <c:extLst>
            <c:ext xmlns:c16="http://schemas.microsoft.com/office/drawing/2014/chart" uri="{C3380CC4-5D6E-409C-BE32-E72D297353CC}">
              <c16:uniqueId val="{00000001-8CD0-4284-ABE2-5270C9189EE9}"/>
            </c:ext>
          </c:extLst>
        </c:ser>
        <c:dLbls>
          <c:showLegendKey val="0"/>
          <c:showVal val="0"/>
          <c:showCatName val="0"/>
          <c:showSerName val="0"/>
          <c:showPercent val="0"/>
          <c:showBubbleSize val="0"/>
        </c:dLbls>
        <c:marker val="1"/>
        <c:smooth val="0"/>
        <c:axId val="248105856"/>
        <c:axId val="248089632"/>
      </c:lineChart>
      <c:dateAx>
        <c:axId val="248105856"/>
        <c:scaling>
          <c:orientation val="minMax"/>
        </c:scaling>
        <c:delete val="0"/>
        <c:axPos val="b"/>
        <c:numFmt formatCode="yyyy&quot;年&quot;m&quot;月&quot;"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crossAx val="248089632"/>
        <c:crosses val="autoZero"/>
        <c:auto val="1"/>
        <c:lblOffset val="100"/>
        <c:baseTimeUnit val="months"/>
      </c:dateAx>
      <c:valAx>
        <c:axId val="248089632"/>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481058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legend>
    <c:plotVisOnly val="1"/>
    <c:dispBlanksAs val="gap"/>
    <c:showDLblsOverMax val="0"/>
  </c:chart>
  <c:spPr>
    <a:solidFill>
      <a:schemeClr val="bg1"/>
    </a:solidFill>
    <a:ln>
      <a:solidFill>
        <a:schemeClr val="bg1">
          <a:lumMod val="85000"/>
        </a:schemeClr>
      </a:solidFill>
    </a:ln>
    <a:effectLst/>
  </c:spPr>
  <c:txPr>
    <a:bodyPr/>
    <a:lstStyle/>
    <a:p>
      <a:pPr>
        <a:defRPr>
          <a:latin typeface="微软雅黑" panose="020B0503020204020204" pitchFamily="34" charset="-122"/>
          <a:ea typeface="微软雅黑" panose="020B0503020204020204" pitchFamily="34" charset="-122"/>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Reversed" id="23">
  <a:schemeClr val="accent3"/>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t>2025/3/20</a:t>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t>2025/3/20</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t>10</a:t>
            </a:fld>
            <a:endParaRPr lang="zh-CN" altLang="en-US"/>
          </a:p>
        </p:txBody>
      </p:sp>
    </p:spTree>
    <p:extLst>
      <p:ext uri="{BB962C8B-B14F-4D97-AF65-F5344CB8AC3E}">
        <p14:creationId xmlns:p14="http://schemas.microsoft.com/office/powerpoint/2010/main" val="36939031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t>13</a:t>
            </a:fld>
            <a:endParaRPr lang="zh-CN" altLang="en-US"/>
          </a:p>
        </p:txBody>
      </p:sp>
    </p:spTree>
    <p:extLst>
      <p:ext uri="{BB962C8B-B14F-4D97-AF65-F5344CB8AC3E}">
        <p14:creationId xmlns:p14="http://schemas.microsoft.com/office/powerpoint/2010/main" val="17711367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t>14</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t>4</a:t>
            </a:fld>
            <a:endParaRPr lang="zh-CN" altLang="en-US"/>
          </a:p>
        </p:txBody>
      </p:sp>
    </p:spTree>
    <p:extLst>
      <p:ext uri="{BB962C8B-B14F-4D97-AF65-F5344CB8AC3E}">
        <p14:creationId xmlns:p14="http://schemas.microsoft.com/office/powerpoint/2010/main" val="4140298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t>5</a:t>
            </a:fld>
            <a:endParaRPr lang="zh-CN" altLang="en-US"/>
          </a:p>
        </p:txBody>
      </p:sp>
    </p:spTree>
    <p:extLst>
      <p:ext uri="{BB962C8B-B14F-4D97-AF65-F5344CB8AC3E}">
        <p14:creationId xmlns:p14="http://schemas.microsoft.com/office/powerpoint/2010/main" val="2152339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t>6</a:t>
            </a:fld>
            <a:endParaRPr lang="zh-CN" altLang="en-US"/>
          </a:p>
        </p:txBody>
      </p:sp>
    </p:spTree>
    <p:extLst>
      <p:ext uri="{BB962C8B-B14F-4D97-AF65-F5344CB8AC3E}">
        <p14:creationId xmlns:p14="http://schemas.microsoft.com/office/powerpoint/2010/main" val="3912760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t>7</a:t>
            </a:fld>
            <a:endParaRPr lang="zh-CN" altLang="en-US"/>
          </a:p>
        </p:txBody>
      </p:sp>
    </p:spTree>
    <p:extLst>
      <p:ext uri="{BB962C8B-B14F-4D97-AF65-F5344CB8AC3E}">
        <p14:creationId xmlns:p14="http://schemas.microsoft.com/office/powerpoint/2010/main" val="1874457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t>8</a:t>
            </a:fld>
            <a:endParaRPr lang="zh-CN" altLang="en-US"/>
          </a:p>
        </p:txBody>
      </p:sp>
    </p:spTree>
    <p:extLst>
      <p:ext uri="{BB962C8B-B14F-4D97-AF65-F5344CB8AC3E}">
        <p14:creationId xmlns:p14="http://schemas.microsoft.com/office/powerpoint/2010/main" val="1501628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t>9</a:t>
            </a:fld>
            <a:endParaRPr lang="zh-CN" altLang="en-US"/>
          </a:p>
        </p:txBody>
      </p:sp>
    </p:spTree>
    <p:extLst>
      <p:ext uri="{BB962C8B-B14F-4D97-AF65-F5344CB8AC3E}">
        <p14:creationId xmlns:p14="http://schemas.microsoft.com/office/powerpoint/2010/main" val="3732670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322962"/>
            <a:ext cx="9144000" cy="2187001"/>
          </a:xfrm>
        </p:spPr>
        <p:txBody>
          <a:bodyPr anchor="b">
            <a:normAutofit/>
          </a:bodyPr>
          <a:lstStyle>
            <a:lvl1pPr algn="ctr">
              <a:lnSpc>
                <a:spcPct val="130000"/>
              </a:lnSpc>
              <a:defRPr sz="6000">
                <a:effectLst/>
              </a:defRPr>
            </a:lvl1pPr>
          </a:lstStyle>
          <a:p>
            <a:r>
              <a:rPr lang="zh-CN" altLang="en-US" dirty="0"/>
              <a:t>单击此处添加标题</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2025/3/20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3" name="副标题 2"/>
          <p:cNvSpPr>
            <a:spLocks noGrp="1"/>
          </p:cNvSpPr>
          <p:nvPr>
            <p:ph type="subTitle" idx="1" hasCustomPrompt="1"/>
          </p:nvPr>
        </p:nvSpPr>
        <p:spPr>
          <a:xfrm>
            <a:off x="1524000" y="3602038"/>
            <a:ext cx="9144000" cy="1655762"/>
          </a:xfrm>
        </p:spPr>
        <p:txBody>
          <a:bodyPr>
            <a:normAutofit/>
          </a:bodyPr>
          <a:lstStyle>
            <a:lvl1pPr marL="0" indent="0" algn="ctr">
              <a:buNone/>
              <a:defRPr sz="2400">
                <a:solidFill>
                  <a:schemeClr val="tx1">
                    <a:lumMod val="75000"/>
                    <a:lumOff val="25000"/>
                  </a:schemeClr>
                </a:solidFill>
                <a:effectLst/>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单击此处添加副标题</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2025/3/20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4400" b="0">
                <a:effectLst/>
              </a:defRPr>
            </a:lvl1pPr>
          </a:lstStyle>
          <a:p>
            <a:r>
              <a:rPr lang="zh-CN" altLang="en-US" dirty="0"/>
              <a:t>单击此处编辑母版标题样式</a:t>
            </a:r>
          </a:p>
        </p:txBody>
      </p:sp>
      <p:sp>
        <p:nvSpPr>
          <p:cNvPr id="3" name="内容占位符 2"/>
          <p:cNvSpPr>
            <a:spLocks noGrp="1"/>
          </p:cNvSpPr>
          <p:nvPr>
            <p:ph idx="1"/>
          </p:nvPr>
        </p:nvSpPr>
        <p:spPr>
          <a:xfrm>
            <a:off x="647700" y="1825625"/>
            <a:ext cx="10515600" cy="4351338"/>
          </a:xfrm>
        </p:spPr>
        <p:txBody>
          <a:bodyPr>
            <a:normAutofit/>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2025/3/20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49" y="469127"/>
            <a:ext cx="10307927" cy="4093347"/>
          </a:xfrm>
        </p:spPr>
        <p:txBody>
          <a:bodyPr anchor="b">
            <a:normAutofit/>
          </a:bodyPr>
          <a:lstStyle>
            <a:lvl1pPr>
              <a:defRPr sz="6000">
                <a:effectLst/>
              </a:defRPr>
            </a:lvl1pPr>
          </a:lstStyle>
          <a:p>
            <a:r>
              <a:rPr lang="zh-CN" altLang="en-US" dirty="0"/>
              <a:t>单击此处编辑母版标题样式</a:t>
            </a:r>
          </a:p>
        </p:txBody>
      </p:sp>
      <p:sp>
        <p:nvSpPr>
          <p:cNvPr id="3" name="文本占位符 2"/>
          <p:cNvSpPr>
            <a:spLocks noGrp="1"/>
          </p:cNvSpPr>
          <p:nvPr>
            <p:ph type="body" idx="1"/>
          </p:nvPr>
        </p:nvSpPr>
        <p:spPr>
          <a:xfrm>
            <a:off x="831850" y="4610028"/>
            <a:ext cx="10307926" cy="647555"/>
          </a:xfrm>
        </p:spPr>
        <p:txBody>
          <a:bodyPr>
            <a:norm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2025/3/20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4400" b="0" i="0">
                <a:effectLst/>
              </a:defRPr>
            </a:lvl1pPr>
          </a:lstStyle>
          <a:p>
            <a:r>
              <a:rPr lang="zh-CN" altLang="en-US" dirty="0"/>
              <a:t>单击此处编辑母版标题样式</a:t>
            </a:r>
          </a:p>
        </p:txBody>
      </p:sp>
      <p:sp>
        <p:nvSpPr>
          <p:cNvPr id="3" name="内容占位符 2"/>
          <p:cNvSpPr>
            <a:spLocks noGrp="1"/>
          </p:cNvSpPr>
          <p:nvPr>
            <p:ph sz="half" idx="1"/>
          </p:nvPr>
        </p:nvSpPr>
        <p:spPr>
          <a:xfrm>
            <a:off x="647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5981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2025/3/20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dirty="0"/>
              <a:t>单击此处编辑母版标题样式</a:t>
            </a:r>
          </a:p>
        </p:txBody>
      </p:sp>
      <p:sp>
        <p:nvSpPr>
          <p:cNvPr id="3" name="文本占位符 2"/>
          <p:cNvSpPr>
            <a:spLocks noGrp="1"/>
          </p:cNvSpPr>
          <p:nvPr>
            <p:ph type="body" idx="1"/>
          </p:nvPr>
        </p:nvSpPr>
        <p:spPr>
          <a:xfrm>
            <a:off x="839788" y="1744961"/>
            <a:ext cx="5157787"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2025/3/20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19"/>
            <a:ext cx="10515600" cy="1325563"/>
          </a:xfrm>
        </p:spPr>
        <p:txBody>
          <a:bodyPr>
            <a:normAutofit/>
          </a:bodyPr>
          <a:lstStyle>
            <a:lvl1pPr algn="ctr">
              <a:defRPr sz="4400" b="0">
                <a:effectLst/>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p>
            <a:fld id="{760FBDFE-C587-4B4C-A407-44438C67B59E}" type="datetimeFigureOut">
              <a:rPr lang="zh-CN" altLang="en-US" smtClean="0"/>
              <a:t>2025/3/20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2025/3/20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3200" b="0">
                <a:effectLst/>
              </a:defRPr>
            </a:lvl1pPr>
          </a:lstStyle>
          <a:p>
            <a:r>
              <a:rPr lang="zh-CN" altLang="en-US" dirty="0"/>
              <a:t>单击此处编辑标题</a:t>
            </a:r>
          </a:p>
        </p:txBody>
      </p:sp>
      <p:sp>
        <p:nvSpPr>
          <p:cNvPr id="3" name="图片占位符 2"/>
          <p:cNvSpPr>
            <a:spLocks noGrp="1" noChangeAspect="1"/>
          </p:cNvSpPr>
          <p:nvPr>
            <p:ph type="pic" idx="1"/>
          </p:nvPr>
        </p:nvSpPr>
        <p:spPr>
          <a:xfrm>
            <a:off x="5184000" y="766354"/>
            <a:ext cx="5817375"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651827" y="2057400"/>
            <a:ext cx="4165200" cy="3811588"/>
          </a:xfrm>
        </p:spPr>
        <p:txBody>
          <a:bodyPr>
            <a:normAutofit/>
          </a:bodyPr>
          <a:lstStyle>
            <a:lvl1pPr marL="0" indent="0">
              <a:lnSpc>
                <a:spcPct val="15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2025/3/20</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4" y="365125"/>
            <a:ext cx="1529316" cy="5811838"/>
          </a:xfrm>
        </p:spPr>
        <p:txBody>
          <a:bodyPr vert="eaVert">
            <a:normAutofit/>
          </a:bodyPr>
          <a:lstStyle>
            <a:lvl1pPr>
              <a:defRPr sz="4400"/>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8879958"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2025/3/20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2025/3/20</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chart" Target="../charts/chart5.xml"/><Relationship Id="rId13" Type="http://schemas.openxmlformats.org/officeDocument/2006/relationships/image" Target="../media/image28.pn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6.svg"/><Relationship Id="rId11" Type="http://schemas.openxmlformats.org/officeDocument/2006/relationships/image" Target="../media/image26.jpeg"/><Relationship Id="rId5" Type="http://schemas.openxmlformats.org/officeDocument/2006/relationships/image" Target="../media/image5.png"/><Relationship Id="rId10" Type="http://schemas.openxmlformats.org/officeDocument/2006/relationships/image" Target="../media/image22.png"/><Relationship Id="rId4" Type="http://schemas.openxmlformats.org/officeDocument/2006/relationships/image" Target="../media/image3.png"/><Relationship Id="rId9" Type="http://schemas.openxmlformats.org/officeDocument/2006/relationships/chart" Target="../charts/chart6.xml"/><Relationship Id="rId1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32.png"/><Relationship Id="rId4" Type="http://schemas.openxmlformats.org/officeDocument/2006/relationships/image" Target="../media/image3.png"/><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3.png"/><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tags" Target="../tags/tag4.xml"/><Relationship Id="rId7" Type="http://schemas.openxmlformats.org/officeDocument/2006/relationships/notesSlide" Target="../notesSlides/notesSlide5.xml"/><Relationship Id="rId12" Type="http://schemas.openxmlformats.org/officeDocument/2006/relationships/image" Target="../media/image7.png"/><Relationship Id="rId17" Type="http://schemas.openxmlformats.org/officeDocument/2006/relationships/image" Target="../media/image15.png"/><Relationship Id="rId2" Type="http://schemas.openxmlformats.org/officeDocument/2006/relationships/tags" Target="../tags/tag3.xml"/><Relationship Id="rId16" Type="http://schemas.openxmlformats.org/officeDocument/2006/relationships/image" Target="../media/image14.png"/><Relationship Id="rId1" Type="http://schemas.openxmlformats.org/officeDocument/2006/relationships/tags" Target="../tags/tag2.xml"/><Relationship Id="rId6" Type="http://schemas.openxmlformats.org/officeDocument/2006/relationships/slideLayout" Target="../slideLayouts/slideLayout1.xml"/><Relationship Id="rId11" Type="http://schemas.openxmlformats.org/officeDocument/2006/relationships/image" Target="../media/image6.svg"/><Relationship Id="rId5" Type="http://schemas.openxmlformats.org/officeDocument/2006/relationships/tags" Target="../tags/tag6.xml"/><Relationship Id="rId15" Type="http://schemas.openxmlformats.org/officeDocument/2006/relationships/image" Target="../media/image13.png"/><Relationship Id="rId10" Type="http://schemas.openxmlformats.org/officeDocument/2006/relationships/image" Target="../media/image5.png"/><Relationship Id="rId4" Type="http://schemas.openxmlformats.org/officeDocument/2006/relationships/tags" Target="../tags/tag5.xml"/><Relationship Id="rId9" Type="http://schemas.openxmlformats.org/officeDocument/2006/relationships/image" Target="../media/image3.png"/><Relationship Id="rId1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5.png"/><Relationship Id="rId12" Type="http://schemas.openxmlformats.org/officeDocument/2006/relationships/chart" Target="../charts/chart1.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3.png"/><Relationship Id="rId11" Type="http://schemas.openxmlformats.org/officeDocument/2006/relationships/image" Target="../media/image15.png"/><Relationship Id="rId5" Type="http://schemas.openxmlformats.org/officeDocument/2006/relationships/image" Target="../media/image2.png"/><Relationship Id="rId10" Type="http://schemas.openxmlformats.org/officeDocument/2006/relationships/image" Target="../media/image14.png"/><Relationship Id="rId4" Type="http://schemas.openxmlformats.org/officeDocument/2006/relationships/notesSlide" Target="../notesSlides/notesSlide6.xml"/><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chart" Target="../charts/chart2.xml"/><Relationship Id="rId13" Type="http://schemas.openxmlformats.org/officeDocument/2006/relationships/image" Target="../media/image7.png"/><Relationship Id="rId3" Type="http://schemas.openxmlformats.org/officeDocument/2006/relationships/tags" Target="../tags/tag11.xml"/><Relationship Id="rId7" Type="http://schemas.openxmlformats.org/officeDocument/2006/relationships/notesSlide" Target="../notesSlides/notesSlide7.xml"/><Relationship Id="rId12" Type="http://schemas.openxmlformats.org/officeDocument/2006/relationships/image" Target="../media/image6.svg"/><Relationship Id="rId17" Type="http://schemas.openxmlformats.org/officeDocument/2006/relationships/image" Target="../media/image20.png"/><Relationship Id="rId2" Type="http://schemas.openxmlformats.org/officeDocument/2006/relationships/tags" Target="../tags/tag10.xml"/><Relationship Id="rId16" Type="http://schemas.openxmlformats.org/officeDocument/2006/relationships/chart" Target="../charts/chart3.xml"/><Relationship Id="rId1" Type="http://schemas.openxmlformats.org/officeDocument/2006/relationships/tags" Target="../tags/tag9.xml"/><Relationship Id="rId6" Type="http://schemas.openxmlformats.org/officeDocument/2006/relationships/slideLayout" Target="../slideLayouts/slideLayout1.xml"/><Relationship Id="rId11" Type="http://schemas.openxmlformats.org/officeDocument/2006/relationships/image" Target="../media/image5.png"/><Relationship Id="rId5" Type="http://schemas.openxmlformats.org/officeDocument/2006/relationships/tags" Target="../tags/tag13.xml"/><Relationship Id="rId15" Type="http://schemas.openxmlformats.org/officeDocument/2006/relationships/image" Target="../media/image19.png"/><Relationship Id="rId10" Type="http://schemas.openxmlformats.org/officeDocument/2006/relationships/image" Target="../media/image3.png"/><Relationship Id="rId4" Type="http://schemas.openxmlformats.org/officeDocument/2006/relationships/tags" Target="../tags/tag12.xml"/><Relationship Id="rId9" Type="http://schemas.openxmlformats.org/officeDocument/2006/relationships/image" Target="../media/image2.png"/><Relationship Id="rId1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svg"/><Relationship Id="rId11" Type="http://schemas.openxmlformats.org/officeDocument/2006/relationships/image" Target="../media/image24.png"/><Relationship Id="rId5" Type="http://schemas.openxmlformats.org/officeDocument/2006/relationships/image" Target="../media/image5.png"/><Relationship Id="rId10" Type="http://schemas.microsoft.com/office/2007/relationships/hdphoto" Target="../media/hdphoto2.wdp"/><Relationship Id="rId4" Type="http://schemas.openxmlformats.org/officeDocument/2006/relationships/image" Target="../media/image3.pn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6B60367-1CC3-4851-B970-9C01691812E2}"/>
              </a:ext>
            </a:extLst>
          </p:cNvPr>
          <p:cNvPicPr>
            <a:picLocks noChangeAspect="1"/>
          </p:cNvPicPr>
          <p:nvPr/>
        </p:nvPicPr>
        <p:blipFill>
          <a:blip r:embed="rId3"/>
          <a:stretch>
            <a:fillRect/>
          </a:stretch>
        </p:blipFill>
        <p:spPr>
          <a:xfrm>
            <a:off x="-139065" y="-78740"/>
            <a:ext cx="12331065" cy="6936740"/>
          </a:xfrm>
          <a:prstGeom prst="rect">
            <a:avLst/>
          </a:prstGeom>
        </p:spPr>
      </p:pic>
      <p:sp>
        <p:nvSpPr>
          <p:cNvPr id="6" name="文本框 5"/>
          <p:cNvSpPr txBox="1"/>
          <p:nvPr/>
        </p:nvSpPr>
        <p:spPr>
          <a:xfrm>
            <a:off x="421670" y="2481226"/>
            <a:ext cx="6615531" cy="1138773"/>
          </a:xfrm>
          <a:prstGeom prst="rect">
            <a:avLst/>
          </a:prstGeom>
          <a:noFill/>
        </p:spPr>
        <p:txBody>
          <a:bodyPr wrap="square" rtlCol="0">
            <a:spAutoFit/>
          </a:bodyPr>
          <a:lstStyle/>
          <a:p>
            <a:r>
              <a:rPr lang="zh-CN" altLang="en-US" sz="6800" dirty="0">
                <a:solidFill>
                  <a:schemeClr val="bg1"/>
                </a:solidFill>
                <a:latin typeface="美团体" panose="02000500000000000000" pitchFamily="2" charset="-122"/>
                <a:ea typeface="美团体" panose="02000500000000000000" pitchFamily="2" charset="-122"/>
              </a:rPr>
              <a:t>美团闪购</a:t>
            </a:r>
            <a:endParaRPr lang="en-US" altLang="zh-CN" sz="6800" dirty="0">
              <a:solidFill>
                <a:schemeClr val="bg1"/>
              </a:solidFill>
              <a:latin typeface="美团体" panose="02000500000000000000" pitchFamily="2" charset="-122"/>
              <a:ea typeface="美团体" panose="02000500000000000000" pitchFamily="2" charset="-122"/>
            </a:endParaRPr>
          </a:p>
        </p:txBody>
      </p:sp>
      <p:sp>
        <p:nvSpPr>
          <p:cNvPr id="8" name="文本框 7"/>
          <p:cNvSpPr txBox="1"/>
          <p:nvPr/>
        </p:nvSpPr>
        <p:spPr>
          <a:xfrm>
            <a:off x="421670" y="3976629"/>
            <a:ext cx="9397244" cy="477054"/>
          </a:xfrm>
          <a:prstGeom prst="rect">
            <a:avLst/>
          </a:prstGeom>
          <a:noFill/>
        </p:spPr>
        <p:txBody>
          <a:bodyPr wrap="square" rtlCol="0">
            <a:spAutoFit/>
          </a:bodyPr>
          <a:lstStyle/>
          <a:p>
            <a:r>
              <a:rPr lang="zh-CN" altLang="en-US" sz="2500" dirty="0">
                <a:solidFill>
                  <a:schemeClr val="bg1"/>
                </a:solidFill>
                <a:latin typeface="美团体" panose="02000500000000000000" pitchFamily="2" charset="-122"/>
                <a:ea typeface="美团体" panose="02000500000000000000" pitchFamily="2" charset="-122"/>
              </a:rPr>
              <a:t>美团闪购</a:t>
            </a:r>
            <a:r>
              <a:rPr lang="en-US" altLang="zh-CN" sz="2500" dirty="0">
                <a:solidFill>
                  <a:schemeClr val="bg1"/>
                </a:solidFill>
                <a:latin typeface="美团体" panose="02000500000000000000" pitchFamily="2" charset="-122"/>
                <a:ea typeface="美团体" panose="02000500000000000000" pitchFamily="2" charset="-122"/>
              </a:rPr>
              <a:t>× </a:t>
            </a:r>
            <a:r>
              <a:rPr lang="zh-CN" altLang="en-US" sz="2500" dirty="0">
                <a:solidFill>
                  <a:schemeClr val="bg1"/>
                </a:solidFill>
                <a:latin typeface="美团体" panose="02000500000000000000" pitchFamily="2" charset="-122"/>
                <a:ea typeface="美团体" panose="02000500000000000000" pitchFamily="2" charset="-122"/>
              </a:rPr>
              <a:t>苏格登</a:t>
            </a:r>
            <a:r>
              <a:rPr lang="en-US" altLang="zh-CN" sz="2500" dirty="0">
                <a:solidFill>
                  <a:schemeClr val="bg1"/>
                </a:solidFill>
                <a:latin typeface="美团体" panose="02000500000000000000" pitchFamily="2" charset="-122"/>
                <a:ea typeface="美团体" panose="02000500000000000000" pitchFamily="2" charset="-122"/>
              </a:rPr>
              <a:t> </a:t>
            </a:r>
            <a:r>
              <a:rPr lang="zh-CN" altLang="en-US" sz="2500" dirty="0">
                <a:solidFill>
                  <a:schemeClr val="bg1"/>
                </a:solidFill>
                <a:latin typeface="美团体" panose="02000500000000000000" pitchFamily="2" charset="-122"/>
                <a:ea typeface="美团体" panose="02000500000000000000" pitchFamily="2" charset="-122"/>
              </a:rPr>
              <a:t>闪耀街区蜂窝级数智化营销</a:t>
            </a:r>
            <a:endParaRPr lang="en-US" altLang="zh-CN" sz="2500" dirty="0">
              <a:solidFill>
                <a:schemeClr val="bg1"/>
              </a:solidFill>
              <a:latin typeface="美团体" panose="02000500000000000000" pitchFamily="2" charset="-122"/>
              <a:ea typeface="美团体" panose="02000500000000000000" pitchFamily="2"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金翼大赛gai-1 -17"/>
          <p:cNvPicPr>
            <a:picLocks noChangeAspect="1"/>
          </p:cNvPicPr>
          <p:nvPr/>
        </p:nvPicPr>
        <p:blipFill>
          <a:blip r:embed="rId3"/>
          <a:stretch>
            <a:fillRect/>
          </a:stretch>
        </p:blipFill>
        <p:spPr>
          <a:xfrm>
            <a:off x="10333355" y="6151245"/>
            <a:ext cx="1222375" cy="469900"/>
          </a:xfrm>
          <a:prstGeom prst="rect">
            <a:avLst/>
          </a:prstGeom>
        </p:spPr>
      </p:pic>
      <p:pic>
        <p:nvPicPr>
          <p:cNvPr id="7" name="图片 6" descr="cs -19"/>
          <p:cNvPicPr>
            <a:picLocks noChangeAspect="1"/>
          </p:cNvPicPr>
          <p:nvPr/>
        </p:nvPicPr>
        <p:blipFill>
          <a:blip r:embed="rId4"/>
          <a:stretch>
            <a:fillRect/>
          </a:stretch>
        </p:blipFill>
        <p:spPr>
          <a:xfrm>
            <a:off x="621030" y="6158865"/>
            <a:ext cx="1976120" cy="368935"/>
          </a:xfrm>
          <a:prstGeom prst="rect">
            <a:avLst/>
          </a:prstGeom>
        </p:spPr>
      </p:pic>
      <p:pic>
        <p:nvPicPr>
          <p:cNvPr id="20" name="图形 1"/>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4992" y="436486"/>
            <a:ext cx="276225" cy="390525"/>
          </a:xfrm>
          <a:prstGeom prst="rect">
            <a:avLst/>
          </a:prstGeom>
        </p:spPr>
      </p:pic>
      <p:pic>
        <p:nvPicPr>
          <p:cNvPr id="21" name="图片 20" descr="图标&#10;&#10;描述已自动生成"/>
          <p:cNvPicPr>
            <a:picLocks noChangeAspect="1"/>
          </p:cNvPicPr>
          <p:nvPr/>
        </p:nvPicPr>
        <p:blipFill>
          <a:blip r:embed="rId7"/>
          <a:stretch>
            <a:fillRect/>
          </a:stretch>
        </p:blipFill>
        <p:spPr>
          <a:xfrm>
            <a:off x="8992520" y="484938"/>
            <a:ext cx="2898040" cy="384713"/>
          </a:xfrm>
          <a:prstGeom prst="rect">
            <a:avLst/>
          </a:prstGeom>
        </p:spPr>
      </p:pic>
      <p:sp>
        <p:nvSpPr>
          <p:cNvPr id="34" name="文本框 33"/>
          <p:cNvSpPr txBox="1"/>
          <p:nvPr/>
        </p:nvSpPr>
        <p:spPr>
          <a:xfrm>
            <a:off x="838519" y="369504"/>
            <a:ext cx="5767564" cy="523220"/>
          </a:xfrm>
          <a:prstGeom prst="rect">
            <a:avLst/>
          </a:prstGeom>
          <a:noFill/>
        </p:spPr>
        <p:txBody>
          <a:bodyPr wrap="square" rtlCol="0">
            <a:spAutoFit/>
          </a:bodyPr>
          <a:lstStyle/>
          <a:p>
            <a:r>
              <a:rPr kumimoji="1" lang="zh-CN" altLang="en-US" sz="2800" b="1" dirty="0">
                <a:latin typeface="美团体" panose="02000500000000000000" pitchFamily="2" charset="-122"/>
                <a:ea typeface="美团体" panose="02000500000000000000" pitchFamily="2" charset="-122"/>
              </a:rPr>
              <a:t>闪耀街区在苏格登品牌的应用</a:t>
            </a:r>
          </a:p>
        </p:txBody>
      </p:sp>
      <p:sp>
        <p:nvSpPr>
          <p:cNvPr id="18" name="圆角矩形 17"/>
          <p:cNvSpPr/>
          <p:nvPr/>
        </p:nvSpPr>
        <p:spPr>
          <a:xfrm>
            <a:off x="686338" y="1219761"/>
            <a:ext cx="2072945" cy="625934"/>
          </a:xfrm>
          <a:prstGeom prst="round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品牌竞争力</a:t>
            </a:r>
            <a:endParaRPr lang="en-US" altLang="zh-CN" sz="1600" b="1"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诊断核心问题</a:t>
            </a:r>
            <a:endParaRPr lang="en-US" altLang="zh-CN" sz="16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9" name="圆角矩形 18"/>
          <p:cNvSpPr/>
          <p:nvPr/>
        </p:nvSpPr>
        <p:spPr>
          <a:xfrm>
            <a:off x="5283395" y="1216672"/>
            <a:ext cx="2072945" cy="625934"/>
          </a:xfrm>
          <a:prstGeom prst="round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联合外投</a:t>
            </a:r>
            <a:endParaRPr lang="en-US" altLang="zh-CN" sz="1600" b="1"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激活站外用户需求</a:t>
            </a:r>
          </a:p>
        </p:txBody>
      </p:sp>
      <p:sp>
        <p:nvSpPr>
          <p:cNvPr id="22" name="圆角矩形 21"/>
          <p:cNvSpPr/>
          <p:nvPr/>
        </p:nvSpPr>
        <p:spPr>
          <a:xfrm>
            <a:off x="2938269" y="1222974"/>
            <a:ext cx="2072945" cy="625934"/>
          </a:xfrm>
          <a:prstGeom prst="round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智慧分销</a:t>
            </a:r>
            <a:endParaRPr lang="en-US" altLang="zh-CN" sz="1600" b="1"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指导品牌供给加强</a:t>
            </a:r>
          </a:p>
        </p:txBody>
      </p:sp>
      <p:sp>
        <p:nvSpPr>
          <p:cNvPr id="23" name="圆角矩形 22"/>
          <p:cNvSpPr/>
          <p:nvPr/>
        </p:nvSpPr>
        <p:spPr>
          <a:xfrm>
            <a:off x="7629179" y="1222925"/>
            <a:ext cx="2072945" cy="625934"/>
          </a:xfrm>
          <a:prstGeom prst="round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精准广告</a:t>
            </a:r>
            <a:r>
              <a:rPr lang="en-US" altLang="zh-CN" sz="1600" b="1" dirty="0">
                <a:solidFill>
                  <a:schemeClr val="tx1">
                    <a:lumMod val="50000"/>
                    <a:lumOff val="50000"/>
                  </a:schemeClr>
                </a:solidFill>
                <a:latin typeface="微软雅黑" panose="020B0503020204020204" pitchFamily="34" charset="-122"/>
                <a:ea typeface="微软雅黑" panose="020B0503020204020204" pitchFamily="34" charset="-122"/>
              </a:rPr>
              <a:t>/</a:t>
            </a: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发券</a:t>
            </a:r>
            <a:endParaRPr lang="en-US" altLang="zh-CN" sz="1600" b="1"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促进用户成交</a:t>
            </a:r>
          </a:p>
        </p:txBody>
      </p:sp>
      <p:sp>
        <p:nvSpPr>
          <p:cNvPr id="24" name="圆角矩形 23"/>
          <p:cNvSpPr/>
          <p:nvPr/>
        </p:nvSpPr>
        <p:spPr>
          <a:xfrm>
            <a:off x="9898058" y="1216672"/>
            <a:ext cx="2072945" cy="625934"/>
          </a:xfrm>
          <a:prstGeom prst="round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solidFill>
                <a:latin typeface="微软雅黑" panose="020B0503020204020204" pitchFamily="34" charset="-122"/>
                <a:ea typeface="微软雅黑" panose="020B0503020204020204" pitchFamily="34" charset="-122"/>
              </a:rPr>
              <a:t>品牌竞争力</a:t>
            </a:r>
            <a:endParaRPr lang="en-US" altLang="zh-CN" sz="1600" b="1" dirty="0">
              <a:solidFill>
                <a:schemeClr val="tx1"/>
              </a:solidFill>
              <a:latin typeface="微软雅黑" panose="020B0503020204020204" pitchFamily="34" charset="-122"/>
              <a:ea typeface="微软雅黑" panose="020B0503020204020204" pitchFamily="34" charset="-122"/>
            </a:endParaRPr>
          </a:p>
          <a:p>
            <a:pPr algn="ctr"/>
            <a:r>
              <a:rPr lang="zh-CN" altLang="en-US" sz="1600" b="1" dirty="0">
                <a:solidFill>
                  <a:schemeClr val="tx1"/>
                </a:solidFill>
                <a:latin typeface="微软雅黑" panose="020B0503020204020204" pitchFamily="34" charset="-122"/>
                <a:ea typeface="微软雅黑" panose="020B0503020204020204" pitchFamily="34" charset="-122"/>
              </a:rPr>
              <a:t>评估营销效果</a:t>
            </a:r>
          </a:p>
        </p:txBody>
      </p:sp>
      <p:sp>
        <p:nvSpPr>
          <p:cNvPr id="5" name="圆角矩形 4"/>
          <p:cNvSpPr/>
          <p:nvPr/>
        </p:nvSpPr>
        <p:spPr>
          <a:xfrm>
            <a:off x="686338" y="2154599"/>
            <a:ext cx="6397856" cy="714149"/>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latin typeface="微软雅黑" panose="020B0503020204020204" pitchFamily="34" charset="-122"/>
                <a:ea typeface="微软雅黑" panose="020B0503020204020204" pitchFamily="34" charset="-122"/>
              </a:rPr>
              <a:t>2025</a:t>
            </a:r>
            <a:r>
              <a:rPr lang="zh-CN" altLang="en-US" b="1" dirty="0">
                <a:solidFill>
                  <a:schemeClr val="tx1"/>
                </a:solidFill>
                <a:latin typeface="微软雅黑" panose="020B0503020204020204" pitchFamily="34" charset="-122"/>
                <a:ea typeface="微软雅黑" panose="020B0503020204020204" pitchFamily="34" charset="-122"/>
              </a:rPr>
              <a:t>年</a:t>
            </a:r>
            <a:r>
              <a:rPr lang="en-US" altLang="zh-CN" b="1" dirty="0">
                <a:solidFill>
                  <a:schemeClr val="tx1"/>
                </a:solidFill>
                <a:latin typeface="微软雅黑" panose="020B0503020204020204" pitchFamily="34" charset="-122"/>
                <a:ea typeface="微软雅黑" panose="020B0503020204020204" pitchFamily="34" charset="-122"/>
              </a:rPr>
              <a:t>1</a:t>
            </a:r>
            <a:r>
              <a:rPr lang="zh-CN" altLang="en-US" b="1" dirty="0">
                <a:solidFill>
                  <a:schemeClr val="tx1"/>
                </a:solidFill>
                <a:latin typeface="微软雅黑" panose="020B0503020204020204" pitchFamily="34" charset="-122"/>
                <a:ea typeface="微软雅黑" panose="020B0503020204020204" pitchFamily="34" charset="-122"/>
              </a:rPr>
              <a:t>月苏格登广深地区</a:t>
            </a:r>
            <a:endParaRPr lang="en-US" altLang="zh-CN" b="1" dirty="0">
              <a:solidFill>
                <a:schemeClr val="tx1"/>
              </a:solidFill>
              <a:latin typeface="微软雅黑" panose="020B0503020204020204" pitchFamily="34" charset="-122"/>
              <a:ea typeface="微软雅黑" panose="020B0503020204020204" pitchFamily="34" charset="-122"/>
            </a:endParaRPr>
          </a:p>
          <a:p>
            <a:pPr algn="ctr"/>
            <a:r>
              <a:rPr lang="zh-CN" altLang="en-US" b="1" dirty="0">
                <a:solidFill>
                  <a:schemeClr val="tx1"/>
                </a:solidFill>
                <a:latin typeface="微软雅黑" panose="020B0503020204020204" pitchFamily="34" charset="-122"/>
                <a:ea typeface="微软雅黑" panose="020B0503020204020204" pitchFamily="34" charset="-122"/>
              </a:rPr>
              <a:t>品牌竞争力   </a:t>
            </a:r>
            <a:r>
              <a:rPr lang="en-US" altLang="zh-CN" b="1" dirty="0">
                <a:solidFill>
                  <a:schemeClr val="tx1"/>
                </a:solidFill>
                <a:latin typeface="微软雅黑" panose="020B0503020204020204" pitchFamily="34" charset="-122"/>
                <a:ea typeface="微软雅黑" panose="020B0503020204020204" pitchFamily="34" charset="-122"/>
              </a:rPr>
              <a:t>335.39  </a:t>
            </a:r>
            <a:r>
              <a:rPr lang="en-US" altLang="zh-CN" b="1" dirty="0">
                <a:solidFill>
                  <a:srgbClr val="FF0000"/>
                </a:solidFill>
                <a:latin typeface="微软雅黑" panose="020B0503020204020204" pitchFamily="34" charset="-122"/>
                <a:ea typeface="微软雅黑" panose="020B0503020204020204" pitchFamily="34" charset="-122"/>
              </a:rPr>
              <a:t>+86.29         </a:t>
            </a:r>
            <a:r>
              <a:rPr lang="zh-CN" altLang="en-US" b="1" dirty="0">
                <a:solidFill>
                  <a:schemeClr val="tx1"/>
                </a:solidFill>
                <a:latin typeface="微软雅黑" panose="020B0503020204020204" pitchFamily="34" charset="-122"/>
                <a:ea typeface="微软雅黑" panose="020B0503020204020204" pitchFamily="34" charset="-122"/>
              </a:rPr>
              <a:t>排名  第</a:t>
            </a:r>
            <a:r>
              <a:rPr lang="en-US" altLang="zh-CN" b="1" dirty="0">
                <a:solidFill>
                  <a:schemeClr val="tx1"/>
                </a:solidFill>
                <a:latin typeface="微软雅黑" panose="020B0503020204020204" pitchFamily="34" charset="-122"/>
                <a:ea typeface="微软雅黑" panose="020B0503020204020204" pitchFamily="34" charset="-122"/>
              </a:rPr>
              <a:t>2</a:t>
            </a:r>
            <a:r>
              <a:rPr lang="zh-CN" altLang="en-US" b="1" dirty="0">
                <a:solidFill>
                  <a:schemeClr val="tx1"/>
                </a:solidFill>
                <a:latin typeface="微软雅黑" panose="020B0503020204020204" pitchFamily="34" charset="-122"/>
                <a:ea typeface="微软雅黑" panose="020B0503020204020204" pitchFamily="34" charset="-122"/>
              </a:rPr>
              <a:t>名</a:t>
            </a:r>
            <a:r>
              <a:rPr lang="en-US" altLang="zh-CN" b="1" dirty="0">
                <a:solidFill>
                  <a:schemeClr val="tx1"/>
                </a:solidFill>
                <a:latin typeface="微软雅黑" panose="020B0503020204020204" pitchFamily="34" charset="-122"/>
                <a:ea typeface="微软雅黑" panose="020B0503020204020204" pitchFamily="34" charset="-122"/>
              </a:rPr>
              <a:t>  </a:t>
            </a:r>
            <a:r>
              <a:rPr lang="zh-CN" altLang="en-US" b="1" dirty="0">
                <a:solidFill>
                  <a:schemeClr val="tx1"/>
                </a:solidFill>
                <a:latin typeface="微软雅黑" panose="020B0503020204020204" pitchFamily="34" charset="-122"/>
                <a:ea typeface="微软雅黑" panose="020B0503020204020204" pitchFamily="34" charset="-122"/>
              </a:rPr>
              <a:t>提升</a:t>
            </a:r>
            <a:r>
              <a:rPr lang="en-US" altLang="zh-CN" b="1" dirty="0">
                <a:solidFill>
                  <a:srgbClr val="FF0000"/>
                </a:solidFill>
                <a:latin typeface="微软雅黑" panose="020B0503020204020204" pitchFamily="34" charset="-122"/>
                <a:ea typeface="微软雅黑" panose="020B0503020204020204" pitchFamily="34" charset="-122"/>
              </a:rPr>
              <a:t>↑6</a:t>
            </a:r>
          </a:p>
        </p:txBody>
      </p:sp>
      <p:graphicFrame>
        <p:nvGraphicFramePr>
          <p:cNvPr id="15" name="图表 14"/>
          <p:cNvGraphicFramePr/>
          <p:nvPr>
            <p:extLst>
              <p:ext uri="{D42A27DB-BD31-4B8C-83A1-F6EECF244321}">
                <p14:modId xmlns:p14="http://schemas.microsoft.com/office/powerpoint/2010/main" val="274665443"/>
              </p:ext>
            </p:extLst>
          </p:nvPr>
        </p:nvGraphicFramePr>
        <p:xfrm>
          <a:off x="621030" y="3104480"/>
          <a:ext cx="6530541" cy="2955891"/>
        </p:xfrm>
        <a:graphic>
          <a:graphicData uri="http://schemas.openxmlformats.org/drawingml/2006/chart">
            <c:chart xmlns:c="http://schemas.openxmlformats.org/drawingml/2006/chart" xmlns:r="http://schemas.openxmlformats.org/officeDocument/2006/relationships" r:id="rId8"/>
          </a:graphicData>
        </a:graphic>
      </p:graphicFrame>
      <p:sp>
        <p:nvSpPr>
          <p:cNvPr id="16" name="圆角矩形 15"/>
          <p:cNvSpPr/>
          <p:nvPr/>
        </p:nvSpPr>
        <p:spPr>
          <a:xfrm>
            <a:off x="6997568" y="2033238"/>
            <a:ext cx="4973435" cy="3647975"/>
          </a:xfrm>
          <a:prstGeom prst="roundRect">
            <a:avLst>
              <a:gd name="adj"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spcBef>
                <a:spcPts val="600"/>
              </a:spcBef>
            </a:pPr>
            <a:r>
              <a:rPr lang="zh-CN" altLang="en-US" sz="1400" dirty="0">
                <a:solidFill>
                  <a:schemeClr val="tx1"/>
                </a:solidFill>
                <a:latin typeface="微软雅黑" panose="020B0503020204020204" pitchFamily="34" charset="-122"/>
                <a:ea typeface="微软雅黑" panose="020B0503020204020204" pitchFamily="34" charset="-122"/>
              </a:rPr>
              <a:t>       针对需求热度与线下货架供给直接存在显著落差门店精准调配双旦期间主推商品的供给，并快速完成高需地区门店铺货，填补供给缺口，在双旦期间的</a:t>
            </a:r>
            <a:r>
              <a:rPr lang="zh-CN" altLang="en-US" sz="1400" b="1" dirty="0">
                <a:solidFill>
                  <a:schemeClr val="tx1"/>
                </a:solidFill>
                <a:latin typeface="微软雅黑" panose="020B0503020204020204" pitchFamily="34" charset="-122"/>
                <a:ea typeface="微软雅黑" panose="020B0503020204020204" pitchFamily="34" charset="-122"/>
              </a:rPr>
              <a:t>苏格登供给竞争力由</a:t>
            </a:r>
            <a:r>
              <a:rPr lang="en-US" altLang="zh-CN" sz="1400" b="1" dirty="0">
                <a:solidFill>
                  <a:schemeClr val="tx1"/>
                </a:solidFill>
                <a:latin typeface="微软雅黑" panose="020B0503020204020204" pitchFamily="34" charset="-122"/>
                <a:ea typeface="微软雅黑" panose="020B0503020204020204" pitchFamily="34" charset="-122"/>
              </a:rPr>
              <a:t>69.58</a:t>
            </a:r>
            <a:r>
              <a:rPr lang="zh-CN" altLang="en-US" sz="1400" b="1" dirty="0">
                <a:solidFill>
                  <a:schemeClr val="tx1"/>
                </a:solidFill>
                <a:latin typeface="微软雅黑" panose="020B0503020204020204" pitchFamily="34" charset="-122"/>
                <a:ea typeface="微软雅黑" panose="020B0503020204020204" pitchFamily="34" charset="-122"/>
              </a:rPr>
              <a:t>提升至</a:t>
            </a:r>
            <a:r>
              <a:rPr lang="en-US" altLang="zh-CN" sz="1400" b="1" dirty="0">
                <a:solidFill>
                  <a:schemeClr val="tx1"/>
                </a:solidFill>
                <a:latin typeface="微软雅黑" panose="020B0503020204020204" pitchFamily="34" charset="-122"/>
                <a:ea typeface="微软雅黑" panose="020B0503020204020204" pitchFamily="34" charset="-122"/>
              </a:rPr>
              <a:t>84.60</a:t>
            </a:r>
            <a:r>
              <a:rPr lang="zh-CN" altLang="en-US" sz="1400" b="1" dirty="0">
                <a:solidFill>
                  <a:schemeClr val="tx1"/>
                </a:solidFill>
                <a:latin typeface="微软雅黑" panose="020B0503020204020204" pitchFamily="34" charset="-122"/>
                <a:ea typeface="微软雅黑" panose="020B0503020204020204" pitchFamily="34" charset="-122"/>
              </a:rPr>
              <a:t>。</a:t>
            </a:r>
            <a:endParaRPr lang="en-US" altLang="zh-CN" sz="1400" b="1" dirty="0">
              <a:solidFill>
                <a:schemeClr val="tx1"/>
              </a:solidFill>
              <a:latin typeface="微软雅黑" panose="020B0503020204020204" pitchFamily="34" charset="-122"/>
              <a:ea typeface="微软雅黑" panose="020B0503020204020204" pitchFamily="34" charset="-122"/>
            </a:endParaRPr>
          </a:p>
          <a:p>
            <a:pPr>
              <a:lnSpc>
                <a:spcPct val="120000"/>
              </a:lnSpc>
              <a:spcBef>
                <a:spcPts val="600"/>
              </a:spcBef>
            </a:pPr>
            <a:r>
              <a:rPr lang="zh-CN" altLang="en-US" sz="1400" dirty="0">
                <a:solidFill>
                  <a:schemeClr val="tx1"/>
                </a:solidFill>
                <a:latin typeface="微软雅黑" panose="020B0503020204020204" pitchFamily="34" charset="-122"/>
                <a:ea typeface="微软雅黑" panose="020B0503020204020204" pitchFamily="34" charset="-122"/>
              </a:rPr>
              <a:t>       通过“站外梯媒精准投放 </a:t>
            </a:r>
            <a:r>
              <a:rPr lang="en-US" altLang="zh-CN" sz="1400" dirty="0">
                <a:solidFill>
                  <a:schemeClr val="tx1"/>
                </a:solidFill>
                <a:latin typeface="微软雅黑" panose="020B0503020204020204" pitchFamily="34" charset="-122"/>
                <a:ea typeface="微软雅黑" panose="020B0503020204020204" pitchFamily="34" charset="-122"/>
              </a:rPr>
              <a:t>+ </a:t>
            </a:r>
            <a:r>
              <a:rPr lang="zh-CN" altLang="en-US" sz="1400" dirty="0">
                <a:solidFill>
                  <a:schemeClr val="tx1"/>
                </a:solidFill>
                <a:latin typeface="微软雅黑" panose="020B0503020204020204" pitchFamily="34" charset="-122"/>
                <a:ea typeface="微软雅黑" panose="020B0503020204020204" pitchFamily="34" charset="-122"/>
              </a:rPr>
              <a:t>站内智能投放”的组合策略，精准捕捉高消费都市中产人群，有效拉伸品牌曝光指数、搜索指数，有效强化品牌在消费者心中的心智认知</a:t>
            </a:r>
            <a:r>
              <a:rPr lang="zh-CN" altLang="en-US" sz="1400" b="1" dirty="0">
                <a:solidFill>
                  <a:schemeClr val="tx1"/>
                </a:solidFill>
                <a:latin typeface="微软雅黑" panose="020B0503020204020204" pitchFamily="34" charset="-122"/>
                <a:ea typeface="微软雅黑" panose="020B0503020204020204" pitchFamily="34" charset="-122"/>
              </a:rPr>
              <a:t>苏格登心智竞争力由</a:t>
            </a:r>
            <a:r>
              <a:rPr lang="en-US" altLang="zh-CN" sz="1400" b="1" dirty="0">
                <a:solidFill>
                  <a:schemeClr val="tx1"/>
                </a:solidFill>
                <a:latin typeface="微软雅黑" panose="020B0503020204020204" pitchFamily="34" charset="-122"/>
                <a:ea typeface="微软雅黑" panose="020B0503020204020204" pitchFamily="34" charset="-122"/>
              </a:rPr>
              <a:t>63.14</a:t>
            </a:r>
            <a:r>
              <a:rPr lang="zh-CN" altLang="en-US" sz="1400" b="1" dirty="0">
                <a:solidFill>
                  <a:schemeClr val="tx1"/>
                </a:solidFill>
                <a:latin typeface="微软雅黑" panose="020B0503020204020204" pitchFamily="34" charset="-122"/>
                <a:ea typeface="微软雅黑" panose="020B0503020204020204" pitchFamily="34" charset="-122"/>
              </a:rPr>
              <a:t>提升至</a:t>
            </a:r>
            <a:r>
              <a:rPr lang="en-US" altLang="zh-CN" sz="1400" b="1" dirty="0">
                <a:solidFill>
                  <a:schemeClr val="tx1"/>
                </a:solidFill>
                <a:latin typeface="微软雅黑" panose="020B0503020204020204" pitchFamily="34" charset="-122"/>
                <a:ea typeface="微软雅黑" panose="020B0503020204020204" pitchFamily="34" charset="-122"/>
              </a:rPr>
              <a:t>77.14</a:t>
            </a:r>
            <a:r>
              <a:rPr lang="zh-CN" altLang="en-US" sz="1400" b="1" dirty="0">
                <a:solidFill>
                  <a:schemeClr val="tx1"/>
                </a:solidFill>
                <a:latin typeface="微软雅黑" panose="020B0503020204020204" pitchFamily="34" charset="-122"/>
                <a:ea typeface="微软雅黑" panose="020B0503020204020204" pitchFamily="34" charset="-122"/>
              </a:rPr>
              <a:t>。</a:t>
            </a:r>
            <a:endParaRPr lang="en-US" altLang="zh-CN" sz="1400" b="1" dirty="0">
              <a:solidFill>
                <a:schemeClr val="tx1"/>
              </a:solidFill>
              <a:latin typeface="微软雅黑" panose="020B0503020204020204" pitchFamily="34" charset="-122"/>
              <a:ea typeface="微软雅黑" panose="020B0503020204020204" pitchFamily="34" charset="-122"/>
            </a:endParaRPr>
          </a:p>
          <a:p>
            <a:pPr>
              <a:lnSpc>
                <a:spcPct val="120000"/>
              </a:lnSpc>
              <a:spcBef>
                <a:spcPts val="600"/>
              </a:spcBef>
            </a:pPr>
            <a:r>
              <a:rPr lang="zh-CN" altLang="en-US" sz="1400" b="1" dirty="0">
                <a:solidFill>
                  <a:schemeClr val="tx1"/>
                </a:solidFill>
                <a:latin typeface="微软雅黑" panose="020B0503020204020204" pitchFamily="34" charset="-122"/>
                <a:ea typeface="微软雅黑" panose="020B0503020204020204" pitchFamily="34" charset="-122"/>
              </a:rPr>
              <a:t>       </a:t>
            </a:r>
            <a:r>
              <a:rPr lang="zh-CN" altLang="en-US" sz="1400" dirty="0">
                <a:solidFill>
                  <a:schemeClr val="tx1"/>
                </a:solidFill>
                <a:latin typeface="微软雅黑" panose="020B0503020204020204" pitchFamily="34" charset="-122"/>
                <a:ea typeface="微软雅黑" panose="020B0503020204020204" pitchFamily="34" charset="-122"/>
              </a:rPr>
              <a:t>配合通过深度分析行业折扣力度与价格走势，为品牌提供可量化的促销补贴建议，帮助品牌明确并优化促销动作，有效促进了商品从浏览到交易的转化链路，实现转化、复购双增长。</a:t>
            </a:r>
            <a:r>
              <a:rPr lang="zh-CN" altLang="en-US" sz="1400" b="1" dirty="0">
                <a:solidFill>
                  <a:schemeClr val="tx1"/>
                </a:solidFill>
                <a:latin typeface="微软雅黑" panose="020B0503020204020204" pitchFamily="34" charset="-122"/>
                <a:ea typeface="微软雅黑" panose="020B0503020204020204" pitchFamily="34" charset="-122"/>
              </a:rPr>
              <a:t>苏格登交易竞争力由</a:t>
            </a:r>
            <a:r>
              <a:rPr lang="en-US" altLang="zh-CN" sz="1400" b="1" dirty="0">
                <a:solidFill>
                  <a:schemeClr val="tx1"/>
                </a:solidFill>
                <a:latin typeface="微软雅黑" panose="020B0503020204020204" pitchFamily="34" charset="-122"/>
                <a:ea typeface="微软雅黑" panose="020B0503020204020204" pitchFamily="34" charset="-122"/>
              </a:rPr>
              <a:t>63.14</a:t>
            </a:r>
            <a:r>
              <a:rPr lang="zh-CN" altLang="en-US" sz="1400" b="1" dirty="0">
                <a:solidFill>
                  <a:schemeClr val="tx1"/>
                </a:solidFill>
                <a:latin typeface="微软雅黑" panose="020B0503020204020204" pitchFamily="34" charset="-122"/>
                <a:ea typeface="微软雅黑" panose="020B0503020204020204" pitchFamily="34" charset="-122"/>
              </a:rPr>
              <a:t>提升至</a:t>
            </a:r>
            <a:r>
              <a:rPr lang="en-US" altLang="zh-CN" sz="1400" b="1" dirty="0">
                <a:solidFill>
                  <a:schemeClr val="tx1"/>
                </a:solidFill>
                <a:latin typeface="微软雅黑" panose="020B0503020204020204" pitchFamily="34" charset="-122"/>
                <a:ea typeface="微软雅黑" panose="020B0503020204020204" pitchFamily="34" charset="-122"/>
              </a:rPr>
              <a:t>77.14</a:t>
            </a:r>
            <a:r>
              <a:rPr lang="zh-CN" altLang="en-US" sz="1400" b="1" dirty="0">
                <a:solidFill>
                  <a:schemeClr val="tx1"/>
                </a:solidFill>
                <a:latin typeface="微软雅黑" panose="020B0503020204020204" pitchFamily="34" charset="-122"/>
                <a:ea typeface="微软雅黑" panose="020B0503020204020204" pitchFamily="34" charset="-122"/>
              </a:rPr>
              <a:t>，信任竞争力由</a:t>
            </a:r>
            <a:r>
              <a:rPr lang="en-US" altLang="zh-CN" sz="1400" b="1" dirty="0">
                <a:solidFill>
                  <a:schemeClr val="tx1"/>
                </a:solidFill>
                <a:latin typeface="微软雅黑" panose="020B0503020204020204" pitchFamily="34" charset="-122"/>
                <a:ea typeface="微软雅黑" panose="020B0503020204020204" pitchFamily="34" charset="-122"/>
              </a:rPr>
              <a:t>65.93</a:t>
            </a:r>
            <a:r>
              <a:rPr lang="zh-CN" altLang="en-US" sz="1400" b="1" dirty="0">
                <a:solidFill>
                  <a:schemeClr val="tx1"/>
                </a:solidFill>
                <a:latin typeface="微软雅黑" panose="020B0503020204020204" pitchFamily="34" charset="-122"/>
                <a:ea typeface="微软雅黑" panose="020B0503020204020204" pitchFamily="34" charset="-122"/>
              </a:rPr>
              <a:t>提升至</a:t>
            </a:r>
            <a:r>
              <a:rPr lang="en-US" altLang="zh-CN" sz="1400" b="1" dirty="0">
                <a:solidFill>
                  <a:schemeClr val="tx1"/>
                </a:solidFill>
                <a:latin typeface="微软雅黑" panose="020B0503020204020204" pitchFamily="34" charset="-122"/>
                <a:ea typeface="微软雅黑" panose="020B0503020204020204" pitchFamily="34" charset="-122"/>
              </a:rPr>
              <a:t>80.42</a:t>
            </a:r>
            <a:r>
              <a:rPr lang="zh-CN" altLang="en-US" sz="1400" b="1" dirty="0">
                <a:solidFill>
                  <a:schemeClr val="tx1"/>
                </a:solidFill>
                <a:latin typeface="微软雅黑" panose="020B0503020204020204" pitchFamily="34" charset="-122"/>
                <a:ea typeface="微软雅黑" panose="020B0503020204020204" pitchFamily="34" charset="-122"/>
              </a:rPr>
              <a:t>。</a:t>
            </a:r>
            <a:endParaRPr lang="en-US" altLang="zh-CN" sz="1400" b="1" dirty="0">
              <a:solidFill>
                <a:schemeClr val="tx1"/>
              </a:solidFill>
              <a:latin typeface="微软雅黑" panose="020B0503020204020204" pitchFamily="34" charset="-122"/>
              <a:ea typeface="微软雅黑" panose="020B0503020204020204" pitchFamily="34" charset="-122"/>
            </a:endParaRPr>
          </a:p>
        </p:txBody>
      </p:sp>
      <p:cxnSp>
        <p:nvCxnSpPr>
          <p:cNvPr id="17" name="直接连接符 16"/>
          <p:cNvCxnSpPr/>
          <p:nvPr/>
        </p:nvCxnSpPr>
        <p:spPr>
          <a:xfrm>
            <a:off x="713105" y="6011545"/>
            <a:ext cx="10766425" cy="0"/>
          </a:xfrm>
          <a:prstGeom prst="line">
            <a:avLst/>
          </a:prstGeom>
        </p:spPr>
        <p:style>
          <a:lnRef idx="2">
            <a:schemeClr val="accent1"/>
          </a:lnRef>
          <a:fillRef idx="0">
            <a:srgbClr val="FFFFFF"/>
          </a:fillRef>
          <a:effectRef idx="0">
            <a:srgbClr val="FFFFFF"/>
          </a:effectRef>
          <a:fontRef idx="minor">
            <a:schemeClr val="tx1"/>
          </a:fontRef>
        </p:style>
      </p:cxnSp>
    </p:spTree>
    <p:extLst>
      <p:ext uri="{BB962C8B-B14F-4D97-AF65-F5344CB8AC3E}">
        <p14:creationId xmlns:p14="http://schemas.microsoft.com/office/powerpoint/2010/main" val="37789613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金翼大赛gai-1 -17"/>
          <p:cNvPicPr>
            <a:picLocks noChangeAspect="1"/>
          </p:cNvPicPr>
          <p:nvPr/>
        </p:nvPicPr>
        <p:blipFill>
          <a:blip r:embed="rId3"/>
          <a:stretch>
            <a:fillRect/>
          </a:stretch>
        </p:blipFill>
        <p:spPr>
          <a:xfrm>
            <a:off x="10333355" y="6151245"/>
            <a:ext cx="1222375" cy="469900"/>
          </a:xfrm>
          <a:prstGeom prst="rect">
            <a:avLst/>
          </a:prstGeom>
        </p:spPr>
      </p:pic>
      <p:cxnSp>
        <p:nvCxnSpPr>
          <p:cNvPr id="4" name="直接连接符 3"/>
          <p:cNvCxnSpPr/>
          <p:nvPr/>
        </p:nvCxnSpPr>
        <p:spPr>
          <a:xfrm>
            <a:off x="713105" y="6011545"/>
            <a:ext cx="10766425" cy="0"/>
          </a:xfrm>
          <a:prstGeom prst="line">
            <a:avLst/>
          </a:prstGeom>
        </p:spPr>
        <p:style>
          <a:lnRef idx="2">
            <a:schemeClr val="accent1"/>
          </a:lnRef>
          <a:fillRef idx="0">
            <a:srgbClr val="FFFFFF"/>
          </a:fillRef>
          <a:effectRef idx="0">
            <a:srgbClr val="FFFFFF"/>
          </a:effectRef>
          <a:fontRef idx="minor">
            <a:schemeClr val="tx1"/>
          </a:fontRef>
        </p:style>
      </p:cxnSp>
      <p:sp>
        <p:nvSpPr>
          <p:cNvPr id="5" name="文本框 4"/>
          <p:cNvSpPr txBox="1"/>
          <p:nvPr/>
        </p:nvSpPr>
        <p:spPr>
          <a:xfrm>
            <a:off x="7770842" y="4939500"/>
            <a:ext cx="4064000" cy="368300"/>
          </a:xfrm>
          <a:prstGeom prst="rect">
            <a:avLst/>
          </a:prstGeom>
          <a:noFill/>
        </p:spPr>
        <p:txBody>
          <a:bodyPr wrap="square" rtlCol="0">
            <a:spAutoFit/>
          </a:bodyPr>
          <a:lstStyle/>
          <a:p>
            <a:endParaRPr lang="zh-CN" altLang="en-US"/>
          </a:p>
        </p:txBody>
      </p:sp>
      <p:pic>
        <p:nvPicPr>
          <p:cNvPr id="7" name="图片 6" descr="cs -19"/>
          <p:cNvPicPr>
            <a:picLocks noChangeAspect="1"/>
          </p:cNvPicPr>
          <p:nvPr/>
        </p:nvPicPr>
        <p:blipFill>
          <a:blip r:embed="rId4"/>
          <a:stretch>
            <a:fillRect/>
          </a:stretch>
        </p:blipFill>
        <p:spPr>
          <a:xfrm>
            <a:off x="621030" y="6158865"/>
            <a:ext cx="1976120" cy="368935"/>
          </a:xfrm>
          <a:prstGeom prst="rect">
            <a:avLst/>
          </a:prstGeom>
        </p:spPr>
      </p:pic>
      <p:pic>
        <p:nvPicPr>
          <p:cNvPr id="10" name="图形 1"/>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4992" y="436486"/>
            <a:ext cx="276225" cy="390525"/>
          </a:xfrm>
          <a:prstGeom prst="rect">
            <a:avLst/>
          </a:prstGeom>
        </p:spPr>
      </p:pic>
      <p:pic>
        <p:nvPicPr>
          <p:cNvPr id="11" name="图片 10" descr="图标&#10;&#10;描述已自动生成"/>
          <p:cNvPicPr>
            <a:picLocks noChangeAspect="1"/>
          </p:cNvPicPr>
          <p:nvPr/>
        </p:nvPicPr>
        <p:blipFill>
          <a:blip r:embed="rId7"/>
          <a:stretch>
            <a:fillRect/>
          </a:stretch>
        </p:blipFill>
        <p:spPr>
          <a:xfrm>
            <a:off x="8992520" y="484938"/>
            <a:ext cx="2898040" cy="384713"/>
          </a:xfrm>
          <a:prstGeom prst="rect">
            <a:avLst/>
          </a:prstGeom>
        </p:spPr>
      </p:pic>
      <p:sp>
        <p:nvSpPr>
          <p:cNvPr id="12" name="文本框 11"/>
          <p:cNvSpPr txBox="1"/>
          <p:nvPr/>
        </p:nvSpPr>
        <p:spPr>
          <a:xfrm>
            <a:off x="838519" y="369504"/>
            <a:ext cx="5767564" cy="523220"/>
          </a:xfrm>
          <a:prstGeom prst="rect">
            <a:avLst/>
          </a:prstGeom>
          <a:noFill/>
        </p:spPr>
        <p:txBody>
          <a:bodyPr wrap="square" rtlCol="0">
            <a:spAutoFit/>
          </a:bodyPr>
          <a:lstStyle/>
          <a:p>
            <a:r>
              <a:rPr kumimoji="1" lang="zh-CN" altLang="en-US" sz="2800" b="1" dirty="0">
                <a:latin typeface="美团体" panose="02000500000000000000" pitchFamily="2" charset="-122"/>
                <a:ea typeface="美团体" panose="02000500000000000000" pitchFamily="2" charset="-122"/>
              </a:rPr>
              <a:t>用户活跃度</a:t>
            </a:r>
          </a:p>
        </p:txBody>
      </p:sp>
      <p:graphicFrame>
        <p:nvGraphicFramePr>
          <p:cNvPr id="14" name="图表 13"/>
          <p:cNvGraphicFramePr>
            <a:graphicFrameLocks/>
          </p:cNvGraphicFramePr>
          <p:nvPr>
            <p:extLst>
              <p:ext uri="{D42A27DB-BD31-4B8C-83A1-F6EECF244321}">
                <p14:modId xmlns:p14="http://schemas.microsoft.com/office/powerpoint/2010/main" val="183125642"/>
              </p:ext>
            </p:extLst>
          </p:nvPr>
        </p:nvGraphicFramePr>
        <p:xfrm>
          <a:off x="8112324" y="2480337"/>
          <a:ext cx="3870036" cy="27686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5" name="图表 14"/>
          <p:cNvGraphicFramePr>
            <a:graphicFrameLocks/>
          </p:cNvGraphicFramePr>
          <p:nvPr>
            <p:extLst>
              <p:ext uri="{D42A27DB-BD31-4B8C-83A1-F6EECF244321}">
                <p14:modId xmlns:p14="http://schemas.microsoft.com/office/powerpoint/2010/main" val="855873220"/>
              </p:ext>
            </p:extLst>
          </p:nvPr>
        </p:nvGraphicFramePr>
        <p:xfrm>
          <a:off x="4187133" y="2480337"/>
          <a:ext cx="3870036" cy="2768600"/>
        </p:xfrm>
        <a:graphic>
          <a:graphicData uri="http://schemas.openxmlformats.org/drawingml/2006/chart">
            <c:chart xmlns:c="http://schemas.openxmlformats.org/drawingml/2006/chart" xmlns:r="http://schemas.openxmlformats.org/officeDocument/2006/relationships" r:id="rId9"/>
          </a:graphicData>
        </a:graphic>
      </p:graphicFrame>
      <p:pic>
        <p:nvPicPr>
          <p:cNvPr id="18" name="图片 17"/>
          <p:cNvPicPr>
            <a:picLocks noChangeAspect="1"/>
          </p:cNvPicPr>
          <p:nvPr/>
        </p:nvPicPr>
        <p:blipFill rotWithShape="1">
          <a:blip r:embed="rId10">
            <a:extLst>
              <a:ext uri="{28A0092B-C50C-407E-A947-70E740481C1C}">
                <a14:useLocalDpi xmlns:a14="http://schemas.microsoft.com/office/drawing/2010/main" val="0"/>
              </a:ext>
            </a:extLst>
          </a:blip>
          <a:srcRect l="50795" t="39081" r="38179" b="21949"/>
          <a:stretch/>
        </p:blipFill>
        <p:spPr>
          <a:xfrm>
            <a:off x="308155" y="1784536"/>
            <a:ext cx="1434433" cy="2838560"/>
          </a:xfrm>
          <a:prstGeom prst="rect">
            <a:avLst/>
          </a:prstGeom>
        </p:spPr>
      </p:pic>
      <p:pic>
        <p:nvPicPr>
          <p:cNvPr id="19" name="图片 18"/>
          <p:cNvPicPr>
            <a:picLocks noChangeAspect="1"/>
          </p:cNvPicPr>
          <p:nvPr/>
        </p:nvPicPr>
        <p:blipFill rotWithShape="1">
          <a:blip r:embed="rId10">
            <a:extLst>
              <a:ext uri="{28A0092B-C50C-407E-A947-70E740481C1C}">
                <a14:useLocalDpi xmlns:a14="http://schemas.microsoft.com/office/drawing/2010/main" val="0"/>
              </a:ext>
            </a:extLst>
          </a:blip>
          <a:srcRect l="50795" t="39081" r="38179" b="21949"/>
          <a:stretch/>
        </p:blipFill>
        <p:spPr>
          <a:xfrm>
            <a:off x="2520977" y="1757396"/>
            <a:ext cx="1434433" cy="2838560"/>
          </a:xfrm>
          <a:prstGeom prst="rect">
            <a:avLst/>
          </a:prstGeom>
        </p:spPr>
      </p:pic>
      <p:pic>
        <p:nvPicPr>
          <p:cNvPr id="17" name="图片 16"/>
          <p:cNvPicPr/>
          <p:nvPr/>
        </p:nvPicPr>
        <p:blipFill>
          <a:blip r:embed="rId11"/>
          <a:stretch>
            <a:fillRect/>
          </a:stretch>
        </p:blipFill>
        <p:spPr>
          <a:xfrm>
            <a:off x="2612042" y="1894485"/>
            <a:ext cx="1252301" cy="2649725"/>
          </a:xfrm>
          <a:prstGeom prst="roundRect">
            <a:avLst>
              <a:gd name="adj" fmla="val 15232"/>
            </a:avLst>
          </a:prstGeom>
          <a:solidFill>
            <a:srgbClr val="FFFFFF">
              <a:shade val="85000"/>
            </a:srgbClr>
          </a:solidFill>
          <a:ln>
            <a:noFill/>
          </a:ln>
          <a:effectLst/>
        </p:spPr>
      </p:pic>
      <p:pic>
        <p:nvPicPr>
          <p:cNvPr id="16" name="图片 15"/>
          <p:cNvPicPr/>
          <p:nvPr/>
        </p:nvPicPr>
        <p:blipFill>
          <a:blip r:embed="rId12"/>
          <a:srcRect l="3728" t="3407" r="11852"/>
          <a:stretch>
            <a:fillRect/>
          </a:stretch>
        </p:blipFill>
        <p:spPr>
          <a:xfrm>
            <a:off x="833458" y="2719097"/>
            <a:ext cx="1392555" cy="212852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20" name="图片 19"/>
          <p:cNvPicPr/>
          <p:nvPr/>
        </p:nvPicPr>
        <p:blipFill>
          <a:blip r:embed="rId13"/>
          <a:stretch>
            <a:fillRect/>
          </a:stretch>
        </p:blipFill>
        <p:spPr>
          <a:xfrm>
            <a:off x="1845638" y="2734251"/>
            <a:ext cx="1343660" cy="212471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21" name="图片 20"/>
          <p:cNvPicPr/>
          <p:nvPr/>
        </p:nvPicPr>
        <p:blipFill>
          <a:blip r:embed="rId14"/>
          <a:stretch>
            <a:fillRect/>
          </a:stretch>
        </p:blipFill>
        <p:spPr>
          <a:xfrm>
            <a:off x="1420074" y="2101396"/>
            <a:ext cx="1223645" cy="215265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sp>
        <p:nvSpPr>
          <p:cNvPr id="22" name="矩形 21"/>
          <p:cNvSpPr/>
          <p:nvPr/>
        </p:nvSpPr>
        <p:spPr>
          <a:xfrm>
            <a:off x="4162974" y="1383437"/>
            <a:ext cx="7819385" cy="7331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latin typeface="微软雅黑" panose="020B0503020204020204" pitchFamily="34" charset="-122"/>
                <a:ea typeface="微软雅黑" panose="020B0503020204020204" pitchFamily="34" charset="-122"/>
              </a:rPr>
              <a:t>对比活动前，品牌曝光指数</a:t>
            </a:r>
            <a:r>
              <a:rPr lang="en-US" altLang="zh-CN" sz="2400" b="1" dirty="0">
                <a:solidFill>
                  <a:srgbClr val="FF0000"/>
                </a:solidFill>
                <a:latin typeface="微软雅黑" panose="020B0503020204020204" pitchFamily="34" charset="-122"/>
                <a:ea typeface="微软雅黑" panose="020B0503020204020204" pitchFamily="34" charset="-122"/>
              </a:rPr>
              <a:t>+156.97%</a:t>
            </a:r>
            <a:r>
              <a:rPr lang="zh-CN" altLang="en-US" b="1" dirty="0">
                <a:solidFill>
                  <a:schemeClr val="tx1"/>
                </a:solidFill>
                <a:latin typeface="微软雅黑" panose="020B0503020204020204" pitchFamily="34" charset="-122"/>
                <a:ea typeface="微软雅黑" panose="020B0503020204020204" pitchFamily="34" charset="-122"/>
              </a:rPr>
              <a:t>；搜索指数</a:t>
            </a:r>
            <a:r>
              <a:rPr lang="en-US" altLang="zh-CN" sz="2400" b="1" dirty="0">
                <a:solidFill>
                  <a:srgbClr val="FF0000"/>
                </a:solidFill>
                <a:latin typeface="微软雅黑" panose="020B0503020204020204" pitchFamily="34" charset="-122"/>
                <a:ea typeface="微软雅黑" panose="020B0503020204020204" pitchFamily="34" charset="-122"/>
              </a:rPr>
              <a:t>+83.07%</a:t>
            </a:r>
          </a:p>
          <a:p>
            <a:pPr algn="ctr"/>
            <a:r>
              <a:rPr lang="zh-CN" altLang="en-US" b="1" dirty="0">
                <a:solidFill>
                  <a:schemeClr val="tx1"/>
                </a:solidFill>
                <a:latin typeface="微软雅黑" panose="020B0503020204020204" pitchFamily="34" charset="-122"/>
                <a:ea typeface="微软雅黑" panose="020B0503020204020204" pitchFamily="34" charset="-122"/>
              </a:rPr>
              <a:t>远超同期行业增长水平</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金翼大赛gai-1 -17"/>
          <p:cNvPicPr>
            <a:picLocks noChangeAspect="1"/>
          </p:cNvPicPr>
          <p:nvPr/>
        </p:nvPicPr>
        <p:blipFill>
          <a:blip r:embed="rId3"/>
          <a:stretch>
            <a:fillRect/>
          </a:stretch>
        </p:blipFill>
        <p:spPr>
          <a:xfrm>
            <a:off x="10333355" y="6151245"/>
            <a:ext cx="1222375" cy="469900"/>
          </a:xfrm>
          <a:prstGeom prst="rect">
            <a:avLst/>
          </a:prstGeom>
        </p:spPr>
      </p:pic>
      <p:cxnSp>
        <p:nvCxnSpPr>
          <p:cNvPr id="4" name="直接连接符 3"/>
          <p:cNvCxnSpPr/>
          <p:nvPr/>
        </p:nvCxnSpPr>
        <p:spPr>
          <a:xfrm>
            <a:off x="713105" y="6011545"/>
            <a:ext cx="10766425" cy="0"/>
          </a:xfrm>
          <a:prstGeom prst="line">
            <a:avLst/>
          </a:prstGeom>
        </p:spPr>
        <p:style>
          <a:lnRef idx="2">
            <a:schemeClr val="accent1"/>
          </a:lnRef>
          <a:fillRef idx="0">
            <a:srgbClr val="FFFFFF"/>
          </a:fillRef>
          <a:effectRef idx="0">
            <a:srgbClr val="FFFFFF"/>
          </a:effectRef>
          <a:fontRef idx="minor">
            <a:schemeClr val="tx1"/>
          </a:fontRef>
        </p:style>
      </p:cxnSp>
      <p:pic>
        <p:nvPicPr>
          <p:cNvPr id="7" name="图片 6" descr="cs -19"/>
          <p:cNvPicPr>
            <a:picLocks noChangeAspect="1"/>
          </p:cNvPicPr>
          <p:nvPr/>
        </p:nvPicPr>
        <p:blipFill>
          <a:blip r:embed="rId4"/>
          <a:stretch>
            <a:fillRect/>
          </a:stretch>
        </p:blipFill>
        <p:spPr>
          <a:xfrm>
            <a:off x="621030" y="6158865"/>
            <a:ext cx="1976120" cy="368935"/>
          </a:xfrm>
          <a:prstGeom prst="rect">
            <a:avLst/>
          </a:prstGeom>
        </p:spPr>
      </p:pic>
      <p:pic>
        <p:nvPicPr>
          <p:cNvPr id="11" name="图形 1"/>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4992" y="436486"/>
            <a:ext cx="276225" cy="390525"/>
          </a:xfrm>
          <a:prstGeom prst="rect">
            <a:avLst/>
          </a:prstGeom>
        </p:spPr>
      </p:pic>
      <p:pic>
        <p:nvPicPr>
          <p:cNvPr id="12" name="图片 11" descr="图标&#10;&#10;描述已自动生成"/>
          <p:cNvPicPr>
            <a:picLocks noChangeAspect="1"/>
          </p:cNvPicPr>
          <p:nvPr/>
        </p:nvPicPr>
        <p:blipFill>
          <a:blip r:embed="rId7"/>
          <a:stretch>
            <a:fillRect/>
          </a:stretch>
        </p:blipFill>
        <p:spPr>
          <a:xfrm>
            <a:off x="8992520" y="484938"/>
            <a:ext cx="2898040" cy="384713"/>
          </a:xfrm>
          <a:prstGeom prst="rect">
            <a:avLst/>
          </a:prstGeom>
        </p:spPr>
      </p:pic>
      <p:sp>
        <p:nvSpPr>
          <p:cNvPr id="13" name="文本框 12"/>
          <p:cNvSpPr txBox="1"/>
          <p:nvPr/>
        </p:nvSpPr>
        <p:spPr>
          <a:xfrm>
            <a:off x="838519" y="369504"/>
            <a:ext cx="5767564" cy="523220"/>
          </a:xfrm>
          <a:prstGeom prst="rect">
            <a:avLst/>
          </a:prstGeom>
          <a:noFill/>
        </p:spPr>
        <p:txBody>
          <a:bodyPr wrap="square" rtlCol="0">
            <a:spAutoFit/>
          </a:bodyPr>
          <a:lstStyle/>
          <a:p>
            <a:r>
              <a:rPr kumimoji="1" lang="zh-CN" altLang="en-US" sz="2800" b="1" dirty="0">
                <a:latin typeface="美团体" panose="02000500000000000000" pitchFamily="2" charset="-122"/>
                <a:ea typeface="美团体" panose="02000500000000000000" pitchFamily="2" charset="-122"/>
              </a:rPr>
              <a:t>用户增长</a:t>
            </a:r>
            <a:r>
              <a:rPr kumimoji="1" lang="en-US" altLang="zh-CN" sz="2800" b="1" dirty="0">
                <a:latin typeface="美团体" panose="02000500000000000000" pitchFamily="2" charset="-122"/>
                <a:ea typeface="美团体" panose="02000500000000000000" pitchFamily="2" charset="-122"/>
              </a:rPr>
              <a:t>/</a:t>
            </a:r>
            <a:r>
              <a:rPr kumimoji="1" lang="zh-CN" altLang="en-US" sz="2800" b="1" dirty="0">
                <a:latin typeface="美团体" panose="02000500000000000000" pitchFamily="2" charset="-122"/>
                <a:ea typeface="美团体" panose="02000500000000000000" pitchFamily="2" charset="-122"/>
              </a:rPr>
              <a:t>留存</a:t>
            </a:r>
          </a:p>
        </p:txBody>
      </p:sp>
      <p:sp>
        <p:nvSpPr>
          <p:cNvPr id="10" name="矩形 9"/>
          <p:cNvSpPr/>
          <p:nvPr/>
        </p:nvSpPr>
        <p:spPr>
          <a:xfrm>
            <a:off x="935226" y="1180236"/>
            <a:ext cx="9862083" cy="73318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latin typeface="微软雅黑" panose="020B0503020204020204" pitchFamily="34" charset="-122"/>
                <a:ea typeface="微软雅黑" panose="020B0503020204020204" pitchFamily="34" charset="-122"/>
              </a:rPr>
              <a:t>威士忌品类销量下行时 </a:t>
            </a:r>
            <a:r>
              <a:rPr lang="zh-CN" altLang="en-US" sz="2400" b="1" dirty="0">
                <a:solidFill>
                  <a:srgbClr val="FF0000"/>
                </a:solidFill>
                <a:latin typeface="微软雅黑" panose="020B0503020204020204" pitchFamily="34" charset="-122"/>
                <a:ea typeface="微软雅黑" panose="020B0503020204020204" pitchFamily="34" charset="-122"/>
              </a:rPr>
              <a:t>苏格登逆势增长</a:t>
            </a:r>
            <a:r>
              <a:rPr lang="zh-CN" altLang="en-US" b="1" dirty="0">
                <a:solidFill>
                  <a:schemeClr val="tx1"/>
                </a:solidFill>
                <a:latin typeface="微软雅黑" panose="020B0503020204020204" pitchFamily="34" charset="-122"/>
                <a:ea typeface="微软雅黑" panose="020B0503020204020204" pitchFamily="34" charset="-122"/>
              </a:rPr>
              <a:t>激活广深市场</a:t>
            </a:r>
          </a:p>
        </p:txBody>
      </p:sp>
      <p:sp>
        <p:nvSpPr>
          <p:cNvPr id="3" name="椭圆 2"/>
          <p:cNvSpPr/>
          <p:nvPr/>
        </p:nvSpPr>
        <p:spPr>
          <a:xfrm>
            <a:off x="3991285" y="2916426"/>
            <a:ext cx="1728000" cy="172800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zh-CN"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帝亚吉欧苏格登</a:t>
            </a:r>
          </a:p>
        </p:txBody>
      </p:sp>
      <p:sp>
        <p:nvSpPr>
          <p:cNvPr id="15" name="椭圆 14"/>
          <p:cNvSpPr/>
          <p:nvPr/>
        </p:nvSpPr>
        <p:spPr>
          <a:xfrm>
            <a:off x="6742546" y="2916426"/>
            <a:ext cx="1728000" cy="172800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zh-CN" altLang="en-US" sz="20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威士忌</a:t>
            </a:r>
          </a:p>
        </p:txBody>
      </p:sp>
      <p:sp>
        <p:nvSpPr>
          <p:cNvPr id="5" name="文本框 4"/>
          <p:cNvSpPr txBox="1"/>
          <p:nvPr/>
        </p:nvSpPr>
        <p:spPr>
          <a:xfrm>
            <a:off x="5755431" y="3415298"/>
            <a:ext cx="987115" cy="646331"/>
          </a:xfrm>
          <a:prstGeom prst="rect">
            <a:avLst/>
          </a:prstGeom>
          <a:noFill/>
        </p:spPr>
        <p:txBody>
          <a:bodyPr wrap="square" rtlCol="0">
            <a:spAutoFit/>
          </a:bodyPr>
          <a:lstStyle/>
          <a:p>
            <a:pPr algn="ctr"/>
            <a:r>
              <a:rPr lang="en-US" altLang="zh-CN" sz="3600" b="1" dirty="0">
                <a:latin typeface="微软雅黑" panose="020B0503020204020204" pitchFamily="34" charset="-122"/>
                <a:ea typeface="微软雅黑" panose="020B0503020204020204" pitchFamily="34" charset="-122"/>
              </a:rPr>
              <a:t>VS</a:t>
            </a:r>
            <a:endParaRPr lang="zh-CN" altLang="en-US" sz="3600" b="1" dirty="0">
              <a:latin typeface="微软雅黑" panose="020B0503020204020204" pitchFamily="34" charset="-122"/>
              <a:ea typeface="微软雅黑" panose="020B0503020204020204" pitchFamily="34" charset="-122"/>
            </a:endParaRPr>
          </a:p>
        </p:txBody>
      </p:sp>
      <p:sp>
        <p:nvSpPr>
          <p:cNvPr id="9" name="圆角矩形 8"/>
          <p:cNvSpPr/>
          <p:nvPr/>
        </p:nvSpPr>
        <p:spPr>
          <a:xfrm>
            <a:off x="2458469" y="2335382"/>
            <a:ext cx="1666437" cy="908864"/>
          </a:xfrm>
          <a:prstGeom prst="roundRect">
            <a:avLst>
              <a:gd name="adj" fmla="val 50000"/>
            </a:avLst>
          </a:prstGeom>
        </p:spPr>
        <p:style>
          <a:lnRef idx="2">
            <a:schemeClr val="accent3"/>
          </a:lnRef>
          <a:fillRef idx="1">
            <a:schemeClr val="lt1"/>
          </a:fillRef>
          <a:effectRef idx="0">
            <a:schemeClr val="accent3"/>
          </a:effectRef>
          <a:fontRef idx="minor">
            <a:schemeClr val="dk1"/>
          </a:fontRef>
        </p:style>
        <p:txBody>
          <a:bodyPr wrap="none" anchor="ctr">
            <a:spAutoFit/>
          </a:bodyPr>
          <a:lstStyle/>
          <a:p>
            <a:pPr algn="ctr"/>
            <a:r>
              <a:rPr lang="zh-CN" altLang="en-US" b="1" dirty="0">
                <a:latin typeface="微软雅黑" panose="020B0503020204020204" pitchFamily="34" charset="-122"/>
                <a:ea typeface="微软雅黑" panose="020B0503020204020204" pitchFamily="34" charset="-122"/>
              </a:rPr>
              <a:t>交易用户数</a:t>
            </a:r>
            <a:r>
              <a:rPr lang="en-US" altLang="zh-CN" b="1" dirty="0">
                <a:latin typeface="微软雅黑" panose="020B0503020204020204" pitchFamily="34" charset="-122"/>
                <a:ea typeface="微软雅黑" panose="020B0503020204020204" pitchFamily="34" charset="-122"/>
              </a:rPr>
              <a:t> </a:t>
            </a:r>
          </a:p>
          <a:p>
            <a:pPr algn="ctr"/>
            <a:r>
              <a:rPr lang="en-US" altLang="zh-CN" b="1" dirty="0">
                <a:solidFill>
                  <a:srgbClr val="FF0000"/>
                </a:solidFill>
                <a:latin typeface="微软雅黑" panose="020B0503020204020204" pitchFamily="34" charset="-122"/>
                <a:ea typeface="微软雅黑" panose="020B0503020204020204" pitchFamily="34" charset="-122"/>
              </a:rPr>
              <a:t>+95.48%</a:t>
            </a:r>
            <a:endParaRPr lang="zh-CN" altLang="en-US" dirty="0"/>
          </a:p>
        </p:txBody>
      </p:sp>
      <p:sp>
        <p:nvSpPr>
          <p:cNvPr id="16" name="圆角矩形 15"/>
          <p:cNvSpPr/>
          <p:nvPr/>
        </p:nvSpPr>
        <p:spPr>
          <a:xfrm>
            <a:off x="1803730" y="3447215"/>
            <a:ext cx="1685412" cy="908864"/>
          </a:xfrm>
          <a:prstGeom prst="roundRect">
            <a:avLst>
              <a:gd name="adj" fmla="val 50000"/>
            </a:avLst>
          </a:prstGeom>
        </p:spPr>
        <p:style>
          <a:lnRef idx="2">
            <a:schemeClr val="accent3"/>
          </a:lnRef>
          <a:fillRef idx="1">
            <a:schemeClr val="lt1"/>
          </a:fillRef>
          <a:effectRef idx="0">
            <a:schemeClr val="accent3"/>
          </a:effectRef>
          <a:fontRef idx="minor">
            <a:schemeClr val="dk1"/>
          </a:fontRef>
        </p:style>
        <p:txBody>
          <a:bodyPr wrap="none" anchor="ctr">
            <a:spAutoFit/>
          </a:bodyPr>
          <a:lstStyle/>
          <a:p>
            <a:pPr algn="ctr"/>
            <a:r>
              <a:rPr lang="zh-CN" altLang="en-US" b="1" dirty="0">
                <a:latin typeface="微软雅黑" panose="020B0503020204020204" pitchFamily="34" charset="-122"/>
                <a:ea typeface="微软雅黑" panose="020B0503020204020204" pitchFamily="34" charset="-122"/>
              </a:rPr>
              <a:t>新客用户数 </a:t>
            </a:r>
            <a:endParaRPr lang="en-US" altLang="zh-CN" b="1" dirty="0">
              <a:latin typeface="微软雅黑" panose="020B0503020204020204" pitchFamily="34" charset="-122"/>
              <a:ea typeface="微软雅黑" panose="020B0503020204020204" pitchFamily="34" charset="-122"/>
            </a:endParaRPr>
          </a:p>
          <a:p>
            <a:pPr algn="ctr"/>
            <a:r>
              <a:rPr lang="zh-CN" altLang="en-US" b="1" dirty="0">
                <a:latin typeface="微软雅黑" panose="020B0503020204020204" pitchFamily="34" charset="-122"/>
                <a:ea typeface="微软雅黑" panose="020B0503020204020204" pitchFamily="34" charset="-122"/>
              </a:rPr>
              <a:t> </a:t>
            </a:r>
            <a:r>
              <a:rPr lang="en-US" altLang="zh-CN" b="1" dirty="0">
                <a:solidFill>
                  <a:srgbClr val="FF0000"/>
                </a:solidFill>
                <a:latin typeface="微软雅黑" panose="020B0503020204020204" pitchFamily="34" charset="-122"/>
                <a:ea typeface="微软雅黑" panose="020B0503020204020204" pitchFamily="34" charset="-122"/>
              </a:rPr>
              <a:t>+117.70%</a:t>
            </a:r>
            <a:endParaRPr lang="zh-CN" altLang="en-US" dirty="0">
              <a:solidFill>
                <a:srgbClr val="FF0000"/>
              </a:solidFill>
            </a:endParaRPr>
          </a:p>
        </p:txBody>
      </p:sp>
      <p:sp>
        <p:nvSpPr>
          <p:cNvPr id="17" name="圆角矩形 16"/>
          <p:cNvSpPr/>
          <p:nvPr/>
        </p:nvSpPr>
        <p:spPr>
          <a:xfrm>
            <a:off x="2703827" y="4562286"/>
            <a:ext cx="1421080" cy="908864"/>
          </a:xfrm>
          <a:prstGeom prst="roundRect">
            <a:avLst>
              <a:gd name="adj" fmla="val 50000"/>
            </a:avLst>
          </a:prstGeom>
        </p:spPr>
        <p:style>
          <a:lnRef idx="2">
            <a:schemeClr val="accent3"/>
          </a:lnRef>
          <a:fillRef idx="1">
            <a:schemeClr val="lt1"/>
          </a:fillRef>
          <a:effectRef idx="0">
            <a:schemeClr val="accent3"/>
          </a:effectRef>
          <a:fontRef idx="minor">
            <a:schemeClr val="dk1"/>
          </a:fontRef>
        </p:style>
        <p:txBody>
          <a:bodyPr wrap="none" anchor="ctr">
            <a:spAutoFit/>
          </a:bodyPr>
          <a:lstStyle/>
          <a:p>
            <a:pPr algn="ctr"/>
            <a:r>
              <a:rPr lang="zh-CN" altLang="en-US" b="1" dirty="0">
                <a:solidFill>
                  <a:schemeClr val="tx1"/>
                </a:solidFill>
                <a:latin typeface="微软雅黑" panose="020B0503020204020204" pitchFamily="34" charset="-122"/>
                <a:ea typeface="微软雅黑" panose="020B0503020204020204" pitchFamily="34" charset="-122"/>
              </a:rPr>
              <a:t>复购率</a:t>
            </a:r>
            <a:endParaRPr lang="en-US" altLang="zh-CN" b="1" dirty="0">
              <a:solidFill>
                <a:schemeClr val="tx1"/>
              </a:solidFill>
              <a:latin typeface="微软雅黑" panose="020B0503020204020204" pitchFamily="34" charset="-122"/>
              <a:ea typeface="微软雅黑" panose="020B0503020204020204" pitchFamily="34" charset="-122"/>
            </a:endParaRPr>
          </a:p>
          <a:p>
            <a:pPr algn="ctr"/>
            <a:r>
              <a:rPr lang="en-US" altLang="zh-CN" b="1" dirty="0">
                <a:solidFill>
                  <a:srgbClr val="FF0000"/>
                </a:solidFill>
                <a:latin typeface="微软雅黑" panose="020B0503020204020204" pitchFamily="34" charset="-122"/>
                <a:ea typeface="微软雅黑" panose="020B0503020204020204" pitchFamily="34" charset="-122"/>
              </a:rPr>
              <a:t>+4.91pp</a:t>
            </a:r>
          </a:p>
        </p:txBody>
      </p:sp>
      <p:sp>
        <p:nvSpPr>
          <p:cNvPr id="24" name="圆角矩形 23"/>
          <p:cNvSpPr/>
          <p:nvPr/>
        </p:nvSpPr>
        <p:spPr>
          <a:xfrm>
            <a:off x="8494931" y="2335382"/>
            <a:ext cx="1666437" cy="908864"/>
          </a:xfrm>
          <a:prstGeom prst="roundRect">
            <a:avLst>
              <a:gd name="adj" fmla="val 50000"/>
            </a:avLst>
          </a:prstGeom>
        </p:spPr>
        <p:style>
          <a:lnRef idx="2">
            <a:schemeClr val="accent3"/>
          </a:lnRef>
          <a:fillRef idx="1">
            <a:schemeClr val="lt1"/>
          </a:fillRef>
          <a:effectRef idx="0">
            <a:schemeClr val="accent3"/>
          </a:effectRef>
          <a:fontRef idx="minor">
            <a:schemeClr val="dk1"/>
          </a:fontRef>
        </p:style>
        <p:txBody>
          <a:bodyPr wrap="square" anchor="ctr">
            <a:spAutoFit/>
          </a:bodyPr>
          <a:lstStyle/>
          <a:p>
            <a:pPr algn="ctr"/>
            <a:r>
              <a:rPr lang="zh-CN" altLang="en-US" b="1" dirty="0">
                <a:latin typeface="微软雅黑" panose="020B0503020204020204" pitchFamily="34" charset="-122"/>
                <a:ea typeface="微软雅黑" panose="020B0503020204020204" pitchFamily="34" charset="-122"/>
              </a:rPr>
              <a:t>交易用户数</a:t>
            </a:r>
            <a:r>
              <a:rPr lang="en-US" altLang="zh-CN" b="1" dirty="0">
                <a:latin typeface="微软雅黑" panose="020B0503020204020204" pitchFamily="34" charset="-122"/>
                <a:ea typeface="微软雅黑" panose="020B0503020204020204" pitchFamily="34" charset="-122"/>
              </a:rPr>
              <a:t> </a:t>
            </a:r>
          </a:p>
          <a:p>
            <a:pPr algn="ctr"/>
            <a:r>
              <a:rPr lang="en-US" altLang="zh-CN" b="1" dirty="0">
                <a:solidFill>
                  <a:srgbClr val="00B050"/>
                </a:solidFill>
                <a:latin typeface="微软雅黑" panose="020B0503020204020204" pitchFamily="34" charset="-122"/>
                <a:ea typeface="微软雅黑" panose="020B0503020204020204" pitchFamily="34" charset="-122"/>
              </a:rPr>
              <a:t>-1.09%</a:t>
            </a:r>
            <a:endParaRPr lang="zh-CN" altLang="en-US" dirty="0">
              <a:solidFill>
                <a:srgbClr val="00B050"/>
              </a:solidFill>
            </a:endParaRPr>
          </a:p>
        </p:txBody>
      </p:sp>
      <p:sp>
        <p:nvSpPr>
          <p:cNvPr id="25" name="圆角矩形 24"/>
          <p:cNvSpPr/>
          <p:nvPr/>
        </p:nvSpPr>
        <p:spPr>
          <a:xfrm>
            <a:off x="9097065" y="3447215"/>
            <a:ext cx="1666437" cy="908864"/>
          </a:xfrm>
          <a:prstGeom prst="roundRect">
            <a:avLst>
              <a:gd name="adj" fmla="val 50000"/>
            </a:avLst>
          </a:prstGeom>
        </p:spPr>
        <p:style>
          <a:lnRef idx="2">
            <a:schemeClr val="accent3"/>
          </a:lnRef>
          <a:fillRef idx="1">
            <a:schemeClr val="lt1"/>
          </a:fillRef>
          <a:effectRef idx="0">
            <a:schemeClr val="accent3"/>
          </a:effectRef>
          <a:fontRef idx="minor">
            <a:schemeClr val="dk1"/>
          </a:fontRef>
        </p:style>
        <p:txBody>
          <a:bodyPr wrap="none" anchor="ctr">
            <a:spAutoFit/>
          </a:bodyPr>
          <a:lstStyle/>
          <a:p>
            <a:pPr algn="ctr"/>
            <a:r>
              <a:rPr lang="zh-CN" altLang="en-US" b="1" dirty="0">
                <a:latin typeface="微软雅黑" panose="020B0503020204020204" pitchFamily="34" charset="-122"/>
                <a:ea typeface="微软雅黑" panose="020B0503020204020204" pitchFamily="34" charset="-122"/>
              </a:rPr>
              <a:t>新客用户数 </a:t>
            </a:r>
            <a:endParaRPr lang="en-US" altLang="zh-CN" b="1" dirty="0">
              <a:latin typeface="微软雅黑" panose="020B0503020204020204" pitchFamily="34" charset="-122"/>
              <a:ea typeface="微软雅黑" panose="020B0503020204020204" pitchFamily="34" charset="-122"/>
            </a:endParaRPr>
          </a:p>
          <a:p>
            <a:pPr algn="ctr"/>
            <a:r>
              <a:rPr lang="zh-CN" altLang="en-US" b="1" dirty="0">
                <a:latin typeface="微软雅黑" panose="020B0503020204020204" pitchFamily="34" charset="-122"/>
                <a:ea typeface="微软雅黑" panose="020B0503020204020204" pitchFamily="34" charset="-122"/>
              </a:rPr>
              <a:t> </a:t>
            </a:r>
            <a:r>
              <a:rPr lang="en-US" altLang="zh-CN" b="1" dirty="0">
                <a:solidFill>
                  <a:srgbClr val="00B050"/>
                </a:solidFill>
                <a:latin typeface="微软雅黑" panose="020B0503020204020204" pitchFamily="34" charset="-122"/>
                <a:ea typeface="微软雅黑" panose="020B0503020204020204" pitchFamily="34" charset="-122"/>
              </a:rPr>
              <a:t>-5.09%</a:t>
            </a:r>
            <a:endParaRPr lang="zh-CN" altLang="en-US" b="1" dirty="0">
              <a:solidFill>
                <a:srgbClr val="00B050"/>
              </a:solidFill>
              <a:latin typeface="微软雅黑" panose="020B0503020204020204" pitchFamily="34" charset="-122"/>
              <a:ea typeface="微软雅黑" panose="020B0503020204020204" pitchFamily="34" charset="-122"/>
            </a:endParaRPr>
          </a:p>
        </p:txBody>
      </p:sp>
      <p:sp>
        <p:nvSpPr>
          <p:cNvPr id="26" name="圆角矩形 25"/>
          <p:cNvSpPr/>
          <p:nvPr/>
        </p:nvSpPr>
        <p:spPr>
          <a:xfrm>
            <a:off x="8548822" y="4562286"/>
            <a:ext cx="1413242" cy="908864"/>
          </a:xfrm>
          <a:prstGeom prst="roundRect">
            <a:avLst>
              <a:gd name="adj" fmla="val 50000"/>
            </a:avLst>
          </a:prstGeom>
        </p:spPr>
        <p:style>
          <a:lnRef idx="2">
            <a:schemeClr val="accent3"/>
          </a:lnRef>
          <a:fillRef idx="1">
            <a:schemeClr val="lt1"/>
          </a:fillRef>
          <a:effectRef idx="0">
            <a:schemeClr val="accent3"/>
          </a:effectRef>
          <a:fontRef idx="minor">
            <a:schemeClr val="dk1"/>
          </a:fontRef>
        </p:style>
        <p:txBody>
          <a:bodyPr wrap="none" anchor="ctr">
            <a:spAutoFit/>
          </a:bodyPr>
          <a:lstStyle/>
          <a:p>
            <a:pPr algn="ctr"/>
            <a:r>
              <a:rPr lang="zh-CN" altLang="en-US" b="1" dirty="0">
                <a:latin typeface="微软雅黑" panose="020B0503020204020204" pitchFamily="34" charset="-122"/>
                <a:ea typeface="微软雅黑" panose="020B0503020204020204" pitchFamily="34" charset="-122"/>
              </a:rPr>
              <a:t>复购率 </a:t>
            </a:r>
            <a:endParaRPr lang="en-US" altLang="zh-CN" b="1" dirty="0">
              <a:latin typeface="微软雅黑" panose="020B0503020204020204" pitchFamily="34" charset="-122"/>
              <a:ea typeface="微软雅黑" panose="020B0503020204020204" pitchFamily="34" charset="-122"/>
            </a:endParaRPr>
          </a:p>
          <a:p>
            <a:pPr algn="ctr"/>
            <a:r>
              <a:rPr lang="zh-CN" altLang="en-US" b="1" dirty="0">
                <a:solidFill>
                  <a:srgbClr val="00B050"/>
                </a:solidFill>
                <a:latin typeface="微软雅黑" panose="020B0503020204020204" pitchFamily="34" charset="-122"/>
                <a:ea typeface="微软雅黑" panose="020B0503020204020204" pitchFamily="34" charset="-122"/>
              </a:rPr>
              <a:t> </a:t>
            </a:r>
            <a:r>
              <a:rPr lang="en-US" altLang="zh-CN" b="1" dirty="0">
                <a:solidFill>
                  <a:srgbClr val="00B050"/>
                </a:solidFill>
                <a:latin typeface="微软雅黑" panose="020B0503020204020204" pitchFamily="34" charset="-122"/>
                <a:ea typeface="微软雅黑" panose="020B0503020204020204" pitchFamily="34" charset="-122"/>
              </a:rPr>
              <a:t>-1.46pp</a:t>
            </a:r>
            <a:endParaRPr lang="zh-CN" altLang="en-US" dirty="0">
              <a:solidFill>
                <a:srgbClr val="00B05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圆角 27">
            <a:extLst>
              <a:ext uri="{FF2B5EF4-FFF2-40B4-BE49-F238E27FC236}">
                <a16:creationId xmlns:a16="http://schemas.microsoft.com/office/drawing/2014/main" id="{39A51A81-F67D-443E-AAA7-ED83CD7C35C2}"/>
              </a:ext>
            </a:extLst>
          </p:cNvPr>
          <p:cNvSpPr/>
          <p:nvPr/>
        </p:nvSpPr>
        <p:spPr>
          <a:xfrm>
            <a:off x="8146359" y="1824567"/>
            <a:ext cx="3003081" cy="4703232"/>
          </a:xfrm>
          <a:prstGeom prst="round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7" name="矩形: 圆角 26">
            <a:extLst>
              <a:ext uri="{FF2B5EF4-FFF2-40B4-BE49-F238E27FC236}">
                <a16:creationId xmlns:a16="http://schemas.microsoft.com/office/drawing/2014/main" id="{FABBA1FE-BA9D-4CA5-AF38-2BADF14502F9}"/>
              </a:ext>
            </a:extLst>
          </p:cNvPr>
          <p:cNvSpPr/>
          <p:nvPr/>
        </p:nvSpPr>
        <p:spPr>
          <a:xfrm>
            <a:off x="4594459" y="2342508"/>
            <a:ext cx="3003081" cy="4185291"/>
          </a:xfrm>
          <a:prstGeom prst="round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a16="http://schemas.microsoft.com/office/drawing/2014/main" id="{70B0777B-7DEF-4F59-B345-E0B6774F3DED}"/>
              </a:ext>
            </a:extLst>
          </p:cNvPr>
          <p:cNvSpPr/>
          <p:nvPr/>
        </p:nvSpPr>
        <p:spPr>
          <a:xfrm>
            <a:off x="1001027" y="3000054"/>
            <a:ext cx="3003081" cy="3621089"/>
          </a:xfrm>
          <a:prstGeom prst="round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文本框 13">
            <a:extLst>
              <a:ext uri="{FF2B5EF4-FFF2-40B4-BE49-F238E27FC236}">
                <a16:creationId xmlns:a16="http://schemas.microsoft.com/office/drawing/2014/main" id="{08937136-3D76-40C6-896C-A5F14E5BF5CE}"/>
              </a:ext>
            </a:extLst>
          </p:cNvPr>
          <p:cNvSpPr txBox="1"/>
          <p:nvPr/>
        </p:nvSpPr>
        <p:spPr>
          <a:xfrm>
            <a:off x="574992" y="6011545"/>
            <a:ext cx="10980738" cy="711535"/>
          </a:xfrm>
          <a:prstGeom prst="rect">
            <a:avLst/>
          </a:prstGeom>
          <a:solidFill>
            <a:schemeClr val="bg1"/>
          </a:solidFill>
        </p:spPr>
        <p:txBody>
          <a:bodyPr wrap="square" rtlCol="0">
            <a:spAutoFit/>
          </a:bodyPr>
          <a:lstStyle/>
          <a:p>
            <a:endParaRPr lang="zh-CN" altLang="en-US" dirty="0"/>
          </a:p>
        </p:txBody>
      </p:sp>
      <p:pic>
        <p:nvPicPr>
          <p:cNvPr id="2" name="图片 1" descr="金翼大赛gai-1 -17"/>
          <p:cNvPicPr>
            <a:picLocks noChangeAspect="1"/>
          </p:cNvPicPr>
          <p:nvPr/>
        </p:nvPicPr>
        <p:blipFill>
          <a:blip r:embed="rId3"/>
          <a:stretch>
            <a:fillRect/>
          </a:stretch>
        </p:blipFill>
        <p:spPr>
          <a:xfrm>
            <a:off x="10333355" y="6151245"/>
            <a:ext cx="1222375" cy="469900"/>
          </a:xfrm>
          <a:prstGeom prst="rect">
            <a:avLst/>
          </a:prstGeom>
        </p:spPr>
      </p:pic>
      <p:cxnSp>
        <p:nvCxnSpPr>
          <p:cNvPr id="4" name="直接连接符 3"/>
          <p:cNvCxnSpPr/>
          <p:nvPr/>
        </p:nvCxnSpPr>
        <p:spPr>
          <a:xfrm>
            <a:off x="713105" y="6011545"/>
            <a:ext cx="10766425" cy="0"/>
          </a:xfrm>
          <a:prstGeom prst="line">
            <a:avLst/>
          </a:prstGeom>
        </p:spPr>
        <p:style>
          <a:lnRef idx="2">
            <a:schemeClr val="accent1"/>
          </a:lnRef>
          <a:fillRef idx="0">
            <a:srgbClr val="FFFFFF"/>
          </a:fillRef>
          <a:effectRef idx="0">
            <a:srgbClr val="FFFFFF"/>
          </a:effectRef>
          <a:fontRef idx="minor">
            <a:schemeClr val="tx1"/>
          </a:fontRef>
        </p:style>
      </p:cxnSp>
      <p:pic>
        <p:nvPicPr>
          <p:cNvPr id="7" name="图片 6" descr="cs -19"/>
          <p:cNvPicPr>
            <a:picLocks noChangeAspect="1"/>
          </p:cNvPicPr>
          <p:nvPr/>
        </p:nvPicPr>
        <p:blipFill>
          <a:blip r:embed="rId4"/>
          <a:stretch>
            <a:fillRect/>
          </a:stretch>
        </p:blipFill>
        <p:spPr>
          <a:xfrm>
            <a:off x="621030" y="6158865"/>
            <a:ext cx="1976120" cy="368935"/>
          </a:xfrm>
          <a:prstGeom prst="rect">
            <a:avLst/>
          </a:prstGeom>
        </p:spPr>
      </p:pic>
      <p:pic>
        <p:nvPicPr>
          <p:cNvPr id="11" name="图形 1"/>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4992" y="436486"/>
            <a:ext cx="276225" cy="390525"/>
          </a:xfrm>
          <a:prstGeom prst="rect">
            <a:avLst/>
          </a:prstGeom>
        </p:spPr>
      </p:pic>
      <p:pic>
        <p:nvPicPr>
          <p:cNvPr id="12" name="图片 11" descr="图标&#10;&#10;描述已自动生成"/>
          <p:cNvPicPr>
            <a:picLocks noChangeAspect="1"/>
          </p:cNvPicPr>
          <p:nvPr/>
        </p:nvPicPr>
        <p:blipFill>
          <a:blip r:embed="rId7"/>
          <a:stretch>
            <a:fillRect/>
          </a:stretch>
        </p:blipFill>
        <p:spPr>
          <a:xfrm>
            <a:off x="8992520" y="484938"/>
            <a:ext cx="2898040" cy="384713"/>
          </a:xfrm>
          <a:prstGeom prst="rect">
            <a:avLst/>
          </a:prstGeom>
        </p:spPr>
      </p:pic>
      <p:sp>
        <p:nvSpPr>
          <p:cNvPr id="13" name="文本框 12"/>
          <p:cNvSpPr txBox="1"/>
          <p:nvPr/>
        </p:nvSpPr>
        <p:spPr>
          <a:xfrm>
            <a:off x="838519" y="369504"/>
            <a:ext cx="5767564" cy="523220"/>
          </a:xfrm>
          <a:prstGeom prst="rect">
            <a:avLst/>
          </a:prstGeom>
          <a:noFill/>
        </p:spPr>
        <p:txBody>
          <a:bodyPr wrap="square" rtlCol="0">
            <a:spAutoFit/>
          </a:bodyPr>
          <a:lstStyle/>
          <a:p>
            <a:r>
              <a:rPr kumimoji="1" lang="zh-CN" altLang="en-US" sz="2800" b="1" dirty="0">
                <a:latin typeface="美团体" panose="02000500000000000000" pitchFamily="2" charset="-122"/>
                <a:ea typeface="美团体" panose="02000500000000000000" pitchFamily="2" charset="-122"/>
              </a:rPr>
              <a:t>品牌终身价值</a:t>
            </a:r>
          </a:p>
        </p:txBody>
      </p:sp>
      <p:sp>
        <p:nvSpPr>
          <p:cNvPr id="6" name="文本框 5">
            <a:extLst>
              <a:ext uri="{FF2B5EF4-FFF2-40B4-BE49-F238E27FC236}">
                <a16:creationId xmlns:a16="http://schemas.microsoft.com/office/drawing/2014/main" id="{879F57A2-1F85-4E0E-9377-88F0EBB1FBC1}"/>
              </a:ext>
            </a:extLst>
          </p:cNvPr>
          <p:cNvSpPr txBox="1"/>
          <p:nvPr/>
        </p:nvSpPr>
        <p:spPr>
          <a:xfrm>
            <a:off x="1416671" y="2276194"/>
            <a:ext cx="2165685" cy="646331"/>
          </a:xfrm>
          <a:prstGeom prst="rect">
            <a:avLst/>
          </a:prstGeom>
          <a:noFill/>
        </p:spPr>
        <p:txBody>
          <a:bodyPr wrap="square" rtlCol="0">
            <a:spAutoFit/>
          </a:bodyPr>
          <a:lstStyle/>
          <a:p>
            <a:pPr algn="ctr"/>
            <a:r>
              <a:rPr lang="zh-CN" altLang="en-US" dirty="0">
                <a:latin typeface="美团体" panose="02000500000000000000" pitchFamily="2" charset="-122"/>
                <a:ea typeface="美团体" panose="02000500000000000000" pitchFamily="2" charset="-122"/>
              </a:rPr>
              <a:t>数字化工具</a:t>
            </a:r>
            <a:endParaRPr lang="en-US" altLang="zh-CN" dirty="0">
              <a:latin typeface="美团体" panose="02000500000000000000" pitchFamily="2" charset="-122"/>
              <a:ea typeface="美团体" panose="02000500000000000000" pitchFamily="2" charset="-122"/>
            </a:endParaRPr>
          </a:p>
          <a:p>
            <a:pPr algn="ctr"/>
            <a:r>
              <a:rPr lang="zh-CN" altLang="en-US" dirty="0">
                <a:latin typeface="美团体" panose="02000500000000000000" pitchFamily="2" charset="-122"/>
                <a:ea typeface="美团体" panose="02000500000000000000" pitchFamily="2" charset="-122"/>
              </a:rPr>
              <a:t>驱动科学决策</a:t>
            </a:r>
          </a:p>
        </p:txBody>
      </p:sp>
      <p:sp>
        <p:nvSpPr>
          <p:cNvPr id="29" name="矩形: 圆角 19">
            <a:extLst>
              <a:ext uri="{FF2B5EF4-FFF2-40B4-BE49-F238E27FC236}">
                <a16:creationId xmlns:a16="http://schemas.microsoft.com/office/drawing/2014/main" id="{E5EF39B4-8C64-4D9C-81D4-7BEFE6F44110}"/>
              </a:ext>
            </a:extLst>
          </p:cNvPr>
          <p:cNvSpPr/>
          <p:nvPr/>
        </p:nvSpPr>
        <p:spPr>
          <a:xfrm>
            <a:off x="1773060" y="2954334"/>
            <a:ext cx="1464147" cy="4571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a:p>
        </p:txBody>
      </p:sp>
      <p:sp>
        <p:nvSpPr>
          <p:cNvPr id="30" name="文本框 29">
            <a:extLst>
              <a:ext uri="{FF2B5EF4-FFF2-40B4-BE49-F238E27FC236}">
                <a16:creationId xmlns:a16="http://schemas.microsoft.com/office/drawing/2014/main" id="{0E531CD9-A39B-41B0-95F9-0A782C69A07E}"/>
              </a:ext>
            </a:extLst>
          </p:cNvPr>
          <p:cNvSpPr txBox="1"/>
          <p:nvPr/>
        </p:nvSpPr>
        <p:spPr>
          <a:xfrm>
            <a:off x="4974190" y="1643536"/>
            <a:ext cx="2165685" cy="646331"/>
          </a:xfrm>
          <a:prstGeom prst="rect">
            <a:avLst/>
          </a:prstGeom>
          <a:noFill/>
        </p:spPr>
        <p:txBody>
          <a:bodyPr wrap="square" rtlCol="0">
            <a:spAutoFit/>
          </a:bodyPr>
          <a:lstStyle/>
          <a:p>
            <a:pPr algn="ctr"/>
            <a:r>
              <a:rPr lang="zh-CN" altLang="en-US" dirty="0">
                <a:latin typeface="美团体" panose="02000500000000000000" pitchFamily="2" charset="-122"/>
                <a:ea typeface="美团体" panose="02000500000000000000" pitchFamily="2" charset="-122"/>
              </a:rPr>
              <a:t>全链路精细化</a:t>
            </a:r>
            <a:endParaRPr lang="en-US" altLang="zh-CN" dirty="0">
              <a:latin typeface="美团体" panose="02000500000000000000" pitchFamily="2" charset="-122"/>
              <a:ea typeface="美团体" panose="02000500000000000000" pitchFamily="2" charset="-122"/>
            </a:endParaRPr>
          </a:p>
          <a:p>
            <a:pPr algn="ctr"/>
            <a:r>
              <a:rPr lang="zh-CN" altLang="en-US" dirty="0">
                <a:latin typeface="美团体" panose="02000500000000000000" pitchFamily="2" charset="-122"/>
                <a:ea typeface="美团体" panose="02000500000000000000" pitchFamily="2" charset="-122"/>
              </a:rPr>
              <a:t>营销闭环</a:t>
            </a:r>
          </a:p>
        </p:txBody>
      </p:sp>
      <p:sp>
        <p:nvSpPr>
          <p:cNvPr id="31" name="矩形: 圆角 19">
            <a:extLst>
              <a:ext uri="{FF2B5EF4-FFF2-40B4-BE49-F238E27FC236}">
                <a16:creationId xmlns:a16="http://schemas.microsoft.com/office/drawing/2014/main" id="{40E1440E-FE60-4ADB-90E6-3454B5914BEE}"/>
              </a:ext>
            </a:extLst>
          </p:cNvPr>
          <p:cNvSpPr/>
          <p:nvPr/>
        </p:nvSpPr>
        <p:spPr>
          <a:xfrm>
            <a:off x="5324960" y="2289868"/>
            <a:ext cx="1464147" cy="45719"/>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a:p>
        </p:txBody>
      </p:sp>
      <p:sp>
        <p:nvSpPr>
          <p:cNvPr id="32" name="文本框 31">
            <a:extLst>
              <a:ext uri="{FF2B5EF4-FFF2-40B4-BE49-F238E27FC236}">
                <a16:creationId xmlns:a16="http://schemas.microsoft.com/office/drawing/2014/main" id="{68D1682E-CE87-42A9-B1C9-E6BAF1A87492}"/>
              </a:ext>
            </a:extLst>
          </p:cNvPr>
          <p:cNvSpPr txBox="1"/>
          <p:nvPr/>
        </p:nvSpPr>
        <p:spPr>
          <a:xfrm>
            <a:off x="8518438" y="1353299"/>
            <a:ext cx="2165685" cy="369332"/>
          </a:xfrm>
          <a:prstGeom prst="rect">
            <a:avLst/>
          </a:prstGeom>
          <a:noFill/>
        </p:spPr>
        <p:txBody>
          <a:bodyPr wrap="square" rtlCol="0">
            <a:spAutoFit/>
          </a:bodyPr>
          <a:lstStyle/>
          <a:p>
            <a:pPr algn="ctr"/>
            <a:r>
              <a:rPr lang="zh-CN" altLang="en-US" dirty="0">
                <a:latin typeface="美团体" panose="02000500000000000000" pitchFamily="2" charset="-122"/>
                <a:ea typeface="美团体" panose="02000500000000000000" pitchFamily="2" charset="-122"/>
              </a:rPr>
              <a:t>行业影响力</a:t>
            </a:r>
          </a:p>
        </p:txBody>
      </p:sp>
      <p:sp>
        <p:nvSpPr>
          <p:cNvPr id="33" name="矩形: 圆角 19">
            <a:extLst>
              <a:ext uri="{FF2B5EF4-FFF2-40B4-BE49-F238E27FC236}">
                <a16:creationId xmlns:a16="http://schemas.microsoft.com/office/drawing/2014/main" id="{6FD03035-DAD2-43F1-8722-1219C5CB256A}"/>
              </a:ext>
            </a:extLst>
          </p:cNvPr>
          <p:cNvSpPr/>
          <p:nvPr/>
        </p:nvSpPr>
        <p:spPr>
          <a:xfrm>
            <a:off x="8869208" y="1778848"/>
            <a:ext cx="1464147" cy="45719"/>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a:p>
        </p:txBody>
      </p:sp>
      <p:sp>
        <p:nvSpPr>
          <p:cNvPr id="22" name="文本框 21">
            <a:extLst>
              <a:ext uri="{FF2B5EF4-FFF2-40B4-BE49-F238E27FC236}">
                <a16:creationId xmlns:a16="http://schemas.microsoft.com/office/drawing/2014/main" id="{7B146BA7-CD6D-4D71-8735-4EC69C8F5F30}"/>
              </a:ext>
            </a:extLst>
          </p:cNvPr>
          <p:cNvSpPr txBox="1"/>
          <p:nvPr/>
        </p:nvSpPr>
        <p:spPr>
          <a:xfrm>
            <a:off x="8346060" y="2276194"/>
            <a:ext cx="2603677" cy="3167790"/>
          </a:xfrm>
          <a:prstGeom prst="rect">
            <a:avLst/>
          </a:prstGeom>
          <a:noFill/>
        </p:spPr>
        <p:txBody>
          <a:bodyPr wrap="square" rtlCol="0">
            <a:spAutoFit/>
          </a:bodyPr>
          <a:lstStyle/>
          <a:p>
            <a:pPr>
              <a:lnSpc>
                <a:spcPct val="150000"/>
              </a:lnSpc>
            </a:pPr>
            <a:r>
              <a:rPr lang="zh-CN" altLang="en-US" sz="1500" dirty="0">
                <a:latin typeface="微软雅黑" panose="020B0503020204020204" pitchFamily="34" charset="-122"/>
                <a:ea typeface="微软雅黑" panose="020B0503020204020204" pitchFamily="34" charset="-122"/>
              </a:rPr>
              <a:t>验证了「品牌竞争力指数」在即时零售业态的可行性，品牌竞争力指数综合得分提升</a:t>
            </a:r>
            <a:r>
              <a:rPr lang="en-US" altLang="zh-CN" sz="1500" dirty="0">
                <a:latin typeface="微软雅黑" panose="020B0503020204020204" pitchFamily="34" charset="-122"/>
                <a:ea typeface="微软雅黑" panose="020B0503020204020204" pitchFamily="34" charset="-122"/>
              </a:rPr>
              <a:t>60%</a:t>
            </a:r>
            <a:r>
              <a:rPr lang="zh-CN" altLang="en-US" sz="1500" dirty="0">
                <a:latin typeface="微软雅黑" panose="020B0503020204020204" pitchFamily="34" charset="-122"/>
                <a:ea typeface="微软雅黑" panose="020B0503020204020204" pitchFamily="34" charset="-122"/>
              </a:rPr>
              <a:t>，供给、心智、交易维度均达行业标杆水平；成为酒水行业</a:t>
            </a:r>
            <a:r>
              <a:rPr lang="en-US" altLang="zh-CN" sz="1500" dirty="0">
                <a:latin typeface="微软雅黑" panose="020B0503020204020204" pitchFamily="34" charset="-122"/>
                <a:ea typeface="微软雅黑" panose="020B0503020204020204" pitchFamily="34" charset="-122"/>
              </a:rPr>
              <a:t>D-RTM</a:t>
            </a:r>
            <a:r>
              <a:rPr lang="zh-CN" altLang="en-US" sz="1500" dirty="0">
                <a:latin typeface="微软雅黑" panose="020B0503020204020204" pitchFamily="34" charset="-122"/>
                <a:ea typeface="微软雅黑" panose="020B0503020204020204" pitchFamily="34" charset="-122"/>
              </a:rPr>
              <a:t>（</a:t>
            </a:r>
            <a:r>
              <a:rPr lang="en-US" altLang="zh-CN" sz="1500" dirty="0">
                <a:latin typeface="微软雅黑" panose="020B0503020204020204" pitchFamily="34" charset="-122"/>
                <a:ea typeface="微软雅黑" panose="020B0503020204020204" pitchFamily="34" charset="-122"/>
              </a:rPr>
              <a:t>Digital Route-To-Market</a:t>
            </a:r>
            <a:r>
              <a:rPr lang="zh-CN" altLang="en-US" sz="1500" dirty="0">
                <a:latin typeface="微软雅黑" panose="020B0503020204020204" pitchFamily="34" charset="-122"/>
                <a:ea typeface="微软雅黑" panose="020B0503020204020204" pitchFamily="34" charset="-122"/>
              </a:rPr>
              <a:t>）全链路实践标杆案例。生态合作模式获品牌方高度认可。</a:t>
            </a:r>
          </a:p>
        </p:txBody>
      </p:sp>
      <p:sp>
        <p:nvSpPr>
          <p:cNvPr id="34" name="文本框 33">
            <a:extLst>
              <a:ext uri="{FF2B5EF4-FFF2-40B4-BE49-F238E27FC236}">
                <a16:creationId xmlns:a16="http://schemas.microsoft.com/office/drawing/2014/main" id="{4FEA9C8C-CC19-4410-A0AB-80CE54EE8992}"/>
              </a:ext>
            </a:extLst>
          </p:cNvPr>
          <p:cNvSpPr txBox="1"/>
          <p:nvPr/>
        </p:nvSpPr>
        <p:spPr>
          <a:xfrm>
            <a:off x="1295311" y="3077582"/>
            <a:ext cx="2603677" cy="2821542"/>
          </a:xfrm>
          <a:prstGeom prst="rect">
            <a:avLst/>
          </a:prstGeom>
          <a:noFill/>
        </p:spPr>
        <p:txBody>
          <a:bodyPr wrap="square" rtlCol="0">
            <a:spAutoFit/>
          </a:bodyPr>
          <a:lstStyle/>
          <a:p>
            <a:pPr>
              <a:lnSpc>
                <a:spcPct val="150000"/>
              </a:lnSpc>
            </a:pPr>
            <a:r>
              <a:rPr lang="zh-CN" altLang="en-US" sz="1500" dirty="0">
                <a:latin typeface="微软雅黑" panose="020B0503020204020204" pitchFamily="34" charset="-122"/>
                <a:ea typeface="微软雅黑" panose="020B0503020204020204" pitchFamily="34" charset="-122"/>
              </a:rPr>
              <a:t>通过构建供给</a:t>
            </a:r>
            <a:r>
              <a:rPr lang="en-US" altLang="zh-CN" sz="1500" dirty="0">
                <a:latin typeface="微软雅黑" panose="020B0503020204020204" pitchFamily="34" charset="-122"/>
                <a:ea typeface="微软雅黑" panose="020B0503020204020204" pitchFamily="34" charset="-122"/>
              </a:rPr>
              <a:t>-</a:t>
            </a:r>
            <a:r>
              <a:rPr lang="zh-CN" altLang="en-US" sz="1500" dirty="0">
                <a:latin typeface="微软雅黑" panose="020B0503020204020204" pitchFamily="34" charset="-122"/>
                <a:ea typeface="微软雅黑" panose="020B0503020204020204" pitchFamily="34" charset="-122"/>
              </a:rPr>
              <a:t>心智</a:t>
            </a:r>
            <a:r>
              <a:rPr lang="en-US" altLang="zh-CN" sz="1500" dirty="0">
                <a:latin typeface="微软雅黑" panose="020B0503020204020204" pitchFamily="34" charset="-122"/>
                <a:ea typeface="微软雅黑" panose="020B0503020204020204" pitchFamily="34" charset="-122"/>
              </a:rPr>
              <a:t>-</a:t>
            </a:r>
            <a:r>
              <a:rPr lang="zh-CN" altLang="en-US" sz="1500" dirty="0">
                <a:latin typeface="微软雅黑" panose="020B0503020204020204" pitchFamily="34" charset="-122"/>
                <a:ea typeface="微软雅黑" panose="020B0503020204020204" pitchFamily="34" charset="-122"/>
              </a:rPr>
              <a:t>交易</a:t>
            </a:r>
            <a:r>
              <a:rPr lang="en-US" altLang="zh-CN" sz="1500" dirty="0">
                <a:latin typeface="微软雅黑" panose="020B0503020204020204" pitchFamily="34" charset="-122"/>
                <a:ea typeface="微软雅黑" panose="020B0503020204020204" pitchFamily="34" charset="-122"/>
              </a:rPr>
              <a:t>-</a:t>
            </a:r>
            <a:r>
              <a:rPr lang="zh-CN" altLang="en-US" sz="1500" dirty="0">
                <a:latin typeface="微软雅黑" panose="020B0503020204020204" pitchFamily="34" charset="-122"/>
                <a:ea typeface="微软雅黑" panose="020B0503020204020204" pitchFamily="34" charset="-122"/>
              </a:rPr>
              <a:t>信任四维雷达，实现品牌健康度“</a:t>
            </a:r>
            <a:r>
              <a:rPr lang="en-US" altLang="zh-CN" sz="1500" dirty="0">
                <a:latin typeface="微软雅黑" panose="020B0503020204020204" pitchFamily="34" charset="-122"/>
                <a:ea typeface="微软雅黑" panose="020B0503020204020204" pitchFamily="34" charset="-122"/>
              </a:rPr>
              <a:t>CT</a:t>
            </a:r>
            <a:r>
              <a:rPr lang="zh-CN" altLang="en-US" sz="1500" dirty="0">
                <a:latin typeface="微软雅黑" panose="020B0503020204020204" pitchFamily="34" charset="-122"/>
                <a:ea typeface="微软雅黑" panose="020B0503020204020204" pitchFamily="34" charset="-122"/>
              </a:rPr>
              <a:t>扫描”，动态追踪品牌的供需匹配度、用户心智渗透率、交易转化效率，指导品牌营销策略调整，量化观测品牌发展健康度，助力品牌长效增长。</a:t>
            </a:r>
          </a:p>
        </p:txBody>
      </p:sp>
      <p:sp>
        <p:nvSpPr>
          <p:cNvPr id="35" name="文本框 34">
            <a:extLst>
              <a:ext uri="{FF2B5EF4-FFF2-40B4-BE49-F238E27FC236}">
                <a16:creationId xmlns:a16="http://schemas.microsoft.com/office/drawing/2014/main" id="{853E997A-89E3-4EDD-865D-D0C4C8C13E38}"/>
              </a:ext>
            </a:extLst>
          </p:cNvPr>
          <p:cNvSpPr txBox="1"/>
          <p:nvPr/>
        </p:nvSpPr>
        <p:spPr>
          <a:xfrm>
            <a:off x="4675481" y="2690729"/>
            <a:ext cx="2763101" cy="2821542"/>
          </a:xfrm>
          <a:prstGeom prst="rect">
            <a:avLst/>
          </a:prstGeom>
          <a:noFill/>
        </p:spPr>
        <p:txBody>
          <a:bodyPr wrap="square" rtlCol="0">
            <a:spAutoFit/>
          </a:bodyPr>
          <a:lstStyle/>
          <a:p>
            <a:pPr>
              <a:lnSpc>
                <a:spcPct val="150000"/>
              </a:lnSpc>
            </a:pPr>
            <a:r>
              <a:rPr lang="zh-CN" altLang="en-US" sz="1500" dirty="0">
                <a:latin typeface="微软雅黑" panose="020B0503020204020204" pitchFamily="34" charset="-122"/>
                <a:ea typeface="微软雅黑" panose="020B0503020204020204" pitchFamily="34" charset="-122"/>
              </a:rPr>
              <a:t>在蜂窝粒度实现品牌全链路精细化营销闭环。</a:t>
            </a:r>
            <a:endParaRPr lang="en-US" altLang="zh-CN" sz="1500"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ü"/>
            </a:pPr>
            <a:r>
              <a:rPr lang="zh-CN" altLang="en-US" sz="1500" dirty="0">
                <a:latin typeface="微软雅黑" panose="020B0503020204020204" pitchFamily="34" charset="-122"/>
                <a:ea typeface="微软雅黑" panose="020B0503020204020204" pitchFamily="34" charset="-122"/>
              </a:rPr>
              <a:t>联动美团闪购智慧分销工具，填补品牌供给缺口；</a:t>
            </a:r>
            <a:endParaRPr lang="en-US" altLang="zh-CN" sz="1500"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ü"/>
            </a:pPr>
            <a:r>
              <a:rPr lang="zh-CN" altLang="en-US" sz="1500" dirty="0">
                <a:latin typeface="微软雅黑" panose="020B0503020204020204" pitchFamily="34" charset="-122"/>
                <a:ea typeface="微软雅黑" panose="020B0503020204020204" pitchFamily="34" charset="-122"/>
              </a:rPr>
              <a:t>站外梯媒</a:t>
            </a:r>
            <a:r>
              <a:rPr lang="en-US" altLang="zh-CN" sz="1500" dirty="0">
                <a:latin typeface="微软雅黑" panose="020B0503020204020204" pitchFamily="34" charset="-122"/>
                <a:ea typeface="微软雅黑" panose="020B0503020204020204" pitchFamily="34" charset="-122"/>
              </a:rPr>
              <a:t>+</a:t>
            </a:r>
            <a:r>
              <a:rPr lang="zh-CN" altLang="en-US" sz="1500" dirty="0">
                <a:latin typeface="微软雅黑" panose="020B0503020204020204" pitchFamily="34" charset="-122"/>
                <a:ea typeface="微软雅黑" panose="020B0503020204020204" pitchFamily="34" charset="-122"/>
              </a:rPr>
              <a:t>站内智能投放组合，强化品牌心智渗透；</a:t>
            </a:r>
            <a:endParaRPr lang="en-US" altLang="zh-CN" sz="1500"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ü"/>
            </a:pPr>
            <a:r>
              <a:rPr lang="zh-CN" altLang="en-US" sz="1500" dirty="0">
                <a:latin typeface="微软雅黑" panose="020B0503020204020204" pitchFamily="34" charset="-122"/>
                <a:ea typeface="微软雅黑" panose="020B0503020204020204" pitchFamily="34" charset="-122"/>
              </a:rPr>
              <a:t>精准圈选目标人群，人</a:t>
            </a:r>
            <a:r>
              <a:rPr lang="en-US" altLang="zh-CN" sz="1500" dirty="0">
                <a:latin typeface="微软雅黑" panose="020B0503020204020204" pitchFamily="34" charset="-122"/>
                <a:ea typeface="微软雅黑" panose="020B0503020204020204" pitchFamily="34" charset="-122"/>
              </a:rPr>
              <a:t>-</a:t>
            </a:r>
            <a:r>
              <a:rPr lang="zh-CN" altLang="en-US" sz="1500" dirty="0">
                <a:latin typeface="微软雅黑" panose="020B0503020204020204" pitchFamily="34" charset="-122"/>
                <a:ea typeface="微软雅黑" panose="020B0503020204020204" pitchFamily="34" charset="-122"/>
              </a:rPr>
              <a:t>货</a:t>
            </a:r>
            <a:r>
              <a:rPr lang="en-US" altLang="zh-CN" sz="1500" dirty="0">
                <a:latin typeface="微软雅黑" panose="020B0503020204020204" pitchFamily="34" charset="-122"/>
                <a:ea typeface="微软雅黑" panose="020B0503020204020204" pitchFamily="34" charset="-122"/>
              </a:rPr>
              <a:t>-</a:t>
            </a:r>
            <a:r>
              <a:rPr lang="zh-CN" altLang="en-US" sz="1500" dirty="0">
                <a:latin typeface="微软雅黑" panose="020B0503020204020204" pitchFamily="34" charset="-122"/>
                <a:ea typeface="微软雅黑" panose="020B0503020204020204" pitchFamily="34" charset="-122"/>
              </a:rPr>
              <a:t>场景关联匹配，引爆交易。</a:t>
            </a:r>
            <a:endParaRPr lang="en-US" altLang="zh-CN" sz="15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5827456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金翼大赛gai-1 -17"/>
          <p:cNvPicPr>
            <a:picLocks noChangeAspect="1"/>
          </p:cNvPicPr>
          <p:nvPr/>
        </p:nvPicPr>
        <p:blipFill>
          <a:blip r:embed="rId3"/>
          <a:stretch>
            <a:fillRect/>
          </a:stretch>
        </p:blipFill>
        <p:spPr>
          <a:xfrm>
            <a:off x="10333355" y="6151245"/>
            <a:ext cx="1222375" cy="469900"/>
          </a:xfrm>
          <a:prstGeom prst="rect">
            <a:avLst/>
          </a:prstGeom>
        </p:spPr>
      </p:pic>
      <p:cxnSp>
        <p:nvCxnSpPr>
          <p:cNvPr id="4" name="直接连接符 3"/>
          <p:cNvCxnSpPr/>
          <p:nvPr/>
        </p:nvCxnSpPr>
        <p:spPr>
          <a:xfrm>
            <a:off x="713105" y="6011545"/>
            <a:ext cx="10766425" cy="0"/>
          </a:xfrm>
          <a:prstGeom prst="line">
            <a:avLst/>
          </a:prstGeom>
        </p:spPr>
        <p:style>
          <a:lnRef idx="2">
            <a:schemeClr val="accent1"/>
          </a:lnRef>
          <a:fillRef idx="0">
            <a:srgbClr val="FFFFFF"/>
          </a:fillRef>
          <a:effectRef idx="0">
            <a:srgbClr val="FFFFFF"/>
          </a:effectRef>
          <a:fontRef idx="minor">
            <a:schemeClr val="tx1"/>
          </a:fontRef>
        </p:style>
      </p:cxnSp>
      <p:pic>
        <p:nvPicPr>
          <p:cNvPr id="7" name="图片 6" descr="cs -19"/>
          <p:cNvPicPr>
            <a:picLocks noChangeAspect="1"/>
          </p:cNvPicPr>
          <p:nvPr/>
        </p:nvPicPr>
        <p:blipFill>
          <a:blip r:embed="rId4"/>
          <a:stretch>
            <a:fillRect/>
          </a:stretch>
        </p:blipFill>
        <p:spPr>
          <a:xfrm>
            <a:off x="621030" y="6158865"/>
            <a:ext cx="1976120" cy="368935"/>
          </a:xfrm>
          <a:prstGeom prst="rect">
            <a:avLst/>
          </a:prstGeom>
        </p:spPr>
      </p:pic>
      <p:pic>
        <p:nvPicPr>
          <p:cNvPr id="8" name="图形 1"/>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4992" y="436486"/>
            <a:ext cx="276225" cy="390525"/>
          </a:xfrm>
          <a:prstGeom prst="rect">
            <a:avLst/>
          </a:prstGeom>
        </p:spPr>
      </p:pic>
      <p:sp>
        <p:nvSpPr>
          <p:cNvPr id="9" name="文本框 8"/>
          <p:cNvSpPr txBox="1"/>
          <p:nvPr/>
        </p:nvSpPr>
        <p:spPr>
          <a:xfrm>
            <a:off x="838519" y="369504"/>
            <a:ext cx="5767564" cy="523220"/>
          </a:xfrm>
          <a:prstGeom prst="rect">
            <a:avLst/>
          </a:prstGeom>
          <a:noFill/>
        </p:spPr>
        <p:txBody>
          <a:bodyPr wrap="square" rtlCol="0">
            <a:spAutoFit/>
          </a:bodyPr>
          <a:lstStyle/>
          <a:p>
            <a:r>
              <a:rPr kumimoji="1" lang="zh-CN" altLang="en-US" sz="2800" b="1" dirty="0">
                <a:latin typeface="美团体" panose="02000500000000000000" pitchFamily="2" charset="-122"/>
                <a:ea typeface="美团体" panose="02000500000000000000" pitchFamily="2" charset="-122"/>
              </a:rPr>
              <a:t>闪耀街区在其他品类应用</a:t>
            </a:r>
          </a:p>
        </p:txBody>
      </p:sp>
      <p:cxnSp>
        <p:nvCxnSpPr>
          <p:cNvPr id="10" name="直接连接符 3"/>
          <p:cNvCxnSpPr/>
          <p:nvPr/>
        </p:nvCxnSpPr>
        <p:spPr>
          <a:xfrm>
            <a:off x="713105" y="6011545"/>
            <a:ext cx="10766425" cy="0"/>
          </a:xfrm>
          <a:prstGeom prst="line">
            <a:avLst/>
          </a:prstGeom>
        </p:spPr>
        <p:style>
          <a:lnRef idx="2">
            <a:schemeClr val="accent1"/>
          </a:lnRef>
          <a:fillRef idx="0">
            <a:srgbClr val="FFFFFF"/>
          </a:fillRef>
          <a:effectRef idx="0">
            <a:srgbClr val="FFFFFF"/>
          </a:effectRef>
          <a:fontRef idx="minor">
            <a:schemeClr val="tx1"/>
          </a:fontRef>
        </p:style>
      </p:cxnSp>
      <p:sp>
        <p:nvSpPr>
          <p:cNvPr id="21" name="矩形 20"/>
          <p:cNvSpPr/>
          <p:nvPr/>
        </p:nvSpPr>
        <p:spPr>
          <a:xfrm>
            <a:off x="1378533" y="2216833"/>
            <a:ext cx="7937785" cy="1841741"/>
          </a:xfrm>
          <a:prstGeom prst="rect">
            <a:avLst/>
          </a:prstGeom>
          <a:solidFill>
            <a:schemeClr val="bg1">
              <a:lumMod val="9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lnSpc>
                <a:spcPct val="150000"/>
              </a:lnSpc>
              <a:spcBef>
                <a:spcPts val="1500"/>
              </a:spcBef>
            </a:pPr>
            <a:endParaRPr sz="1200">
              <a:solidFill>
                <a:srgbClr val="352200"/>
              </a:solidFill>
              <a:latin typeface="美团体 Light" panose="02000800000000000000" pitchFamily="2" charset="-122"/>
              <a:ea typeface="美团体 Light" panose="02000800000000000000" pitchFamily="2" charset="-122"/>
              <a:sym typeface="+mn-ea"/>
            </a:endParaRPr>
          </a:p>
          <a:p>
            <a:pPr algn="l">
              <a:lnSpc>
                <a:spcPct val="130000"/>
              </a:lnSpc>
              <a:spcBef>
                <a:spcPts val="1500"/>
              </a:spcBef>
            </a:pPr>
            <a:endParaRPr lang="zh-CN" altLang="en-US">
              <a:latin typeface="美团体 Light" panose="02000800000000000000" pitchFamily="2" charset="-122"/>
              <a:ea typeface="美团体 Light" panose="02000800000000000000" pitchFamily="2" charset="-122"/>
            </a:endParaRPr>
          </a:p>
        </p:txBody>
      </p:sp>
      <p:sp>
        <p:nvSpPr>
          <p:cNvPr id="19" name="文本框 18"/>
          <p:cNvSpPr txBox="1"/>
          <p:nvPr/>
        </p:nvSpPr>
        <p:spPr>
          <a:xfrm>
            <a:off x="1695716" y="2596164"/>
            <a:ext cx="7477159" cy="1061829"/>
          </a:xfrm>
          <a:prstGeom prst="rect">
            <a:avLst/>
          </a:prstGeom>
          <a:noFill/>
        </p:spPr>
        <p:txBody>
          <a:bodyPr wrap="square" rtlCol="0">
            <a:spAutoFit/>
          </a:bodyPr>
          <a:lstStyle/>
          <a:p>
            <a:pPr>
              <a:lnSpc>
                <a:spcPct val="150000"/>
              </a:lnSpc>
            </a:pPr>
            <a:r>
              <a:rPr lang="zh-CN" altLang="en-US" sz="1400" dirty="0">
                <a:latin typeface="微软雅黑" panose="020B0503020204020204" pitchFamily="34" charset="-122"/>
                <a:ea typeface="微软雅黑" panose="020B0503020204020204" pitchFamily="34" charset="-122"/>
                <a:cs typeface="微软雅黑" panose="020B0503020204020204" charset="-122"/>
                <a:sym typeface="+mn-ea"/>
              </a:rPr>
              <a:t>闪耀街区作为物理空间层面的精细化运营方法论，已逐步得到更多</a:t>
            </a:r>
            <a:r>
              <a:rPr lang="zh-CN" altLang="en-US" sz="1400" dirty="0">
                <a:effectLst/>
                <a:latin typeface="微软雅黑" panose="020B0503020204020204" pitchFamily="34" charset="-122"/>
                <a:ea typeface="微软雅黑" panose="020B0503020204020204" pitchFamily="34" charset="-122"/>
                <a:cs typeface="微软雅黑" panose="020B0503020204020204" charset="-122"/>
                <a:sym typeface="+mn-ea"/>
              </a:rPr>
              <a:t>品牌认可。</a:t>
            </a:r>
            <a:endParaRPr lang="en-US" altLang="zh-CN" sz="1400" dirty="0">
              <a:effectLst/>
              <a:latin typeface="微软雅黑" panose="020B0503020204020204" pitchFamily="34" charset="-122"/>
              <a:ea typeface="微软雅黑" panose="020B0503020204020204" pitchFamily="34" charset="-122"/>
              <a:cs typeface="微软雅黑" panose="020B0503020204020204" charset="-122"/>
              <a:sym typeface="+mn-ea"/>
            </a:endParaRPr>
          </a:p>
          <a:p>
            <a:pPr>
              <a:lnSpc>
                <a:spcPct val="150000"/>
              </a:lnSpc>
            </a:pPr>
            <a:r>
              <a:rPr lang="zh-CN" altLang="en-US" sz="1400" dirty="0">
                <a:latin typeface="微软雅黑" panose="020B0503020204020204" pitchFamily="34" charset="-122"/>
                <a:ea typeface="微软雅黑" panose="020B0503020204020204" pitchFamily="34" charset="-122"/>
                <a:cs typeface="微软雅黑" panose="020B0503020204020204" charset="-122"/>
                <a:sym typeface="+mn-ea"/>
              </a:rPr>
              <a:t>目前已逐步复制应用于</a:t>
            </a:r>
            <a:r>
              <a:rPr lang="zh-CN" altLang="en-US" sz="1400" b="1" dirty="0">
                <a:latin typeface="微软雅黑" panose="020B0503020204020204" pitchFamily="34" charset="-122"/>
                <a:ea typeface="微软雅黑" panose="020B0503020204020204" pitchFamily="34" charset="-122"/>
                <a:cs typeface="微软雅黑" panose="020B0503020204020204" charset="-122"/>
                <a:sym typeface="+mn-ea"/>
              </a:rPr>
              <a:t>休闲食品、个人洗护等快消大品类，百事食品、宝洁等</a:t>
            </a:r>
            <a:r>
              <a:rPr lang="zh-CN" altLang="en-US" sz="1400" dirty="0">
                <a:latin typeface="微软雅黑" panose="020B0503020204020204" pitchFamily="34" charset="-122"/>
                <a:ea typeface="微软雅黑" panose="020B0503020204020204" pitchFamily="34" charset="-122"/>
                <a:cs typeface="微软雅黑" panose="020B0503020204020204" charset="-122"/>
                <a:sym typeface="+mn-ea"/>
              </a:rPr>
              <a:t>行业头部品牌主动参与项目测试。</a:t>
            </a:r>
            <a:endParaRPr lang="en-US" altLang="zh-CN" sz="1400" dirty="0">
              <a:effectLst/>
              <a:latin typeface="微软雅黑" panose="020B0503020204020204" pitchFamily="34" charset="-122"/>
              <a:ea typeface="微软雅黑" panose="020B0503020204020204" pitchFamily="34" charset="-122"/>
              <a:cs typeface="微软雅黑" panose="020B0503020204020204" charset="-122"/>
              <a:sym typeface="+mn-ea"/>
            </a:endParaRPr>
          </a:p>
        </p:txBody>
      </p:sp>
      <p:sp>
        <p:nvSpPr>
          <p:cNvPr id="22" name="矩形: 圆角 10"/>
          <p:cNvSpPr/>
          <p:nvPr/>
        </p:nvSpPr>
        <p:spPr>
          <a:xfrm>
            <a:off x="1212530" y="1345324"/>
            <a:ext cx="9766940" cy="4526522"/>
          </a:xfrm>
          <a:prstGeom prst="roundRect">
            <a:avLst>
              <a:gd name="adj" fmla="val 5959"/>
            </a:avLst>
          </a:prstGeom>
          <a:noFill/>
          <a:ln w="19050">
            <a:solidFill>
              <a:srgbClr val="FFD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nvSpPr>
        <p:spPr>
          <a:xfrm>
            <a:off x="4948272" y="1034479"/>
            <a:ext cx="2295456" cy="645160"/>
          </a:xfrm>
          <a:prstGeom prst="rect">
            <a:avLst/>
          </a:prstGeom>
          <a:solidFill>
            <a:schemeClr val="bg1"/>
          </a:solidFill>
        </p:spPr>
        <p:txBody>
          <a:bodyPr wrap="square" rtlCol="0">
            <a:spAutoFit/>
          </a:bodyPr>
          <a:lstStyle/>
          <a:p>
            <a:pPr algn="ctr"/>
            <a:r>
              <a:rPr lang="zh-CN" altLang="en-US" sz="3600" dirty="0">
                <a:solidFill>
                  <a:srgbClr val="352200"/>
                </a:solidFill>
                <a:latin typeface="美团体" panose="02000500000000000000" pitchFamily="2" charset="-122"/>
                <a:ea typeface="美团体" panose="02000500000000000000" pitchFamily="2" charset="-122"/>
              </a:rPr>
              <a:t>拓展应用</a:t>
            </a:r>
          </a:p>
        </p:txBody>
      </p:sp>
      <p:pic>
        <p:nvPicPr>
          <p:cNvPr id="25" name="图片 24" descr="卡通人物&#10;&#10;中度可信度描述已自动生成"/>
          <p:cNvPicPr>
            <a:picLocks noChangeAspect="1"/>
          </p:cNvPicPr>
          <p:nvPr/>
        </p:nvPicPr>
        <p:blipFill rotWithShape="1">
          <a:blip r:embed="rId7" cstate="print">
            <a:extLst>
              <a:ext uri="{28A0092B-C50C-407E-A947-70E740481C1C}">
                <a14:useLocalDpi xmlns:a14="http://schemas.microsoft.com/office/drawing/2010/main" val="0"/>
              </a:ext>
            </a:extLst>
          </a:blip>
          <a:srcRect l="52085" t="17824" b="2811"/>
          <a:stretch>
            <a:fillRect/>
          </a:stretch>
        </p:blipFill>
        <p:spPr>
          <a:xfrm>
            <a:off x="8989695" y="3263900"/>
            <a:ext cx="3136900" cy="2922905"/>
          </a:xfrm>
          <a:prstGeom prst="rect">
            <a:avLst/>
          </a:prstGeom>
        </p:spPr>
      </p:pic>
      <p:sp>
        <p:nvSpPr>
          <p:cNvPr id="26" name="文本框 25"/>
          <p:cNvSpPr txBox="1"/>
          <p:nvPr/>
        </p:nvSpPr>
        <p:spPr>
          <a:xfrm rot="10800000">
            <a:off x="8285267" y="2865280"/>
            <a:ext cx="1031051" cy="1107996"/>
          </a:xfrm>
          <a:prstGeom prst="rect">
            <a:avLst/>
          </a:prstGeom>
          <a:noFill/>
        </p:spPr>
        <p:txBody>
          <a:bodyPr wrap="none" rtlCol="0">
            <a:spAutoFit/>
          </a:bodyPr>
          <a:lstStyle/>
          <a:p>
            <a:r>
              <a:rPr kumimoji="1" lang="en-US" altLang="zh-CN" sz="6600" b="1" dirty="0">
                <a:ea typeface="Meituan Type" panose="02000500000000000000" pitchFamily="2" charset="-122"/>
              </a:rPr>
              <a:t>“</a:t>
            </a:r>
            <a:endParaRPr kumimoji="1" lang="zh-CN" altLang="en-US" sz="6600" b="1" dirty="0">
              <a:ea typeface="Meituan Type" panose="02000500000000000000" pitchFamily="2" charset="-122"/>
            </a:endParaRPr>
          </a:p>
        </p:txBody>
      </p:sp>
      <p:sp>
        <p:nvSpPr>
          <p:cNvPr id="27" name="文本框 26"/>
          <p:cNvSpPr txBox="1"/>
          <p:nvPr/>
        </p:nvSpPr>
        <p:spPr>
          <a:xfrm>
            <a:off x="1378533" y="1990484"/>
            <a:ext cx="1031051" cy="1107996"/>
          </a:xfrm>
          <a:prstGeom prst="rect">
            <a:avLst/>
          </a:prstGeom>
          <a:noFill/>
        </p:spPr>
        <p:txBody>
          <a:bodyPr wrap="none" rtlCol="0">
            <a:spAutoFit/>
          </a:bodyPr>
          <a:lstStyle/>
          <a:p>
            <a:r>
              <a:rPr kumimoji="1" lang="en-US" altLang="zh-CN" sz="6600" b="1" dirty="0">
                <a:ea typeface="Meituan Type" panose="02000500000000000000" pitchFamily="2" charset="-122"/>
              </a:rPr>
              <a:t>“</a:t>
            </a:r>
            <a:endParaRPr kumimoji="1" lang="zh-CN" altLang="en-US" sz="6600" b="1" dirty="0">
              <a:ea typeface="Meituan Type" panose="02000500000000000000" pitchFamily="2" charset="-122"/>
            </a:endParaRPr>
          </a:p>
        </p:txBody>
      </p:sp>
      <p:pic>
        <p:nvPicPr>
          <p:cNvPr id="3" name="图片 2"/>
          <p:cNvPicPr>
            <a:picLocks noChangeAspect="1"/>
          </p:cNvPicPr>
          <p:nvPr/>
        </p:nvPicPr>
        <p:blipFill rotWithShape="1">
          <a:blip r:embed="rId8" cstate="print">
            <a:extLst>
              <a:ext uri="{28A0092B-C50C-407E-A947-70E740481C1C}">
                <a14:useLocalDpi xmlns:a14="http://schemas.microsoft.com/office/drawing/2010/main" val="0"/>
              </a:ext>
            </a:extLst>
          </a:blip>
          <a:srcRect t="24536" b="23763"/>
          <a:stretch/>
        </p:blipFill>
        <p:spPr>
          <a:xfrm>
            <a:off x="6070028" y="4511174"/>
            <a:ext cx="2048211" cy="805882"/>
          </a:xfrm>
          <a:prstGeom prst="rect">
            <a:avLst/>
          </a:prstGeom>
        </p:spPr>
      </p:pic>
      <p:pic>
        <p:nvPicPr>
          <p:cNvPr id="28" name="图片 2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04440" y="4389261"/>
            <a:ext cx="1111094" cy="1111094"/>
          </a:xfrm>
          <a:prstGeom prst="rect">
            <a:avLst/>
          </a:prstGeom>
        </p:spPr>
      </p:pic>
      <p:pic>
        <p:nvPicPr>
          <p:cNvPr id="29" name="图片 2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97150" y="4359176"/>
            <a:ext cx="1184694" cy="118469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金翼大赛gai-1 -17"/>
          <p:cNvPicPr>
            <a:picLocks noChangeAspect="1"/>
          </p:cNvPicPr>
          <p:nvPr/>
        </p:nvPicPr>
        <p:blipFill>
          <a:blip r:embed="rId4"/>
          <a:stretch>
            <a:fillRect/>
          </a:stretch>
        </p:blipFill>
        <p:spPr>
          <a:xfrm>
            <a:off x="10264140" y="6101715"/>
            <a:ext cx="1249680" cy="480695"/>
          </a:xfrm>
          <a:prstGeom prst="rect">
            <a:avLst/>
          </a:prstGeom>
        </p:spPr>
      </p:pic>
      <p:cxnSp>
        <p:nvCxnSpPr>
          <p:cNvPr id="4" name="直接连接符 3"/>
          <p:cNvCxnSpPr/>
          <p:nvPr/>
        </p:nvCxnSpPr>
        <p:spPr>
          <a:xfrm>
            <a:off x="713105" y="6011545"/>
            <a:ext cx="10766425" cy="0"/>
          </a:xfrm>
          <a:prstGeom prst="line">
            <a:avLst/>
          </a:prstGeom>
        </p:spPr>
        <p:style>
          <a:lnRef idx="2">
            <a:schemeClr val="accent1"/>
          </a:lnRef>
          <a:fillRef idx="0">
            <a:srgbClr val="FFFFFF"/>
          </a:fillRef>
          <a:effectRef idx="0">
            <a:srgbClr val="FFFFFF"/>
          </a:effectRef>
          <a:fontRef idx="minor">
            <a:schemeClr val="tx1"/>
          </a:fontRef>
        </p:style>
      </p:cxnSp>
      <p:sp>
        <p:nvSpPr>
          <p:cNvPr id="5" name="文本框 4"/>
          <p:cNvSpPr txBox="1"/>
          <p:nvPr/>
        </p:nvSpPr>
        <p:spPr>
          <a:xfrm>
            <a:off x="7761605" y="4737735"/>
            <a:ext cx="4064000" cy="368300"/>
          </a:xfrm>
          <a:prstGeom prst="rect">
            <a:avLst/>
          </a:prstGeom>
          <a:noFill/>
        </p:spPr>
        <p:txBody>
          <a:bodyPr wrap="square" rtlCol="0">
            <a:spAutoFit/>
          </a:bodyPr>
          <a:lstStyle/>
          <a:p>
            <a:endParaRPr lang="zh-CN" altLang="en-US"/>
          </a:p>
        </p:txBody>
      </p:sp>
      <p:pic>
        <p:nvPicPr>
          <p:cNvPr id="7" name="图片 6" descr="cs -19"/>
          <p:cNvPicPr>
            <a:picLocks noChangeAspect="1"/>
          </p:cNvPicPr>
          <p:nvPr/>
        </p:nvPicPr>
        <p:blipFill>
          <a:blip r:embed="rId5"/>
          <a:stretch>
            <a:fillRect/>
          </a:stretch>
        </p:blipFill>
        <p:spPr>
          <a:xfrm>
            <a:off x="713105" y="6158865"/>
            <a:ext cx="1976120" cy="368935"/>
          </a:xfrm>
          <a:prstGeom prst="rect">
            <a:avLst/>
          </a:prstGeom>
        </p:spPr>
      </p:pic>
      <p:graphicFrame>
        <p:nvGraphicFramePr>
          <p:cNvPr id="11" name="表格 10"/>
          <p:cNvGraphicFramePr>
            <a:graphicFrameLocks noGrp="1"/>
          </p:cNvGraphicFramePr>
          <p:nvPr>
            <p:custDataLst>
              <p:tags r:id="rId1"/>
            </p:custDataLst>
            <p:extLst>
              <p:ext uri="{D42A27DB-BD31-4B8C-83A1-F6EECF244321}">
                <p14:modId xmlns:p14="http://schemas.microsoft.com/office/powerpoint/2010/main" val="2913367624"/>
              </p:ext>
            </p:extLst>
          </p:nvPr>
        </p:nvGraphicFramePr>
        <p:xfrm>
          <a:off x="366395" y="570279"/>
          <a:ext cx="11387210" cy="5192989"/>
        </p:xfrm>
        <a:graphic>
          <a:graphicData uri="http://schemas.openxmlformats.org/drawingml/2006/table">
            <a:tbl>
              <a:tblPr firstRow="1" bandRow="1">
                <a:tableStyleId>{5C22544A-7EE6-4342-B048-85BDC9FD1C3A}</a:tableStyleId>
              </a:tblPr>
              <a:tblGrid>
                <a:gridCol w="1607237">
                  <a:extLst>
                    <a:ext uri="{9D8B030D-6E8A-4147-A177-3AD203B41FA5}">
                      <a16:colId xmlns:a16="http://schemas.microsoft.com/office/drawing/2014/main" val="20000"/>
                    </a:ext>
                  </a:extLst>
                </a:gridCol>
                <a:gridCol w="1746413">
                  <a:extLst>
                    <a:ext uri="{9D8B030D-6E8A-4147-A177-3AD203B41FA5}">
                      <a16:colId xmlns:a16="http://schemas.microsoft.com/office/drawing/2014/main" val="20001"/>
                    </a:ext>
                  </a:extLst>
                </a:gridCol>
                <a:gridCol w="8033560">
                  <a:extLst>
                    <a:ext uri="{9D8B030D-6E8A-4147-A177-3AD203B41FA5}">
                      <a16:colId xmlns:a16="http://schemas.microsoft.com/office/drawing/2014/main" val="20002"/>
                    </a:ext>
                  </a:extLst>
                </a:gridCol>
              </a:tblGrid>
              <a:tr h="988884">
                <a:tc gridSpan="2">
                  <a:txBody>
                    <a:bodyPr/>
                    <a:lstStyle/>
                    <a:p>
                      <a:pPr algn="ctr"/>
                      <a:r>
                        <a:rPr lang="zh-CN" altLang="en-US" sz="1200" b="1" dirty="0">
                          <a:solidFill>
                            <a:schemeClr val="tx1"/>
                          </a:solidFill>
                          <a:latin typeface="微软雅黑" charset="-122"/>
                          <a:ea typeface="微软雅黑" charset="-122"/>
                        </a:rPr>
                        <a:t>案例名称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hMerge="1">
                  <a:txBody>
                    <a:bodyPr/>
                    <a:lstStyle/>
                    <a:p>
                      <a:endParaRPr lang="zh-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9BD"/>
                    </a:solidFill>
                  </a:tcPr>
                </a:tc>
                <a:tc>
                  <a:txBody>
                    <a:bodyPr/>
                    <a:lstStyle/>
                    <a:p>
                      <a:pPr>
                        <a:lnSpc>
                          <a:spcPct val="150000"/>
                        </a:lnSpc>
                      </a:pPr>
                      <a:r>
                        <a:rPr lang="zh-CN" altLang="en-US" sz="1050" b="0" kern="1200" dirty="0">
                          <a:solidFill>
                            <a:schemeClr val="tx1"/>
                          </a:solidFill>
                          <a:effectLst/>
                          <a:latin typeface="微软雅黑" charset="-122"/>
                          <a:ea typeface="微软雅黑" charset="-122"/>
                          <a:cs typeface="+mn-cs"/>
                        </a:rPr>
                        <a:t>美团闪购</a:t>
                      </a:r>
                      <a:r>
                        <a:rPr lang="en-US" altLang="zh-CN" sz="1050" b="0" kern="1200" dirty="0">
                          <a:solidFill>
                            <a:schemeClr val="tx1"/>
                          </a:solidFill>
                          <a:effectLst/>
                          <a:latin typeface="微软雅黑" charset="-122"/>
                          <a:ea typeface="微软雅黑" charset="-122"/>
                          <a:cs typeface="+mn-cs"/>
                        </a:rPr>
                        <a:t>× </a:t>
                      </a:r>
                      <a:r>
                        <a:rPr lang="zh-CN" altLang="en-US" sz="1050" b="0" kern="1200" dirty="0">
                          <a:solidFill>
                            <a:schemeClr val="tx1"/>
                          </a:solidFill>
                          <a:effectLst/>
                          <a:latin typeface="微软雅黑" charset="-122"/>
                          <a:ea typeface="微软雅黑" charset="-122"/>
                          <a:cs typeface="+mn-cs"/>
                        </a:rPr>
                        <a:t>苏格登 闪耀街区蜂窝级数智化营销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10000"/>
                  </a:ext>
                </a:extLst>
              </a:tr>
              <a:tr h="876756">
                <a:tc rowSpan="2">
                  <a:txBody>
                    <a:bodyPr/>
                    <a:lstStyle/>
                    <a:p>
                      <a:pPr algn="ctr"/>
                      <a:r>
                        <a:rPr lang="zh-CN" altLang="en-US" sz="1200" b="1" dirty="0">
                          <a:solidFill>
                            <a:schemeClr val="tx1"/>
                          </a:solidFill>
                          <a:latin typeface="微软雅黑" charset="-122"/>
                          <a:ea typeface="微软雅黑" charset="-122"/>
                        </a:rPr>
                        <a:t>参与方</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algn="ctr"/>
                      <a:r>
                        <a:rPr lang="zh-CN" altLang="en-US" sz="1200" b="1" dirty="0">
                          <a:solidFill>
                            <a:schemeClr val="tx1"/>
                          </a:solidFill>
                          <a:latin typeface="微软雅黑" charset="-122"/>
                          <a:ea typeface="微软雅黑" charset="-122"/>
                        </a:rPr>
                        <a:t>申报企业</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marL="0" algn="l" defTabSz="914400" rtl="0" eaLnBrk="1" latinLnBrk="0" hangingPunct="1">
                        <a:lnSpc>
                          <a:spcPct val="150000"/>
                        </a:lnSpc>
                      </a:pPr>
                      <a:r>
                        <a:rPr lang="zh-CN" altLang="en-US" sz="1050" b="0" kern="1200" dirty="0">
                          <a:solidFill>
                            <a:schemeClr val="tx1"/>
                          </a:solidFill>
                          <a:effectLst/>
                          <a:latin typeface="微软雅黑" charset="-122"/>
                          <a:ea typeface="微软雅黑" charset="-122"/>
                          <a:cs typeface="+mn-cs"/>
                        </a:rPr>
                        <a:t>北京三快在线科技有限公司</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10001"/>
                  </a:ext>
                </a:extLst>
              </a:tr>
              <a:tr h="830824">
                <a:tc vMerge="1">
                  <a:txBody>
                    <a:bodyPr/>
                    <a:lstStyle/>
                    <a:p>
                      <a:endParaRPr lang="zh-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9BD"/>
                    </a:solidFill>
                  </a:tcPr>
                </a:tc>
                <a:tc>
                  <a:txBody>
                    <a:bodyPr/>
                    <a:lstStyle/>
                    <a:p>
                      <a:pPr algn="ctr"/>
                      <a:r>
                        <a:rPr lang="zh-CN" altLang="en-US" sz="1200" b="1" dirty="0">
                          <a:solidFill>
                            <a:schemeClr val="tx1"/>
                          </a:solidFill>
                          <a:latin typeface="微软雅黑" charset="-122"/>
                          <a:ea typeface="微软雅黑" charset="-122"/>
                        </a:rPr>
                        <a:t>应用企业</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marL="0" algn="l" defTabSz="914400" rtl="0" eaLnBrk="1" latinLnBrk="0" hangingPunct="1">
                        <a:lnSpc>
                          <a:spcPct val="150000"/>
                        </a:lnSpc>
                      </a:pPr>
                      <a:r>
                        <a:rPr lang="zh-CN" altLang="en-US" sz="1050" b="0" kern="1200" dirty="0">
                          <a:solidFill>
                            <a:schemeClr val="tx1"/>
                          </a:solidFill>
                          <a:effectLst/>
                          <a:latin typeface="微软雅黑" charset="-122"/>
                          <a:ea typeface="微软雅黑" charset="-122"/>
                          <a:cs typeface="+mn-cs"/>
                        </a:rPr>
                        <a:t>美团</a:t>
                      </a:r>
                      <a:r>
                        <a:rPr lang="en-US" altLang="zh-CN" sz="1050" b="0" kern="1200" dirty="0">
                          <a:solidFill>
                            <a:schemeClr val="tx1"/>
                          </a:solidFill>
                          <a:effectLst/>
                          <a:latin typeface="微软雅黑" charset="-122"/>
                          <a:ea typeface="微软雅黑" charset="-122"/>
                          <a:cs typeface="+mn-cs"/>
                        </a:rPr>
                        <a:t>×</a:t>
                      </a:r>
                      <a:r>
                        <a:rPr lang="zh-CN" altLang="en-US" sz="1050" b="0" kern="1200" dirty="0">
                          <a:solidFill>
                            <a:schemeClr val="tx1"/>
                          </a:solidFill>
                          <a:effectLst/>
                          <a:latin typeface="微软雅黑" charset="-122"/>
                          <a:ea typeface="微软雅黑" charset="-122"/>
                          <a:cs typeface="+mn-cs"/>
                        </a:rPr>
                        <a:t>帝亚吉欧</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10002"/>
                  </a:ext>
                </a:extLst>
              </a:tr>
              <a:tr h="832175">
                <a:tc gridSpan="2">
                  <a:txBody>
                    <a:bodyPr/>
                    <a:lstStyle/>
                    <a:p>
                      <a:pPr algn="ctr"/>
                      <a:r>
                        <a:rPr lang="en-US" altLang="zh-CN" sz="1200" b="1" dirty="0">
                          <a:solidFill>
                            <a:schemeClr val="tx1"/>
                          </a:solidFill>
                          <a:latin typeface="微软雅黑" charset="-122"/>
                          <a:ea typeface="微软雅黑" charset="-122"/>
                        </a:rPr>
                        <a:t>            </a:t>
                      </a:r>
                      <a:r>
                        <a:rPr lang="zh-CN" altLang="en-US" sz="1200" b="1" dirty="0">
                          <a:solidFill>
                            <a:schemeClr val="tx1"/>
                          </a:solidFill>
                          <a:latin typeface="微软雅黑" charset="-122"/>
                          <a:ea typeface="微软雅黑" charset="-122"/>
                        </a:rPr>
                        <a:t>申报奖项类别</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hMerge="1">
                  <a:txBody>
                    <a:bodyPr/>
                    <a:lstStyle/>
                    <a:p>
                      <a:endParaRPr lang="zh-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9BD"/>
                    </a:solidFill>
                  </a:tcPr>
                </a:tc>
                <a:tc>
                  <a:txBody>
                    <a:bodyPr/>
                    <a:lstStyle/>
                    <a:p>
                      <a:pPr marL="0" algn="l" defTabSz="914400" rtl="0" eaLnBrk="1" latinLnBrk="0" hangingPunct="1">
                        <a:lnSpc>
                          <a:spcPct val="150000"/>
                        </a:lnSpc>
                      </a:pPr>
                      <a:r>
                        <a:rPr lang="zh-CN" altLang="en-US" sz="1050" b="0" kern="1200" dirty="0">
                          <a:solidFill>
                            <a:schemeClr val="tx1"/>
                          </a:solidFill>
                          <a:effectLst/>
                          <a:latin typeface="微软雅黑" charset="-122"/>
                          <a:ea typeface="微软雅黑" charset="-122"/>
                          <a:cs typeface="+mn-cs"/>
                        </a:rPr>
                        <a:t>智慧营销工具赛道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10003"/>
                  </a:ext>
                </a:extLst>
              </a:tr>
              <a:tr h="832175">
                <a:tc gridSpan="2">
                  <a:txBody>
                    <a:bodyPr/>
                    <a:lstStyle/>
                    <a:p>
                      <a:pPr algn="ctr"/>
                      <a:r>
                        <a:rPr lang="en-US" altLang="zh-CN" sz="1200" b="1" dirty="0">
                          <a:solidFill>
                            <a:schemeClr val="tx1"/>
                          </a:solidFill>
                          <a:effectLst/>
                          <a:latin typeface="微软雅黑" charset="-122"/>
                          <a:ea typeface="微软雅黑" charset="-122"/>
                          <a:sym typeface="+mn-ea"/>
                        </a:rPr>
                        <a:t>            </a:t>
                      </a:r>
                      <a:r>
                        <a:rPr lang="zh-CN" altLang="en-US" sz="1200" b="1" dirty="0">
                          <a:solidFill>
                            <a:schemeClr val="tx1"/>
                          </a:solidFill>
                          <a:effectLst/>
                          <a:latin typeface="微软雅黑" charset="-122"/>
                          <a:ea typeface="微软雅黑" charset="-122"/>
                          <a:sym typeface="+mn-ea"/>
                        </a:rPr>
                        <a:t>案例核心要素</a:t>
                      </a:r>
                      <a:endParaRPr lang="zh-CN" altLang="en-US" sz="1200" b="1" dirty="0">
                        <a:solidFill>
                          <a:schemeClr val="tx1"/>
                        </a:solidFill>
                        <a:latin typeface="微软雅黑" charset="-122"/>
                        <a:ea typeface="微软雅黑"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hMerge="1">
                  <a:txBody>
                    <a:bodyPr/>
                    <a:lstStyle/>
                    <a:p>
                      <a:endParaRPr lang="zh-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9BD"/>
                    </a:solidFill>
                  </a:tcPr>
                </a:tc>
                <a:tc>
                  <a:txBody>
                    <a:bodyPr/>
                    <a:lstStyle/>
                    <a:p>
                      <a:pPr marL="0" algn="l" defTabSz="914400" rtl="0" eaLnBrk="1" latinLnBrk="0" hangingPunct="1">
                        <a:lnSpc>
                          <a:spcPct val="150000"/>
                        </a:lnSpc>
                      </a:pPr>
                      <a:r>
                        <a:rPr lang="zh-CN" altLang="en-US" sz="1050" b="0" kern="1200" dirty="0">
                          <a:solidFill>
                            <a:schemeClr val="tx1"/>
                          </a:solidFill>
                          <a:effectLst/>
                          <a:latin typeface="微软雅黑" charset="-122"/>
                          <a:ea typeface="微软雅黑" charset="-122"/>
                          <a:cs typeface="+mn-cs"/>
                        </a:rPr>
                        <a:t>品牌竞争力指数指导策略、供需热力匹配、</a:t>
                      </a:r>
                      <a:r>
                        <a:rPr lang="en-US" altLang="zh-CN" sz="1050" b="0" kern="1200" dirty="0">
                          <a:solidFill>
                            <a:schemeClr val="tx1"/>
                          </a:solidFill>
                          <a:effectLst/>
                          <a:latin typeface="微软雅黑" charset="-122"/>
                          <a:ea typeface="微软雅黑" charset="-122"/>
                          <a:cs typeface="+mn-cs"/>
                        </a:rPr>
                        <a:t>LBS</a:t>
                      </a:r>
                      <a:r>
                        <a:rPr lang="zh-CN" altLang="en-US" sz="1050" b="0" kern="1200" dirty="0">
                          <a:solidFill>
                            <a:schemeClr val="tx1"/>
                          </a:solidFill>
                          <a:effectLst/>
                          <a:latin typeface="微软雅黑" charset="-122"/>
                          <a:ea typeface="微软雅黑" charset="-122"/>
                          <a:cs typeface="+mn-cs"/>
                        </a:rPr>
                        <a:t>蜂窝级精细化营销等</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10004"/>
                  </a:ext>
                </a:extLst>
              </a:tr>
              <a:tr h="832175">
                <a:tc gridSpan="2">
                  <a:txBody>
                    <a:bodyPr/>
                    <a:lstStyle/>
                    <a:p>
                      <a:pPr algn="ctr">
                        <a:buNone/>
                      </a:pPr>
                      <a:r>
                        <a:rPr lang="en-US" altLang="zh-CN" sz="1200" b="1" dirty="0">
                          <a:solidFill>
                            <a:schemeClr val="tx1"/>
                          </a:solidFill>
                          <a:latin typeface="微软雅黑" charset="-122"/>
                          <a:ea typeface="微软雅黑" charset="-122"/>
                          <a:sym typeface="+mn-ea"/>
                        </a:rPr>
                        <a:t>            </a:t>
                      </a:r>
                      <a:r>
                        <a:rPr lang="zh-CN" altLang="en-US" sz="1200" b="1" dirty="0">
                          <a:solidFill>
                            <a:schemeClr val="tx1"/>
                          </a:solidFill>
                          <a:latin typeface="微软雅黑" charset="-122"/>
                          <a:ea typeface="微软雅黑" charset="-122"/>
                          <a:sym typeface="+mn-ea"/>
                        </a:rPr>
                        <a:t>应用企业推荐语</a:t>
                      </a:r>
                      <a:endParaRPr lang="en-US" altLang="zh-CN" sz="1200" b="1" dirty="0">
                        <a:solidFill>
                          <a:schemeClr val="tx1"/>
                        </a:solidFill>
                        <a:latin typeface="微软雅黑" charset="-122"/>
                        <a:ea typeface="微软雅黑" charset="-122"/>
                        <a:sym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hMerge="1">
                  <a:txBody>
                    <a:bodyPr/>
                    <a:lstStyle/>
                    <a:p>
                      <a:endParaRPr lang="zh-C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B657"/>
                    </a:solidFill>
                  </a:tcPr>
                </a:tc>
                <a:tc>
                  <a:txBody>
                    <a:bodyPr/>
                    <a:lstStyle/>
                    <a:p>
                      <a:pPr marL="0" algn="l" defTabSz="914400" rtl="0" eaLnBrk="1" latinLnBrk="0" hangingPunct="1">
                        <a:lnSpc>
                          <a:spcPct val="150000"/>
                        </a:lnSpc>
                        <a:buNone/>
                      </a:pPr>
                      <a:r>
                        <a:rPr lang="zh-CN" altLang="en-US" sz="1050" b="0" kern="1200" dirty="0">
                          <a:solidFill>
                            <a:schemeClr val="tx1"/>
                          </a:solidFill>
                          <a:effectLst/>
                          <a:latin typeface="微软雅黑" charset="-122"/>
                          <a:ea typeface="微软雅黑" charset="-122"/>
                          <a:cs typeface="+mn-cs"/>
                        </a:rPr>
                        <a:t>以</a:t>
                      </a:r>
                      <a:r>
                        <a:rPr lang="en-US" altLang="zh-CN" sz="1050" b="0" kern="1200" dirty="0">
                          <a:solidFill>
                            <a:schemeClr val="tx1"/>
                          </a:solidFill>
                          <a:effectLst/>
                          <a:latin typeface="微软雅黑" charset="-122"/>
                          <a:ea typeface="微软雅黑" charset="-122"/>
                          <a:cs typeface="+mn-cs"/>
                        </a:rPr>
                        <a:t>LBS</a:t>
                      </a:r>
                      <a:r>
                        <a:rPr lang="zh-CN" altLang="en-US" sz="1050" b="0" kern="1200" dirty="0">
                          <a:solidFill>
                            <a:schemeClr val="tx1"/>
                          </a:solidFill>
                          <a:effectLst/>
                          <a:latin typeface="微软雅黑" charset="-122"/>
                          <a:ea typeface="微软雅黑" charset="-122"/>
                          <a:cs typeface="+mn-cs"/>
                        </a:rPr>
                        <a:t>重构空间营销逻辑，通过蜂窝级别的品牌竞争力指数供</a:t>
                      </a:r>
                      <a:r>
                        <a:rPr lang="en-US" altLang="zh-CN" sz="1050" b="0" kern="1200" dirty="0">
                          <a:solidFill>
                            <a:schemeClr val="tx1"/>
                          </a:solidFill>
                          <a:effectLst/>
                          <a:latin typeface="微软雅黑" charset="-122"/>
                          <a:ea typeface="微软雅黑" charset="-122"/>
                          <a:cs typeface="+mn-cs"/>
                        </a:rPr>
                        <a:t>/</a:t>
                      </a:r>
                      <a:r>
                        <a:rPr lang="zh-CN" altLang="en-US" sz="1050" b="0" kern="1200" dirty="0">
                          <a:solidFill>
                            <a:schemeClr val="tx1"/>
                          </a:solidFill>
                          <a:effectLst/>
                          <a:latin typeface="微软雅黑" charset="-122"/>
                          <a:ea typeface="微软雅黑" charset="-122"/>
                          <a:cs typeface="+mn-cs"/>
                        </a:rPr>
                        <a:t>需策略指导 </a:t>
                      </a:r>
                      <a:r>
                        <a:rPr lang="en-US" altLang="zh-CN" sz="1050" b="0" kern="1200" dirty="0">
                          <a:solidFill>
                            <a:schemeClr val="tx1"/>
                          </a:solidFill>
                          <a:effectLst/>
                          <a:latin typeface="微软雅黑" charset="-122"/>
                          <a:ea typeface="微软雅黑" charset="-122"/>
                          <a:cs typeface="+mn-cs"/>
                        </a:rPr>
                        <a:t>–</a:t>
                      </a:r>
                      <a:r>
                        <a:rPr lang="zh-CN" altLang="en-US" sz="1050" b="0" kern="1200" dirty="0">
                          <a:solidFill>
                            <a:schemeClr val="tx1"/>
                          </a:solidFill>
                          <a:effectLst/>
                          <a:latin typeface="微软雅黑" charset="-122"/>
                          <a:ea typeface="微软雅黑" charset="-122"/>
                          <a:cs typeface="+mn-cs"/>
                        </a:rPr>
                        <a:t> 分销铺货 </a:t>
                      </a:r>
                      <a:r>
                        <a:rPr lang="en-US" altLang="zh-CN" sz="1050" b="0" kern="1200" dirty="0">
                          <a:solidFill>
                            <a:schemeClr val="tx1"/>
                          </a:solidFill>
                          <a:effectLst/>
                          <a:latin typeface="微软雅黑" charset="-122"/>
                          <a:ea typeface="微软雅黑" charset="-122"/>
                          <a:cs typeface="+mn-cs"/>
                        </a:rPr>
                        <a:t>–</a:t>
                      </a:r>
                      <a:r>
                        <a:rPr lang="zh-CN" altLang="en-US" sz="1050" b="0" kern="1200" dirty="0">
                          <a:solidFill>
                            <a:schemeClr val="tx1"/>
                          </a:solidFill>
                          <a:effectLst/>
                          <a:latin typeface="微软雅黑" charset="-122"/>
                          <a:ea typeface="微软雅黑" charset="-122"/>
                          <a:cs typeface="+mn-cs"/>
                        </a:rPr>
                        <a:t> 营销获客</a:t>
                      </a:r>
                      <a:r>
                        <a:rPr lang="en-US" altLang="zh-CN" sz="1050" b="0" kern="1200" dirty="0">
                          <a:solidFill>
                            <a:schemeClr val="tx1"/>
                          </a:solidFill>
                          <a:effectLst/>
                          <a:latin typeface="微软雅黑" charset="-122"/>
                          <a:ea typeface="微软雅黑" charset="-122"/>
                          <a:cs typeface="+mn-cs"/>
                        </a:rPr>
                        <a:t>-</a:t>
                      </a:r>
                      <a:r>
                        <a:rPr lang="zh-CN" altLang="en-US" sz="1050" b="0" kern="1200" dirty="0">
                          <a:solidFill>
                            <a:schemeClr val="tx1"/>
                          </a:solidFill>
                          <a:effectLst/>
                          <a:latin typeface="微软雅黑" charset="-122"/>
                          <a:ea typeface="微软雅黑" charset="-122"/>
                          <a:cs typeface="+mn-cs"/>
                        </a:rPr>
                        <a:t> 数据闭环的全链路革新，为即时零售行业提供了‘</a:t>
                      </a:r>
                      <a:r>
                        <a:rPr lang="en-US" altLang="zh-CN" sz="1050" b="0" kern="1200" dirty="0">
                          <a:solidFill>
                            <a:schemeClr val="tx1"/>
                          </a:solidFill>
                          <a:effectLst/>
                          <a:latin typeface="微软雅黑" charset="-122"/>
                          <a:ea typeface="微软雅黑" charset="-122"/>
                          <a:cs typeface="+mn-cs"/>
                        </a:rPr>
                        <a:t>5</a:t>
                      </a:r>
                      <a:r>
                        <a:rPr lang="zh-CN" altLang="en-US" sz="1050" b="0" kern="1200" dirty="0">
                          <a:solidFill>
                            <a:schemeClr val="tx1"/>
                          </a:solidFill>
                          <a:effectLst/>
                          <a:latin typeface="微软雅黑" charset="-122"/>
                          <a:ea typeface="微软雅黑" charset="-122"/>
                          <a:cs typeface="+mn-cs"/>
                        </a:rPr>
                        <a:t>公里经济圈’的数字化运营样板，让物理场域真正成为品牌增长的能量场！</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10005"/>
                  </a:ext>
                </a:extLst>
              </a:tr>
            </a:tbl>
          </a:graphicData>
        </a:graphic>
      </p:graphicFrame>
      <p:pic>
        <p:nvPicPr>
          <p:cNvPr id="9" name="图形 2"/>
          <p:cNvPicPr>
            <a:picLocks noChangeAspect="1"/>
          </p:cNvPicPr>
          <p:nvPr/>
        </p:nvPicPr>
        <p:blipFill>
          <a:blip r:embed="rId6"/>
          <a:stretch>
            <a:fillRect/>
          </a:stretch>
        </p:blipFill>
        <p:spPr>
          <a:xfrm>
            <a:off x="7391400" y="6198276"/>
            <a:ext cx="2818786" cy="37583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金翼大赛gai-1 -17"/>
          <p:cNvPicPr>
            <a:picLocks noChangeAspect="1"/>
          </p:cNvPicPr>
          <p:nvPr/>
        </p:nvPicPr>
        <p:blipFill>
          <a:blip r:embed="rId3"/>
          <a:stretch>
            <a:fillRect/>
          </a:stretch>
        </p:blipFill>
        <p:spPr>
          <a:xfrm>
            <a:off x="10333355" y="6151245"/>
            <a:ext cx="1222375" cy="469900"/>
          </a:xfrm>
          <a:prstGeom prst="rect">
            <a:avLst/>
          </a:prstGeom>
        </p:spPr>
      </p:pic>
      <p:pic>
        <p:nvPicPr>
          <p:cNvPr id="7" name="图片 6" descr="cs -19"/>
          <p:cNvPicPr>
            <a:picLocks noChangeAspect="1"/>
          </p:cNvPicPr>
          <p:nvPr/>
        </p:nvPicPr>
        <p:blipFill>
          <a:blip r:embed="rId4"/>
          <a:stretch>
            <a:fillRect/>
          </a:stretch>
        </p:blipFill>
        <p:spPr>
          <a:xfrm>
            <a:off x="621030" y="6158865"/>
            <a:ext cx="1976120" cy="368935"/>
          </a:xfrm>
          <a:prstGeom prst="rect">
            <a:avLst/>
          </a:prstGeom>
        </p:spPr>
      </p:pic>
      <p:pic>
        <p:nvPicPr>
          <p:cNvPr id="20" name="图形 1"/>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4992" y="436486"/>
            <a:ext cx="276225" cy="390525"/>
          </a:xfrm>
          <a:prstGeom prst="rect">
            <a:avLst/>
          </a:prstGeom>
        </p:spPr>
      </p:pic>
      <p:pic>
        <p:nvPicPr>
          <p:cNvPr id="21" name="图片 20" descr="图标&#10;&#10;描述已自动生成"/>
          <p:cNvPicPr>
            <a:picLocks noChangeAspect="1"/>
          </p:cNvPicPr>
          <p:nvPr/>
        </p:nvPicPr>
        <p:blipFill>
          <a:blip r:embed="rId7"/>
          <a:stretch>
            <a:fillRect/>
          </a:stretch>
        </p:blipFill>
        <p:spPr>
          <a:xfrm>
            <a:off x="8992520" y="484938"/>
            <a:ext cx="2898040" cy="384713"/>
          </a:xfrm>
          <a:prstGeom prst="rect">
            <a:avLst/>
          </a:prstGeom>
        </p:spPr>
      </p:pic>
      <p:sp>
        <p:nvSpPr>
          <p:cNvPr id="22" name="文本框 21"/>
          <p:cNvSpPr txBox="1"/>
          <p:nvPr/>
        </p:nvSpPr>
        <p:spPr>
          <a:xfrm>
            <a:off x="851217" y="384703"/>
            <a:ext cx="2339102" cy="523220"/>
          </a:xfrm>
          <a:prstGeom prst="rect">
            <a:avLst/>
          </a:prstGeom>
          <a:noFill/>
        </p:spPr>
        <p:txBody>
          <a:bodyPr wrap="none" rtlCol="0">
            <a:spAutoFit/>
          </a:bodyPr>
          <a:lstStyle/>
          <a:p>
            <a:pPr algn="ctr"/>
            <a:r>
              <a:rPr kumimoji="1" lang="zh-CN" altLang="en-US" sz="2800" b="1" dirty="0">
                <a:latin typeface="美团体" panose="02000500000000000000" pitchFamily="2" charset="-122"/>
                <a:ea typeface="美团体" panose="02000500000000000000" pitchFamily="2" charset="-122"/>
              </a:rPr>
              <a:t>案例背景说明</a:t>
            </a:r>
          </a:p>
        </p:txBody>
      </p:sp>
      <p:sp>
        <p:nvSpPr>
          <p:cNvPr id="16" name="矩形 15"/>
          <p:cNvSpPr/>
          <p:nvPr/>
        </p:nvSpPr>
        <p:spPr>
          <a:xfrm>
            <a:off x="1301213" y="2075212"/>
            <a:ext cx="9434934" cy="3641694"/>
          </a:xfrm>
          <a:prstGeom prst="rect">
            <a:avLst/>
          </a:prstGeom>
          <a:solidFill>
            <a:schemeClr val="bg1">
              <a:lumMod val="9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lnSpc>
                <a:spcPct val="150000"/>
              </a:lnSpc>
              <a:spcBef>
                <a:spcPts val="1500"/>
              </a:spcBef>
            </a:pPr>
            <a:endParaRPr sz="1200">
              <a:solidFill>
                <a:srgbClr val="352200"/>
              </a:solidFill>
              <a:latin typeface="美团体 Light" panose="02000800000000000000" pitchFamily="2" charset="-122"/>
              <a:ea typeface="美团体 Light" panose="02000800000000000000" pitchFamily="2" charset="-122"/>
              <a:sym typeface="+mn-ea"/>
            </a:endParaRPr>
          </a:p>
          <a:p>
            <a:pPr algn="l">
              <a:lnSpc>
                <a:spcPct val="130000"/>
              </a:lnSpc>
              <a:spcBef>
                <a:spcPts val="1500"/>
              </a:spcBef>
            </a:pPr>
            <a:endParaRPr lang="zh-CN" altLang="en-US">
              <a:latin typeface="美团体 Light" panose="02000800000000000000" pitchFamily="2" charset="-122"/>
              <a:ea typeface="美团体 Light" panose="02000800000000000000" pitchFamily="2" charset="-122"/>
            </a:endParaRPr>
          </a:p>
        </p:txBody>
      </p:sp>
      <p:sp>
        <p:nvSpPr>
          <p:cNvPr id="17" name="矩形: 圆角 10"/>
          <p:cNvSpPr/>
          <p:nvPr/>
        </p:nvSpPr>
        <p:spPr>
          <a:xfrm>
            <a:off x="1212530" y="1345324"/>
            <a:ext cx="9766940" cy="4526522"/>
          </a:xfrm>
          <a:prstGeom prst="roundRect">
            <a:avLst>
              <a:gd name="adj" fmla="val 5959"/>
            </a:avLst>
          </a:prstGeom>
          <a:noFill/>
          <a:ln w="19050">
            <a:solidFill>
              <a:srgbClr val="FFD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5051459" y="665833"/>
            <a:ext cx="2089083" cy="13974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4948272" y="1034479"/>
            <a:ext cx="2295456" cy="645160"/>
          </a:xfrm>
          <a:prstGeom prst="rect">
            <a:avLst/>
          </a:prstGeom>
          <a:noFill/>
        </p:spPr>
        <p:txBody>
          <a:bodyPr wrap="square" rtlCol="0">
            <a:spAutoFit/>
          </a:bodyPr>
          <a:lstStyle/>
          <a:p>
            <a:pPr algn="ctr"/>
            <a:r>
              <a:rPr lang="zh-CN" altLang="en-US" sz="3600" dirty="0">
                <a:solidFill>
                  <a:srgbClr val="352200"/>
                </a:solidFill>
                <a:latin typeface="美团体" panose="02000500000000000000" pitchFamily="2" charset="-122"/>
                <a:ea typeface="美团体" panose="02000500000000000000" pitchFamily="2" charset="-122"/>
              </a:rPr>
              <a:t>美团闪购</a:t>
            </a:r>
          </a:p>
        </p:txBody>
      </p:sp>
      <p:sp>
        <p:nvSpPr>
          <p:cNvPr id="23" name="文本框 22"/>
          <p:cNvSpPr txBox="1"/>
          <p:nvPr/>
        </p:nvSpPr>
        <p:spPr>
          <a:xfrm>
            <a:off x="1546637" y="1773405"/>
            <a:ext cx="3673263" cy="513346"/>
          </a:xfrm>
          <a:prstGeom prst="rect">
            <a:avLst/>
          </a:prstGeom>
          <a:noFill/>
        </p:spPr>
        <p:txBody>
          <a:bodyPr wrap="square">
            <a:spAutoFit/>
          </a:bodyPr>
          <a:lstStyle/>
          <a:p>
            <a:pPr algn="just">
              <a:lnSpc>
                <a:spcPct val="150000"/>
              </a:lnSpc>
              <a:spcBef>
                <a:spcPts val="1000"/>
              </a:spcBef>
            </a:pPr>
            <a:r>
              <a:rPr lang="zh-CN" altLang="en-US" sz="2000" dirty="0">
                <a:solidFill>
                  <a:srgbClr val="352200"/>
                </a:solidFill>
                <a:latin typeface="美团体" panose="02000500000000000000" pitchFamily="2" charset="-122"/>
                <a:ea typeface="美团体" panose="02000500000000000000" pitchFamily="2" charset="-122"/>
              </a:rPr>
              <a:t>即时零售供需特征</a:t>
            </a:r>
          </a:p>
        </p:txBody>
      </p:sp>
      <p:sp>
        <p:nvSpPr>
          <p:cNvPr id="25" name="矩形: 圆角 19"/>
          <p:cNvSpPr/>
          <p:nvPr/>
        </p:nvSpPr>
        <p:spPr>
          <a:xfrm>
            <a:off x="1649557" y="2338551"/>
            <a:ext cx="515816" cy="45719"/>
          </a:xfrm>
          <a:prstGeom prst="round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a:p>
        </p:txBody>
      </p:sp>
      <p:sp>
        <p:nvSpPr>
          <p:cNvPr id="26" name="文本框 25"/>
          <p:cNvSpPr txBox="1"/>
          <p:nvPr/>
        </p:nvSpPr>
        <p:spPr>
          <a:xfrm>
            <a:off x="4259369" y="1433524"/>
            <a:ext cx="3673263" cy="513346"/>
          </a:xfrm>
          <a:prstGeom prst="rect">
            <a:avLst/>
          </a:prstGeom>
          <a:noFill/>
        </p:spPr>
        <p:txBody>
          <a:bodyPr wrap="square">
            <a:spAutoFit/>
          </a:bodyPr>
          <a:lstStyle/>
          <a:p>
            <a:pPr algn="ctr">
              <a:lnSpc>
                <a:spcPct val="150000"/>
              </a:lnSpc>
              <a:spcBef>
                <a:spcPts val="1000"/>
              </a:spcBef>
            </a:pPr>
            <a:r>
              <a:rPr lang="en-US" altLang="zh-CN" sz="2000" b="1" dirty="0" err="1">
                <a:solidFill>
                  <a:srgbClr val="FFD100">
                    <a:alpha val="50000"/>
                  </a:srgbClr>
                </a:solidFill>
                <a:latin typeface="美团体" panose="02000500000000000000" pitchFamily="2" charset="-122"/>
                <a:ea typeface="美团体" panose="02000500000000000000" pitchFamily="2" charset="-122"/>
              </a:rPr>
              <a:t>Meituan</a:t>
            </a:r>
            <a:r>
              <a:rPr lang="en-US" altLang="zh-CN" sz="2000" b="1" dirty="0">
                <a:solidFill>
                  <a:srgbClr val="FFD100">
                    <a:alpha val="50000"/>
                  </a:srgbClr>
                </a:solidFill>
                <a:latin typeface="美团体" panose="02000500000000000000" pitchFamily="2" charset="-122"/>
                <a:ea typeface="美团体" panose="02000500000000000000" pitchFamily="2" charset="-122"/>
              </a:rPr>
              <a:t>  </a:t>
            </a:r>
            <a:r>
              <a:rPr lang="en-US" altLang="zh-CN" sz="2000" b="1" dirty="0" err="1">
                <a:solidFill>
                  <a:srgbClr val="FFD100">
                    <a:alpha val="50000"/>
                  </a:srgbClr>
                </a:solidFill>
                <a:latin typeface="美团体" panose="02000500000000000000" pitchFamily="2" charset="-122"/>
                <a:ea typeface="美团体" panose="02000500000000000000" pitchFamily="2" charset="-122"/>
              </a:rPr>
              <a:t>Instashopping</a:t>
            </a:r>
            <a:endParaRPr lang="en-US" altLang="zh-CN" sz="2000" b="1" dirty="0">
              <a:solidFill>
                <a:srgbClr val="FFD100">
                  <a:alpha val="50000"/>
                </a:srgbClr>
              </a:solidFill>
              <a:latin typeface="美团体" panose="02000500000000000000" pitchFamily="2" charset="-122"/>
              <a:ea typeface="美团体" panose="02000500000000000000" pitchFamily="2" charset="-122"/>
            </a:endParaRPr>
          </a:p>
        </p:txBody>
      </p:sp>
      <p:pic>
        <p:nvPicPr>
          <p:cNvPr id="32" name="图片 31" descr="卡通人物&#10;&#10;中度可信度描述已自动生成"/>
          <p:cNvPicPr>
            <a:picLocks noChangeAspect="1"/>
          </p:cNvPicPr>
          <p:nvPr/>
        </p:nvPicPr>
        <p:blipFill rotWithShape="1">
          <a:blip r:embed="rId8" cstate="print">
            <a:extLst>
              <a:ext uri="{28A0092B-C50C-407E-A947-70E740481C1C}">
                <a14:useLocalDpi xmlns:a14="http://schemas.microsoft.com/office/drawing/2010/main" val="0"/>
              </a:ext>
            </a:extLst>
          </a:blip>
          <a:srcRect l="52085" t="17824" b="2811"/>
          <a:stretch>
            <a:fillRect/>
          </a:stretch>
        </p:blipFill>
        <p:spPr>
          <a:xfrm>
            <a:off x="8989695" y="3263900"/>
            <a:ext cx="3136900" cy="2922905"/>
          </a:xfrm>
          <a:prstGeom prst="rect">
            <a:avLst/>
          </a:prstGeom>
        </p:spPr>
      </p:pic>
      <p:sp>
        <p:nvSpPr>
          <p:cNvPr id="33" name="文本框 32"/>
          <p:cNvSpPr txBox="1"/>
          <p:nvPr/>
        </p:nvSpPr>
        <p:spPr>
          <a:xfrm>
            <a:off x="1441672" y="2532877"/>
            <a:ext cx="7407564" cy="2840383"/>
          </a:xfrm>
          <a:prstGeom prst="rect">
            <a:avLst/>
          </a:prstGeom>
          <a:noFill/>
        </p:spPr>
        <p:txBody>
          <a:bodyPr wrap="square" rtlCol="0" anchor="t">
            <a:noAutofit/>
          </a:bodyPr>
          <a:lstStyle/>
          <a:p>
            <a:pPr>
              <a:lnSpc>
                <a:spcPct val="150000"/>
              </a:lnSpc>
              <a:spcBef>
                <a:spcPts val="1500"/>
              </a:spcBef>
            </a:pPr>
            <a:r>
              <a:rPr lang="zh-CN" altLang="en-US" sz="1200" dirty="0">
                <a:solidFill>
                  <a:srgbClr val="352200"/>
                </a:solidFill>
                <a:latin typeface="美团体 Light" panose="02000800000000000000" pitchFamily="2" charset="-122"/>
                <a:ea typeface="美团体 Light" panose="02000800000000000000" pitchFamily="2" charset="-122"/>
                <a:sym typeface="+mn-ea"/>
              </a:rPr>
              <a:t>美团闪购即时零售通过“</a:t>
            </a:r>
            <a:r>
              <a:rPr lang="en-US" altLang="zh-CN" sz="1200" dirty="0">
                <a:solidFill>
                  <a:srgbClr val="352200"/>
                </a:solidFill>
                <a:latin typeface="美团体 Light" panose="02000800000000000000" pitchFamily="2" charset="-122"/>
                <a:ea typeface="美团体 Light" panose="02000800000000000000" pitchFamily="2" charset="-122"/>
                <a:sym typeface="+mn-ea"/>
              </a:rPr>
              <a:t>30</a:t>
            </a:r>
            <a:r>
              <a:rPr lang="zh-CN" altLang="en-US" sz="1200" dirty="0">
                <a:solidFill>
                  <a:srgbClr val="352200"/>
                </a:solidFill>
                <a:latin typeface="美团体 Light" panose="02000800000000000000" pitchFamily="2" charset="-122"/>
                <a:ea typeface="美团体 Light" panose="02000800000000000000" pitchFamily="2" charset="-122"/>
                <a:sym typeface="+mn-ea"/>
              </a:rPr>
              <a:t>分钟万物到家”的优质体验满足各类人群的情感、效率和实用诉求，具备广阔的增量空间。</a:t>
            </a:r>
            <a:endParaRPr lang="en-US" altLang="zh-CN" sz="1200" dirty="0">
              <a:solidFill>
                <a:srgbClr val="352200"/>
              </a:solidFill>
              <a:latin typeface="美团体 Light" panose="02000800000000000000" pitchFamily="2" charset="-122"/>
              <a:ea typeface="美团体 Light" panose="02000800000000000000" pitchFamily="2" charset="-122"/>
              <a:sym typeface="+mn-ea"/>
            </a:endParaRPr>
          </a:p>
          <a:p>
            <a:pPr>
              <a:lnSpc>
                <a:spcPct val="150000"/>
              </a:lnSpc>
              <a:spcBef>
                <a:spcPts val="1500"/>
              </a:spcBef>
            </a:pPr>
            <a:r>
              <a:rPr lang="zh-CN" altLang="en-US" sz="1200" dirty="0">
                <a:solidFill>
                  <a:srgbClr val="352200"/>
                </a:solidFill>
                <a:latin typeface="美团体 Light" panose="02000800000000000000" pitchFamily="2" charset="-122"/>
                <a:ea typeface="美团体 Light" panose="02000800000000000000" pitchFamily="2" charset="-122"/>
                <a:sym typeface="+mn-ea"/>
              </a:rPr>
              <a:t>从供给端，即时零售凭借履约优势，在距离消费者</a:t>
            </a:r>
            <a:r>
              <a:rPr lang="en-US" altLang="zh-CN" sz="1200" dirty="0">
                <a:solidFill>
                  <a:srgbClr val="352200"/>
                </a:solidFill>
                <a:latin typeface="美团体 Light" panose="02000800000000000000" pitchFamily="2" charset="-122"/>
                <a:ea typeface="美团体 Light" panose="02000800000000000000" pitchFamily="2" charset="-122"/>
                <a:sym typeface="+mn-ea"/>
              </a:rPr>
              <a:t>3-5</a:t>
            </a:r>
            <a:r>
              <a:rPr lang="zh-CN" altLang="en-US" sz="1200" dirty="0">
                <a:solidFill>
                  <a:srgbClr val="352200"/>
                </a:solidFill>
                <a:latin typeface="美团体 Light" panose="02000800000000000000" pitchFamily="2" charset="-122"/>
                <a:ea typeface="美团体 Light" panose="02000800000000000000" pitchFamily="2" charset="-122"/>
                <a:sym typeface="+mn-ea"/>
              </a:rPr>
              <a:t>公里为半径的蜂窝建立起“移动货架”，令消费者所见即所得，为每个场景提供“不多不少刚刚好”的产品选择。</a:t>
            </a:r>
            <a:r>
              <a:rPr lang="zh-CN" altLang="en-US" sz="1200" b="1" dirty="0">
                <a:solidFill>
                  <a:srgbClr val="352200"/>
                </a:solidFill>
                <a:latin typeface="美团体 Light" panose="02000800000000000000" pitchFamily="2" charset="-122"/>
                <a:ea typeface="美团体 Light" panose="02000800000000000000" pitchFamily="2" charset="-122"/>
                <a:sym typeface="+mn-ea"/>
              </a:rPr>
              <a:t>“移动货架”通过深入理解每个蜂窝内的消费需求，为品牌带来供给端的升级</a:t>
            </a:r>
            <a:r>
              <a:rPr lang="en-US" altLang="zh-CN" sz="1200" b="1" dirty="0">
                <a:solidFill>
                  <a:srgbClr val="352200"/>
                </a:solidFill>
                <a:latin typeface="美团体 Light" panose="02000800000000000000" pitchFamily="2" charset="-122"/>
                <a:ea typeface="美团体 Light" panose="02000800000000000000" pitchFamily="2" charset="-122"/>
                <a:sym typeface="+mn-ea"/>
              </a:rPr>
              <a:t>――</a:t>
            </a:r>
            <a:r>
              <a:rPr lang="zh-CN" altLang="en-US" sz="1200" b="1" dirty="0">
                <a:solidFill>
                  <a:srgbClr val="352200"/>
                </a:solidFill>
                <a:latin typeface="美团体 Light" panose="02000800000000000000" pitchFamily="2" charset="-122"/>
                <a:ea typeface="美团体 Light" panose="02000800000000000000" pitchFamily="2" charset="-122"/>
                <a:sym typeface="+mn-ea"/>
              </a:rPr>
              <a:t>更准的店铺、更精的商品、更妙的体验。</a:t>
            </a:r>
            <a:endParaRPr lang="en-US" altLang="zh-CN" sz="1200" b="1" dirty="0">
              <a:solidFill>
                <a:srgbClr val="352200"/>
              </a:solidFill>
              <a:latin typeface="美团体 Light" panose="02000800000000000000" pitchFamily="2" charset="-122"/>
              <a:ea typeface="美团体 Light" panose="02000800000000000000" pitchFamily="2" charset="-122"/>
              <a:sym typeface="+mn-ea"/>
            </a:endParaRPr>
          </a:p>
          <a:p>
            <a:pPr>
              <a:lnSpc>
                <a:spcPct val="150000"/>
              </a:lnSpc>
              <a:spcBef>
                <a:spcPts val="1500"/>
              </a:spcBef>
            </a:pPr>
            <a:r>
              <a:rPr lang="zh-CN" altLang="en-US" sz="1200" dirty="0">
                <a:solidFill>
                  <a:srgbClr val="352200"/>
                </a:solidFill>
                <a:latin typeface="美团体 Light" panose="02000800000000000000" pitchFamily="2" charset="-122"/>
                <a:ea typeface="美团体 Light" panose="02000800000000000000" pitchFamily="2" charset="-122"/>
                <a:sym typeface="+mn-ea"/>
              </a:rPr>
              <a:t>从需求端，有别于其他零售形态，即时零售将“购买场”和“使用场”无缝融合，随着消费者“使用场景”不断切换驱动着品牌生意增长。品牌基于即时零售上真实且丰富的场景，能够实现对消费者的立体刻画、根据消费者的需求和场景洞察生意机会，从而推动高效转化。</a:t>
            </a:r>
            <a:endParaRPr lang="en-US" altLang="zh-CN" sz="1200" dirty="0">
              <a:solidFill>
                <a:srgbClr val="352200"/>
              </a:solidFill>
              <a:latin typeface="美团体 Light" panose="02000800000000000000" pitchFamily="2" charset="-122"/>
              <a:ea typeface="美团体 Light" panose="02000800000000000000" pitchFamily="2" charset="-122"/>
              <a:sym typeface="+mn-ea"/>
            </a:endParaRPr>
          </a:p>
        </p:txBody>
      </p:sp>
      <p:cxnSp>
        <p:nvCxnSpPr>
          <p:cNvPr id="37" name="直接连接符 36"/>
          <p:cNvCxnSpPr/>
          <p:nvPr/>
        </p:nvCxnSpPr>
        <p:spPr>
          <a:xfrm>
            <a:off x="713105" y="6011545"/>
            <a:ext cx="10766425" cy="0"/>
          </a:xfrm>
          <a:prstGeom prst="line">
            <a:avLst/>
          </a:prstGeom>
        </p:spPr>
        <p:style>
          <a:lnRef idx="2">
            <a:schemeClr val="accent1"/>
          </a:lnRef>
          <a:fillRef idx="0">
            <a:srgbClr val="FFFFFF"/>
          </a:fillRef>
          <a:effectRef idx="0">
            <a:srgbClr val="FFFFFF"/>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26"/>
          <p:cNvSpPr txBox="1"/>
          <p:nvPr/>
        </p:nvSpPr>
        <p:spPr>
          <a:xfrm>
            <a:off x="4259369" y="1433524"/>
            <a:ext cx="3673263" cy="513346"/>
          </a:xfrm>
          <a:prstGeom prst="rect">
            <a:avLst/>
          </a:prstGeom>
          <a:solidFill>
            <a:schemeClr val="bg1"/>
          </a:solidFill>
        </p:spPr>
        <p:txBody>
          <a:bodyPr wrap="square">
            <a:spAutoFit/>
          </a:bodyPr>
          <a:lstStyle/>
          <a:p>
            <a:pPr algn="ctr">
              <a:lnSpc>
                <a:spcPct val="150000"/>
              </a:lnSpc>
              <a:spcBef>
                <a:spcPts val="1000"/>
              </a:spcBef>
            </a:pPr>
            <a:r>
              <a:rPr lang="en-US" altLang="zh-CN" sz="2000" b="1" dirty="0" err="1">
                <a:solidFill>
                  <a:srgbClr val="FFD100">
                    <a:alpha val="50000"/>
                  </a:srgbClr>
                </a:solidFill>
                <a:latin typeface="美团体" panose="02000500000000000000" pitchFamily="2" charset="-122"/>
                <a:ea typeface="美团体" panose="02000500000000000000" pitchFamily="2" charset="-122"/>
              </a:rPr>
              <a:t>Meituan</a:t>
            </a:r>
            <a:r>
              <a:rPr lang="en-US" altLang="zh-CN" sz="2000" b="1" dirty="0">
                <a:solidFill>
                  <a:srgbClr val="FFD100">
                    <a:alpha val="50000"/>
                  </a:srgbClr>
                </a:solidFill>
                <a:latin typeface="美团体" panose="02000500000000000000" pitchFamily="2" charset="-122"/>
                <a:ea typeface="美团体" panose="02000500000000000000" pitchFamily="2" charset="-122"/>
              </a:rPr>
              <a:t>  </a:t>
            </a:r>
            <a:r>
              <a:rPr lang="en-US" altLang="zh-CN" sz="2000" b="1" dirty="0" err="1">
                <a:solidFill>
                  <a:srgbClr val="FFD100">
                    <a:alpha val="50000"/>
                  </a:srgbClr>
                </a:solidFill>
                <a:latin typeface="美团体" panose="02000500000000000000" pitchFamily="2" charset="-122"/>
                <a:ea typeface="美团体" panose="02000500000000000000" pitchFamily="2" charset="-122"/>
              </a:rPr>
              <a:t>Instashopping</a:t>
            </a:r>
            <a:endParaRPr lang="en-US" altLang="zh-CN" sz="2000" b="1" dirty="0">
              <a:solidFill>
                <a:srgbClr val="FFD100">
                  <a:alpha val="50000"/>
                </a:srgbClr>
              </a:solidFill>
              <a:latin typeface="美团体" panose="02000500000000000000" pitchFamily="2" charset="-122"/>
              <a:ea typeface="美团体" panose="02000500000000000000" pitchFamily="2" charset="-122"/>
            </a:endParaRPr>
          </a:p>
        </p:txBody>
      </p:sp>
      <p:pic>
        <p:nvPicPr>
          <p:cNvPr id="2" name="图片 1" descr="金翼大赛gai-1 -17"/>
          <p:cNvPicPr>
            <a:picLocks noChangeAspect="1"/>
          </p:cNvPicPr>
          <p:nvPr/>
        </p:nvPicPr>
        <p:blipFill>
          <a:blip r:embed="rId3"/>
          <a:stretch>
            <a:fillRect/>
          </a:stretch>
        </p:blipFill>
        <p:spPr>
          <a:xfrm>
            <a:off x="10333355" y="6151245"/>
            <a:ext cx="1222375" cy="469900"/>
          </a:xfrm>
          <a:prstGeom prst="rect">
            <a:avLst/>
          </a:prstGeom>
        </p:spPr>
      </p:pic>
      <p:pic>
        <p:nvPicPr>
          <p:cNvPr id="7" name="图片 6" descr="cs -19"/>
          <p:cNvPicPr>
            <a:picLocks noChangeAspect="1"/>
          </p:cNvPicPr>
          <p:nvPr/>
        </p:nvPicPr>
        <p:blipFill>
          <a:blip r:embed="rId4"/>
          <a:stretch>
            <a:fillRect/>
          </a:stretch>
        </p:blipFill>
        <p:spPr>
          <a:xfrm>
            <a:off x="621030" y="6158865"/>
            <a:ext cx="1976120" cy="368935"/>
          </a:xfrm>
          <a:prstGeom prst="rect">
            <a:avLst/>
          </a:prstGeom>
        </p:spPr>
      </p:pic>
      <p:pic>
        <p:nvPicPr>
          <p:cNvPr id="20" name="图形 1"/>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4992" y="436486"/>
            <a:ext cx="276225" cy="390525"/>
          </a:xfrm>
          <a:prstGeom prst="rect">
            <a:avLst/>
          </a:prstGeom>
        </p:spPr>
      </p:pic>
      <p:pic>
        <p:nvPicPr>
          <p:cNvPr id="21" name="图片 20" descr="图标&#10;&#10;描述已自动生成"/>
          <p:cNvPicPr>
            <a:picLocks noChangeAspect="1"/>
          </p:cNvPicPr>
          <p:nvPr/>
        </p:nvPicPr>
        <p:blipFill>
          <a:blip r:embed="rId7"/>
          <a:stretch>
            <a:fillRect/>
          </a:stretch>
        </p:blipFill>
        <p:spPr>
          <a:xfrm>
            <a:off x="8992520" y="484938"/>
            <a:ext cx="2898040" cy="384713"/>
          </a:xfrm>
          <a:prstGeom prst="rect">
            <a:avLst/>
          </a:prstGeom>
        </p:spPr>
      </p:pic>
      <p:sp>
        <p:nvSpPr>
          <p:cNvPr id="22" name="文本框 21"/>
          <p:cNvSpPr txBox="1"/>
          <p:nvPr/>
        </p:nvSpPr>
        <p:spPr>
          <a:xfrm>
            <a:off x="851217" y="384703"/>
            <a:ext cx="2339102" cy="523220"/>
          </a:xfrm>
          <a:prstGeom prst="rect">
            <a:avLst/>
          </a:prstGeom>
          <a:noFill/>
        </p:spPr>
        <p:txBody>
          <a:bodyPr wrap="none" rtlCol="0">
            <a:spAutoFit/>
          </a:bodyPr>
          <a:lstStyle/>
          <a:p>
            <a:pPr algn="ctr"/>
            <a:r>
              <a:rPr kumimoji="1" lang="zh-CN" altLang="en-US" sz="2800" b="1" dirty="0">
                <a:latin typeface="美团体" panose="02000500000000000000" pitchFamily="2" charset="-122"/>
                <a:ea typeface="美团体" panose="02000500000000000000" pitchFamily="2" charset="-122"/>
              </a:rPr>
              <a:t>案例背景说明</a:t>
            </a:r>
          </a:p>
        </p:txBody>
      </p:sp>
      <p:sp>
        <p:nvSpPr>
          <p:cNvPr id="16" name="矩形 15"/>
          <p:cNvSpPr/>
          <p:nvPr/>
        </p:nvSpPr>
        <p:spPr>
          <a:xfrm>
            <a:off x="1301213" y="2075212"/>
            <a:ext cx="9434934" cy="3641694"/>
          </a:xfrm>
          <a:prstGeom prst="rect">
            <a:avLst/>
          </a:prstGeom>
          <a:solidFill>
            <a:schemeClr val="bg1">
              <a:lumMod val="9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lnSpc>
                <a:spcPct val="150000"/>
              </a:lnSpc>
              <a:spcBef>
                <a:spcPts val="1500"/>
              </a:spcBef>
            </a:pPr>
            <a:endParaRPr sz="1200">
              <a:solidFill>
                <a:srgbClr val="352200"/>
              </a:solidFill>
              <a:latin typeface="美团体 Light" panose="02000800000000000000" pitchFamily="2" charset="-122"/>
              <a:ea typeface="美团体 Light" panose="02000800000000000000" pitchFamily="2" charset="-122"/>
              <a:sym typeface="+mn-ea"/>
            </a:endParaRPr>
          </a:p>
          <a:p>
            <a:pPr algn="l">
              <a:lnSpc>
                <a:spcPct val="130000"/>
              </a:lnSpc>
              <a:spcBef>
                <a:spcPts val="1500"/>
              </a:spcBef>
            </a:pPr>
            <a:endParaRPr lang="zh-CN" altLang="en-US">
              <a:latin typeface="美团体 Light" panose="02000800000000000000" pitchFamily="2" charset="-122"/>
              <a:ea typeface="美团体 Light" panose="02000800000000000000" pitchFamily="2" charset="-122"/>
            </a:endParaRPr>
          </a:p>
        </p:txBody>
      </p:sp>
      <p:sp>
        <p:nvSpPr>
          <p:cNvPr id="17" name="矩形: 圆角 10"/>
          <p:cNvSpPr/>
          <p:nvPr/>
        </p:nvSpPr>
        <p:spPr>
          <a:xfrm>
            <a:off x="1212530" y="1345324"/>
            <a:ext cx="9766940" cy="4526522"/>
          </a:xfrm>
          <a:prstGeom prst="roundRect">
            <a:avLst>
              <a:gd name="adj" fmla="val 5959"/>
            </a:avLst>
          </a:prstGeom>
          <a:noFill/>
          <a:ln w="19050">
            <a:solidFill>
              <a:srgbClr val="FFD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nvSpPr>
        <p:spPr>
          <a:xfrm>
            <a:off x="1546637" y="1773405"/>
            <a:ext cx="3673263" cy="513346"/>
          </a:xfrm>
          <a:prstGeom prst="rect">
            <a:avLst/>
          </a:prstGeom>
          <a:noFill/>
        </p:spPr>
        <p:txBody>
          <a:bodyPr wrap="square">
            <a:spAutoFit/>
          </a:bodyPr>
          <a:lstStyle/>
          <a:p>
            <a:pPr algn="just">
              <a:lnSpc>
                <a:spcPct val="150000"/>
              </a:lnSpc>
              <a:spcBef>
                <a:spcPts val="1000"/>
              </a:spcBef>
            </a:pPr>
            <a:r>
              <a:rPr lang="zh-CN" altLang="en-US" sz="2000" dirty="0">
                <a:solidFill>
                  <a:srgbClr val="352200"/>
                </a:solidFill>
                <a:latin typeface="美团体" panose="02000500000000000000" pitchFamily="2" charset="-122"/>
                <a:ea typeface="美团体" panose="02000500000000000000" pitchFamily="2" charset="-122"/>
              </a:rPr>
              <a:t>品牌竞争力指数说明</a:t>
            </a:r>
          </a:p>
        </p:txBody>
      </p:sp>
      <p:sp>
        <p:nvSpPr>
          <p:cNvPr id="25" name="矩形: 圆角 19"/>
          <p:cNvSpPr/>
          <p:nvPr/>
        </p:nvSpPr>
        <p:spPr>
          <a:xfrm>
            <a:off x="1609090" y="2250747"/>
            <a:ext cx="515816" cy="45719"/>
          </a:xfrm>
          <a:prstGeom prst="round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a:p>
        </p:txBody>
      </p:sp>
      <p:sp>
        <p:nvSpPr>
          <p:cNvPr id="33" name="文本框 32"/>
          <p:cNvSpPr txBox="1"/>
          <p:nvPr/>
        </p:nvSpPr>
        <p:spPr>
          <a:xfrm>
            <a:off x="1367699" y="2312513"/>
            <a:ext cx="7622037" cy="3184029"/>
          </a:xfrm>
          <a:prstGeom prst="rect">
            <a:avLst/>
          </a:prstGeom>
          <a:noFill/>
        </p:spPr>
        <p:txBody>
          <a:bodyPr wrap="square" rtlCol="0" anchor="t">
            <a:noAutofit/>
          </a:bodyPr>
          <a:lstStyle/>
          <a:p>
            <a:pPr>
              <a:lnSpc>
                <a:spcPct val="150000"/>
              </a:lnSpc>
              <a:spcBef>
                <a:spcPts val="1500"/>
              </a:spcBef>
            </a:pPr>
            <a:r>
              <a:rPr lang="zh-CN" altLang="en-US" sz="1200" dirty="0">
                <a:solidFill>
                  <a:srgbClr val="352200"/>
                </a:solidFill>
                <a:latin typeface="美团体 Light" panose="02000800000000000000" pitchFamily="2" charset="-122"/>
                <a:ea typeface="美团体 Light" panose="02000800000000000000" pitchFamily="2" charset="-122"/>
                <a:sym typeface="+mn-ea"/>
              </a:rPr>
              <a:t>过往传统的营销模式下，品牌仅能依赖市场占有率这一单一指标来衡量品牌整体的生意结果在行业中的表现，难以拆解影响生意的各运营环节关键指标与行业进行对比，这导致品牌在市场竞争中无法精准诊断其经营短板及时调整策略找到可持续的增长突破口。</a:t>
            </a:r>
          </a:p>
          <a:p>
            <a:pPr>
              <a:lnSpc>
                <a:spcPct val="150000"/>
              </a:lnSpc>
              <a:spcBef>
                <a:spcPts val="1500"/>
              </a:spcBef>
            </a:pPr>
            <a:r>
              <a:rPr lang="zh-CN" altLang="en-US" sz="1200" b="1" dirty="0">
                <a:solidFill>
                  <a:srgbClr val="352200"/>
                </a:solidFill>
                <a:latin typeface="美团体 Light" panose="02000800000000000000" pitchFamily="2" charset="-122"/>
                <a:ea typeface="美团体 Light" panose="02000800000000000000" pitchFamily="2" charset="-122"/>
                <a:sym typeface="+mn-ea"/>
              </a:rPr>
              <a:t>美团闪购平台推出的“品牌竞争力指数”工具，是行业内首个基于</a:t>
            </a:r>
            <a:r>
              <a:rPr lang="en-US" altLang="zh-CN" sz="1200" b="1" dirty="0">
                <a:solidFill>
                  <a:srgbClr val="352200"/>
                </a:solidFill>
                <a:latin typeface="美团体 Light" panose="02000800000000000000" pitchFamily="2" charset="-122"/>
                <a:ea typeface="美团体 Light" panose="02000800000000000000" pitchFamily="2" charset="-122"/>
                <a:sym typeface="+mn-ea"/>
              </a:rPr>
              <a:t>LBS</a:t>
            </a:r>
            <a:r>
              <a:rPr lang="zh-CN" altLang="en-US" sz="1200" b="1" dirty="0">
                <a:solidFill>
                  <a:srgbClr val="352200"/>
                </a:solidFill>
                <a:latin typeface="美团体 Light" panose="02000800000000000000" pitchFamily="2" charset="-122"/>
                <a:ea typeface="美团体 Light" panose="02000800000000000000" pitchFamily="2" charset="-122"/>
                <a:sym typeface="+mn-ea"/>
              </a:rPr>
              <a:t>蜂窝粒度的数字化营销工具，</a:t>
            </a:r>
            <a:r>
              <a:rPr lang="zh-CN" altLang="en-US" sz="1200" dirty="0">
                <a:solidFill>
                  <a:srgbClr val="352200"/>
                </a:solidFill>
                <a:latin typeface="美团体 Light" panose="02000800000000000000" pitchFamily="2" charset="-122"/>
                <a:ea typeface="美团体 Light" panose="02000800000000000000" pitchFamily="2" charset="-122"/>
                <a:sym typeface="+mn-ea"/>
              </a:rPr>
              <a:t>通过构建品牌即时零售生态的全链路竞争力图谱，实现品牌健康度的可量化、可干预。该工具突破了零售行业传统的</a:t>
            </a:r>
            <a:r>
              <a:rPr lang="en-US" altLang="zh-CN" sz="1200" dirty="0">
                <a:solidFill>
                  <a:srgbClr val="352200"/>
                </a:solidFill>
                <a:latin typeface="美团体 Light" panose="02000800000000000000" pitchFamily="2" charset="-122"/>
                <a:ea typeface="美团体 Light" panose="02000800000000000000" pitchFamily="2" charset="-122"/>
                <a:sym typeface="+mn-ea"/>
              </a:rPr>
              <a:t>GMV</a:t>
            </a:r>
            <a:r>
              <a:rPr lang="zh-CN" altLang="en-US" sz="1200" dirty="0">
                <a:solidFill>
                  <a:srgbClr val="352200"/>
                </a:solidFill>
                <a:latin typeface="美团体 Light" panose="02000800000000000000" pitchFamily="2" charset="-122"/>
                <a:ea typeface="美团体 Light" panose="02000800000000000000" pitchFamily="2" charset="-122"/>
                <a:sym typeface="+mn-ea"/>
              </a:rPr>
              <a:t>评估方式，基于海量用户行为消费数据，</a:t>
            </a:r>
            <a:r>
              <a:rPr lang="zh-CN" altLang="en-US" sz="1200" b="1" dirty="0">
                <a:solidFill>
                  <a:srgbClr val="352200"/>
                </a:solidFill>
                <a:latin typeface="美团体 Light" panose="02000800000000000000" pitchFamily="2" charset="-122"/>
                <a:ea typeface="美团体 Light" panose="02000800000000000000" pitchFamily="2" charset="-122"/>
                <a:sym typeface="+mn-ea"/>
              </a:rPr>
              <a:t>打造出涵盖“供给</a:t>
            </a:r>
            <a:r>
              <a:rPr lang="en-US" altLang="zh-CN" sz="1200" b="1" dirty="0">
                <a:solidFill>
                  <a:srgbClr val="352200"/>
                </a:solidFill>
                <a:latin typeface="美团体 Light" panose="02000800000000000000" pitchFamily="2" charset="-122"/>
                <a:ea typeface="美团体 Light" panose="02000800000000000000" pitchFamily="2" charset="-122"/>
                <a:sym typeface="+mn-ea"/>
              </a:rPr>
              <a:t>-</a:t>
            </a:r>
            <a:r>
              <a:rPr lang="zh-CN" altLang="en-US" sz="1200" b="1" dirty="0">
                <a:solidFill>
                  <a:srgbClr val="352200"/>
                </a:solidFill>
                <a:latin typeface="美团体 Light" panose="02000800000000000000" pitchFamily="2" charset="-122"/>
                <a:ea typeface="美团体 Light" panose="02000800000000000000" pitchFamily="2" charset="-122"/>
                <a:sym typeface="+mn-ea"/>
              </a:rPr>
              <a:t>心智</a:t>
            </a:r>
            <a:r>
              <a:rPr lang="en-US" altLang="zh-CN" sz="1200" b="1" dirty="0">
                <a:solidFill>
                  <a:srgbClr val="352200"/>
                </a:solidFill>
                <a:latin typeface="美团体 Light" panose="02000800000000000000" pitchFamily="2" charset="-122"/>
                <a:ea typeface="美团体 Light" panose="02000800000000000000" pitchFamily="2" charset="-122"/>
                <a:sym typeface="+mn-ea"/>
              </a:rPr>
              <a:t>-</a:t>
            </a:r>
            <a:r>
              <a:rPr lang="zh-CN" altLang="en-US" sz="1200" b="1" dirty="0">
                <a:solidFill>
                  <a:srgbClr val="352200"/>
                </a:solidFill>
                <a:latin typeface="美团体 Light" panose="02000800000000000000" pitchFamily="2" charset="-122"/>
                <a:ea typeface="美团体 Light" panose="02000800000000000000" pitchFamily="2" charset="-122"/>
                <a:sym typeface="+mn-ea"/>
              </a:rPr>
              <a:t>交易</a:t>
            </a:r>
            <a:r>
              <a:rPr lang="en-US" altLang="zh-CN" sz="1200" b="1" dirty="0">
                <a:solidFill>
                  <a:srgbClr val="352200"/>
                </a:solidFill>
                <a:latin typeface="美团体 Light" panose="02000800000000000000" pitchFamily="2" charset="-122"/>
                <a:ea typeface="美团体 Light" panose="02000800000000000000" pitchFamily="2" charset="-122"/>
                <a:sym typeface="+mn-ea"/>
              </a:rPr>
              <a:t>-</a:t>
            </a:r>
            <a:r>
              <a:rPr lang="zh-CN" altLang="en-US" sz="1200" b="1" dirty="0">
                <a:solidFill>
                  <a:srgbClr val="352200"/>
                </a:solidFill>
                <a:latin typeface="美团体 Light" panose="02000800000000000000" pitchFamily="2" charset="-122"/>
                <a:ea typeface="美团体 Light" panose="02000800000000000000" pitchFamily="2" charset="-122"/>
                <a:sym typeface="+mn-ea"/>
              </a:rPr>
              <a:t>信任”四大维度评估体系，</a:t>
            </a:r>
            <a:r>
              <a:rPr lang="zh-CN" altLang="en-US" sz="1200" dirty="0">
                <a:solidFill>
                  <a:srgbClr val="352200"/>
                </a:solidFill>
                <a:latin typeface="美团体 Light" panose="02000800000000000000" pitchFamily="2" charset="-122"/>
                <a:ea typeface="美团体 Light" panose="02000800000000000000" pitchFamily="2" charset="-122"/>
                <a:sym typeface="+mn-ea"/>
              </a:rPr>
              <a:t>支持全域诊断与动态追踪，为科学决策提供数字化支持，打造品牌增长智能仪表盘。</a:t>
            </a:r>
          </a:p>
          <a:p>
            <a:pPr>
              <a:lnSpc>
                <a:spcPct val="150000"/>
              </a:lnSpc>
              <a:spcBef>
                <a:spcPts val="1500"/>
              </a:spcBef>
            </a:pPr>
            <a:r>
              <a:rPr lang="zh-CN" altLang="en-US" sz="1200" dirty="0">
                <a:solidFill>
                  <a:srgbClr val="352200"/>
                </a:solidFill>
                <a:latin typeface="美团体 Light" panose="02000800000000000000" pitchFamily="2" charset="-122"/>
                <a:ea typeface="美团体 Light" panose="02000800000000000000" pitchFamily="2" charset="-122"/>
                <a:sym typeface="+mn-ea"/>
              </a:rPr>
              <a:t>依托于“品牌竞争力指数”工具，品牌能够利用可视化数据看板实时监测并精准评估各维度竞争力的变化，识别生意运营过程中的优势与待改进项，并获得从问题定位到策略建议的完整解决方案，从而实现数字化运营效果最大化。</a:t>
            </a:r>
            <a:endParaRPr lang="en-US" altLang="zh-CN" sz="1200" dirty="0">
              <a:solidFill>
                <a:srgbClr val="352200"/>
              </a:solidFill>
              <a:latin typeface="美团体 Light" panose="02000800000000000000" pitchFamily="2" charset="-122"/>
              <a:ea typeface="美团体 Light" panose="02000800000000000000" pitchFamily="2" charset="-122"/>
              <a:sym typeface="+mn-ea"/>
            </a:endParaRPr>
          </a:p>
        </p:txBody>
      </p:sp>
      <p:cxnSp>
        <p:nvCxnSpPr>
          <p:cNvPr id="37" name="直接连接符 36"/>
          <p:cNvCxnSpPr/>
          <p:nvPr/>
        </p:nvCxnSpPr>
        <p:spPr>
          <a:xfrm>
            <a:off x="713105" y="6011545"/>
            <a:ext cx="10766425" cy="0"/>
          </a:xfrm>
          <a:prstGeom prst="line">
            <a:avLst/>
          </a:prstGeom>
        </p:spPr>
        <p:style>
          <a:lnRef idx="2">
            <a:schemeClr val="accent1"/>
          </a:lnRef>
          <a:fillRef idx="0">
            <a:srgbClr val="FFFFFF"/>
          </a:fillRef>
          <a:effectRef idx="0">
            <a:srgbClr val="FFFFFF"/>
          </a:effectRef>
          <a:fontRef idx="minor">
            <a:schemeClr val="tx1"/>
          </a:fontRef>
        </p:style>
      </p:cxnSp>
      <p:pic>
        <p:nvPicPr>
          <p:cNvPr id="4" name="图片 3"/>
          <p:cNvPicPr>
            <a:picLocks noChangeAspect="1"/>
          </p:cNvPicPr>
          <p:nvPr/>
        </p:nvPicPr>
        <p:blipFill rotWithShape="1">
          <a:blip r:embed="rId8">
            <a:extLst>
              <a:ext uri="{BEBA8EAE-BF5A-486C-A8C5-ECC9F3942E4B}">
                <a14:imgProps xmlns:a14="http://schemas.microsoft.com/office/drawing/2010/main">
                  <a14:imgLayer r:embed="rId9">
                    <a14:imgEffect>
                      <a14:backgroundRemoval t="4786" b="98741" l="27273" r="99522">
                        <a14:foregroundMark x1="72089" y1="94710" x2="72089" y2="94710"/>
                        <a14:foregroundMark x1="87081" y1="82116" x2="87081" y2="82116"/>
                        <a14:foregroundMark x1="94577" y1="82368" x2="94577" y2="82368"/>
                        <a14:foregroundMark x1="97289" y1="82368" x2="97289" y2="82368"/>
                        <a14:foregroundMark x1="94896" y1="87406" x2="94896" y2="87406"/>
                        <a14:foregroundMark x1="94737" y1="95214" x2="94737" y2="95214"/>
                        <a14:foregroundMark x1="92185" y1="83375" x2="92026" y2="97481"/>
                        <a14:foregroundMark x1="97927" y1="95718" x2="94099" y2="85390"/>
                        <a14:foregroundMark x1="97448" y1="95718" x2="96332" y2="83123"/>
                      </a14:backgroundRemoval>
                    </a14:imgEffect>
                  </a14:imgLayer>
                </a14:imgProps>
              </a:ext>
            </a:extLst>
          </a:blip>
          <a:srcRect l="24520"/>
          <a:stretch/>
        </p:blipFill>
        <p:spPr>
          <a:xfrm>
            <a:off x="8583942" y="3399858"/>
            <a:ext cx="3306618" cy="2773795"/>
          </a:xfrm>
          <a:prstGeom prst="rect">
            <a:avLst/>
          </a:prstGeom>
        </p:spPr>
      </p:pic>
      <p:sp>
        <p:nvSpPr>
          <p:cNvPr id="5" name="圆角矩形标注 4"/>
          <p:cNvSpPr/>
          <p:nvPr/>
        </p:nvSpPr>
        <p:spPr>
          <a:xfrm>
            <a:off x="8966585" y="1969960"/>
            <a:ext cx="2589146" cy="2576313"/>
          </a:xfrm>
          <a:custGeom>
            <a:avLst/>
            <a:gdLst>
              <a:gd name="connsiteX0" fmla="*/ 0 w 2589146"/>
              <a:gd name="connsiteY0" fmla="*/ 236636 h 1419785"/>
              <a:gd name="connsiteX1" fmla="*/ 236636 w 2589146"/>
              <a:gd name="connsiteY1" fmla="*/ 0 h 1419785"/>
              <a:gd name="connsiteX2" fmla="*/ 1510335 w 2589146"/>
              <a:gd name="connsiteY2" fmla="*/ 0 h 1419785"/>
              <a:gd name="connsiteX3" fmla="*/ 1510335 w 2589146"/>
              <a:gd name="connsiteY3" fmla="*/ 0 h 1419785"/>
              <a:gd name="connsiteX4" fmla="*/ 2157622 w 2589146"/>
              <a:gd name="connsiteY4" fmla="*/ 0 h 1419785"/>
              <a:gd name="connsiteX5" fmla="*/ 2352510 w 2589146"/>
              <a:gd name="connsiteY5" fmla="*/ 0 h 1419785"/>
              <a:gd name="connsiteX6" fmla="*/ 2589146 w 2589146"/>
              <a:gd name="connsiteY6" fmla="*/ 236636 h 1419785"/>
              <a:gd name="connsiteX7" fmla="*/ 2589146 w 2589146"/>
              <a:gd name="connsiteY7" fmla="*/ 828208 h 1419785"/>
              <a:gd name="connsiteX8" fmla="*/ 2589146 w 2589146"/>
              <a:gd name="connsiteY8" fmla="*/ 828208 h 1419785"/>
              <a:gd name="connsiteX9" fmla="*/ 2589146 w 2589146"/>
              <a:gd name="connsiteY9" fmla="*/ 1183154 h 1419785"/>
              <a:gd name="connsiteX10" fmla="*/ 2589146 w 2589146"/>
              <a:gd name="connsiteY10" fmla="*/ 1183149 h 1419785"/>
              <a:gd name="connsiteX11" fmla="*/ 2352510 w 2589146"/>
              <a:gd name="connsiteY11" fmla="*/ 1419785 h 1419785"/>
              <a:gd name="connsiteX12" fmla="*/ 2157622 w 2589146"/>
              <a:gd name="connsiteY12" fmla="*/ 1419785 h 1419785"/>
              <a:gd name="connsiteX13" fmla="*/ 1318600 w 2589146"/>
              <a:gd name="connsiteY13" fmla="*/ 2576313 h 1419785"/>
              <a:gd name="connsiteX14" fmla="*/ 1510335 w 2589146"/>
              <a:gd name="connsiteY14" fmla="*/ 1419785 h 1419785"/>
              <a:gd name="connsiteX15" fmla="*/ 236636 w 2589146"/>
              <a:gd name="connsiteY15" fmla="*/ 1419785 h 1419785"/>
              <a:gd name="connsiteX16" fmla="*/ 0 w 2589146"/>
              <a:gd name="connsiteY16" fmla="*/ 1183149 h 1419785"/>
              <a:gd name="connsiteX17" fmla="*/ 0 w 2589146"/>
              <a:gd name="connsiteY17" fmla="*/ 1183154 h 1419785"/>
              <a:gd name="connsiteX18" fmla="*/ 0 w 2589146"/>
              <a:gd name="connsiteY18" fmla="*/ 828208 h 1419785"/>
              <a:gd name="connsiteX19" fmla="*/ 0 w 2589146"/>
              <a:gd name="connsiteY19" fmla="*/ 828208 h 1419785"/>
              <a:gd name="connsiteX20" fmla="*/ 0 w 2589146"/>
              <a:gd name="connsiteY20" fmla="*/ 236636 h 1419785"/>
              <a:gd name="connsiteX0" fmla="*/ 0 w 2589146"/>
              <a:gd name="connsiteY0" fmla="*/ 236636 h 2576313"/>
              <a:gd name="connsiteX1" fmla="*/ 236636 w 2589146"/>
              <a:gd name="connsiteY1" fmla="*/ 0 h 2576313"/>
              <a:gd name="connsiteX2" fmla="*/ 1510335 w 2589146"/>
              <a:gd name="connsiteY2" fmla="*/ 0 h 2576313"/>
              <a:gd name="connsiteX3" fmla="*/ 1510335 w 2589146"/>
              <a:gd name="connsiteY3" fmla="*/ 0 h 2576313"/>
              <a:gd name="connsiteX4" fmla="*/ 2157622 w 2589146"/>
              <a:gd name="connsiteY4" fmla="*/ 0 h 2576313"/>
              <a:gd name="connsiteX5" fmla="*/ 2352510 w 2589146"/>
              <a:gd name="connsiteY5" fmla="*/ 0 h 2576313"/>
              <a:gd name="connsiteX6" fmla="*/ 2589146 w 2589146"/>
              <a:gd name="connsiteY6" fmla="*/ 236636 h 2576313"/>
              <a:gd name="connsiteX7" fmla="*/ 2589146 w 2589146"/>
              <a:gd name="connsiteY7" fmla="*/ 828208 h 2576313"/>
              <a:gd name="connsiteX8" fmla="*/ 2589146 w 2589146"/>
              <a:gd name="connsiteY8" fmla="*/ 828208 h 2576313"/>
              <a:gd name="connsiteX9" fmla="*/ 2589146 w 2589146"/>
              <a:gd name="connsiteY9" fmla="*/ 1183154 h 2576313"/>
              <a:gd name="connsiteX10" fmla="*/ 2589146 w 2589146"/>
              <a:gd name="connsiteY10" fmla="*/ 1183149 h 2576313"/>
              <a:gd name="connsiteX11" fmla="*/ 2352510 w 2589146"/>
              <a:gd name="connsiteY11" fmla="*/ 1419785 h 2576313"/>
              <a:gd name="connsiteX12" fmla="*/ 1843586 w 2589146"/>
              <a:gd name="connsiteY12" fmla="*/ 1429021 h 2576313"/>
              <a:gd name="connsiteX13" fmla="*/ 1318600 w 2589146"/>
              <a:gd name="connsiteY13" fmla="*/ 2576313 h 2576313"/>
              <a:gd name="connsiteX14" fmla="*/ 1510335 w 2589146"/>
              <a:gd name="connsiteY14" fmla="*/ 1419785 h 2576313"/>
              <a:gd name="connsiteX15" fmla="*/ 236636 w 2589146"/>
              <a:gd name="connsiteY15" fmla="*/ 1419785 h 2576313"/>
              <a:gd name="connsiteX16" fmla="*/ 0 w 2589146"/>
              <a:gd name="connsiteY16" fmla="*/ 1183149 h 2576313"/>
              <a:gd name="connsiteX17" fmla="*/ 0 w 2589146"/>
              <a:gd name="connsiteY17" fmla="*/ 1183154 h 2576313"/>
              <a:gd name="connsiteX18" fmla="*/ 0 w 2589146"/>
              <a:gd name="connsiteY18" fmla="*/ 828208 h 2576313"/>
              <a:gd name="connsiteX19" fmla="*/ 0 w 2589146"/>
              <a:gd name="connsiteY19" fmla="*/ 828208 h 2576313"/>
              <a:gd name="connsiteX20" fmla="*/ 0 w 2589146"/>
              <a:gd name="connsiteY20" fmla="*/ 236636 h 2576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89146" h="2576313">
                <a:moveTo>
                  <a:pt x="0" y="236636"/>
                </a:moveTo>
                <a:cubicBezTo>
                  <a:pt x="0" y="105946"/>
                  <a:pt x="105946" y="0"/>
                  <a:pt x="236636" y="0"/>
                </a:cubicBezTo>
                <a:lnTo>
                  <a:pt x="1510335" y="0"/>
                </a:lnTo>
                <a:lnTo>
                  <a:pt x="1510335" y="0"/>
                </a:lnTo>
                <a:lnTo>
                  <a:pt x="2157622" y="0"/>
                </a:lnTo>
                <a:lnTo>
                  <a:pt x="2352510" y="0"/>
                </a:lnTo>
                <a:cubicBezTo>
                  <a:pt x="2483200" y="0"/>
                  <a:pt x="2589146" y="105946"/>
                  <a:pt x="2589146" y="236636"/>
                </a:cubicBezTo>
                <a:lnTo>
                  <a:pt x="2589146" y="828208"/>
                </a:lnTo>
                <a:lnTo>
                  <a:pt x="2589146" y="828208"/>
                </a:lnTo>
                <a:lnTo>
                  <a:pt x="2589146" y="1183154"/>
                </a:lnTo>
                <a:lnTo>
                  <a:pt x="2589146" y="1183149"/>
                </a:lnTo>
                <a:cubicBezTo>
                  <a:pt x="2589146" y="1313839"/>
                  <a:pt x="2483200" y="1419785"/>
                  <a:pt x="2352510" y="1419785"/>
                </a:cubicBezTo>
                <a:lnTo>
                  <a:pt x="1843586" y="1429021"/>
                </a:lnTo>
                <a:lnTo>
                  <a:pt x="1318600" y="2576313"/>
                </a:lnTo>
                <a:lnTo>
                  <a:pt x="1510335" y="1419785"/>
                </a:lnTo>
                <a:lnTo>
                  <a:pt x="236636" y="1419785"/>
                </a:lnTo>
                <a:cubicBezTo>
                  <a:pt x="105946" y="1419785"/>
                  <a:pt x="0" y="1313839"/>
                  <a:pt x="0" y="1183149"/>
                </a:cubicBezTo>
                <a:lnTo>
                  <a:pt x="0" y="1183154"/>
                </a:lnTo>
                <a:lnTo>
                  <a:pt x="0" y="828208"/>
                </a:lnTo>
                <a:lnTo>
                  <a:pt x="0" y="828208"/>
                </a:lnTo>
                <a:lnTo>
                  <a:pt x="0" y="236636"/>
                </a:lnTo>
                <a:close/>
              </a:path>
            </a:pathLst>
          </a:custGeom>
        </p:spPr>
        <p:style>
          <a:lnRef idx="2">
            <a:schemeClr val="accent3"/>
          </a:lnRef>
          <a:fillRef idx="1">
            <a:schemeClr val="lt1"/>
          </a:fillRef>
          <a:effectRef idx="0">
            <a:schemeClr val="accent3"/>
          </a:effectRef>
          <a:fontRef idx="minor">
            <a:schemeClr val="dk1"/>
          </a:fontRef>
        </p:style>
        <p:txBody>
          <a:bodyPr rtlCol="0" anchor="ctr"/>
          <a:lstStyle/>
          <a:p>
            <a:pPr algn="ctr"/>
            <a:endParaRPr lang="zh-CN" altLang="en-US"/>
          </a:p>
        </p:txBody>
      </p:sp>
      <p:pic>
        <p:nvPicPr>
          <p:cNvPr id="3" name="图片 2"/>
          <p:cNvPicPr>
            <a:picLocks noChangeAspect="1"/>
          </p:cNvPicPr>
          <p:nvPr/>
        </p:nvPicPr>
        <p:blipFill rotWithShape="1">
          <a:blip r:embed="rId10"/>
          <a:srcRect l="3459" t="24584" r="6839" b="7793"/>
          <a:stretch/>
        </p:blipFill>
        <p:spPr>
          <a:xfrm>
            <a:off x="8990049" y="1999180"/>
            <a:ext cx="2565370" cy="1376857"/>
          </a:xfrm>
          <a:prstGeom prst="roundRect">
            <a:avLst>
              <a:gd name="adj" fmla="val 24023"/>
            </a:avLst>
          </a:prstGeom>
          <a:solidFill>
            <a:srgbClr val="FFFFFF">
              <a:shade val="85000"/>
            </a:srgbClr>
          </a:solidFill>
          <a:ln>
            <a:noFill/>
          </a:ln>
          <a:effectLst/>
        </p:spPr>
      </p:pic>
      <p:sp>
        <p:nvSpPr>
          <p:cNvPr id="24" name="文本框 23"/>
          <p:cNvSpPr txBox="1"/>
          <p:nvPr/>
        </p:nvSpPr>
        <p:spPr>
          <a:xfrm>
            <a:off x="4948272" y="1034479"/>
            <a:ext cx="2295456" cy="645160"/>
          </a:xfrm>
          <a:prstGeom prst="rect">
            <a:avLst/>
          </a:prstGeom>
          <a:solidFill>
            <a:schemeClr val="bg1"/>
          </a:solidFill>
        </p:spPr>
        <p:txBody>
          <a:bodyPr wrap="square" rtlCol="0">
            <a:spAutoFit/>
          </a:bodyPr>
          <a:lstStyle/>
          <a:p>
            <a:pPr algn="ctr"/>
            <a:r>
              <a:rPr lang="zh-CN" altLang="en-US" sz="3600" dirty="0">
                <a:solidFill>
                  <a:srgbClr val="352200"/>
                </a:solidFill>
                <a:latin typeface="美团体" panose="02000500000000000000" pitchFamily="2" charset="-122"/>
                <a:ea typeface="美团体" panose="02000500000000000000" pitchFamily="2" charset="-122"/>
              </a:rPr>
              <a:t>美团闪购</a:t>
            </a:r>
          </a:p>
        </p:txBody>
      </p:sp>
    </p:spTree>
    <p:extLst>
      <p:ext uri="{BB962C8B-B14F-4D97-AF65-F5344CB8AC3E}">
        <p14:creationId xmlns:p14="http://schemas.microsoft.com/office/powerpoint/2010/main" val="2039405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金翼大赛gai-1 -17"/>
          <p:cNvPicPr>
            <a:picLocks noChangeAspect="1"/>
          </p:cNvPicPr>
          <p:nvPr/>
        </p:nvPicPr>
        <p:blipFill>
          <a:blip r:embed="rId8"/>
          <a:stretch>
            <a:fillRect/>
          </a:stretch>
        </p:blipFill>
        <p:spPr>
          <a:xfrm>
            <a:off x="10333355" y="6151245"/>
            <a:ext cx="1222375" cy="469900"/>
          </a:xfrm>
          <a:prstGeom prst="rect">
            <a:avLst/>
          </a:prstGeom>
        </p:spPr>
      </p:pic>
      <p:pic>
        <p:nvPicPr>
          <p:cNvPr id="7" name="图片 6" descr="cs -19"/>
          <p:cNvPicPr>
            <a:picLocks noChangeAspect="1"/>
          </p:cNvPicPr>
          <p:nvPr/>
        </p:nvPicPr>
        <p:blipFill>
          <a:blip r:embed="rId9"/>
          <a:stretch>
            <a:fillRect/>
          </a:stretch>
        </p:blipFill>
        <p:spPr>
          <a:xfrm>
            <a:off x="621030" y="6158865"/>
            <a:ext cx="1976120" cy="368935"/>
          </a:xfrm>
          <a:prstGeom prst="rect">
            <a:avLst/>
          </a:prstGeom>
        </p:spPr>
      </p:pic>
      <p:pic>
        <p:nvPicPr>
          <p:cNvPr id="20" name="图形 1"/>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74992" y="436486"/>
            <a:ext cx="276225" cy="390525"/>
          </a:xfrm>
          <a:prstGeom prst="rect">
            <a:avLst/>
          </a:prstGeom>
        </p:spPr>
      </p:pic>
      <p:pic>
        <p:nvPicPr>
          <p:cNvPr id="21" name="图片 20" descr="图标&#10;&#10;描述已自动生成"/>
          <p:cNvPicPr>
            <a:picLocks noChangeAspect="1"/>
          </p:cNvPicPr>
          <p:nvPr/>
        </p:nvPicPr>
        <p:blipFill>
          <a:blip r:embed="rId12"/>
          <a:stretch>
            <a:fillRect/>
          </a:stretch>
        </p:blipFill>
        <p:spPr>
          <a:xfrm>
            <a:off x="8992520" y="484938"/>
            <a:ext cx="2898040" cy="384713"/>
          </a:xfrm>
          <a:prstGeom prst="rect">
            <a:avLst/>
          </a:prstGeom>
        </p:spPr>
      </p:pic>
      <p:sp>
        <p:nvSpPr>
          <p:cNvPr id="22" name="文本框 21"/>
          <p:cNvSpPr txBox="1"/>
          <p:nvPr/>
        </p:nvSpPr>
        <p:spPr>
          <a:xfrm>
            <a:off x="802469" y="384703"/>
            <a:ext cx="3416320" cy="523220"/>
          </a:xfrm>
          <a:prstGeom prst="rect">
            <a:avLst/>
          </a:prstGeom>
          <a:noFill/>
        </p:spPr>
        <p:txBody>
          <a:bodyPr wrap="none" rtlCol="0">
            <a:spAutoFit/>
          </a:bodyPr>
          <a:lstStyle/>
          <a:p>
            <a:pPr algn="ctr"/>
            <a:r>
              <a:rPr kumimoji="1" lang="zh-CN" altLang="en-US" sz="2800" b="1" dirty="0">
                <a:latin typeface="微软雅黑" panose="020B0503020204020204" pitchFamily="34" charset="-122"/>
                <a:ea typeface="微软雅黑" panose="020B0503020204020204" pitchFamily="34" charset="-122"/>
              </a:rPr>
              <a:t>闪耀街区营销方法论</a:t>
            </a:r>
          </a:p>
        </p:txBody>
      </p:sp>
      <p:sp>
        <p:nvSpPr>
          <p:cNvPr id="50" name="圆角矩形 49"/>
          <p:cNvSpPr/>
          <p:nvPr/>
        </p:nvSpPr>
        <p:spPr>
          <a:xfrm>
            <a:off x="7444318" y="2833672"/>
            <a:ext cx="2019043" cy="2898818"/>
          </a:xfrm>
          <a:prstGeom prst="roundRect">
            <a:avLst>
              <a:gd name="adj" fmla="val 3830"/>
            </a:avLst>
          </a:prstGeom>
          <a:noFill/>
          <a:ln w="19050">
            <a:solidFill>
              <a:srgbClr val="FFD1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3" name="圆角矩形 22"/>
          <p:cNvSpPr/>
          <p:nvPr/>
        </p:nvSpPr>
        <p:spPr>
          <a:xfrm>
            <a:off x="465154" y="1969123"/>
            <a:ext cx="2072945" cy="625934"/>
          </a:xfrm>
          <a:prstGeom prst="roundRect">
            <a:avLst/>
          </a:prstGeom>
          <a:solidFill>
            <a:srgbClr val="FFD100"/>
          </a:solidFill>
          <a:ln>
            <a:solidFill>
              <a:srgbClr val="FFD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solidFill>
                <a:latin typeface="微软雅黑" panose="020B0503020204020204" pitchFamily="34" charset="-122"/>
                <a:ea typeface="微软雅黑" panose="020B0503020204020204" pitchFamily="34" charset="-122"/>
              </a:rPr>
              <a:t>品牌竞争力</a:t>
            </a:r>
            <a:endParaRPr lang="en-US" altLang="zh-CN" sz="1600" b="1" dirty="0">
              <a:solidFill>
                <a:schemeClr val="tx1"/>
              </a:solidFill>
              <a:latin typeface="微软雅黑" panose="020B0503020204020204" pitchFamily="34" charset="-122"/>
              <a:ea typeface="微软雅黑" panose="020B0503020204020204" pitchFamily="34" charset="-122"/>
            </a:endParaRPr>
          </a:p>
          <a:p>
            <a:pPr algn="ctr"/>
            <a:r>
              <a:rPr lang="zh-CN" altLang="en-US" sz="1600" b="1" dirty="0">
                <a:solidFill>
                  <a:schemeClr val="tx1"/>
                </a:solidFill>
                <a:latin typeface="微软雅黑" panose="020B0503020204020204" pitchFamily="34" charset="-122"/>
                <a:ea typeface="微软雅黑" panose="020B0503020204020204" pitchFamily="34" charset="-122"/>
              </a:rPr>
              <a:t>诊断核心问题</a:t>
            </a:r>
            <a:endParaRPr lang="en-US" altLang="zh-CN" sz="1600" b="1" dirty="0">
              <a:solidFill>
                <a:schemeClr val="tx1"/>
              </a:solidFill>
              <a:latin typeface="微软雅黑" panose="020B0503020204020204" pitchFamily="34" charset="-122"/>
              <a:ea typeface="微软雅黑" panose="020B0503020204020204" pitchFamily="34" charset="-122"/>
            </a:endParaRPr>
          </a:p>
        </p:txBody>
      </p:sp>
      <p:sp>
        <p:nvSpPr>
          <p:cNvPr id="25" name="圆角矩形 24"/>
          <p:cNvSpPr/>
          <p:nvPr/>
        </p:nvSpPr>
        <p:spPr>
          <a:xfrm>
            <a:off x="5062211" y="1966034"/>
            <a:ext cx="2072945" cy="625934"/>
          </a:xfrm>
          <a:prstGeom prst="roundRect">
            <a:avLst/>
          </a:prstGeom>
          <a:solidFill>
            <a:srgbClr val="FFD100"/>
          </a:solidFill>
          <a:ln>
            <a:solidFill>
              <a:srgbClr val="FFD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solidFill>
                <a:latin typeface="微软雅黑" panose="020B0503020204020204" pitchFamily="34" charset="-122"/>
                <a:ea typeface="微软雅黑" panose="020B0503020204020204" pitchFamily="34" charset="-122"/>
              </a:rPr>
              <a:t>联合外投</a:t>
            </a:r>
            <a:endParaRPr lang="en-US" altLang="zh-CN" sz="1600" b="1" dirty="0">
              <a:solidFill>
                <a:schemeClr val="tx1"/>
              </a:solidFill>
              <a:latin typeface="微软雅黑" panose="020B0503020204020204" pitchFamily="34" charset="-122"/>
              <a:ea typeface="微软雅黑" panose="020B0503020204020204" pitchFamily="34" charset="-122"/>
            </a:endParaRPr>
          </a:p>
          <a:p>
            <a:pPr algn="ctr"/>
            <a:r>
              <a:rPr lang="zh-CN" altLang="en-US" sz="1600" b="1" dirty="0">
                <a:solidFill>
                  <a:schemeClr val="tx1"/>
                </a:solidFill>
                <a:latin typeface="微软雅黑" panose="020B0503020204020204" pitchFamily="34" charset="-122"/>
                <a:ea typeface="微软雅黑" panose="020B0503020204020204" pitchFamily="34" charset="-122"/>
              </a:rPr>
              <a:t>激活站外用户需求</a:t>
            </a:r>
          </a:p>
        </p:txBody>
      </p:sp>
      <p:sp>
        <p:nvSpPr>
          <p:cNvPr id="26" name="圆角矩形 25"/>
          <p:cNvSpPr/>
          <p:nvPr/>
        </p:nvSpPr>
        <p:spPr>
          <a:xfrm>
            <a:off x="2717085" y="1972336"/>
            <a:ext cx="2072945" cy="625934"/>
          </a:xfrm>
          <a:prstGeom prst="roundRect">
            <a:avLst/>
          </a:prstGeom>
          <a:solidFill>
            <a:srgbClr val="FFD100"/>
          </a:solidFill>
          <a:ln>
            <a:solidFill>
              <a:srgbClr val="FFD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solidFill>
                <a:latin typeface="微软雅黑" panose="020B0503020204020204" pitchFamily="34" charset="-122"/>
                <a:ea typeface="微软雅黑" panose="020B0503020204020204" pitchFamily="34" charset="-122"/>
              </a:rPr>
              <a:t>智慧分销</a:t>
            </a:r>
            <a:endParaRPr lang="en-US" altLang="zh-CN" sz="1600" b="1" dirty="0">
              <a:solidFill>
                <a:schemeClr val="tx1"/>
              </a:solidFill>
              <a:latin typeface="微软雅黑" panose="020B0503020204020204" pitchFamily="34" charset="-122"/>
              <a:ea typeface="微软雅黑" panose="020B0503020204020204" pitchFamily="34" charset="-122"/>
            </a:endParaRPr>
          </a:p>
          <a:p>
            <a:pPr algn="ctr"/>
            <a:r>
              <a:rPr lang="zh-CN" altLang="en-US" sz="1600" b="1" dirty="0">
                <a:solidFill>
                  <a:schemeClr val="tx1"/>
                </a:solidFill>
                <a:latin typeface="微软雅黑" panose="020B0503020204020204" pitchFamily="34" charset="-122"/>
                <a:ea typeface="微软雅黑" panose="020B0503020204020204" pitchFamily="34" charset="-122"/>
              </a:rPr>
              <a:t>指导品牌供给加强</a:t>
            </a:r>
          </a:p>
        </p:txBody>
      </p:sp>
      <p:sp>
        <p:nvSpPr>
          <p:cNvPr id="29" name="圆角矩形 28"/>
          <p:cNvSpPr/>
          <p:nvPr/>
        </p:nvSpPr>
        <p:spPr>
          <a:xfrm>
            <a:off x="7407995" y="1972287"/>
            <a:ext cx="2072945" cy="625934"/>
          </a:xfrm>
          <a:prstGeom prst="roundRect">
            <a:avLst/>
          </a:prstGeom>
          <a:solidFill>
            <a:srgbClr val="FFD100"/>
          </a:solidFill>
          <a:ln>
            <a:solidFill>
              <a:srgbClr val="FFD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solidFill>
                <a:latin typeface="微软雅黑" panose="020B0503020204020204" pitchFamily="34" charset="-122"/>
                <a:ea typeface="微软雅黑" panose="020B0503020204020204" pitchFamily="34" charset="-122"/>
              </a:rPr>
              <a:t>精准广告</a:t>
            </a:r>
            <a:r>
              <a:rPr lang="en-US" altLang="zh-CN" sz="1600" b="1" dirty="0">
                <a:solidFill>
                  <a:schemeClr val="tx1"/>
                </a:solidFill>
                <a:latin typeface="微软雅黑" panose="020B0503020204020204" pitchFamily="34" charset="-122"/>
                <a:ea typeface="微软雅黑" panose="020B0503020204020204" pitchFamily="34" charset="-122"/>
              </a:rPr>
              <a:t>/</a:t>
            </a:r>
            <a:r>
              <a:rPr lang="zh-CN" altLang="en-US" sz="1600" b="1" dirty="0">
                <a:solidFill>
                  <a:schemeClr val="tx1"/>
                </a:solidFill>
                <a:latin typeface="微软雅黑" panose="020B0503020204020204" pitchFamily="34" charset="-122"/>
                <a:ea typeface="微软雅黑" panose="020B0503020204020204" pitchFamily="34" charset="-122"/>
              </a:rPr>
              <a:t>发券</a:t>
            </a:r>
            <a:endParaRPr lang="en-US" altLang="zh-CN" sz="1600" b="1" dirty="0">
              <a:solidFill>
                <a:schemeClr val="tx1"/>
              </a:solidFill>
              <a:latin typeface="微软雅黑" panose="020B0503020204020204" pitchFamily="34" charset="-122"/>
              <a:ea typeface="微软雅黑" panose="020B0503020204020204" pitchFamily="34" charset="-122"/>
            </a:endParaRPr>
          </a:p>
          <a:p>
            <a:pPr algn="ctr"/>
            <a:r>
              <a:rPr lang="zh-CN" altLang="en-US" sz="1600" b="1" dirty="0">
                <a:solidFill>
                  <a:schemeClr val="tx1"/>
                </a:solidFill>
                <a:latin typeface="微软雅黑" panose="020B0503020204020204" pitchFamily="34" charset="-122"/>
                <a:ea typeface="微软雅黑" panose="020B0503020204020204" pitchFamily="34" charset="-122"/>
              </a:rPr>
              <a:t>促进用户成交</a:t>
            </a:r>
          </a:p>
        </p:txBody>
      </p:sp>
      <p:pic>
        <p:nvPicPr>
          <p:cNvPr id="30" name="图片 29"/>
          <p:cNvPicPr>
            <a:picLocks noChangeAspect="1"/>
          </p:cNvPicPr>
          <p:nvPr>
            <p:custDataLst>
              <p:tags r:id="rId1"/>
            </p:custDataLst>
          </p:nvPr>
        </p:nvPicPr>
        <p:blipFill>
          <a:blip r:embed="rId13"/>
          <a:srcRect l="18837" r="21420"/>
          <a:stretch>
            <a:fillRect/>
          </a:stretch>
        </p:blipFill>
        <p:spPr>
          <a:xfrm>
            <a:off x="2871215" y="2909914"/>
            <a:ext cx="1207029" cy="1761198"/>
          </a:xfrm>
          <a:prstGeom prst="rect">
            <a:avLst/>
          </a:prstGeom>
        </p:spPr>
      </p:pic>
      <p:pic>
        <p:nvPicPr>
          <p:cNvPr id="31" name="图片 30"/>
          <p:cNvPicPr>
            <a:picLocks noChangeAspect="1"/>
          </p:cNvPicPr>
          <p:nvPr>
            <p:custDataLst>
              <p:tags r:id="rId2"/>
            </p:custDataLst>
          </p:nvPr>
        </p:nvPicPr>
        <p:blipFill>
          <a:blip r:embed="rId14"/>
          <a:srcRect l="19036" t="31519" r="18925" b="13485"/>
          <a:stretch>
            <a:fillRect/>
          </a:stretch>
        </p:blipFill>
        <p:spPr>
          <a:xfrm>
            <a:off x="3767530" y="3142967"/>
            <a:ext cx="941017" cy="629854"/>
          </a:xfrm>
          <a:prstGeom prst="rect">
            <a:avLst/>
          </a:prstGeom>
          <a:ln w="19050">
            <a:solidFill>
              <a:srgbClr val="B40000"/>
            </a:solidFill>
          </a:ln>
        </p:spPr>
      </p:pic>
      <p:sp>
        <p:nvSpPr>
          <p:cNvPr id="32" name="矩形 31"/>
          <p:cNvSpPr/>
          <p:nvPr>
            <p:custDataLst>
              <p:tags r:id="rId3"/>
            </p:custDataLst>
          </p:nvPr>
        </p:nvSpPr>
        <p:spPr>
          <a:xfrm>
            <a:off x="3070124" y="3826021"/>
            <a:ext cx="330303" cy="245948"/>
          </a:xfrm>
          <a:prstGeom prst="rect">
            <a:avLst/>
          </a:prstGeom>
          <a:solidFill>
            <a:srgbClr val="000000">
              <a:alpha val="0"/>
            </a:srgbClr>
          </a:solidFill>
          <a:ln w="19050">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6" name="圆角矩形 5"/>
          <p:cNvSpPr/>
          <p:nvPr/>
        </p:nvSpPr>
        <p:spPr>
          <a:xfrm>
            <a:off x="491920" y="2839929"/>
            <a:ext cx="2019043" cy="2898818"/>
          </a:xfrm>
          <a:prstGeom prst="roundRect">
            <a:avLst>
              <a:gd name="adj" fmla="val 3830"/>
            </a:avLst>
          </a:prstGeom>
          <a:noFill/>
          <a:ln w="19050">
            <a:solidFill>
              <a:srgbClr val="FFD1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cxnSp>
        <p:nvCxnSpPr>
          <p:cNvPr id="9" name="直接箭头连接符 8"/>
          <p:cNvCxnSpPr>
            <a:stCxn id="32" idx="3"/>
            <a:endCxn id="31" idx="2"/>
          </p:cNvCxnSpPr>
          <p:nvPr/>
        </p:nvCxnSpPr>
        <p:spPr>
          <a:xfrm flipV="1">
            <a:off x="3400427" y="3772821"/>
            <a:ext cx="837612" cy="176174"/>
          </a:xfrm>
          <a:prstGeom prst="straightConnector1">
            <a:avLst/>
          </a:prstGeom>
          <a:ln w="19050">
            <a:solidFill>
              <a:srgbClr val="B40000"/>
            </a:solidFill>
            <a:tailEnd type="triangle"/>
          </a:ln>
        </p:spPr>
        <p:style>
          <a:lnRef idx="1">
            <a:schemeClr val="accent6"/>
          </a:lnRef>
          <a:fillRef idx="0">
            <a:schemeClr val="accent6"/>
          </a:fillRef>
          <a:effectRef idx="0">
            <a:schemeClr val="accent6"/>
          </a:effectRef>
          <a:fontRef idx="minor">
            <a:schemeClr val="tx1"/>
          </a:fontRef>
        </p:style>
      </p:cxnSp>
      <p:sp>
        <p:nvSpPr>
          <p:cNvPr id="34" name="圆角矩形 33"/>
          <p:cNvSpPr/>
          <p:nvPr/>
        </p:nvSpPr>
        <p:spPr>
          <a:xfrm>
            <a:off x="5097780" y="2829024"/>
            <a:ext cx="2019043" cy="2898818"/>
          </a:xfrm>
          <a:prstGeom prst="roundRect">
            <a:avLst>
              <a:gd name="adj" fmla="val 3830"/>
            </a:avLst>
          </a:prstGeom>
          <a:noFill/>
          <a:ln w="19050">
            <a:solidFill>
              <a:srgbClr val="FFD1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pic>
        <p:nvPicPr>
          <p:cNvPr id="12" name="图片 11"/>
          <p:cNvPicPr>
            <a:picLocks noChangeAspect="1"/>
          </p:cNvPicPr>
          <p:nvPr/>
        </p:nvPicPr>
        <p:blipFill rotWithShape="1">
          <a:blip r:embed="rId15">
            <a:extLst>
              <a:ext uri="{28A0092B-C50C-407E-A947-70E740481C1C}">
                <a14:useLocalDpi xmlns:a14="http://schemas.microsoft.com/office/drawing/2010/main" val="0"/>
              </a:ext>
            </a:extLst>
          </a:blip>
          <a:srcRect l="33785" t="26267" r="52187" b="46360"/>
          <a:stretch/>
        </p:blipFill>
        <p:spPr>
          <a:xfrm>
            <a:off x="5211725" y="3390202"/>
            <a:ext cx="1886189" cy="2107153"/>
          </a:xfrm>
          <a:prstGeom prst="rect">
            <a:avLst/>
          </a:prstGeom>
        </p:spPr>
      </p:pic>
      <p:pic>
        <p:nvPicPr>
          <p:cNvPr id="48" name="图片 47"/>
          <p:cNvPicPr>
            <a:picLocks noChangeAspect="1"/>
          </p:cNvPicPr>
          <p:nvPr/>
        </p:nvPicPr>
        <p:blipFill rotWithShape="1">
          <a:blip r:embed="rId15">
            <a:extLst>
              <a:ext uri="{28A0092B-C50C-407E-A947-70E740481C1C}">
                <a14:useLocalDpi xmlns:a14="http://schemas.microsoft.com/office/drawing/2010/main" val="0"/>
              </a:ext>
            </a:extLst>
          </a:blip>
          <a:srcRect l="80274" t="27297" r="4582" b="45094"/>
          <a:stretch/>
        </p:blipFill>
        <p:spPr>
          <a:xfrm>
            <a:off x="7491718" y="3481452"/>
            <a:ext cx="1924242" cy="1987415"/>
          </a:xfrm>
          <a:prstGeom prst="rect">
            <a:avLst/>
          </a:prstGeom>
        </p:spPr>
      </p:pic>
      <p:sp>
        <p:nvSpPr>
          <p:cNvPr id="53" name="圆角矩形 52"/>
          <p:cNvSpPr/>
          <p:nvPr/>
        </p:nvSpPr>
        <p:spPr>
          <a:xfrm>
            <a:off x="2772496" y="2833624"/>
            <a:ext cx="2019043" cy="2898818"/>
          </a:xfrm>
          <a:prstGeom prst="roundRect">
            <a:avLst>
              <a:gd name="adj" fmla="val 3830"/>
            </a:avLst>
          </a:prstGeom>
          <a:noFill/>
          <a:ln w="19050">
            <a:solidFill>
              <a:srgbClr val="FFD1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64" name="矩形 63"/>
          <p:cNvSpPr/>
          <p:nvPr/>
        </p:nvSpPr>
        <p:spPr>
          <a:xfrm>
            <a:off x="2335100" y="4043669"/>
            <a:ext cx="647111" cy="400110"/>
          </a:xfrm>
          <a:prstGeom prst="rect">
            <a:avLst/>
          </a:prstGeom>
        </p:spPr>
        <p:txBody>
          <a:bodyPr wrap="square">
            <a:spAutoFit/>
          </a:bodyPr>
          <a:lstStyle/>
          <a:p>
            <a:pPr algn="ctr"/>
            <a:r>
              <a:rPr lang="en-US" altLang="zh-CN" sz="2000"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&gt;&gt;</a:t>
            </a:r>
            <a:endParaRPr lang="zh-CN" altLang="en-US" sz="2000"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5" name="矩形 64"/>
          <p:cNvSpPr/>
          <p:nvPr/>
        </p:nvSpPr>
        <p:spPr>
          <a:xfrm>
            <a:off x="4655307" y="4036208"/>
            <a:ext cx="647111" cy="400110"/>
          </a:xfrm>
          <a:prstGeom prst="rect">
            <a:avLst/>
          </a:prstGeom>
        </p:spPr>
        <p:txBody>
          <a:bodyPr wrap="square">
            <a:spAutoFit/>
          </a:bodyPr>
          <a:lstStyle/>
          <a:p>
            <a:pPr algn="ctr"/>
            <a:r>
              <a:rPr lang="en-US" altLang="zh-CN" sz="2000"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&gt;&gt;</a:t>
            </a:r>
            <a:endParaRPr lang="zh-CN" altLang="en-US" sz="2000"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6" name="矩形 65"/>
          <p:cNvSpPr/>
          <p:nvPr/>
        </p:nvSpPr>
        <p:spPr>
          <a:xfrm>
            <a:off x="6973766" y="4043669"/>
            <a:ext cx="647111" cy="400110"/>
          </a:xfrm>
          <a:prstGeom prst="rect">
            <a:avLst/>
          </a:prstGeom>
        </p:spPr>
        <p:txBody>
          <a:bodyPr wrap="square">
            <a:spAutoFit/>
          </a:bodyPr>
          <a:lstStyle/>
          <a:p>
            <a:pPr algn="ctr"/>
            <a:r>
              <a:rPr lang="en-US" altLang="zh-CN" sz="2000"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&gt;&gt;</a:t>
            </a:r>
            <a:endParaRPr lang="zh-CN" altLang="en-US" sz="2000"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67" name="图片 66"/>
          <p:cNvPicPr>
            <a:picLocks noChangeAspect="1"/>
          </p:cNvPicPr>
          <p:nvPr>
            <p:custDataLst>
              <p:tags r:id="rId4"/>
            </p:custDataLst>
          </p:nvPr>
        </p:nvPicPr>
        <p:blipFill rotWithShape="1">
          <a:blip r:embed="rId16"/>
          <a:srcRect t="5094"/>
          <a:stretch/>
        </p:blipFill>
        <p:spPr>
          <a:xfrm>
            <a:off x="934231" y="4293835"/>
            <a:ext cx="1474077" cy="1067932"/>
          </a:xfrm>
          <a:prstGeom prst="rect">
            <a:avLst/>
          </a:prstGeom>
          <a:ln>
            <a:solidFill>
              <a:schemeClr val="accent3"/>
            </a:solidFill>
          </a:ln>
        </p:spPr>
      </p:pic>
      <p:pic>
        <p:nvPicPr>
          <p:cNvPr id="68" name="图片 67"/>
          <p:cNvPicPr>
            <a:picLocks noChangeAspect="1"/>
          </p:cNvPicPr>
          <p:nvPr>
            <p:custDataLst>
              <p:tags r:id="rId5"/>
            </p:custDataLst>
          </p:nvPr>
        </p:nvPicPr>
        <p:blipFill>
          <a:blip r:embed="rId17"/>
          <a:stretch>
            <a:fillRect/>
          </a:stretch>
        </p:blipFill>
        <p:spPr>
          <a:xfrm>
            <a:off x="575838" y="2979407"/>
            <a:ext cx="1472817" cy="935223"/>
          </a:xfrm>
          <a:prstGeom prst="rect">
            <a:avLst/>
          </a:prstGeom>
          <a:ln>
            <a:solidFill>
              <a:schemeClr val="accent3"/>
            </a:solidFill>
          </a:ln>
        </p:spPr>
      </p:pic>
      <p:sp>
        <p:nvSpPr>
          <p:cNvPr id="71" name="矩形 70"/>
          <p:cNvSpPr/>
          <p:nvPr/>
        </p:nvSpPr>
        <p:spPr>
          <a:xfrm>
            <a:off x="2040159" y="2858913"/>
            <a:ext cx="400110" cy="1318412"/>
          </a:xfrm>
          <a:prstGeom prst="rect">
            <a:avLst/>
          </a:prstGeom>
        </p:spPr>
        <p:txBody>
          <a:bodyPr vert="eaVert" wrap="square">
            <a:spAutoFit/>
          </a:bodyPr>
          <a:lstStyle/>
          <a:p>
            <a:pPr algn="ctr"/>
            <a:r>
              <a:rPr lang="zh-CN" altLang="en-US" sz="1400" dirty="0">
                <a:latin typeface="微软雅黑" panose="020B0503020204020204" pitchFamily="34" charset="-122"/>
                <a:ea typeface="微软雅黑" panose="020B0503020204020204" pitchFamily="34" charset="-122"/>
              </a:rPr>
              <a:t>定位目标城市</a:t>
            </a:r>
          </a:p>
        </p:txBody>
      </p:sp>
      <p:sp>
        <p:nvSpPr>
          <p:cNvPr id="73" name="矩形 72"/>
          <p:cNvSpPr/>
          <p:nvPr/>
        </p:nvSpPr>
        <p:spPr>
          <a:xfrm>
            <a:off x="563481" y="4201070"/>
            <a:ext cx="400110" cy="1331398"/>
          </a:xfrm>
          <a:prstGeom prst="rect">
            <a:avLst/>
          </a:prstGeom>
        </p:spPr>
        <p:txBody>
          <a:bodyPr vert="eaVert" wrap="square">
            <a:spAutoFit/>
          </a:bodyPr>
          <a:lstStyle/>
          <a:p>
            <a:pPr algn="ctr"/>
            <a:r>
              <a:rPr lang="zh-CN" altLang="en-US" sz="1400" dirty="0">
                <a:latin typeface="微软雅黑" panose="020B0503020204020204" pitchFamily="34" charset="-122"/>
                <a:ea typeface="微软雅黑" panose="020B0503020204020204" pitchFamily="34" charset="-122"/>
              </a:rPr>
              <a:t>定位关键指标</a:t>
            </a:r>
          </a:p>
        </p:txBody>
      </p:sp>
      <p:sp>
        <p:nvSpPr>
          <p:cNvPr id="46" name="圆角矩形 45"/>
          <p:cNvSpPr/>
          <p:nvPr/>
        </p:nvSpPr>
        <p:spPr>
          <a:xfrm>
            <a:off x="9713197" y="2827419"/>
            <a:ext cx="2019043" cy="2898818"/>
          </a:xfrm>
          <a:prstGeom prst="roundRect">
            <a:avLst>
              <a:gd name="adj" fmla="val 3830"/>
            </a:avLst>
          </a:prstGeom>
          <a:noFill/>
          <a:ln w="19050">
            <a:solidFill>
              <a:srgbClr val="FFD1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7" name="圆角矩形 46"/>
          <p:cNvSpPr/>
          <p:nvPr/>
        </p:nvSpPr>
        <p:spPr>
          <a:xfrm>
            <a:off x="9676874" y="1966034"/>
            <a:ext cx="2072945" cy="625934"/>
          </a:xfrm>
          <a:prstGeom prst="roundRect">
            <a:avLst/>
          </a:prstGeom>
          <a:solidFill>
            <a:srgbClr val="FFD100"/>
          </a:solidFill>
          <a:ln>
            <a:solidFill>
              <a:srgbClr val="FFD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solidFill>
                <a:latin typeface="微软雅黑" panose="020B0503020204020204" pitchFamily="34" charset="-122"/>
                <a:ea typeface="微软雅黑" panose="020B0503020204020204" pitchFamily="34" charset="-122"/>
              </a:rPr>
              <a:t>品牌竞争力</a:t>
            </a:r>
            <a:endParaRPr lang="en-US" altLang="zh-CN" sz="1600" b="1" dirty="0">
              <a:solidFill>
                <a:schemeClr val="tx1"/>
              </a:solidFill>
              <a:latin typeface="微软雅黑" panose="020B0503020204020204" pitchFamily="34" charset="-122"/>
              <a:ea typeface="微软雅黑" panose="020B0503020204020204" pitchFamily="34" charset="-122"/>
            </a:endParaRPr>
          </a:p>
          <a:p>
            <a:pPr algn="ctr"/>
            <a:r>
              <a:rPr lang="zh-CN" altLang="en-US" sz="1600" b="1" dirty="0">
                <a:solidFill>
                  <a:schemeClr val="tx1"/>
                </a:solidFill>
                <a:latin typeface="微软雅黑" panose="020B0503020204020204" pitchFamily="34" charset="-122"/>
                <a:ea typeface="微软雅黑" panose="020B0503020204020204" pitchFamily="34" charset="-122"/>
              </a:rPr>
              <a:t>评估营销效果</a:t>
            </a:r>
          </a:p>
        </p:txBody>
      </p:sp>
      <p:sp>
        <p:nvSpPr>
          <p:cNvPr id="56" name="矩形 55"/>
          <p:cNvSpPr/>
          <p:nvPr/>
        </p:nvSpPr>
        <p:spPr>
          <a:xfrm>
            <a:off x="9277703" y="4040089"/>
            <a:ext cx="647111" cy="400110"/>
          </a:xfrm>
          <a:prstGeom prst="rect">
            <a:avLst/>
          </a:prstGeom>
        </p:spPr>
        <p:txBody>
          <a:bodyPr wrap="square">
            <a:spAutoFit/>
          </a:bodyPr>
          <a:lstStyle/>
          <a:p>
            <a:pPr algn="ctr"/>
            <a:r>
              <a:rPr lang="en-US" altLang="zh-CN" sz="2000"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&gt;&gt;</a:t>
            </a:r>
            <a:endParaRPr lang="zh-CN" altLang="en-US" sz="2000" b="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pic>
        <p:nvPicPr>
          <p:cNvPr id="17" name="图片 16"/>
          <p:cNvPicPr>
            <a:picLocks noChangeAspect="1"/>
          </p:cNvPicPr>
          <p:nvPr/>
        </p:nvPicPr>
        <p:blipFill>
          <a:blip r:embed="rId18"/>
          <a:stretch>
            <a:fillRect/>
          </a:stretch>
        </p:blipFill>
        <p:spPr>
          <a:xfrm>
            <a:off x="9769602" y="3895263"/>
            <a:ext cx="1931739" cy="1291383"/>
          </a:xfrm>
          <a:prstGeom prst="rect">
            <a:avLst/>
          </a:prstGeom>
        </p:spPr>
      </p:pic>
      <p:sp>
        <p:nvSpPr>
          <p:cNvPr id="24" name="矩形 23"/>
          <p:cNvSpPr/>
          <p:nvPr/>
        </p:nvSpPr>
        <p:spPr>
          <a:xfrm>
            <a:off x="9698720" y="3002147"/>
            <a:ext cx="2073502" cy="523220"/>
          </a:xfrm>
          <a:prstGeom prst="rect">
            <a:avLst/>
          </a:prstGeom>
        </p:spPr>
        <p:txBody>
          <a:bodyPr wrap="square">
            <a:spAutoFit/>
          </a:bodyPr>
          <a:lstStyle/>
          <a:p>
            <a:pPr algn="ctr"/>
            <a:r>
              <a:rPr lang="zh-CN" altLang="en-US" sz="1400" dirty="0">
                <a:latin typeface="微软雅黑" panose="020B0503020204020204" pitchFamily="34" charset="-122"/>
                <a:ea typeface="微软雅黑" panose="020B0503020204020204" pitchFamily="34" charset="-122"/>
              </a:rPr>
              <a:t>品牌</a:t>
            </a:r>
            <a:r>
              <a:rPr lang="en-US" altLang="zh-CN" sz="1400" dirty="0">
                <a:latin typeface="微软雅黑" panose="020B0503020204020204" pitchFamily="34" charset="-122"/>
                <a:ea typeface="微软雅黑" panose="020B0503020204020204" pitchFamily="34" charset="-122"/>
              </a:rPr>
              <a:t>vs</a:t>
            </a:r>
            <a:r>
              <a:rPr lang="zh-CN" altLang="en-US" sz="1400" dirty="0">
                <a:latin typeface="微软雅黑" panose="020B0503020204020204" pitchFamily="34" charset="-122"/>
                <a:ea typeface="微软雅黑" panose="020B0503020204020204" pitchFamily="34" charset="-122"/>
              </a:rPr>
              <a:t>行业趋势变化</a:t>
            </a:r>
            <a:endParaRPr lang="en-US" altLang="zh-CN" sz="1400" dirty="0">
              <a:latin typeface="微软雅黑" panose="020B0503020204020204" pitchFamily="34" charset="-122"/>
              <a:ea typeface="微软雅黑" panose="020B0503020204020204" pitchFamily="34" charset="-122"/>
            </a:endParaRPr>
          </a:p>
          <a:p>
            <a:pPr algn="ctr"/>
            <a:r>
              <a:rPr lang="zh-CN" altLang="en-US" sz="1400" dirty="0">
                <a:latin typeface="微软雅黑" panose="020B0503020204020204" pitchFamily="34" charset="-122"/>
                <a:ea typeface="微软雅黑" panose="020B0503020204020204" pitchFamily="34" charset="-122"/>
              </a:rPr>
              <a:t>品牌竞争力、关键指标</a:t>
            </a:r>
            <a:endParaRPr lang="en-US" altLang="zh-CN" sz="1400" dirty="0">
              <a:latin typeface="微软雅黑" panose="020B0503020204020204" pitchFamily="34" charset="-122"/>
              <a:ea typeface="微软雅黑" panose="020B0503020204020204" pitchFamily="34" charset="-122"/>
            </a:endParaRPr>
          </a:p>
        </p:txBody>
      </p:sp>
      <p:sp>
        <p:nvSpPr>
          <p:cNvPr id="77" name="文本框 76"/>
          <p:cNvSpPr txBox="1"/>
          <p:nvPr/>
        </p:nvSpPr>
        <p:spPr>
          <a:xfrm>
            <a:off x="2879265" y="4667115"/>
            <a:ext cx="381718" cy="954107"/>
          </a:xfrm>
          <a:prstGeom prst="rect">
            <a:avLst/>
          </a:prstGeom>
          <a:noFill/>
        </p:spPr>
        <p:txBody>
          <a:bodyPr wrap="square" rtlCol="0">
            <a:spAutoFit/>
          </a:bodyPr>
          <a:lstStyle/>
          <a:p>
            <a:pPr algn="ctr"/>
            <a:r>
              <a:rPr lang="zh-CN" altLang="en-US" sz="1400" dirty="0">
                <a:latin typeface="微软雅黑" panose="020B0503020204020204" pitchFamily="34" charset="-122"/>
                <a:ea typeface="微软雅黑" panose="020B0503020204020204" pitchFamily="34" charset="-122"/>
              </a:rPr>
              <a:t>蜂窝分层</a:t>
            </a:r>
          </a:p>
        </p:txBody>
      </p:sp>
      <p:sp>
        <p:nvSpPr>
          <p:cNvPr id="78" name="圆角矩形 77"/>
          <p:cNvSpPr/>
          <p:nvPr/>
        </p:nvSpPr>
        <p:spPr>
          <a:xfrm>
            <a:off x="3289770" y="4696803"/>
            <a:ext cx="1365537" cy="248061"/>
          </a:xfrm>
          <a:prstGeom prst="roundRect">
            <a:avLst/>
          </a:prstGeom>
          <a:gradFill flip="none" rotWithShape="1">
            <a:gsLst>
              <a:gs pos="99000">
                <a:srgbClr val="F4EC46"/>
              </a:gs>
              <a:gs pos="54000">
                <a:srgbClr val="FFD100"/>
              </a:gs>
              <a:gs pos="0">
                <a:srgbClr val="F4EC4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latin typeface="微软雅黑" panose="020B0503020204020204" pitchFamily="34" charset="-122"/>
              <a:ea typeface="微软雅黑" panose="020B0503020204020204" pitchFamily="34" charset="-122"/>
            </a:endParaRPr>
          </a:p>
        </p:txBody>
      </p:sp>
      <p:sp>
        <p:nvSpPr>
          <p:cNvPr id="79" name="圆角矩形 78"/>
          <p:cNvSpPr/>
          <p:nvPr/>
        </p:nvSpPr>
        <p:spPr>
          <a:xfrm>
            <a:off x="3281707" y="5020820"/>
            <a:ext cx="1365537" cy="248061"/>
          </a:xfrm>
          <a:prstGeom prst="roundRect">
            <a:avLst/>
          </a:prstGeom>
          <a:gradFill flip="none" rotWithShape="1">
            <a:gsLst>
              <a:gs pos="99000">
                <a:srgbClr val="F4EC46"/>
              </a:gs>
              <a:gs pos="54000">
                <a:srgbClr val="FFD100"/>
              </a:gs>
              <a:gs pos="0">
                <a:srgbClr val="F4EC4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latin typeface="微软雅黑" panose="020B0503020204020204" pitchFamily="34" charset="-122"/>
              <a:ea typeface="微软雅黑" panose="020B0503020204020204" pitchFamily="34" charset="-122"/>
            </a:endParaRPr>
          </a:p>
        </p:txBody>
      </p:sp>
      <p:sp>
        <p:nvSpPr>
          <p:cNvPr id="80" name="圆角矩形 79"/>
          <p:cNvSpPr/>
          <p:nvPr/>
        </p:nvSpPr>
        <p:spPr>
          <a:xfrm>
            <a:off x="3289770" y="5344837"/>
            <a:ext cx="1365537" cy="248061"/>
          </a:xfrm>
          <a:prstGeom prst="roundRect">
            <a:avLst/>
          </a:prstGeom>
          <a:gradFill flip="none" rotWithShape="1">
            <a:gsLst>
              <a:gs pos="99000">
                <a:srgbClr val="F4EC46"/>
              </a:gs>
              <a:gs pos="54000">
                <a:srgbClr val="FFD100"/>
              </a:gs>
              <a:gs pos="0">
                <a:srgbClr val="F4EC4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dirty="0">
              <a:latin typeface="微软雅黑" panose="020B0503020204020204" pitchFamily="34" charset="-122"/>
              <a:ea typeface="微软雅黑" panose="020B0503020204020204" pitchFamily="34" charset="-122"/>
            </a:endParaRPr>
          </a:p>
        </p:txBody>
      </p:sp>
      <p:sp>
        <p:nvSpPr>
          <p:cNvPr id="81" name="圆角矩形 80"/>
          <p:cNvSpPr/>
          <p:nvPr/>
        </p:nvSpPr>
        <p:spPr>
          <a:xfrm>
            <a:off x="3168212" y="4725088"/>
            <a:ext cx="1588294" cy="19729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atin typeface="微软雅黑" panose="020B0503020204020204" pitchFamily="34" charset="-122"/>
                <a:ea typeface="微软雅黑" panose="020B0503020204020204" pitchFamily="34" charset="-122"/>
              </a:rPr>
              <a:t>品类高需</a:t>
            </a:r>
            <a:r>
              <a:rPr lang="en-US" altLang="zh-CN" sz="1200" b="1" dirty="0">
                <a:latin typeface="微软雅黑" panose="020B0503020204020204" pitchFamily="34" charset="-122"/>
                <a:ea typeface="微软雅黑" panose="020B0503020204020204" pitchFamily="34" charset="-122"/>
              </a:rPr>
              <a:t>/</a:t>
            </a:r>
            <a:r>
              <a:rPr lang="zh-CN" altLang="en-US" sz="1200" b="1" dirty="0">
                <a:latin typeface="微软雅黑" panose="020B0503020204020204" pitchFamily="34" charset="-122"/>
                <a:ea typeface="微软雅黑" panose="020B0503020204020204" pitchFamily="34" charset="-122"/>
              </a:rPr>
              <a:t>品牌低需</a:t>
            </a:r>
          </a:p>
        </p:txBody>
      </p:sp>
      <p:sp>
        <p:nvSpPr>
          <p:cNvPr id="82" name="圆角矩形 81"/>
          <p:cNvSpPr/>
          <p:nvPr/>
        </p:nvSpPr>
        <p:spPr>
          <a:xfrm>
            <a:off x="3160149" y="5049105"/>
            <a:ext cx="1588294" cy="19729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atin typeface="微软雅黑" panose="020B0503020204020204" pitchFamily="34" charset="-122"/>
                <a:ea typeface="微软雅黑" panose="020B0503020204020204" pitchFamily="34" charset="-122"/>
              </a:rPr>
              <a:t>品类高需</a:t>
            </a:r>
            <a:r>
              <a:rPr lang="en-US" altLang="zh-CN" sz="1200" b="1" dirty="0">
                <a:latin typeface="微软雅黑" panose="020B0503020204020204" pitchFamily="34" charset="-122"/>
                <a:ea typeface="微软雅黑" panose="020B0503020204020204" pitchFamily="34" charset="-122"/>
              </a:rPr>
              <a:t>/</a:t>
            </a:r>
            <a:r>
              <a:rPr lang="zh-CN" altLang="en-US" sz="1200" b="1" dirty="0">
                <a:latin typeface="微软雅黑" panose="020B0503020204020204" pitchFamily="34" charset="-122"/>
                <a:ea typeface="微软雅黑" panose="020B0503020204020204" pitchFamily="34" charset="-122"/>
              </a:rPr>
              <a:t>品牌高需</a:t>
            </a:r>
          </a:p>
        </p:txBody>
      </p:sp>
      <p:sp>
        <p:nvSpPr>
          <p:cNvPr id="83" name="圆角矩形 82"/>
          <p:cNvSpPr/>
          <p:nvPr/>
        </p:nvSpPr>
        <p:spPr>
          <a:xfrm>
            <a:off x="3168212" y="5373122"/>
            <a:ext cx="1588294" cy="19729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atin typeface="微软雅黑" panose="020B0503020204020204" pitchFamily="34" charset="-122"/>
                <a:ea typeface="微软雅黑" panose="020B0503020204020204" pitchFamily="34" charset="-122"/>
              </a:rPr>
              <a:t>品类低需</a:t>
            </a:r>
          </a:p>
        </p:txBody>
      </p:sp>
      <p:sp>
        <p:nvSpPr>
          <p:cNvPr id="84" name="文本框 83"/>
          <p:cNvSpPr txBox="1"/>
          <p:nvPr/>
        </p:nvSpPr>
        <p:spPr>
          <a:xfrm>
            <a:off x="5262703" y="2989078"/>
            <a:ext cx="1661961" cy="307777"/>
          </a:xfrm>
          <a:prstGeom prst="rect">
            <a:avLst/>
          </a:prstGeom>
          <a:noFill/>
        </p:spPr>
        <p:txBody>
          <a:bodyPr wrap="square" rtlCol="0">
            <a:spAutoFit/>
          </a:bodyPr>
          <a:lstStyle/>
          <a:p>
            <a:pPr algn="ctr"/>
            <a:r>
              <a:rPr lang="zh-CN" altLang="en-US" sz="1400" dirty="0">
                <a:latin typeface="微软雅黑" panose="020B0503020204020204" pitchFamily="34" charset="-122"/>
                <a:ea typeface="微软雅黑" panose="020B0503020204020204" pitchFamily="34" charset="-122"/>
              </a:rPr>
              <a:t>定向蜂窝媒体投放</a:t>
            </a:r>
          </a:p>
        </p:txBody>
      </p:sp>
      <p:sp>
        <p:nvSpPr>
          <p:cNvPr id="85" name="矩形 84"/>
          <p:cNvSpPr/>
          <p:nvPr/>
        </p:nvSpPr>
        <p:spPr>
          <a:xfrm>
            <a:off x="7457223" y="2979407"/>
            <a:ext cx="2073502" cy="307777"/>
          </a:xfrm>
          <a:prstGeom prst="rect">
            <a:avLst/>
          </a:prstGeom>
        </p:spPr>
        <p:txBody>
          <a:bodyPr wrap="square">
            <a:spAutoFit/>
          </a:bodyPr>
          <a:lstStyle/>
          <a:p>
            <a:pPr algn="ctr"/>
            <a:r>
              <a:rPr lang="zh-CN" altLang="en-US" sz="1400" dirty="0">
                <a:latin typeface="微软雅黑" panose="020B0503020204020204" pitchFamily="34" charset="-122"/>
                <a:ea typeface="微软雅黑" panose="020B0503020204020204" pitchFamily="34" charset="-122"/>
              </a:rPr>
              <a:t>定向广告优惠券投放</a:t>
            </a:r>
            <a:endParaRPr lang="en-US" altLang="zh-CN" sz="1400" dirty="0">
              <a:latin typeface="微软雅黑" panose="020B0503020204020204" pitchFamily="34" charset="-122"/>
              <a:ea typeface="微软雅黑" panose="020B0503020204020204" pitchFamily="34" charset="-122"/>
            </a:endParaRPr>
          </a:p>
        </p:txBody>
      </p:sp>
      <p:sp>
        <p:nvSpPr>
          <p:cNvPr id="27" name="右箭头 26"/>
          <p:cNvSpPr/>
          <p:nvPr/>
        </p:nvSpPr>
        <p:spPr>
          <a:xfrm>
            <a:off x="505135" y="1117965"/>
            <a:ext cx="11267087" cy="721345"/>
          </a:xfrm>
          <a:custGeom>
            <a:avLst/>
            <a:gdLst>
              <a:gd name="connsiteX0" fmla="*/ 0 w 11267087"/>
              <a:gd name="connsiteY0" fmla="*/ 213935 h 855739"/>
              <a:gd name="connsiteX1" fmla="*/ 11013797 w 11267087"/>
              <a:gd name="connsiteY1" fmla="*/ 213935 h 855739"/>
              <a:gd name="connsiteX2" fmla="*/ 11013797 w 11267087"/>
              <a:gd name="connsiteY2" fmla="*/ 0 h 855739"/>
              <a:gd name="connsiteX3" fmla="*/ 11267087 w 11267087"/>
              <a:gd name="connsiteY3" fmla="*/ 427870 h 855739"/>
              <a:gd name="connsiteX4" fmla="*/ 11013797 w 11267087"/>
              <a:gd name="connsiteY4" fmla="*/ 855739 h 855739"/>
              <a:gd name="connsiteX5" fmla="*/ 11013797 w 11267087"/>
              <a:gd name="connsiteY5" fmla="*/ 641804 h 855739"/>
              <a:gd name="connsiteX6" fmla="*/ 0 w 11267087"/>
              <a:gd name="connsiteY6" fmla="*/ 641804 h 855739"/>
              <a:gd name="connsiteX7" fmla="*/ 0 w 11267087"/>
              <a:gd name="connsiteY7" fmla="*/ 213935 h 855739"/>
              <a:gd name="connsiteX0" fmla="*/ 0 w 11267087"/>
              <a:gd name="connsiteY0" fmla="*/ 108057 h 749861"/>
              <a:gd name="connsiteX1" fmla="*/ 11013797 w 11267087"/>
              <a:gd name="connsiteY1" fmla="*/ 108057 h 749861"/>
              <a:gd name="connsiteX2" fmla="*/ 11023422 w 11267087"/>
              <a:gd name="connsiteY2" fmla="*/ 0 h 749861"/>
              <a:gd name="connsiteX3" fmla="*/ 11267087 w 11267087"/>
              <a:gd name="connsiteY3" fmla="*/ 321992 h 749861"/>
              <a:gd name="connsiteX4" fmla="*/ 11013797 w 11267087"/>
              <a:gd name="connsiteY4" fmla="*/ 749861 h 749861"/>
              <a:gd name="connsiteX5" fmla="*/ 11013797 w 11267087"/>
              <a:gd name="connsiteY5" fmla="*/ 535926 h 749861"/>
              <a:gd name="connsiteX6" fmla="*/ 0 w 11267087"/>
              <a:gd name="connsiteY6" fmla="*/ 535926 h 749861"/>
              <a:gd name="connsiteX7" fmla="*/ 0 w 11267087"/>
              <a:gd name="connsiteY7" fmla="*/ 108057 h 749861"/>
              <a:gd name="connsiteX0" fmla="*/ 0 w 11267087"/>
              <a:gd name="connsiteY0" fmla="*/ 108057 h 624733"/>
              <a:gd name="connsiteX1" fmla="*/ 11013797 w 11267087"/>
              <a:gd name="connsiteY1" fmla="*/ 108057 h 624733"/>
              <a:gd name="connsiteX2" fmla="*/ 11023422 w 11267087"/>
              <a:gd name="connsiteY2" fmla="*/ 0 h 624733"/>
              <a:gd name="connsiteX3" fmla="*/ 11267087 w 11267087"/>
              <a:gd name="connsiteY3" fmla="*/ 321992 h 624733"/>
              <a:gd name="connsiteX4" fmla="*/ 10994547 w 11267087"/>
              <a:gd name="connsiteY4" fmla="*/ 624733 h 624733"/>
              <a:gd name="connsiteX5" fmla="*/ 11013797 w 11267087"/>
              <a:gd name="connsiteY5" fmla="*/ 535926 h 624733"/>
              <a:gd name="connsiteX6" fmla="*/ 0 w 11267087"/>
              <a:gd name="connsiteY6" fmla="*/ 535926 h 624733"/>
              <a:gd name="connsiteX7" fmla="*/ 0 w 11267087"/>
              <a:gd name="connsiteY7" fmla="*/ 108057 h 62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67087" h="624733">
                <a:moveTo>
                  <a:pt x="0" y="108057"/>
                </a:moveTo>
                <a:lnTo>
                  <a:pt x="11013797" y="108057"/>
                </a:lnTo>
                <a:lnTo>
                  <a:pt x="11023422" y="0"/>
                </a:lnTo>
                <a:lnTo>
                  <a:pt x="11267087" y="321992"/>
                </a:lnTo>
                <a:lnTo>
                  <a:pt x="10994547" y="624733"/>
                </a:lnTo>
                <a:lnTo>
                  <a:pt x="11013797" y="535926"/>
                </a:lnTo>
                <a:lnTo>
                  <a:pt x="0" y="535926"/>
                </a:lnTo>
                <a:lnTo>
                  <a:pt x="0" y="108057"/>
                </a:lnTo>
                <a:close/>
              </a:path>
            </a:pathLst>
          </a:custGeom>
          <a:gradFill flip="none" rotWithShape="1">
            <a:gsLst>
              <a:gs pos="16000">
                <a:srgbClr val="FAD623"/>
              </a:gs>
              <a:gs pos="0">
                <a:srgbClr val="FFC000"/>
              </a:gs>
              <a:gs pos="32000">
                <a:srgbClr val="F4EC46"/>
              </a:gs>
              <a:gs pos="100000">
                <a:schemeClr val="bg1"/>
              </a:gs>
              <a:gs pos="78000">
                <a:srgbClr val="FEF8BA"/>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tx1"/>
                </a:solidFill>
                <a:latin typeface="微软雅黑" panose="020B0503020204020204" pitchFamily="34" charset="-122"/>
                <a:ea typeface="微软雅黑" panose="020B0503020204020204" pitchFamily="34" charset="-122"/>
              </a:rPr>
              <a:t>闪耀街区</a:t>
            </a:r>
            <a:r>
              <a:rPr lang="en-US" altLang="zh-CN" sz="2400" b="1" dirty="0">
                <a:solidFill>
                  <a:schemeClr val="tx1"/>
                </a:solidFill>
                <a:latin typeface="微软雅黑" panose="020B0503020204020204" pitchFamily="34" charset="-122"/>
                <a:ea typeface="微软雅黑" panose="020B0503020204020204" pitchFamily="34" charset="-122"/>
              </a:rPr>
              <a:t>-</a:t>
            </a:r>
            <a:r>
              <a:rPr lang="zh-CN" altLang="en-US" sz="2400" b="1" dirty="0">
                <a:solidFill>
                  <a:schemeClr val="tx1"/>
                </a:solidFill>
                <a:latin typeface="微软雅黑" panose="020B0503020204020204" pitchFamily="34" charset="-122"/>
                <a:ea typeface="微软雅黑" panose="020B0503020204020204" pitchFamily="34" charset="-122"/>
              </a:rPr>
              <a:t>运营全链路</a:t>
            </a:r>
          </a:p>
        </p:txBody>
      </p:sp>
      <p:cxnSp>
        <p:nvCxnSpPr>
          <p:cNvPr id="86" name="直接连接符 85"/>
          <p:cNvCxnSpPr/>
          <p:nvPr/>
        </p:nvCxnSpPr>
        <p:spPr>
          <a:xfrm>
            <a:off x="713105" y="6011545"/>
            <a:ext cx="10766425" cy="0"/>
          </a:xfrm>
          <a:prstGeom prst="line">
            <a:avLst/>
          </a:prstGeom>
        </p:spPr>
        <p:style>
          <a:lnRef idx="2">
            <a:schemeClr val="accent1"/>
          </a:lnRef>
          <a:fillRef idx="0">
            <a:srgbClr val="FFFFFF"/>
          </a:fillRef>
          <a:effectRef idx="0">
            <a:srgbClr val="FFFFFF"/>
          </a:effectRef>
          <a:fontRef idx="minor">
            <a:schemeClr val="tx1"/>
          </a:fontRef>
        </p:style>
      </p:cxnSp>
    </p:spTree>
    <p:extLst>
      <p:ext uri="{BB962C8B-B14F-4D97-AF65-F5344CB8AC3E}">
        <p14:creationId xmlns:p14="http://schemas.microsoft.com/office/powerpoint/2010/main" val="36387761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文本框 30"/>
          <p:cNvSpPr txBox="1"/>
          <p:nvPr/>
        </p:nvSpPr>
        <p:spPr>
          <a:xfrm>
            <a:off x="10296401" y="3201178"/>
            <a:ext cx="872836" cy="215444"/>
          </a:xfrm>
          <a:prstGeom prst="rect">
            <a:avLst/>
          </a:prstGeom>
          <a:noFill/>
        </p:spPr>
        <p:txBody>
          <a:bodyPr wrap="square" rtlCol="0">
            <a:spAutoFit/>
          </a:bodyPr>
          <a:lstStyle/>
          <a:p>
            <a:r>
              <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rPr>
              <a:t>行业</a:t>
            </a:r>
            <a:r>
              <a:rPr lang="en-US" altLang="zh-CN" sz="800" dirty="0">
                <a:solidFill>
                  <a:schemeClr val="tx1">
                    <a:lumMod val="50000"/>
                    <a:lumOff val="50000"/>
                  </a:schemeClr>
                </a:solidFill>
                <a:latin typeface="微软雅黑" panose="020B0503020204020204" pitchFamily="34" charset="-122"/>
                <a:ea typeface="微软雅黑" panose="020B0503020204020204" pitchFamily="34" charset="-122"/>
              </a:rPr>
              <a:t>TOP5</a:t>
            </a:r>
            <a:r>
              <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rPr>
              <a:t>均值</a:t>
            </a:r>
          </a:p>
        </p:txBody>
      </p:sp>
      <p:sp>
        <p:nvSpPr>
          <p:cNvPr id="105" name="矩形 104"/>
          <p:cNvSpPr/>
          <p:nvPr/>
        </p:nvSpPr>
        <p:spPr>
          <a:xfrm>
            <a:off x="655007" y="2574346"/>
            <a:ext cx="5334921" cy="3244689"/>
          </a:xfrm>
          <a:prstGeom prst="rect">
            <a:avLst/>
          </a:prstGeom>
          <a:noFill/>
          <a:ln w="19050">
            <a:solidFill>
              <a:schemeClr val="accent3">
                <a:lumMod val="20000"/>
                <a:lumOff val="8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06" name="矩形 105"/>
          <p:cNvSpPr/>
          <p:nvPr/>
        </p:nvSpPr>
        <p:spPr>
          <a:xfrm>
            <a:off x="6332090" y="2536050"/>
            <a:ext cx="5334921" cy="3244689"/>
          </a:xfrm>
          <a:prstGeom prst="rect">
            <a:avLst/>
          </a:prstGeom>
          <a:noFill/>
          <a:ln w="19050">
            <a:solidFill>
              <a:schemeClr val="accent3">
                <a:lumMod val="20000"/>
                <a:lumOff val="8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8" name="矩形 27"/>
          <p:cNvSpPr/>
          <p:nvPr/>
        </p:nvSpPr>
        <p:spPr>
          <a:xfrm>
            <a:off x="655009" y="2063328"/>
            <a:ext cx="5334920" cy="60120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2" name="图片 1" descr="金翼大赛gai-1 -17"/>
          <p:cNvPicPr>
            <a:picLocks noChangeAspect="1"/>
          </p:cNvPicPr>
          <p:nvPr/>
        </p:nvPicPr>
        <p:blipFill>
          <a:blip r:embed="rId5"/>
          <a:stretch>
            <a:fillRect/>
          </a:stretch>
        </p:blipFill>
        <p:spPr>
          <a:xfrm>
            <a:off x="10333355" y="6151245"/>
            <a:ext cx="1222375" cy="469900"/>
          </a:xfrm>
          <a:prstGeom prst="rect">
            <a:avLst/>
          </a:prstGeom>
        </p:spPr>
      </p:pic>
      <p:cxnSp>
        <p:nvCxnSpPr>
          <p:cNvPr id="4" name="直接连接符 3"/>
          <p:cNvCxnSpPr/>
          <p:nvPr/>
        </p:nvCxnSpPr>
        <p:spPr>
          <a:xfrm>
            <a:off x="713105" y="6011545"/>
            <a:ext cx="10766425" cy="0"/>
          </a:xfrm>
          <a:prstGeom prst="line">
            <a:avLst/>
          </a:prstGeom>
        </p:spPr>
        <p:style>
          <a:lnRef idx="2">
            <a:schemeClr val="accent1"/>
          </a:lnRef>
          <a:fillRef idx="0">
            <a:srgbClr val="FFFFFF"/>
          </a:fillRef>
          <a:effectRef idx="0">
            <a:srgbClr val="FFFFFF"/>
          </a:effectRef>
          <a:fontRef idx="minor">
            <a:schemeClr val="tx1"/>
          </a:fontRef>
        </p:style>
      </p:cxnSp>
      <p:pic>
        <p:nvPicPr>
          <p:cNvPr id="7" name="图片 6" descr="cs -19"/>
          <p:cNvPicPr>
            <a:picLocks noChangeAspect="1"/>
          </p:cNvPicPr>
          <p:nvPr/>
        </p:nvPicPr>
        <p:blipFill>
          <a:blip r:embed="rId6"/>
          <a:stretch>
            <a:fillRect/>
          </a:stretch>
        </p:blipFill>
        <p:spPr>
          <a:xfrm>
            <a:off x="621030" y="6158865"/>
            <a:ext cx="1976120" cy="368935"/>
          </a:xfrm>
          <a:prstGeom prst="rect">
            <a:avLst/>
          </a:prstGeom>
        </p:spPr>
      </p:pic>
      <p:pic>
        <p:nvPicPr>
          <p:cNvPr id="20" name="图形 1"/>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4992" y="436486"/>
            <a:ext cx="276225" cy="390525"/>
          </a:xfrm>
          <a:prstGeom prst="rect">
            <a:avLst/>
          </a:prstGeom>
        </p:spPr>
      </p:pic>
      <p:pic>
        <p:nvPicPr>
          <p:cNvPr id="21" name="图片 20" descr="图标&#10;&#10;描述已自动生成"/>
          <p:cNvPicPr>
            <a:picLocks noChangeAspect="1"/>
          </p:cNvPicPr>
          <p:nvPr/>
        </p:nvPicPr>
        <p:blipFill>
          <a:blip r:embed="rId9"/>
          <a:stretch>
            <a:fillRect/>
          </a:stretch>
        </p:blipFill>
        <p:spPr>
          <a:xfrm>
            <a:off x="8992520" y="484938"/>
            <a:ext cx="2898040" cy="384713"/>
          </a:xfrm>
          <a:prstGeom prst="rect">
            <a:avLst/>
          </a:prstGeom>
        </p:spPr>
      </p:pic>
      <p:sp>
        <p:nvSpPr>
          <p:cNvPr id="89" name="文本框 88"/>
          <p:cNvSpPr txBox="1"/>
          <p:nvPr/>
        </p:nvSpPr>
        <p:spPr>
          <a:xfrm>
            <a:off x="838519" y="369504"/>
            <a:ext cx="5767564" cy="523220"/>
          </a:xfrm>
          <a:prstGeom prst="rect">
            <a:avLst/>
          </a:prstGeom>
          <a:noFill/>
        </p:spPr>
        <p:txBody>
          <a:bodyPr wrap="square" rtlCol="0">
            <a:spAutoFit/>
          </a:bodyPr>
          <a:lstStyle/>
          <a:p>
            <a:r>
              <a:rPr kumimoji="1" lang="zh-CN" altLang="en-US" sz="2800" b="1" dirty="0">
                <a:latin typeface="微软雅黑" panose="020B0503020204020204" pitchFamily="34" charset="-122"/>
                <a:ea typeface="微软雅黑" panose="020B0503020204020204" pitchFamily="34" charset="-122"/>
              </a:rPr>
              <a:t>闪耀街区在苏格登品牌的应用</a:t>
            </a:r>
          </a:p>
        </p:txBody>
      </p:sp>
      <p:sp>
        <p:nvSpPr>
          <p:cNvPr id="102" name="文本框 101"/>
          <p:cNvSpPr txBox="1"/>
          <p:nvPr/>
        </p:nvSpPr>
        <p:spPr>
          <a:xfrm>
            <a:off x="804290" y="2085410"/>
            <a:ext cx="5036354" cy="584775"/>
          </a:xfrm>
          <a:prstGeom prst="rect">
            <a:avLst/>
          </a:prstGeom>
          <a:noFill/>
        </p:spPr>
        <p:txBody>
          <a:bodyPr wrap="square" rtlCol="0">
            <a:spAutoFit/>
          </a:bodyPr>
          <a:lstStyle/>
          <a:p>
            <a:pPr algn="ctr"/>
            <a:r>
              <a:rPr kumimoji="1" lang="zh-CN" altLang="en-US" sz="1600" b="1" dirty="0">
                <a:latin typeface="微软雅黑" panose="020B0503020204020204" pitchFamily="34" charset="-122"/>
                <a:ea typeface="微软雅黑" panose="020B0503020204020204" pitchFamily="34" charset="-122"/>
              </a:rPr>
              <a:t>威士忌品类在广东地区需求旺盛 </a:t>
            </a:r>
            <a:endParaRPr kumimoji="1" lang="en-US" altLang="zh-CN" sz="1600" b="1" dirty="0">
              <a:latin typeface="微软雅黑" panose="020B0503020204020204" pitchFamily="34" charset="-122"/>
              <a:ea typeface="微软雅黑" panose="020B0503020204020204" pitchFamily="34" charset="-122"/>
            </a:endParaRPr>
          </a:p>
          <a:p>
            <a:pPr algn="ctr"/>
            <a:r>
              <a:rPr kumimoji="1" lang="zh-CN" altLang="en-US" sz="1600" b="1" dirty="0">
                <a:latin typeface="微软雅黑" panose="020B0503020204020204" pitchFamily="34" charset="-122"/>
                <a:ea typeface="微软雅黑" panose="020B0503020204020204" pitchFamily="34" charset="-122"/>
              </a:rPr>
              <a:t>且苏格登与品类差距大</a:t>
            </a:r>
            <a:endParaRPr kumimoji="1" lang="en-US" altLang="zh-CN" sz="1600" b="1" dirty="0">
              <a:latin typeface="微软雅黑" panose="020B0503020204020204" pitchFamily="34" charset="-122"/>
              <a:ea typeface="微软雅黑" panose="020B0503020204020204" pitchFamily="34" charset="-122"/>
            </a:endParaRPr>
          </a:p>
        </p:txBody>
      </p:sp>
      <p:sp>
        <p:nvSpPr>
          <p:cNvPr id="104" name="矩形 103"/>
          <p:cNvSpPr/>
          <p:nvPr/>
        </p:nvSpPr>
        <p:spPr>
          <a:xfrm>
            <a:off x="6332091" y="2050245"/>
            <a:ext cx="5334920" cy="60120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00" name="文本框 99"/>
          <p:cNvSpPr txBox="1"/>
          <p:nvPr/>
        </p:nvSpPr>
        <p:spPr>
          <a:xfrm>
            <a:off x="6728588" y="2056498"/>
            <a:ext cx="4866974" cy="584775"/>
          </a:xfrm>
          <a:prstGeom prst="rect">
            <a:avLst/>
          </a:prstGeom>
          <a:noFill/>
        </p:spPr>
        <p:txBody>
          <a:bodyPr wrap="square" rtlCol="0">
            <a:spAutoFit/>
          </a:bodyPr>
          <a:lstStyle/>
          <a:p>
            <a:pPr algn="ctr"/>
            <a:r>
              <a:rPr kumimoji="1" lang="zh-CN" altLang="en-US" sz="1600" b="1" dirty="0">
                <a:latin typeface="微软雅黑" panose="020B0503020204020204" pitchFamily="34" charset="-122"/>
                <a:ea typeface="微软雅黑" panose="020B0503020204020204" pitchFamily="34" charset="-122"/>
              </a:rPr>
              <a:t>苏格登在供给、心智、交易、信任等四个方向</a:t>
            </a:r>
            <a:endParaRPr kumimoji="1" lang="en-US" altLang="zh-CN" sz="1600" b="1" dirty="0">
              <a:latin typeface="微软雅黑" panose="020B0503020204020204" pitchFamily="34" charset="-122"/>
              <a:ea typeface="微软雅黑" panose="020B0503020204020204" pitchFamily="34" charset="-122"/>
            </a:endParaRPr>
          </a:p>
          <a:p>
            <a:pPr algn="ctr"/>
            <a:r>
              <a:rPr kumimoji="1" lang="zh-CN" altLang="en-US" sz="1600" b="1" dirty="0">
                <a:latin typeface="微软雅黑" panose="020B0503020204020204" pitchFamily="34" charset="-122"/>
                <a:ea typeface="微软雅黑" panose="020B0503020204020204" pitchFamily="34" charset="-122"/>
              </a:rPr>
              <a:t>落后于威士忌行业</a:t>
            </a:r>
            <a:r>
              <a:rPr kumimoji="1" lang="en-US" altLang="zh-CN" sz="1600" b="1" dirty="0">
                <a:latin typeface="微软雅黑" panose="020B0503020204020204" pitchFamily="34" charset="-122"/>
                <a:ea typeface="微软雅黑" panose="020B0503020204020204" pitchFamily="34" charset="-122"/>
              </a:rPr>
              <a:t>TOP5</a:t>
            </a:r>
            <a:r>
              <a:rPr kumimoji="1" lang="zh-CN" altLang="en-US" sz="1600" b="1" dirty="0">
                <a:latin typeface="微软雅黑" panose="020B0503020204020204" pitchFamily="34" charset="-122"/>
                <a:ea typeface="微软雅黑" panose="020B0503020204020204" pitchFamily="34" charset="-122"/>
              </a:rPr>
              <a:t>均值</a:t>
            </a:r>
          </a:p>
        </p:txBody>
      </p:sp>
      <p:pic>
        <p:nvPicPr>
          <p:cNvPr id="29" name="图片 28"/>
          <p:cNvPicPr>
            <a:picLocks noChangeAspect="1"/>
          </p:cNvPicPr>
          <p:nvPr>
            <p:custDataLst>
              <p:tags r:id="rId1"/>
            </p:custDataLst>
          </p:nvPr>
        </p:nvPicPr>
        <p:blipFill rotWithShape="1">
          <a:blip r:embed="rId10"/>
          <a:srcRect t="4061"/>
          <a:stretch/>
        </p:blipFill>
        <p:spPr>
          <a:xfrm>
            <a:off x="6829863" y="2730824"/>
            <a:ext cx="4339373" cy="2855139"/>
          </a:xfrm>
          <a:prstGeom prst="rect">
            <a:avLst/>
          </a:prstGeom>
        </p:spPr>
      </p:pic>
      <p:pic>
        <p:nvPicPr>
          <p:cNvPr id="30" name="图片 29"/>
          <p:cNvPicPr>
            <a:picLocks noChangeAspect="1"/>
          </p:cNvPicPr>
          <p:nvPr>
            <p:custDataLst>
              <p:tags r:id="rId2"/>
            </p:custDataLst>
          </p:nvPr>
        </p:nvPicPr>
        <p:blipFill rotWithShape="1">
          <a:blip r:embed="rId11"/>
          <a:srcRect t="6533"/>
          <a:stretch/>
        </p:blipFill>
        <p:spPr>
          <a:xfrm>
            <a:off x="905078" y="2728560"/>
            <a:ext cx="4838657" cy="2671439"/>
          </a:xfrm>
          <a:prstGeom prst="rect">
            <a:avLst/>
          </a:prstGeom>
        </p:spPr>
      </p:pic>
      <p:sp>
        <p:nvSpPr>
          <p:cNvPr id="3" name="矩形 2"/>
          <p:cNvSpPr/>
          <p:nvPr/>
        </p:nvSpPr>
        <p:spPr>
          <a:xfrm>
            <a:off x="9744364" y="3131004"/>
            <a:ext cx="424872" cy="308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 name="文本框 4"/>
          <p:cNvSpPr txBox="1"/>
          <p:nvPr/>
        </p:nvSpPr>
        <p:spPr>
          <a:xfrm>
            <a:off x="9692486" y="3199798"/>
            <a:ext cx="581891" cy="215444"/>
          </a:xfrm>
          <a:prstGeom prst="rect">
            <a:avLst/>
          </a:prstGeom>
          <a:noFill/>
        </p:spPr>
        <p:txBody>
          <a:bodyPr wrap="square" rtlCol="0">
            <a:spAutoFit/>
          </a:bodyPr>
          <a:lstStyle/>
          <a:p>
            <a:r>
              <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rPr>
              <a:t>苏格登</a:t>
            </a:r>
          </a:p>
        </p:txBody>
      </p:sp>
      <p:sp>
        <p:nvSpPr>
          <p:cNvPr id="32" name="矩形 31"/>
          <p:cNvSpPr/>
          <p:nvPr/>
        </p:nvSpPr>
        <p:spPr>
          <a:xfrm>
            <a:off x="10340446" y="3166174"/>
            <a:ext cx="828790" cy="251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4" name="文本框 33"/>
          <p:cNvSpPr txBox="1"/>
          <p:nvPr/>
        </p:nvSpPr>
        <p:spPr>
          <a:xfrm>
            <a:off x="10284054" y="3201914"/>
            <a:ext cx="872836" cy="215444"/>
          </a:xfrm>
          <a:prstGeom prst="rect">
            <a:avLst/>
          </a:prstGeom>
          <a:noFill/>
        </p:spPr>
        <p:txBody>
          <a:bodyPr wrap="square" rtlCol="0">
            <a:spAutoFit/>
          </a:bodyPr>
          <a:lstStyle/>
          <a:p>
            <a:r>
              <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rPr>
              <a:t>行业</a:t>
            </a:r>
            <a:r>
              <a:rPr lang="en-US" altLang="zh-CN" sz="800" dirty="0">
                <a:solidFill>
                  <a:schemeClr val="tx1">
                    <a:lumMod val="50000"/>
                    <a:lumOff val="50000"/>
                  </a:schemeClr>
                </a:solidFill>
                <a:latin typeface="微软雅黑" panose="020B0503020204020204" pitchFamily="34" charset="-122"/>
                <a:ea typeface="微软雅黑" panose="020B0503020204020204" pitchFamily="34" charset="-122"/>
              </a:rPr>
              <a:t>TOP5</a:t>
            </a:r>
            <a:r>
              <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rPr>
              <a:t>均值</a:t>
            </a:r>
          </a:p>
        </p:txBody>
      </p:sp>
      <p:graphicFrame>
        <p:nvGraphicFramePr>
          <p:cNvPr id="9" name="图表 8"/>
          <p:cNvGraphicFramePr/>
          <p:nvPr>
            <p:extLst>
              <p:ext uri="{D42A27DB-BD31-4B8C-83A1-F6EECF244321}">
                <p14:modId xmlns:p14="http://schemas.microsoft.com/office/powerpoint/2010/main" val="3594510836"/>
              </p:ext>
            </p:extLst>
          </p:nvPr>
        </p:nvGraphicFramePr>
        <p:xfrm>
          <a:off x="8351766" y="3832047"/>
          <a:ext cx="1340720" cy="1252967"/>
        </p:xfrm>
        <a:graphic>
          <a:graphicData uri="http://schemas.openxmlformats.org/drawingml/2006/chart">
            <c:chart xmlns:c="http://schemas.openxmlformats.org/drawingml/2006/chart" xmlns:r="http://schemas.openxmlformats.org/officeDocument/2006/relationships" r:id="rId12"/>
          </a:graphicData>
        </a:graphic>
      </p:graphicFrame>
      <p:sp>
        <p:nvSpPr>
          <p:cNvPr id="38" name="文本框 37"/>
          <p:cNvSpPr txBox="1"/>
          <p:nvPr/>
        </p:nvSpPr>
        <p:spPr>
          <a:xfrm>
            <a:off x="8343357" y="5264887"/>
            <a:ext cx="1259341" cy="200055"/>
          </a:xfrm>
          <a:prstGeom prst="rect">
            <a:avLst/>
          </a:prstGeom>
          <a:solidFill>
            <a:schemeClr val="bg1"/>
          </a:solidFill>
        </p:spPr>
        <p:txBody>
          <a:bodyPr wrap="square" rtlCol="0">
            <a:spAutoFit/>
          </a:bodyPr>
          <a:lstStyle/>
          <a:p>
            <a:pPr algn="ctr"/>
            <a:r>
              <a:rPr lang="zh-CN" altLang="en-US" sz="700" b="1" dirty="0">
                <a:latin typeface="微软雅黑" panose="020B0503020204020204" pitchFamily="34" charset="-122"/>
                <a:ea typeface="微软雅黑" panose="020B0503020204020204" pitchFamily="34" charset="-122"/>
              </a:rPr>
              <a:t>指数 </a:t>
            </a:r>
            <a:r>
              <a:rPr lang="en-US" altLang="zh-CN" sz="700" b="1" dirty="0">
                <a:latin typeface="微软雅黑" panose="020B0503020204020204" pitchFamily="34" charset="-122"/>
                <a:ea typeface="微软雅黑" panose="020B0503020204020204" pitchFamily="34" charset="-122"/>
              </a:rPr>
              <a:t>63.68</a:t>
            </a:r>
            <a:r>
              <a:rPr lang="zh-CN" altLang="en-US" sz="700" b="1" dirty="0">
                <a:latin typeface="微软雅黑" panose="020B0503020204020204" pitchFamily="34" charset="-122"/>
                <a:ea typeface="微软雅黑" panose="020B0503020204020204" pitchFamily="34" charset="-122"/>
              </a:rPr>
              <a:t> 环比 </a:t>
            </a:r>
            <a:r>
              <a:rPr lang="en-US" altLang="zh-CN" sz="700" b="1" dirty="0">
                <a:solidFill>
                  <a:srgbClr val="FF0000"/>
                </a:solidFill>
                <a:latin typeface="微软雅黑" panose="020B0503020204020204" pitchFamily="34" charset="-122"/>
                <a:ea typeface="微软雅黑" panose="020B0503020204020204" pitchFamily="34" charset="-122"/>
              </a:rPr>
              <a:t>+0.66</a:t>
            </a:r>
            <a:r>
              <a:rPr lang="zh-CN" altLang="en-US" sz="700" b="1" dirty="0">
                <a:solidFill>
                  <a:srgbClr val="FF0000"/>
                </a:solidFill>
                <a:latin typeface="微软雅黑" panose="020B0503020204020204" pitchFamily="34" charset="-122"/>
                <a:ea typeface="微软雅黑" panose="020B0503020204020204" pitchFamily="34" charset="-122"/>
              </a:rPr>
              <a:t>  </a:t>
            </a:r>
          </a:p>
        </p:txBody>
      </p:sp>
      <p:sp>
        <p:nvSpPr>
          <p:cNvPr id="39" name="文本框 38"/>
          <p:cNvSpPr txBox="1"/>
          <p:nvPr/>
        </p:nvSpPr>
        <p:spPr>
          <a:xfrm>
            <a:off x="9620314" y="4440514"/>
            <a:ext cx="1259341" cy="200055"/>
          </a:xfrm>
          <a:prstGeom prst="rect">
            <a:avLst/>
          </a:prstGeom>
          <a:solidFill>
            <a:schemeClr val="bg1"/>
          </a:solidFill>
        </p:spPr>
        <p:txBody>
          <a:bodyPr wrap="square" rtlCol="0">
            <a:spAutoFit/>
          </a:bodyPr>
          <a:lstStyle/>
          <a:p>
            <a:pPr algn="ctr"/>
            <a:r>
              <a:rPr lang="zh-CN" altLang="en-US" sz="700" b="1" dirty="0">
                <a:latin typeface="微软雅黑" panose="020B0503020204020204" pitchFamily="34" charset="-122"/>
                <a:ea typeface="微软雅黑" panose="020B0503020204020204" pitchFamily="34" charset="-122"/>
              </a:rPr>
              <a:t>指数 </a:t>
            </a:r>
            <a:r>
              <a:rPr lang="en-US" altLang="zh-CN" sz="700" b="1" dirty="0">
                <a:latin typeface="微软雅黑" panose="020B0503020204020204" pitchFamily="34" charset="-122"/>
                <a:ea typeface="微软雅黑" panose="020B0503020204020204" pitchFamily="34" charset="-122"/>
              </a:rPr>
              <a:t>60.35</a:t>
            </a:r>
            <a:r>
              <a:rPr lang="zh-CN" altLang="en-US" sz="700" b="1" dirty="0">
                <a:latin typeface="微软雅黑" panose="020B0503020204020204" pitchFamily="34" charset="-122"/>
                <a:ea typeface="微软雅黑" panose="020B0503020204020204" pitchFamily="34" charset="-122"/>
              </a:rPr>
              <a:t> 环比 </a:t>
            </a:r>
            <a:r>
              <a:rPr lang="en-US" altLang="zh-CN" sz="700" b="1" dirty="0">
                <a:solidFill>
                  <a:srgbClr val="FF0000"/>
                </a:solidFill>
                <a:latin typeface="微软雅黑" panose="020B0503020204020204" pitchFamily="34" charset="-122"/>
                <a:ea typeface="微软雅黑" panose="020B0503020204020204" pitchFamily="34" charset="-122"/>
              </a:rPr>
              <a:t>+3.45</a:t>
            </a:r>
            <a:r>
              <a:rPr lang="zh-CN" altLang="en-US" sz="700" b="1" dirty="0">
                <a:solidFill>
                  <a:srgbClr val="FF0000"/>
                </a:solidFill>
                <a:latin typeface="微软雅黑" panose="020B0503020204020204" pitchFamily="34" charset="-122"/>
                <a:ea typeface="微软雅黑" panose="020B0503020204020204" pitchFamily="34" charset="-122"/>
              </a:rPr>
              <a:t> </a:t>
            </a:r>
          </a:p>
        </p:txBody>
      </p:sp>
      <p:sp>
        <p:nvSpPr>
          <p:cNvPr id="40" name="文本框 39"/>
          <p:cNvSpPr txBox="1"/>
          <p:nvPr/>
        </p:nvSpPr>
        <p:spPr>
          <a:xfrm>
            <a:off x="8369878" y="3602635"/>
            <a:ext cx="1259341" cy="200055"/>
          </a:xfrm>
          <a:prstGeom prst="rect">
            <a:avLst/>
          </a:prstGeom>
          <a:solidFill>
            <a:schemeClr val="bg1"/>
          </a:solidFill>
        </p:spPr>
        <p:txBody>
          <a:bodyPr wrap="square" rtlCol="0">
            <a:spAutoFit/>
          </a:bodyPr>
          <a:lstStyle/>
          <a:p>
            <a:pPr algn="ctr"/>
            <a:r>
              <a:rPr lang="zh-CN" altLang="en-US" sz="700" b="1" dirty="0">
                <a:latin typeface="微软雅黑" panose="020B0503020204020204" pitchFamily="34" charset="-122"/>
                <a:ea typeface="微软雅黑" panose="020B0503020204020204" pitchFamily="34" charset="-122"/>
              </a:rPr>
              <a:t>指数 </a:t>
            </a:r>
            <a:r>
              <a:rPr lang="en-US" altLang="zh-CN" sz="700" b="1" dirty="0">
                <a:latin typeface="微软雅黑" panose="020B0503020204020204" pitchFamily="34" charset="-122"/>
                <a:ea typeface="微软雅黑" panose="020B0503020204020204" pitchFamily="34" charset="-122"/>
              </a:rPr>
              <a:t>76.35</a:t>
            </a:r>
            <a:r>
              <a:rPr lang="zh-CN" altLang="en-US" sz="700" b="1" dirty="0">
                <a:latin typeface="微软雅黑" panose="020B0503020204020204" pitchFamily="34" charset="-122"/>
                <a:ea typeface="微软雅黑" panose="020B0503020204020204" pitchFamily="34" charset="-122"/>
              </a:rPr>
              <a:t> 环比 </a:t>
            </a:r>
            <a:r>
              <a:rPr lang="en-US" altLang="zh-CN" sz="700" b="1" dirty="0">
                <a:solidFill>
                  <a:srgbClr val="FF0000"/>
                </a:solidFill>
                <a:latin typeface="微软雅黑" panose="020B0503020204020204" pitchFamily="34" charset="-122"/>
                <a:ea typeface="微软雅黑" panose="020B0503020204020204" pitchFamily="34" charset="-122"/>
              </a:rPr>
              <a:t>+5.25</a:t>
            </a:r>
            <a:endParaRPr lang="zh-CN" altLang="en-US" sz="700" b="1" dirty="0">
              <a:solidFill>
                <a:srgbClr val="FF0000"/>
              </a:solidFill>
              <a:latin typeface="微软雅黑" panose="020B0503020204020204" pitchFamily="34" charset="-122"/>
              <a:ea typeface="微软雅黑" panose="020B0503020204020204" pitchFamily="34" charset="-122"/>
            </a:endParaRPr>
          </a:p>
        </p:txBody>
      </p:sp>
      <p:sp>
        <p:nvSpPr>
          <p:cNvPr id="41" name="文本框 40"/>
          <p:cNvSpPr txBox="1"/>
          <p:nvPr/>
        </p:nvSpPr>
        <p:spPr>
          <a:xfrm>
            <a:off x="7084016" y="4440513"/>
            <a:ext cx="1259341" cy="200055"/>
          </a:xfrm>
          <a:prstGeom prst="rect">
            <a:avLst/>
          </a:prstGeom>
          <a:solidFill>
            <a:schemeClr val="bg1"/>
          </a:solidFill>
        </p:spPr>
        <p:txBody>
          <a:bodyPr wrap="square" rtlCol="0">
            <a:spAutoFit/>
          </a:bodyPr>
          <a:lstStyle/>
          <a:p>
            <a:pPr algn="ctr"/>
            <a:r>
              <a:rPr lang="zh-CN" altLang="en-US" sz="700" b="1" dirty="0">
                <a:latin typeface="微软雅黑" panose="020B0503020204020204" pitchFamily="34" charset="-122"/>
                <a:ea typeface="微软雅黑" panose="020B0503020204020204" pitchFamily="34" charset="-122"/>
              </a:rPr>
              <a:t>指数 </a:t>
            </a:r>
            <a:r>
              <a:rPr lang="en-US" altLang="zh-CN" sz="700" b="1" dirty="0">
                <a:latin typeface="微软雅黑" panose="020B0503020204020204" pitchFamily="34" charset="-122"/>
                <a:ea typeface="微软雅黑" panose="020B0503020204020204" pitchFamily="34" charset="-122"/>
              </a:rPr>
              <a:t>36.79</a:t>
            </a:r>
            <a:r>
              <a:rPr lang="zh-CN" altLang="en-US" sz="700" b="1" dirty="0">
                <a:latin typeface="微软雅黑" panose="020B0503020204020204" pitchFamily="34" charset="-122"/>
                <a:ea typeface="微软雅黑" panose="020B0503020204020204" pitchFamily="34" charset="-122"/>
              </a:rPr>
              <a:t> 环比 </a:t>
            </a:r>
            <a:r>
              <a:rPr lang="en-US" altLang="zh-CN" sz="700" b="1" dirty="0">
                <a:solidFill>
                  <a:srgbClr val="FF0000"/>
                </a:solidFill>
                <a:latin typeface="微软雅黑" panose="020B0503020204020204" pitchFamily="34" charset="-122"/>
                <a:ea typeface="微软雅黑" panose="020B0503020204020204" pitchFamily="34" charset="-122"/>
              </a:rPr>
              <a:t>+1.63</a:t>
            </a:r>
            <a:r>
              <a:rPr lang="zh-CN" altLang="en-US" sz="700" b="1" dirty="0">
                <a:solidFill>
                  <a:srgbClr val="FF0000"/>
                </a:solidFill>
                <a:latin typeface="微软雅黑" panose="020B0503020204020204" pitchFamily="34" charset="-122"/>
                <a:ea typeface="微软雅黑" panose="020B0503020204020204" pitchFamily="34" charset="-122"/>
              </a:rPr>
              <a:t> </a:t>
            </a:r>
          </a:p>
        </p:txBody>
      </p:sp>
      <p:sp>
        <p:nvSpPr>
          <p:cNvPr id="33" name="圆角矩形 32"/>
          <p:cNvSpPr/>
          <p:nvPr/>
        </p:nvSpPr>
        <p:spPr>
          <a:xfrm>
            <a:off x="686338" y="1219761"/>
            <a:ext cx="2072945" cy="625934"/>
          </a:xfrm>
          <a:prstGeom prst="roundRect">
            <a:avLst/>
          </a:prstGeom>
          <a:solidFill>
            <a:srgbClr val="FFD100"/>
          </a:solidFill>
          <a:ln>
            <a:solidFill>
              <a:srgbClr val="FFD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solidFill>
                <a:latin typeface="微软雅黑" panose="020B0503020204020204" pitchFamily="34" charset="-122"/>
                <a:ea typeface="微软雅黑" panose="020B0503020204020204" pitchFamily="34" charset="-122"/>
              </a:rPr>
              <a:t>品牌竞争力</a:t>
            </a:r>
            <a:endParaRPr lang="en-US" altLang="zh-CN" sz="1600" b="1" dirty="0">
              <a:solidFill>
                <a:schemeClr val="tx1"/>
              </a:solidFill>
              <a:latin typeface="微软雅黑" panose="020B0503020204020204" pitchFamily="34" charset="-122"/>
              <a:ea typeface="微软雅黑" panose="020B0503020204020204" pitchFamily="34" charset="-122"/>
            </a:endParaRPr>
          </a:p>
          <a:p>
            <a:pPr algn="ctr"/>
            <a:r>
              <a:rPr lang="zh-CN" altLang="en-US" sz="1600" b="1" dirty="0">
                <a:solidFill>
                  <a:schemeClr val="tx1"/>
                </a:solidFill>
                <a:latin typeface="微软雅黑" panose="020B0503020204020204" pitchFamily="34" charset="-122"/>
                <a:ea typeface="微软雅黑" panose="020B0503020204020204" pitchFamily="34" charset="-122"/>
              </a:rPr>
              <a:t>诊断核心问题</a:t>
            </a:r>
            <a:endParaRPr lang="en-US" altLang="zh-CN" sz="1600" b="1" dirty="0">
              <a:solidFill>
                <a:schemeClr val="tx1"/>
              </a:solidFill>
              <a:latin typeface="微软雅黑" panose="020B0503020204020204" pitchFamily="34" charset="-122"/>
              <a:ea typeface="微软雅黑" panose="020B0503020204020204" pitchFamily="34" charset="-122"/>
            </a:endParaRPr>
          </a:p>
        </p:txBody>
      </p:sp>
      <p:sp>
        <p:nvSpPr>
          <p:cNvPr id="35" name="圆角矩形 34"/>
          <p:cNvSpPr/>
          <p:nvPr/>
        </p:nvSpPr>
        <p:spPr>
          <a:xfrm>
            <a:off x="5283395" y="1216672"/>
            <a:ext cx="2072945" cy="625934"/>
          </a:xfrm>
          <a:prstGeom prst="round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联合外投</a:t>
            </a:r>
            <a:endParaRPr lang="en-US" altLang="zh-CN" sz="1600" b="1"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激活站外用户需求</a:t>
            </a:r>
          </a:p>
        </p:txBody>
      </p:sp>
      <p:sp>
        <p:nvSpPr>
          <p:cNvPr id="36" name="圆角矩形 35"/>
          <p:cNvSpPr/>
          <p:nvPr/>
        </p:nvSpPr>
        <p:spPr>
          <a:xfrm>
            <a:off x="2938269" y="1222974"/>
            <a:ext cx="2072945" cy="625934"/>
          </a:xfrm>
          <a:prstGeom prst="round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智慧分销</a:t>
            </a:r>
            <a:endParaRPr lang="en-US" altLang="zh-CN" sz="1600" b="1"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指导品牌供给加强</a:t>
            </a:r>
          </a:p>
        </p:txBody>
      </p:sp>
      <p:sp>
        <p:nvSpPr>
          <p:cNvPr id="37" name="圆角矩形 36"/>
          <p:cNvSpPr/>
          <p:nvPr/>
        </p:nvSpPr>
        <p:spPr>
          <a:xfrm>
            <a:off x="7629179" y="1222925"/>
            <a:ext cx="2072945" cy="625934"/>
          </a:xfrm>
          <a:prstGeom prst="round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精准广告</a:t>
            </a:r>
            <a:r>
              <a:rPr lang="en-US" altLang="zh-CN" sz="1600" b="1" dirty="0">
                <a:solidFill>
                  <a:schemeClr val="tx1">
                    <a:lumMod val="50000"/>
                    <a:lumOff val="50000"/>
                  </a:schemeClr>
                </a:solidFill>
                <a:latin typeface="微软雅黑" panose="020B0503020204020204" pitchFamily="34" charset="-122"/>
                <a:ea typeface="微软雅黑" panose="020B0503020204020204" pitchFamily="34" charset="-122"/>
              </a:rPr>
              <a:t>/</a:t>
            </a: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发券</a:t>
            </a:r>
            <a:endParaRPr lang="en-US" altLang="zh-CN" sz="1600" b="1"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促进用户成交</a:t>
            </a:r>
          </a:p>
        </p:txBody>
      </p:sp>
      <p:sp>
        <p:nvSpPr>
          <p:cNvPr id="42" name="圆角矩形 41"/>
          <p:cNvSpPr/>
          <p:nvPr/>
        </p:nvSpPr>
        <p:spPr>
          <a:xfrm>
            <a:off x="9898058" y="1216672"/>
            <a:ext cx="2072945" cy="625934"/>
          </a:xfrm>
          <a:prstGeom prst="round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品牌竞争力</a:t>
            </a:r>
            <a:endParaRPr lang="en-US" altLang="zh-CN" sz="1600" b="1"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评估营销效果</a:t>
            </a:r>
          </a:p>
        </p:txBody>
      </p:sp>
      <p:pic>
        <p:nvPicPr>
          <p:cNvPr id="8" name="图片 7"/>
          <p:cNvPicPr>
            <a:picLocks noChangeAspect="1"/>
          </p:cNvPicPr>
          <p:nvPr/>
        </p:nvPicPr>
        <p:blipFill>
          <a:blip r:embed="rId13"/>
          <a:stretch>
            <a:fillRect/>
          </a:stretch>
        </p:blipFill>
        <p:spPr>
          <a:xfrm>
            <a:off x="1984814" y="2752493"/>
            <a:ext cx="3663818" cy="2711531"/>
          </a:xfrm>
          <a:prstGeom prst="rect">
            <a:avLst/>
          </a:prstGeom>
        </p:spPr>
      </p:pic>
      <p:sp>
        <p:nvSpPr>
          <p:cNvPr id="43" name="矩形 42"/>
          <p:cNvSpPr/>
          <p:nvPr/>
        </p:nvSpPr>
        <p:spPr>
          <a:xfrm>
            <a:off x="859190" y="4640568"/>
            <a:ext cx="747613" cy="2683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4" name="矩形 43"/>
          <p:cNvSpPr/>
          <p:nvPr/>
        </p:nvSpPr>
        <p:spPr>
          <a:xfrm>
            <a:off x="1047438" y="3600877"/>
            <a:ext cx="747613" cy="2018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5" name="文本框 44"/>
          <p:cNvSpPr txBox="1"/>
          <p:nvPr/>
        </p:nvSpPr>
        <p:spPr>
          <a:xfrm>
            <a:off x="835251" y="3615634"/>
            <a:ext cx="1003776" cy="215444"/>
          </a:xfrm>
          <a:prstGeom prst="rect">
            <a:avLst/>
          </a:prstGeom>
          <a:noFill/>
        </p:spPr>
        <p:txBody>
          <a:bodyPr wrap="square" rtlCol="0">
            <a:spAutoFit/>
          </a:bodyPr>
          <a:lstStyle/>
          <a:p>
            <a:r>
              <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rPr>
              <a:t>对比品类差距大</a:t>
            </a:r>
          </a:p>
        </p:txBody>
      </p:sp>
      <p:sp>
        <p:nvSpPr>
          <p:cNvPr id="46" name="文本框 45"/>
          <p:cNvSpPr txBox="1"/>
          <p:nvPr/>
        </p:nvSpPr>
        <p:spPr>
          <a:xfrm>
            <a:off x="811042" y="4655568"/>
            <a:ext cx="1065361" cy="215444"/>
          </a:xfrm>
          <a:prstGeom prst="rect">
            <a:avLst/>
          </a:prstGeom>
          <a:noFill/>
        </p:spPr>
        <p:txBody>
          <a:bodyPr wrap="square" rtlCol="0">
            <a:spAutoFit/>
          </a:bodyPr>
          <a:lstStyle/>
          <a:p>
            <a:r>
              <a:rPr lang="zh-CN" altLang="en-US" sz="800" dirty="0">
                <a:solidFill>
                  <a:schemeClr val="tx1">
                    <a:lumMod val="50000"/>
                    <a:lumOff val="50000"/>
                  </a:schemeClr>
                </a:solidFill>
                <a:latin typeface="微软雅黑" panose="020B0503020204020204" pitchFamily="34" charset="-122"/>
                <a:ea typeface="微软雅黑" panose="020B0503020204020204" pitchFamily="34" charset="-122"/>
              </a:rPr>
              <a:t>对比品类差距小</a:t>
            </a:r>
          </a:p>
        </p:txBody>
      </p:sp>
    </p:spTree>
    <p:extLst>
      <p:ext uri="{BB962C8B-B14F-4D97-AF65-F5344CB8AC3E}">
        <p14:creationId xmlns:p14="http://schemas.microsoft.com/office/powerpoint/2010/main" val="3285672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矩形 104"/>
          <p:cNvSpPr/>
          <p:nvPr/>
        </p:nvSpPr>
        <p:spPr>
          <a:xfrm>
            <a:off x="655007" y="2574346"/>
            <a:ext cx="5334921" cy="3244689"/>
          </a:xfrm>
          <a:prstGeom prst="rect">
            <a:avLst/>
          </a:prstGeom>
          <a:noFill/>
          <a:ln w="19050">
            <a:solidFill>
              <a:schemeClr val="accent3">
                <a:lumMod val="20000"/>
                <a:lumOff val="8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27" name="图表 26"/>
          <p:cNvGraphicFramePr/>
          <p:nvPr/>
        </p:nvGraphicFramePr>
        <p:xfrm>
          <a:off x="3278938" y="2586943"/>
          <a:ext cx="2483223" cy="2662391"/>
        </p:xfrm>
        <a:graphic>
          <a:graphicData uri="http://schemas.openxmlformats.org/drawingml/2006/chart">
            <c:chart xmlns:c="http://schemas.openxmlformats.org/drawingml/2006/chart" xmlns:r="http://schemas.openxmlformats.org/officeDocument/2006/relationships" r:id="rId8"/>
          </a:graphicData>
        </a:graphic>
      </p:graphicFrame>
      <p:sp>
        <p:nvSpPr>
          <p:cNvPr id="106" name="矩形 105"/>
          <p:cNvSpPr/>
          <p:nvPr/>
        </p:nvSpPr>
        <p:spPr>
          <a:xfrm>
            <a:off x="6332090" y="2536050"/>
            <a:ext cx="5334921" cy="3244689"/>
          </a:xfrm>
          <a:prstGeom prst="rect">
            <a:avLst/>
          </a:prstGeom>
          <a:noFill/>
          <a:ln w="19050">
            <a:solidFill>
              <a:schemeClr val="accent3">
                <a:lumMod val="20000"/>
                <a:lumOff val="8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655009" y="2063328"/>
            <a:ext cx="5334920" cy="60120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金翼大赛gai-1 -17"/>
          <p:cNvPicPr>
            <a:picLocks noChangeAspect="1"/>
          </p:cNvPicPr>
          <p:nvPr/>
        </p:nvPicPr>
        <p:blipFill>
          <a:blip r:embed="rId9"/>
          <a:stretch>
            <a:fillRect/>
          </a:stretch>
        </p:blipFill>
        <p:spPr>
          <a:xfrm>
            <a:off x="10333355" y="6151245"/>
            <a:ext cx="1222375" cy="469900"/>
          </a:xfrm>
          <a:prstGeom prst="rect">
            <a:avLst/>
          </a:prstGeom>
        </p:spPr>
      </p:pic>
      <p:cxnSp>
        <p:nvCxnSpPr>
          <p:cNvPr id="4" name="直接连接符 3"/>
          <p:cNvCxnSpPr/>
          <p:nvPr/>
        </p:nvCxnSpPr>
        <p:spPr>
          <a:xfrm>
            <a:off x="713105" y="6011545"/>
            <a:ext cx="10766425" cy="0"/>
          </a:xfrm>
          <a:prstGeom prst="line">
            <a:avLst/>
          </a:prstGeom>
        </p:spPr>
        <p:style>
          <a:lnRef idx="2">
            <a:schemeClr val="accent1"/>
          </a:lnRef>
          <a:fillRef idx="0">
            <a:srgbClr val="FFFFFF"/>
          </a:fillRef>
          <a:effectRef idx="0">
            <a:srgbClr val="FFFFFF"/>
          </a:effectRef>
          <a:fontRef idx="minor">
            <a:schemeClr val="tx1"/>
          </a:fontRef>
        </p:style>
      </p:cxnSp>
      <p:pic>
        <p:nvPicPr>
          <p:cNvPr id="7" name="图片 6" descr="cs -19"/>
          <p:cNvPicPr>
            <a:picLocks noChangeAspect="1"/>
          </p:cNvPicPr>
          <p:nvPr/>
        </p:nvPicPr>
        <p:blipFill>
          <a:blip r:embed="rId10"/>
          <a:stretch>
            <a:fillRect/>
          </a:stretch>
        </p:blipFill>
        <p:spPr>
          <a:xfrm>
            <a:off x="621030" y="6158865"/>
            <a:ext cx="1976120" cy="368935"/>
          </a:xfrm>
          <a:prstGeom prst="rect">
            <a:avLst/>
          </a:prstGeom>
        </p:spPr>
      </p:pic>
      <p:pic>
        <p:nvPicPr>
          <p:cNvPr id="20" name="图形 1"/>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4992" y="436486"/>
            <a:ext cx="276225" cy="390525"/>
          </a:xfrm>
          <a:prstGeom prst="rect">
            <a:avLst/>
          </a:prstGeom>
        </p:spPr>
      </p:pic>
      <p:pic>
        <p:nvPicPr>
          <p:cNvPr id="21" name="图片 20" descr="图标&#10;&#10;描述已自动生成"/>
          <p:cNvPicPr>
            <a:picLocks noChangeAspect="1"/>
          </p:cNvPicPr>
          <p:nvPr/>
        </p:nvPicPr>
        <p:blipFill>
          <a:blip r:embed="rId13"/>
          <a:stretch>
            <a:fillRect/>
          </a:stretch>
        </p:blipFill>
        <p:spPr>
          <a:xfrm>
            <a:off x="8992520" y="484938"/>
            <a:ext cx="2898040" cy="384713"/>
          </a:xfrm>
          <a:prstGeom prst="rect">
            <a:avLst/>
          </a:prstGeom>
        </p:spPr>
      </p:pic>
      <p:pic>
        <p:nvPicPr>
          <p:cNvPr id="94" name="图片 93"/>
          <p:cNvPicPr>
            <a:picLocks noChangeAspect="1"/>
          </p:cNvPicPr>
          <p:nvPr>
            <p:custDataLst>
              <p:tags r:id="rId1"/>
            </p:custDataLst>
          </p:nvPr>
        </p:nvPicPr>
        <p:blipFill>
          <a:blip r:embed="rId14"/>
          <a:srcRect l="15510" t="13624" r="24497" b="12890"/>
          <a:stretch>
            <a:fillRect/>
          </a:stretch>
        </p:blipFill>
        <p:spPr>
          <a:xfrm>
            <a:off x="8744324" y="3783211"/>
            <a:ext cx="2788456" cy="1555617"/>
          </a:xfrm>
          <a:prstGeom prst="rect">
            <a:avLst/>
          </a:prstGeom>
          <a:ln>
            <a:solidFill>
              <a:srgbClr val="FFD100"/>
            </a:solidFill>
          </a:ln>
        </p:spPr>
      </p:pic>
      <p:pic>
        <p:nvPicPr>
          <p:cNvPr id="95" name="图片 94"/>
          <p:cNvPicPr/>
          <p:nvPr>
            <p:custDataLst>
              <p:tags r:id="rId2"/>
            </p:custDataLst>
          </p:nvPr>
        </p:nvPicPr>
        <p:blipFill>
          <a:blip r:embed="rId15"/>
          <a:srcRect t="10317" r="9857" b="10014"/>
          <a:stretch>
            <a:fillRect/>
          </a:stretch>
        </p:blipFill>
        <p:spPr>
          <a:xfrm>
            <a:off x="6969663" y="2708461"/>
            <a:ext cx="2322196" cy="1462009"/>
          </a:xfrm>
          <a:prstGeom prst="rect">
            <a:avLst/>
          </a:prstGeom>
          <a:noFill/>
          <a:ln>
            <a:solidFill>
              <a:srgbClr val="FFD100"/>
            </a:solidFill>
          </a:ln>
        </p:spPr>
      </p:pic>
      <p:sp>
        <p:nvSpPr>
          <p:cNvPr id="81" name="文本框 80"/>
          <p:cNvSpPr txBox="1"/>
          <p:nvPr>
            <p:custDataLst>
              <p:tags r:id="rId3"/>
            </p:custDataLst>
          </p:nvPr>
        </p:nvSpPr>
        <p:spPr>
          <a:xfrm>
            <a:off x="8572115" y="2782453"/>
            <a:ext cx="840809" cy="272290"/>
          </a:xfrm>
          <a:prstGeom prst="rect">
            <a:avLst/>
          </a:prstGeom>
          <a:noFill/>
        </p:spPr>
        <p:txBody>
          <a:bodyPr wrap="square" rtlCol="0" anchor="t">
            <a:noAutofit/>
          </a:bodyPr>
          <a:lstStyle/>
          <a:p>
            <a:pPr algn="ctr"/>
            <a:r>
              <a:rPr lang="zh-CN" altLang="en-US" sz="1000" b="1" dirty="0">
                <a:solidFill>
                  <a:srgbClr val="1C77F3"/>
                </a:solidFill>
                <a:latin typeface="微软雅黑" panose="020B0503020204020204" charset="-122"/>
                <a:ea typeface="微软雅黑" panose="020B0503020204020204" charset="-122"/>
                <a:cs typeface="+mj-ea"/>
                <a:sym typeface="+mn-ea"/>
              </a:rPr>
              <a:t>广州市</a:t>
            </a:r>
          </a:p>
        </p:txBody>
      </p:sp>
      <p:sp>
        <p:nvSpPr>
          <p:cNvPr id="82" name="文本框 81"/>
          <p:cNvSpPr txBox="1"/>
          <p:nvPr>
            <p:custDataLst>
              <p:tags r:id="rId4"/>
            </p:custDataLst>
          </p:nvPr>
        </p:nvSpPr>
        <p:spPr>
          <a:xfrm>
            <a:off x="10628626" y="3918139"/>
            <a:ext cx="840809" cy="272290"/>
          </a:xfrm>
          <a:prstGeom prst="rect">
            <a:avLst/>
          </a:prstGeom>
          <a:noFill/>
        </p:spPr>
        <p:txBody>
          <a:bodyPr wrap="square" rtlCol="0" anchor="t">
            <a:noAutofit/>
          </a:bodyPr>
          <a:lstStyle/>
          <a:p>
            <a:pPr algn="ctr"/>
            <a:r>
              <a:rPr lang="zh-CN" altLang="en-US" sz="1000" b="1" dirty="0">
                <a:solidFill>
                  <a:srgbClr val="1C77F3"/>
                </a:solidFill>
                <a:latin typeface="微软雅黑" panose="020B0503020204020204" charset="-122"/>
                <a:ea typeface="微软雅黑" panose="020B0503020204020204" charset="-122"/>
                <a:cs typeface="+mj-ea"/>
                <a:sym typeface="+mn-ea"/>
              </a:rPr>
              <a:t>深圳市</a:t>
            </a:r>
          </a:p>
        </p:txBody>
      </p:sp>
      <p:sp>
        <p:nvSpPr>
          <p:cNvPr id="89" name="文本框 88"/>
          <p:cNvSpPr txBox="1"/>
          <p:nvPr/>
        </p:nvSpPr>
        <p:spPr>
          <a:xfrm>
            <a:off x="838519" y="369504"/>
            <a:ext cx="5767564" cy="523220"/>
          </a:xfrm>
          <a:prstGeom prst="rect">
            <a:avLst/>
          </a:prstGeom>
          <a:noFill/>
        </p:spPr>
        <p:txBody>
          <a:bodyPr wrap="square" rtlCol="0">
            <a:spAutoFit/>
          </a:bodyPr>
          <a:lstStyle/>
          <a:p>
            <a:r>
              <a:rPr kumimoji="1" lang="zh-CN" altLang="en-US" sz="2800" b="1" dirty="0">
                <a:latin typeface="美团体" panose="02000500000000000000" pitchFamily="2" charset="-122"/>
                <a:ea typeface="美团体" panose="02000500000000000000" pitchFamily="2" charset="-122"/>
              </a:rPr>
              <a:t>闪耀街区在苏格登品牌的应用</a:t>
            </a:r>
          </a:p>
        </p:txBody>
      </p:sp>
      <p:sp>
        <p:nvSpPr>
          <p:cNvPr id="102" name="文本框 101"/>
          <p:cNvSpPr txBox="1"/>
          <p:nvPr/>
        </p:nvSpPr>
        <p:spPr>
          <a:xfrm>
            <a:off x="882485" y="2197496"/>
            <a:ext cx="4866974" cy="338554"/>
          </a:xfrm>
          <a:prstGeom prst="rect">
            <a:avLst/>
          </a:prstGeom>
          <a:noFill/>
        </p:spPr>
        <p:txBody>
          <a:bodyPr wrap="square" rtlCol="0">
            <a:spAutoFit/>
          </a:bodyPr>
          <a:lstStyle/>
          <a:p>
            <a:pPr algn="ctr"/>
            <a:r>
              <a:rPr kumimoji="1" lang="en-US" altLang="zh-CN" sz="1600" b="1" dirty="0">
                <a:latin typeface="美团体" panose="02000500000000000000" pitchFamily="2" charset="-122"/>
                <a:ea typeface="美团体" panose="02000500000000000000" pitchFamily="2" charset="-122"/>
              </a:rPr>
              <a:t>20%</a:t>
            </a:r>
            <a:r>
              <a:rPr kumimoji="1" lang="zh-CN" altLang="en-US" sz="1600" b="1" dirty="0">
                <a:latin typeface="美团体" panose="02000500000000000000" pitchFamily="2" charset="-122"/>
                <a:ea typeface="美团体" panose="02000500000000000000" pitchFamily="2" charset="-122"/>
              </a:rPr>
              <a:t>供需蜂窝贡献品类</a:t>
            </a:r>
            <a:r>
              <a:rPr kumimoji="1" lang="en-US" altLang="zh-CN" sz="1600" b="1" dirty="0">
                <a:latin typeface="美团体" panose="02000500000000000000" pitchFamily="2" charset="-122"/>
                <a:ea typeface="美团体" panose="02000500000000000000" pitchFamily="2" charset="-122"/>
              </a:rPr>
              <a:t>60+%</a:t>
            </a:r>
            <a:r>
              <a:rPr kumimoji="1" lang="zh-CN" altLang="en-US" sz="1600" b="1" dirty="0">
                <a:latin typeface="美团体" panose="02000500000000000000" pitchFamily="2" charset="-122"/>
                <a:ea typeface="美团体" panose="02000500000000000000" pitchFamily="2" charset="-122"/>
              </a:rPr>
              <a:t>的威士忌品类需求</a:t>
            </a:r>
          </a:p>
        </p:txBody>
      </p:sp>
      <p:graphicFrame>
        <p:nvGraphicFramePr>
          <p:cNvPr id="103" name="图表 102"/>
          <p:cNvGraphicFramePr/>
          <p:nvPr/>
        </p:nvGraphicFramePr>
        <p:xfrm>
          <a:off x="815955" y="2593724"/>
          <a:ext cx="2483223" cy="2662391"/>
        </p:xfrm>
        <a:graphic>
          <a:graphicData uri="http://schemas.openxmlformats.org/drawingml/2006/chart">
            <c:chart xmlns:c="http://schemas.openxmlformats.org/drawingml/2006/chart" xmlns:r="http://schemas.openxmlformats.org/officeDocument/2006/relationships" r:id="rId16"/>
          </a:graphicData>
        </a:graphic>
      </p:graphicFrame>
      <p:sp>
        <p:nvSpPr>
          <p:cNvPr id="104" name="矩形 103"/>
          <p:cNvSpPr/>
          <p:nvPr/>
        </p:nvSpPr>
        <p:spPr>
          <a:xfrm>
            <a:off x="6332091" y="2050245"/>
            <a:ext cx="5334920" cy="60120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6728588" y="2056498"/>
            <a:ext cx="4866974" cy="584775"/>
          </a:xfrm>
          <a:prstGeom prst="rect">
            <a:avLst/>
          </a:prstGeom>
          <a:noFill/>
        </p:spPr>
        <p:txBody>
          <a:bodyPr wrap="square" rtlCol="0">
            <a:spAutoFit/>
          </a:bodyPr>
          <a:lstStyle/>
          <a:p>
            <a:pPr algn="ctr"/>
            <a:r>
              <a:rPr kumimoji="1" lang="zh-CN" altLang="en-US" sz="1600" b="1" dirty="0">
                <a:latin typeface="美团体" panose="02000500000000000000" pitchFamily="2" charset="-122"/>
                <a:ea typeface="美团体" panose="02000500000000000000" pitchFamily="2" charset="-122"/>
              </a:rPr>
              <a:t>聚焦广州深圳品类高需蜂窝</a:t>
            </a:r>
            <a:endParaRPr kumimoji="1" lang="en-US" altLang="zh-CN" sz="1600" b="1" dirty="0">
              <a:latin typeface="美团体" panose="02000500000000000000" pitchFamily="2" charset="-122"/>
              <a:ea typeface="美团体" panose="02000500000000000000" pitchFamily="2" charset="-122"/>
            </a:endParaRPr>
          </a:p>
          <a:p>
            <a:pPr algn="ctr"/>
            <a:r>
              <a:rPr kumimoji="1" lang="zh-CN" altLang="en-US" sz="1600" b="1" dirty="0">
                <a:latin typeface="美团体" panose="02000500000000000000" pitchFamily="2" charset="-122"/>
                <a:ea typeface="美团体" panose="02000500000000000000" pitchFamily="2" charset="-122"/>
              </a:rPr>
              <a:t>精准锁定核心商家进行门店拓展和库存补充</a:t>
            </a:r>
          </a:p>
        </p:txBody>
      </p:sp>
      <p:pic>
        <p:nvPicPr>
          <p:cNvPr id="107" name="图片 106"/>
          <p:cNvPicPr>
            <a:picLocks noChangeAspect="1"/>
          </p:cNvPicPr>
          <p:nvPr>
            <p:custDataLst>
              <p:tags r:id="rId5"/>
            </p:custDataLst>
          </p:nvPr>
        </p:nvPicPr>
        <p:blipFill>
          <a:blip r:embed="rId17"/>
          <a:srcRect l="26891" t="13014" r="23810"/>
          <a:stretch>
            <a:fillRect/>
          </a:stretch>
        </p:blipFill>
        <p:spPr>
          <a:xfrm>
            <a:off x="6402337" y="2945441"/>
            <a:ext cx="546055" cy="1858666"/>
          </a:xfrm>
          <a:prstGeom prst="rect">
            <a:avLst/>
          </a:prstGeom>
        </p:spPr>
      </p:pic>
      <p:sp>
        <p:nvSpPr>
          <p:cNvPr id="33" name="矩形 32"/>
          <p:cNvSpPr/>
          <p:nvPr/>
        </p:nvSpPr>
        <p:spPr>
          <a:xfrm>
            <a:off x="638200" y="5295035"/>
            <a:ext cx="5438070" cy="400110"/>
          </a:xfrm>
          <a:prstGeom prst="rect">
            <a:avLst/>
          </a:prstGeom>
        </p:spPr>
        <p:txBody>
          <a:bodyPr wrap="square">
            <a:spAutoFit/>
          </a:bodyPr>
          <a:lstStyle/>
          <a:p>
            <a:r>
              <a:rPr lang="zh-CN" altLang="en-US" sz="10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数据来源：美团闪购平台</a:t>
            </a:r>
            <a:r>
              <a:rPr lang="en-US" altLang="zh-CN" sz="10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，2024</a:t>
            </a:r>
            <a:r>
              <a:rPr lang="zh-CN" altLang="en-US" sz="10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年</a:t>
            </a:r>
            <a:r>
              <a:rPr lang="en-US" altLang="zh-CN" sz="10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10</a:t>
            </a:r>
            <a:r>
              <a:rPr lang="zh-CN" altLang="en-US" sz="10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月数据</a:t>
            </a:r>
          </a:p>
          <a:p>
            <a:r>
              <a:rPr lang="zh-CN" altLang="en-US" sz="10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数据口径：品类需求量为用户在平台关于该品类的搜索、点击、浏览、加购行为的拟合指数</a:t>
            </a:r>
            <a:r>
              <a:rPr lang="en-US" altLang="zh-CN" sz="10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a:t>
            </a:r>
          </a:p>
        </p:txBody>
      </p:sp>
      <p:sp>
        <p:nvSpPr>
          <p:cNvPr id="35" name="矩形 34"/>
          <p:cNvSpPr/>
          <p:nvPr/>
        </p:nvSpPr>
        <p:spPr>
          <a:xfrm>
            <a:off x="6332090" y="5356888"/>
            <a:ext cx="6096000" cy="400110"/>
          </a:xfrm>
          <a:prstGeom prst="rect">
            <a:avLst/>
          </a:prstGeom>
        </p:spPr>
        <p:txBody>
          <a:bodyPr>
            <a:spAutoFit/>
          </a:bodyPr>
          <a:lstStyle/>
          <a:p>
            <a:r>
              <a:rPr lang="zh-CN" altLang="en-US" sz="10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备注</a:t>
            </a:r>
            <a:r>
              <a:rPr lang="en-US" altLang="zh-CN" sz="10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a:t>
            </a:r>
            <a:r>
              <a:rPr lang="zh-CN" altLang="en-US" sz="10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颜色越深代表威士忌品类需求量越高</a:t>
            </a:r>
            <a:r>
              <a:rPr lang="en-US" altLang="zh-CN" sz="10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a:t>
            </a:r>
            <a:r>
              <a:rPr lang="zh-CN" altLang="en-US" sz="10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颜色越浅代表威士忌品类需求量越低</a:t>
            </a:r>
            <a:r>
              <a:rPr lang="en-US" altLang="zh-CN" sz="10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a:t>
            </a:r>
            <a:endParaRPr lang="zh-CN" altLang="en-US" sz="10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endParaRPr>
          </a:p>
          <a:p>
            <a:r>
              <a:rPr lang="zh-CN" altLang="en-US" sz="10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数据来源：美团闪购平台</a:t>
            </a:r>
            <a:r>
              <a:rPr lang="en-US" altLang="zh-CN" sz="10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，2024</a:t>
            </a:r>
            <a:r>
              <a:rPr lang="zh-CN" altLang="en-US" sz="10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年</a:t>
            </a:r>
            <a:r>
              <a:rPr lang="en-US" altLang="zh-CN" sz="10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10</a:t>
            </a:r>
            <a:r>
              <a:rPr lang="zh-CN" altLang="en-US" sz="1000" dirty="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rPr>
              <a:t>月数据</a:t>
            </a:r>
          </a:p>
        </p:txBody>
      </p:sp>
      <p:sp>
        <p:nvSpPr>
          <p:cNvPr id="34" name="圆角矩形 33"/>
          <p:cNvSpPr/>
          <p:nvPr/>
        </p:nvSpPr>
        <p:spPr>
          <a:xfrm>
            <a:off x="686338" y="1219761"/>
            <a:ext cx="2072945" cy="625934"/>
          </a:xfrm>
          <a:prstGeom prst="round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品牌竞争力</a:t>
            </a:r>
            <a:endParaRPr lang="en-US" altLang="zh-CN" sz="1600" b="1"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诊断核心问题</a:t>
            </a:r>
            <a:endParaRPr lang="en-US" altLang="zh-CN" sz="16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6" name="圆角矩形 35"/>
          <p:cNvSpPr/>
          <p:nvPr/>
        </p:nvSpPr>
        <p:spPr>
          <a:xfrm>
            <a:off x="5283395" y="1216672"/>
            <a:ext cx="2072945" cy="625934"/>
          </a:xfrm>
          <a:prstGeom prst="round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联合外投</a:t>
            </a:r>
            <a:endParaRPr lang="en-US" altLang="zh-CN" sz="1600" b="1"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激活站外用户需求</a:t>
            </a:r>
          </a:p>
        </p:txBody>
      </p:sp>
      <p:sp>
        <p:nvSpPr>
          <p:cNvPr id="37" name="圆角矩形 36"/>
          <p:cNvSpPr/>
          <p:nvPr/>
        </p:nvSpPr>
        <p:spPr>
          <a:xfrm>
            <a:off x="2938269" y="1222974"/>
            <a:ext cx="2072945" cy="625934"/>
          </a:xfrm>
          <a:prstGeom prst="round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solidFill>
                <a:latin typeface="微软雅黑" panose="020B0503020204020204" pitchFamily="34" charset="-122"/>
                <a:ea typeface="微软雅黑" panose="020B0503020204020204" pitchFamily="34" charset="-122"/>
              </a:rPr>
              <a:t>智慧分销</a:t>
            </a:r>
            <a:endParaRPr lang="en-US" altLang="zh-CN" sz="1600" b="1" dirty="0">
              <a:solidFill>
                <a:schemeClr val="tx1"/>
              </a:solidFill>
              <a:latin typeface="微软雅黑" panose="020B0503020204020204" pitchFamily="34" charset="-122"/>
              <a:ea typeface="微软雅黑" panose="020B0503020204020204" pitchFamily="34" charset="-122"/>
            </a:endParaRPr>
          </a:p>
          <a:p>
            <a:pPr algn="ctr"/>
            <a:r>
              <a:rPr lang="zh-CN" altLang="en-US" sz="1600" b="1" dirty="0">
                <a:solidFill>
                  <a:schemeClr val="tx1"/>
                </a:solidFill>
                <a:latin typeface="微软雅黑" panose="020B0503020204020204" pitchFamily="34" charset="-122"/>
                <a:ea typeface="微软雅黑" panose="020B0503020204020204" pitchFamily="34" charset="-122"/>
              </a:rPr>
              <a:t>指导品牌供给加强</a:t>
            </a:r>
          </a:p>
        </p:txBody>
      </p:sp>
      <p:sp>
        <p:nvSpPr>
          <p:cNvPr id="38" name="圆角矩形 37"/>
          <p:cNvSpPr/>
          <p:nvPr/>
        </p:nvSpPr>
        <p:spPr>
          <a:xfrm>
            <a:off x="7629179" y="1222925"/>
            <a:ext cx="2072945" cy="625934"/>
          </a:xfrm>
          <a:prstGeom prst="round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精准广告</a:t>
            </a:r>
            <a:r>
              <a:rPr lang="en-US" altLang="zh-CN" sz="1600" b="1" dirty="0">
                <a:solidFill>
                  <a:schemeClr val="tx1">
                    <a:lumMod val="50000"/>
                    <a:lumOff val="50000"/>
                  </a:schemeClr>
                </a:solidFill>
                <a:latin typeface="微软雅黑" panose="020B0503020204020204" pitchFamily="34" charset="-122"/>
                <a:ea typeface="微软雅黑" panose="020B0503020204020204" pitchFamily="34" charset="-122"/>
              </a:rPr>
              <a:t>/</a:t>
            </a: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发券</a:t>
            </a:r>
            <a:endParaRPr lang="en-US" altLang="zh-CN" sz="1600" b="1"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促进用户成交</a:t>
            </a:r>
          </a:p>
        </p:txBody>
      </p:sp>
      <p:sp>
        <p:nvSpPr>
          <p:cNvPr id="39" name="圆角矩形 38"/>
          <p:cNvSpPr/>
          <p:nvPr/>
        </p:nvSpPr>
        <p:spPr>
          <a:xfrm>
            <a:off x="9898058" y="1216672"/>
            <a:ext cx="2072945" cy="625934"/>
          </a:xfrm>
          <a:prstGeom prst="round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品牌竞争力</a:t>
            </a:r>
            <a:endParaRPr lang="en-US" altLang="zh-CN" sz="1600" b="1"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评估营销效果</a:t>
            </a:r>
          </a:p>
        </p:txBody>
      </p:sp>
    </p:spTree>
    <p:extLst>
      <p:ext uri="{BB962C8B-B14F-4D97-AF65-F5344CB8AC3E}">
        <p14:creationId xmlns:p14="http://schemas.microsoft.com/office/powerpoint/2010/main" val="1422696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金翼大赛gai-1 -17"/>
          <p:cNvPicPr>
            <a:picLocks noChangeAspect="1"/>
          </p:cNvPicPr>
          <p:nvPr/>
        </p:nvPicPr>
        <p:blipFill>
          <a:blip r:embed="rId3"/>
          <a:stretch>
            <a:fillRect/>
          </a:stretch>
        </p:blipFill>
        <p:spPr>
          <a:xfrm>
            <a:off x="10333355" y="6151245"/>
            <a:ext cx="1222375" cy="469900"/>
          </a:xfrm>
          <a:prstGeom prst="rect">
            <a:avLst/>
          </a:prstGeom>
        </p:spPr>
      </p:pic>
      <p:cxnSp>
        <p:nvCxnSpPr>
          <p:cNvPr id="4" name="直接连接符 3"/>
          <p:cNvCxnSpPr/>
          <p:nvPr/>
        </p:nvCxnSpPr>
        <p:spPr>
          <a:xfrm>
            <a:off x="713105" y="6011545"/>
            <a:ext cx="10766425" cy="0"/>
          </a:xfrm>
          <a:prstGeom prst="line">
            <a:avLst/>
          </a:prstGeom>
        </p:spPr>
        <p:style>
          <a:lnRef idx="2">
            <a:schemeClr val="accent1"/>
          </a:lnRef>
          <a:fillRef idx="0">
            <a:srgbClr val="FFFFFF"/>
          </a:fillRef>
          <a:effectRef idx="0">
            <a:srgbClr val="FFFFFF"/>
          </a:effectRef>
          <a:fontRef idx="minor">
            <a:schemeClr val="tx1"/>
          </a:fontRef>
        </p:style>
      </p:cxnSp>
      <p:pic>
        <p:nvPicPr>
          <p:cNvPr id="7" name="图片 6" descr="cs -19"/>
          <p:cNvPicPr>
            <a:picLocks noChangeAspect="1"/>
          </p:cNvPicPr>
          <p:nvPr/>
        </p:nvPicPr>
        <p:blipFill>
          <a:blip r:embed="rId4"/>
          <a:stretch>
            <a:fillRect/>
          </a:stretch>
        </p:blipFill>
        <p:spPr>
          <a:xfrm>
            <a:off x="621030" y="6158865"/>
            <a:ext cx="1976120" cy="368935"/>
          </a:xfrm>
          <a:prstGeom prst="rect">
            <a:avLst/>
          </a:prstGeom>
        </p:spPr>
      </p:pic>
      <p:pic>
        <p:nvPicPr>
          <p:cNvPr id="20" name="图形 1"/>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4992" y="436486"/>
            <a:ext cx="276225" cy="390525"/>
          </a:xfrm>
          <a:prstGeom prst="rect">
            <a:avLst/>
          </a:prstGeom>
        </p:spPr>
      </p:pic>
      <p:pic>
        <p:nvPicPr>
          <p:cNvPr id="21" name="图片 20" descr="图标&#10;&#10;描述已自动生成"/>
          <p:cNvPicPr>
            <a:picLocks noChangeAspect="1"/>
          </p:cNvPicPr>
          <p:nvPr/>
        </p:nvPicPr>
        <p:blipFill>
          <a:blip r:embed="rId7"/>
          <a:stretch>
            <a:fillRect/>
          </a:stretch>
        </p:blipFill>
        <p:spPr>
          <a:xfrm>
            <a:off x="8992520" y="484938"/>
            <a:ext cx="2898040" cy="384713"/>
          </a:xfrm>
          <a:prstGeom prst="rect">
            <a:avLst/>
          </a:prstGeom>
        </p:spPr>
      </p:pic>
      <p:sp>
        <p:nvSpPr>
          <p:cNvPr id="34" name="文本框 33"/>
          <p:cNvSpPr txBox="1"/>
          <p:nvPr/>
        </p:nvSpPr>
        <p:spPr>
          <a:xfrm>
            <a:off x="838519" y="369504"/>
            <a:ext cx="5767564" cy="523220"/>
          </a:xfrm>
          <a:prstGeom prst="rect">
            <a:avLst/>
          </a:prstGeom>
          <a:noFill/>
        </p:spPr>
        <p:txBody>
          <a:bodyPr wrap="square" rtlCol="0">
            <a:spAutoFit/>
          </a:bodyPr>
          <a:lstStyle/>
          <a:p>
            <a:r>
              <a:rPr kumimoji="1" lang="zh-CN" altLang="en-US" sz="2800" b="1" dirty="0">
                <a:latin typeface="美团体" panose="02000500000000000000" pitchFamily="2" charset="-122"/>
                <a:ea typeface="美团体" panose="02000500000000000000" pitchFamily="2" charset="-122"/>
              </a:rPr>
              <a:t>闪耀街区在苏格登品牌的应用</a:t>
            </a:r>
          </a:p>
        </p:txBody>
      </p:sp>
      <p:pic>
        <p:nvPicPr>
          <p:cNvPr id="3" name="图片 2"/>
          <p:cNvPicPr>
            <a:picLocks noChangeAspect="1"/>
          </p:cNvPicPr>
          <p:nvPr/>
        </p:nvPicPr>
        <p:blipFill rotWithShape="1">
          <a:blip r:embed="rId8">
            <a:extLst>
              <a:ext uri="{28A0092B-C50C-407E-A947-70E740481C1C}">
                <a14:useLocalDpi xmlns:a14="http://schemas.microsoft.com/office/drawing/2010/main" val="0"/>
              </a:ext>
            </a:extLst>
          </a:blip>
          <a:srcRect l="64605" t="26721" r="5969" b="9842"/>
          <a:stretch/>
        </p:blipFill>
        <p:spPr>
          <a:xfrm>
            <a:off x="8643486" y="2370720"/>
            <a:ext cx="2969199" cy="3595054"/>
          </a:xfrm>
          <a:prstGeom prst="rect">
            <a:avLst/>
          </a:prstGeom>
        </p:spPr>
      </p:pic>
      <p:sp>
        <p:nvSpPr>
          <p:cNvPr id="13" name="矩形 12"/>
          <p:cNvSpPr/>
          <p:nvPr/>
        </p:nvSpPr>
        <p:spPr>
          <a:xfrm flipH="1">
            <a:off x="713104" y="1981916"/>
            <a:ext cx="7516495" cy="434604"/>
          </a:xfrm>
          <a:prstGeom prst="rect">
            <a:avLst/>
          </a:prstGeom>
          <a:solidFill>
            <a:srgbClr val="FEF8BA"/>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zh-CN" altLang="en-US" b="1" dirty="0">
                <a:solidFill>
                  <a:schemeClr val="tx1"/>
                </a:solidFill>
                <a:latin typeface="美团体" panose="02000500000000000000" pitchFamily="2" charset="-122"/>
                <a:ea typeface="美团体" panose="02000500000000000000" pitchFamily="2" charset="-122"/>
              </a:rPr>
              <a:t>线下梯媒点位筛选</a:t>
            </a:r>
          </a:p>
        </p:txBody>
      </p:sp>
      <p:sp>
        <p:nvSpPr>
          <p:cNvPr id="15" name="矩形 14"/>
          <p:cNvSpPr/>
          <p:nvPr/>
        </p:nvSpPr>
        <p:spPr>
          <a:xfrm flipH="1">
            <a:off x="8759245" y="1981916"/>
            <a:ext cx="2796483" cy="434604"/>
          </a:xfrm>
          <a:prstGeom prst="rect">
            <a:avLst/>
          </a:prstGeom>
          <a:solidFill>
            <a:srgbClr val="FEF8BA"/>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zh-CN" altLang="en-US" b="1" dirty="0">
                <a:solidFill>
                  <a:schemeClr val="tx1"/>
                </a:solidFill>
                <a:latin typeface="美团体" panose="02000500000000000000" pitchFamily="2" charset="-122"/>
                <a:ea typeface="美团体" panose="02000500000000000000" pitchFamily="2" charset="-122"/>
              </a:rPr>
              <a:t>梯媒筛选结果</a:t>
            </a:r>
          </a:p>
        </p:txBody>
      </p:sp>
      <p:sp>
        <p:nvSpPr>
          <p:cNvPr id="16" name="圆角矩形 15"/>
          <p:cNvSpPr/>
          <p:nvPr/>
        </p:nvSpPr>
        <p:spPr>
          <a:xfrm>
            <a:off x="686338" y="1219761"/>
            <a:ext cx="2072945" cy="625934"/>
          </a:xfrm>
          <a:prstGeom prst="round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品牌竞争力</a:t>
            </a:r>
            <a:endParaRPr lang="en-US" altLang="zh-CN" sz="1600" b="1"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诊断核心问题</a:t>
            </a:r>
            <a:endParaRPr lang="en-US" altLang="zh-CN" sz="16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7" name="圆角矩形 16"/>
          <p:cNvSpPr/>
          <p:nvPr/>
        </p:nvSpPr>
        <p:spPr>
          <a:xfrm>
            <a:off x="5283395" y="1216672"/>
            <a:ext cx="2072945" cy="625934"/>
          </a:xfrm>
          <a:prstGeom prst="round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solidFill>
                <a:latin typeface="微软雅黑" panose="020B0503020204020204" pitchFamily="34" charset="-122"/>
                <a:ea typeface="微软雅黑" panose="020B0503020204020204" pitchFamily="34" charset="-122"/>
              </a:rPr>
              <a:t>联合外投</a:t>
            </a:r>
            <a:endParaRPr lang="en-US" altLang="zh-CN" sz="1600" b="1" dirty="0">
              <a:solidFill>
                <a:schemeClr val="tx1"/>
              </a:solidFill>
              <a:latin typeface="微软雅黑" panose="020B0503020204020204" pitchFamily="34" charset="-122"/>
              <a:ea typeface="微软雅黑" panose="020B0503020204020204" pitchFamily="34" charset="-122"/>
            </a:endParaRPr>
          </a:p>
          <a:p>
            <a:pPr algn="ctr"/>
            <a:r>
              <a:rPr lang="zh-CN" altLang="en-US" sz="1600" b="1" dirty="0">
                <a:solidFill>
                  <a:schemeClr val="tx1"/>
                </a:solidFill>
                <a:latin typeface="微软雅黑" panose="020B0503020204020204" pitchFamily="34" charset="-122"/>
                <a:ea typeface="微软雅黑" panose="020B0503020204020204" pitchFamily="34" charset="-122"/>
              </a:rPr>
              <a:t>激活站外用户需求</a:t>
            </a:r>
          </a:p>
        </p:txBody>
      </p:sp>
      <p:sp>
        <p:nvSpPr>
          <p:cNvPr id="18" name="圆角矩形 17"/>
          <p:cNvSpPr/>
          <p:nvPr/>
        </p:nvSpPr>
        <p:spPr>
          <a:xfrm>
            <a:off x="2938269" y="1222974"/>
            <a:ext cx="2072945" cy="625934"/>
          </a:xfrm>
          <a:prstGeom prst="round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智慧分销</a:t>
            </a:r>
            <a:endParaRPr lang="en-US" altLang="zh-CN" sz="1600" b="1"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指导品牌供给加强</a:t>
            </a:r>
          </a:p>
        </p:txBody>
      </p:sp>
      <p:sp>
        <p:nvSpPr>
          <p:cNvPr id="19" name="圆角矩形 18"/>
          <p:cNvSpPr/>
          <p:nvPr/>
        </p:nvSpPr>
        <p:spPr>
          <a:xfrm>
            <a:off x="7629179" y="1222925"/>
            <a:ext cx="2072945" cy="625934"/>
          </a:xfrm>
          <a:prstGeom prst="round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精准广告</a:t>
            </a:r>
            <a:r>
              <a:rPr lang="en-US" altLang="zh-CN" sz="1600" b="1" dirty="0">
                <a:solidFill>
                  <a:schemeClr val="tx1">
                    <a:lumMod val="50000"/>
                    <a:lumOff val="50000"/>
                  </a:schemeClr>
                </a:solidFill>
                <a:latin typeface="微软雅黑" panose="020B0503020204020204" pitchFamily="34" charset="-122"/>
                <a:ea typeface="微软雅黑" panose="020B0503020204020204" pitchFamily="34" charset="-122"/>
              </a:rPr>
              <a:t>/</a:t>
            </a: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发券</a:t>
            </a:r>
            <a:endParaRPr lang="en-US" altLang="zh-CN" sz="1600" b="1"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促进用户成交</a:t>
            </a:r>
          </a:p>
        </p:txBody>
      </p:sp>
      <p:sp>
        <p:nvSpPr>
          <p:cNvPr id="22" name="圆角矩形 21"/>
          <p:cNvSpPr/>
          <p:nvPr/>
        </p:nvSpPr>
        <p:spPr>
          <a:xfrm>
            <a:off x="9898058" y="1216672"/>
            <a:ext cx="2072945" cy="625934"/>
          </a:xfrm>
          <a:prstGeom prst="round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品牌竞争力</a:t>
            </a:r>
            <a:endParaRPr lang="en-US" altLang="zh-CN" sz="1600" b="1"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评估营销效果</a:t>
            </a:r>
          </a:p>
        </p:txBody>
      </p:sp>
      <p:grpSp>
        <p:nvGrpSpPr>
          <p:cNvPr id="53" name="组合 52"/>
          <p:cNvGrpSpPr/>
          <p:nvPr/>
        </p:nvGrpSpPr>
        <p:grpSpPr>
          <a:xfrm>
            <a:off x="713104" y="2544471"/>
            <a:ext cx="7603123" cy="2287411"/>
            <a:chOff x="1406463" y="2560983"/>
            <a:chExt cx="6222716" cy="2603039"/>
          </a:xfrm>
        </p:grpSpPr>
        <p:sp>
          <p:nvSpPr>
            <p:cNvPr id="6" name="单圆角矩形 5"/>
            <p:cNvSpPr/>
            <p:nvPr/>
          </p:nvSpPr>
          <p:spPr>
            <a:xfrm flipH="1">
              <a:off x="1429676" y="3130173"/>
              <a:ext cx="1504381" cy="1437084"/>
            </a:xfrm>
            <a:prstGeom prst="snipRoundRect">
              <a:avLst>
                <a:gd name="adj1" fmla="val 16667"/>
                <a:gd name="adj2" fmla="val 11042"/>
              </a:avLst>
            </a:prstGeom>
            <a:gradFill>
              <a:gsLst>
                <a:gs pos="0">
                  <a:schemeClr val="accent4">
                    <a:lumMod val="40000"/>
                    <a:lumOff val="60000"/>
                  </a:schemeClr>
                </a:gs>
                <a:gs pos="100000">
                  <a:schemeClr val="bg1"/>
                </a:gs>
              </a:gsLst>
              <a:lin ang="5400000" scaled="1"/>
            </a:gradFill>
            <a:ln w="38100">
              <a:gradFill>
                <a:gsLst>
                  <a:gs pos="0">
                    <a:schemeClr val="accent4"/>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五边形 4"/>
            <p:cNvSpPr/>
            <p:nvPr/>
          </p:nvSpPr>
          <p:spPr>
            <a:xfrm>
              <a:off x="1410426" y="2931552"/>
              <a:ext cx="1043146" cy="357263"/>
            </a:xfrm>
            <a:prstGeom prst="homePlate">
              <a:avLst/>
            </a:prstGeom>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altLang="zh-CN" dirty="0"/>
                <a:t>1</a:t>
              </a:r>
              <a:endParaRPr lang="zh-CN" altLang="en-US" dirty="0"/>
            </a:p>
          </p:txBody>
        </p:sp>
        <p:sp>
          <p:nvSpPr>
            <p:cNvPr id="31" name="单圆角矩形 30"/>
            <p:cNvSpPr/>
            <p:nvPr/>
          </p:nvSpPr>
          <p:spPr>
            <a:xfrm flipH="1">
              <a:off x="2964592" y="2981925"/>
              <a:ext cx="1504381" cy="1816338"/>
            </a:xfrm>
            <a:prstGeom prst="snipRoundRect">
              <a:avLst>
                <a:gd name="adj1" fmla="val 16667"/>
                <a:gd name="adj2" fmla="val 11042"/>
              </a:avLst>
            </a:prstGeom>
            <a:gradFill>
              <a:gsLst>
                <a:gs pos="0">
                  <a:schemeClr val="accent5">
                    <a:lumMod val="40000"/>
                    <a:lumOff val="60000"/>
                  </a:schemeClr>
                </a:gs>
                <a:gs pos="100000">
                  <a:schemeClr val="bg1"/>
                </a:gs>
              </a:gsLst>
              <a:lin ang="5400000" scaled="1"/>
            </a:gradFill>
            <a:ln w="38100">
              <a:gradFill>
                <a:gsLst>
                  <a:gs pos="0">
                    <a:schemeClr val="accent5"/>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单圆角矩形 32"/>
            <p:cNvSpPr/>
            <p:nvPr/>
          </p:nvSpPr>
          <p:spPr>
            <a:xfrm flipH="1">
              <a:off x="4499507" y="2830111"/>
              <a:ext cx="1504381" cy="2151031"/>
            </a:xfrm>
            <a:prstGeom prst="snipRoundRect">
              <a:avLst>
                <a:gd name="adj1" fmla="val 16667"/>
                <a:gd name="adj2" fmla="val 11042"/>
              </a:avLst>
            </a:prstGeom>
            <a:gradFill>
              <a:gsLst>
                <a:gs pos="0">
                  <a:srgbClr val="FEF8BA"/>
                </a:gs>
                <a:gs pos="74000">
                  <a:schemeClr val="bg1"/>
                </a:gs>
              </a:gsLst>
              <a:lin ang="5400000" scaled="1"/>
            </a:gradFill>
            <a:ln w="38100">
              <a:gradFill>
                <a:gsLst>
                  <a:gs pos="0">
                    <a:schemeClr val="accent3"/>
                  </a:gs>
                  <a:gs pos="74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单圆角矩形 38"/>
            <p:cNvSpPr/>
            <p:nvPr/>
          </p:nvSpPr>
          <p:spPr>
            <a:xfrm flipH="1">
              <a:off x="6009066" y="2663509"/>
              <a:ext cx="1504381" cy="2500513"/>
            </a:xfrm>
            <a:prstGeom prst="snipRoundRect">
              <a:avLst>
                <a:gd name="adj1" fmla="val 16667"/>
                <a:gd name="adj2" fmla="val 11042"/>
              </a:avLst>
            </a:prstGeom>
            <a:gradFill flip="none" rotWithShape="1">
              <a:gsLst>
                <a:gs pos="70000">
                  <a:srgbClr val="FFEEDB"/>
                </a:gs>
                <a:gs pos="19000">
                  <a:schemeClr val="bg1"/>
                </a:gs>
              </a:gsLst>
              <a:lin ang="16200000" scaled="1"/>
              <a:tileRect/>
            </a:gradFill>
            <a:ln w="38100">
              <a:gradFill>
                <a:gsLst>
                  <a:gs pos="3000">
                    <a:schemeClr val="accent2"/>
                  </a:gs>
                  <a:gs pos="83000">
                    <a:schemeClr val="bg1"/>
                  </a:gs>
                </a:gsLst>
                <a:lin ang="5400000" scaled="1"/>
              </a:gradFill>
            </a:ln>
            <a:effectLst>
              <a:softEdge rad="12700"/>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a:p>
          </p:txBody>
        </p:sp>
        <p:sp>
          <p:nvSpPr>
            <p:cNvPr id="40" name="五边形 39"/>
            <p:cNvSpPr/>
            <p:nvPr/>
          </p:nvSpPr>
          <p:spPr>
            <a:xfrm>
              <a:off x="2945342" y="2822580"/>
              <a:ext cx="1043146" cy="357263"/>
            </a:xfrm>
            <a:prstGeom prst="homePlate">
              <a:avLst/>
            </a:prstGeom>
            <a:ln>
              <a:no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altLang="zh-CN" dirty="0"/>
                <a:t>2</a:t>
              </a:r>
              <a:endParaRPr lang="zh-CN" altLang="en-US" dirty="0"/>
            </a:p>
          </p:txBody>
        </p:sp>
        <p:sp>
          <p:nvSpPr>
            <p:cNvPr id="41" name="五边形 40"/>
            <p:cNvSpPr/>
            <p:nvPr/>
          </p:nvSpPr>
          <p:spPr>
            <a:xfrm>
              <a:off x="4480949" y="2687431"/>
              <a:ext cx="1043146" cy="357263"/>
            </a:xfrm>
            <a:prstGeom prst="homePlate">
              <a:avLst/>
            </a:prstGeom>
            <a:ln>
              <a:no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altLang="zh-CN" dirty="0"/>
                <a:t>3</a:t>
              </a:r>
              <a:endParaRPr lang="zh-CN" altLang="en-US" dirty="0"/>
            </a:p>
          </p:txBody>
        </p:sp>
        <p:sp>
          <p:nvSpPr>
            <p:cNvPr id="42" name="五边形 41"/>
            <p:cNvSpPr/>
            <p:nvPr/>
          </p:nvSpPr>
          <p:spPr>
            <a:xfrm>
              <a:off x="5999441" y="2560983"/>
              <a:ext cx="1043146" cy="357264"/>
            </a:xfrm>
            <a:prstGeom prst="homePlate">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altLang="zh-CN" dirty="0"/>
                <a:t>4</a:t>
              </a:r>
              <a:endParaRPr lang="zh-CN" altLang="en-US" dirty="0"/>
            </a:p>
          </p:txBody>
        </p:sp>
        <p:sp>
          <p:nvSpPr>
            <p:cNvPr id="9" name="矩形 8"/>
            <p:cNvSpPr/>
            <p:nvPr/>
          </p:nvSpPr>
          <p:spPr>
            <a:xfrm>
              <a:off x="1406463" y="3380188"/>
              <a:ext cx="1302619" cy="307777"/>
            </a:xfrm>
            <a:prstGeom prst="rect">
              <a:avLst/>
            </a:prstGeom>
          </p:spPr>
          <p:txBody>
            <a:bodyPr wrap="square">
              <a:spAutoFit/>
            </a:bodyPr>
            <a:lstStyle/>
            <a:p>
              <a:pPr algn="ctr"/>
              <a:r>
                <a:rPr lang="zh-CN" altLang="en-US" sz="1400" b="1" dirty="0">
                  <a:latin typeface="微软雅黑" panose="020B0503020204020204" pitchFamily="34" charset="-122"/>
                  <a:ea typeface="微软雅黑" panose="020B0503020204020204" pitchFamily="34" charset="-122"/>
                </a:rPr>
                <a:t>蜂窝浓度评估</a:t>
              </a:r>
            </a:p>
          </p:txBody>
        </p:sp>
        <p:sp>
          <p:nvSpPr>
            <p:cNvPr id="43" name="矩形 42"/>
            <p:cNvSpPr/>
            <p:nvPr/>
          </p:nvSpPr>
          <p:spPr>
            <a:xfrm>
              <a:off x="2971915" y="3270159"/>
              <a:ext cx="1302619" cy="307777"/>
            </a:xfrm>
            <a:prstGeom prst="rect">
              <a:avLst/>
            </a:prstGeom>
          </p:spPr>
          <p:txBody>
            <a:bodyPr wrap="square">
              <a:spAutoFit/>
            </a:bodyPr>
            <a:lstStyle/>
            <a:p>
              <a:pPr algn="ctr"/>
              <a:r>
                <a:rPr lang="zh-CN" altLang="en-US" sz="1400" b="1" dirty="0">
                  <a:latin typeface="微软雅黑" panose="020B0503020204020204" pitchFamily="34" charset="-122"/>
                  <a:ea typeface="微软雅黑" panose="020B0503020204020204" pitchFamily="34" charset="-122"/>
                </a:rPr>
                <a:t>点位屏效评估</a:t>
              </a:r>
            </a:p>
          </p:txBody>
        </p:sp>
        <p:sp>
          <p:nvSpPr>
            <p:cNvPr id="44" name="矩形 43"/>
            <p:cNvSpPr/>
            <p:nvPr/>
          </p:nvSpPr>
          <p:spPr>
            <a:xfrm>
              <a:off x="4396586" y="3135965"/>
              <a:ext cx="1707302" cy="307777"/>
            </a:xfrm>
            <a:prstGeom prst="rect">
              <a:avLst/>
            </a:prstGeom>
          </p:spPr>
          <p:txBody>
            <a:bodyPr wrap="square">
              <a:spAutoFit/>
            </a:bodyPr>
            <a:lstStyle/>
            <a:p>
              <a:pPr algn="ctr"/>
              <a:r>
                <a:rPr lang="zh-CN" altLang="en-US" sz="1400" b="1" dirty="0">
                  <a:latin typeface="微软雅黑" panose="020B0503020204020204" pitchFamily="34" charset="-122"/>
                  <a:ea typeface="微软雅黑" panose="020B0503020204020204" pitchFamily="34" charset="-122"/>
                </a:rPr>
                <a:t>点位综合质量评估</a:t>
              </a:r>
            </a:p>
          </p:txBody>
        </p:sp>
        <p:sp>
          <p:nvSpPr>
            <p:cNvPr id="45" name="矩形 44"/>
            <p:cNvSpPr/>
            <p:nvPr/>
          </p:nvSpPr>
          <p:spPr>
            <a:xfrm>
              <a:off x="5922441" y="2963790"/>
              <a:ext cx="1706738" cy="307777"/>
            </a:xfrm>
            <a:prstGeom prst="rect">
              <a:avLst/>
            </a:prstGeom>
          </p:spPr>
          <p:txBody>
            <a:bodyPr wrap="square">
              <a:spAutoFit/>
            </a:bodyPr>
            <a:lstStyle/>
            <a:p>
              <a:pPr algn="ctr"/>
              <a:r>
                <a:rPr lang="zh-CN" altLang="en-US" sz="1400" b="1" dirty="0">
                  <a:latin typeface="微软雅黑" panose="020B0503020204020204" pitchFamily="34" charset="-122"/>
                  <a:ea typeface="微软雅黑" panose="020B0503020204020204" pitchFamily="34" charset="-122"/>
                </a:rPr>
                <a:t>品牌目标用户画像</a:t>
              </a:r>
            </a:p>
          </p:txBody>
        </p:sp>
        <p:cxnSp>
          <p:nvCxnSpPr>
            <p:cNvPr id="11" name="直接连接符 10"/>
            <p:cNvCxnSpPr/>
            <p:nvPr/>
          </p:nvCxnSpPr>
          <p:spPr>
            <a:xfrm>
              <a:off x="1473992" y="3701081"/>
              <a:ext cx="1188000" cy="0"/>
            </a:xfrm>
            <a:prstGeom prst="line">
              <a:avLst/>
            </a:prstGeom>
            <a:gradFill>
              <a:gsLst>
                <a:gs pos="0">
                  <a:schemeClr val="accent4">
                    <a:lumMod val="40000"/>
                    <a:lumOff val="60000"/>
                  </a:schemeClr>
                </a:gs>
                <a:gs pos="100000">
                  <a:schemeClr val="bg1"/>
                </a:gs>
              </a:gsLst>
              <a:lin ang="5400000" scaled="1"/>
            </a:gradFill>
            <a:ln w="38100">
              <a:gradFill>
                <a:gsLst>
                  <a:gs pos="0">
                    <a:schemeClr val="accent4"/>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46" name="直接连接符 45"/>
            <p:cNvCxnSpPr/>
            <p:nvPr/>
          </p:nvCxnSpPr>
          <p:spPr>
            <a:xfrm>
              <a:off x="3076909" y="3590937"/>
              <a:ext cx="1188000" cy="0"/>
            </a:xfrm>
            <a:prstGeom prst="line">
              <a:avLst/>
            </a:prstGeom>
            <a:gradFill>
              <a:gsLst>
                <a:gs pos="0">
                  <a:schemeClr val="accent5">
                    <a:lumMod val="40000"/>
                    <a:lumOff val="60000"/>
                  </a:schemeClr>
                </a:gs>
                <a:gs pos="100000">
                  <a:schemeClr val="bg1"/>
                </a:gs>
              </a:gsLst>
              <a:lin ang="5400000" scaled="1"/>
            </a:gradFill>
            <a:ln w="38100">
              <a:gradFill>
                <a:gsLst>
                  <a:gs pos="0">
                    <a:schemeClr val="accent5"/>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47" name="直接连接符 46"/>
            <p:cNvCxnSpPr/>
            <p:nvPr/>
          </p:nvCxnSpPr>
          <p:spPr>
            <a:xfrm>
              <a:off x="4566347" y="3472617"/>
              <a:ext cx="1368000" cy="0"/>
            </a:xfrm>
            <a:prstGeom prst="line">
              <a:avLst/>
            </a:prstGeom>
            <a:gradFill>
              <a:gsLst>
                <a:gs pos="0">
                  <a:srgbClr val="FEF8BA"/>
                </a:gs>
                <a:gs pos="74000">
                  <a:schemeClr val="bg1"/>
                </a:gs>
              </a:gsLst>
              <a:lin ang="5400000" scaled="1"/>
            </a:gradFill>
            <a:ln w="38100">
              <a:gradFill>
                <a:gsLst>
                  <a:gs pos="0">
                    <a:schemeClr val="accent3"/>
                  </a:gs>
                  <a:gs pos="74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cxnSp>
        <p:cxnSp>
          <p:nvCxnSpPr>
            <p:cNvPr id="48" name="直接连接符 47"/>
            <p:cNvCxnSpPr/>
            <p:nvPr/>
          </p:nvCxnSpPr>
          <p:spPr>
            <a:xfrm>
              <a:off x="6075013" y="3295328"/>
              <a:ext cx="1404000" cy="0"/>
            </a:xfrm>
            <a:prstGeom prst="line">
              <a:avLst/>
            </a:prstGeom>
            <a:gradFill flip="none" rotWithShape="1">
              <a:gsLst>
                <a:gs pos="70000">
                  <a:srgbClr val="FFEEDB"/>
                </a:gs>
                <a:gs pos="19000">
                  <a:schemeClr val="bg1"/>
                </a:gs>
              </a:gsLst>
              <a:lin ang="16200000" scaled="1"/>
              <a:tileRect/>
            </a:gradFill>
            <a:ln w="38100">
              <a:gradFill>
                <a:gsLst>
                  <a:gs pos="3000">
                    <a:schemeClr val="accent2"/>
                  </a:gs>
                  <a:gs pos="83000">
                    <a:schemeClr val="bg1"/>
                  </a:gs>
                </a:gsLst>
                <a:lin ang="5400000" scaled="1"/>
              </a:gradFill>
            </a:ln>
            <a:effectLst>
              <a:softEdge rad="12700"/>
            </a:effectLst>
          </p:spPr>
          <p:style>
            <a:lnRef idx="1">
              <a:schemeClr val="accent2"/>
            </a:lnRef>
            <a:fillRef idx="2">
              <a:schemeClr val="accent2"/>
            </a:fillRef>
            <a:effectRef idx="1">
              <a:schemeClr val="accent2"/>
            </a:effectRef>
            <a:fontRef idx="minor">
              <a:schemeClr val="dk1"/>
            </a:fontRef>
          </p:style>
        </p:cxnSp>
        <p:sp>
          <p:nvSpPr>
            <p:cNvPr id="12" name="文本框 11"/>
            <p:cNvSpPr txBox="1"/>
            <p:nvPr/>
          </p:nvSpPr>
          <p:spPr>
            <a:xfrm>
              <a:off x="1438797" y="3797815"/>
              <a:ext cx="1320485" cy="682978"/>
            </a:xfrm>
            <a:prstGeom prst="rect">
              <a:avLst/>
            </a:prstGeom>
            <a:noFill/>
          </p:spPr>
          <p:txBody>
            <a:bodyPr wrap="square" rtlCol="0">
              <a:spAutoFit/>
            </a:bodyPr>
            <a:lstStyle/>
            <a:p>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在品类高需蜂窝中剔除面积大但浓度小的蜂窝，如郊区、政府办公楼等</a:t>
              </a:r>
            </a:p>
          </p:txBody>
        </p:sp>
        <p:sp>
          <p:nvSpPr>
            <p:cNvPr id="49" name="文本框 48"/>
            <p:cNvSpPr txBox="1"/>
            <p:nvPr/>
          </p:nvSpPr>
          <p:spPr>
            <a:xfrm>
              <a:off x="2986327" y="3670994"/>
              <a:ext cx="1320485" cy="682978"/>
            </a:xfrm>
            <a:prstGeom prst="rect">
              <a:avLst/>
            </a:prstGeom>
            <a:noFill/>
          </p:spPr>
          <p:txBody>
            <a:bodyPr wrap="square" rtlCol="0">
              <a:spAutoFit/>
            </a:bodyPr>
            <a:lstStyle/>
            <a:p>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在品类高需蜂窝中剔除触达能力差的点位，如城中村、老破小等</a:t>
              </a:r>
            </a:p>
          </p:txBody>
        </p:sp>
        <p:sp>
          <p:nvSpPr>
            <p:cNvPr id="50" name="文本框 49"/>
            <p:cNvSpPr txBox="1"/>
            <p:nvPr/>
          </p:nvSpPr>
          <p:spPr>
            <a:xfrm>
              <a:off x="4499748" y="3593112"/>
              <a:ext cx="1422693" cy="875612"/>
            </a:xfrm>
            <a:prstGeom prst="rect">
              <a:avLst/>
            </a:prstGeom>
            <a:noFill/>
          </p:spPr>
          <p:txBody>
            <a:bodyPr wrap="square" rtlCol="0">
              <a:spAutoFit/>
            </a:bodyPr>
            <a:lstStyle/>
            <a:p>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综合考虑品类需求规模、蜂窝浓度和屏效等指标，</a:t>
              </a:r>
              <a:r>
                <a:rPr lang="zh-CN" altLang="en-US" sz="1100" b="1" dirty="0">
                  <a:solidFill>
                    <a:schemeClr val="tx1">
                      <a:lumMod val="75000"/>
                      <a:lumOff val="25000"/>
                    </a:schemeClr>
                  </a:solidFill>
                  <a:latin typeface="微软雅黑" panose="020B0503020204020204" pitchFamily="34" charset="-122"/>
                  <a:ea typeface="微软雅黑" panose="020B0503020204020204" pitchFamily="34" charset="-122"/>
                </a:rPr>
                <a:t>选择品类需求高、蜂窝浓度高且屏效高的点位</a:t>
              </a:r>
            </a:p>
          </p:txBody>
        </p:sp>
        <p:sp>
          <p:nvSpPr>
            <p:cNvPr id="51" name="文本框 50"/>
            <p:cNvSpPr txBox="1"/>
            <p:nvPr/>
          </p:nvSpPr>
          <p:spPr>
            <a:xfrm>
              <a:off x="6009067" y="3414242"/>
              <a:ext cx="1469947" cy="1068248"/>
            </a:xfrm>
            <a:prstGeom prst="rect">
              <a:avLst/>
            </a:prstGeom>
            <a:noFill/>
          </p:spPr>
          <p:txBody>
            <a:bodyPr wrap="square" rtlCol="0">
              <a:spAutoFit/>
            </a:bodyPr>
            <a:lstStyle/>
            <a:p>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威士忌品类用户主要为</a:t>
              </a:r>
              <a:r>
                <a:rPr lang="zh-CN" altLang="en-US" sz="1100" b="1" dirty="0">
                  <a:solidFill>
                    <a:schemeClr val="tx1">
                      <a:lumMod val="75000"/>
                      <a:lumOff val="25000"/>
                    </a:schemeClr>
                  </a:solidFill>
                  <a:latin typeface="微软雅黑" panose="020B0503020204020204" pitchFamily="34" charset="-122"/>
                  <a:ea typeface="微软雅黑" panose="020B0503020204020204" pitchFamily="34" charset="-122"/>
                </a:rPr>
                <a:t>高收入、高消费的都市中产人群。</a:t>
              </a:r>
              <a:endParaRPr lang="en-US" altLang="zh-CN" sz="1100" b="1"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rPr>
                <a:t>结合房价、物业等维度，匹配品牌目标用户点位</a:t>
              </a:r>
            </a:p>
          </p:txBody>
        </p:sp>
      </p:grpSp>
      <p:pic>
        <p:nvPicPr>
          <p:cNvPr id="52" name="图片 51"/>
          <p:cNvPicPr>
            <a:picLocks noChangeAspect="1"/>
          </p:cNvPicPr>
          <p:nvPr/>
        </p:nvPicPr>
        <p:blipFill rotWithShape="1">
          <a:blip r:embed="rId8">
            <a:extLst>
              <a:ext uri="{28A0092B-C50C-407E-A947-70E740481C1C}">
                <a14:useLocalDpi xmlns:a14="http://schemas.microsoft.com/office/drawing/2010/main" val="0"/>
              </a:ext>
            </a:extLst>
          </a:blip>
          <a:srcRect l="10199" t="58529" r="36905" b="9842"/>
          <a:stretch/>
        </p:blipFill>
        <p:spPr>
          <a:xfrm>
            <a:off x="1786319" y="4209386"/>
            <a:ext cx="5337324" cy="1792453"/>
          </a:xfrm>
          <a:prstGeom prst="rect">
            <a:avLst/>
          </a:prstGeom>
        </p:spPr>
      </p:pic>
    </p:spTree>
    <p:extLst>
      <p:ext uri="{BB962C8B-B14F-4D97-AF65-F5344CB8AC3E}">
        <p14:creationId xmlns:p14="http://schemas.microsoft.com/office/powerpoint/2010/main" val="95363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金翼大赛gai-1 -17"/>
          <p:cNvPicPr>
            <a:picLocks noChangeAspect="1"/>
          </p:cNvPicPr>
          <p:nvPr/>
        </p:nvPicPr>
        <p:blipFill>
          <a:blip r:embed="rId3"/>
          <a:stretch>
            <a:fillRect/>
          </a:stretch>
        </p:blipFill>
        <p:spPr>
          <a:xfrm>
            <a:off x="10333355" y="6151245"/>
            <a:ext cx="1222375" cy="469900"/>
          </a:xfrm>
          <a:prstGeom prst="rect">
            <a:avLst/>
          </a:prstGeom>
        </p:spPr>
      </p:pic>
      <p:cxnSp>
        <p:nvCxnSpPr>
          <p:cNvPr id="4" name="直接连接符 3"/>
          <p:cNvCxnSpPr/>
          <p:nvPr/>
        </p:nvCxnSpPr>
        <p:spPr>
          <a:xfrm>
            <a:off x="713105" y="6011545"/>
            <a:ext cx="10766425" cy="0"/>
          </a:xfrm>
          <a:prstGeom prst="line">
            <a:avLst/>
          </a:prstGeom>
        </p:spPr>
        <p:style>
          <a:lnRef idx="2">
            <a:schemeClr val="accent1"/>
          </a:lnRef>
          <a:fillRef idx="0">
            <a:srgbClr val="FFFFFF"/>
          </a:fillRef>
          <a:effectRef idx="0">
            <a:srgbClr val="FFFFFF"/>
          </a:effectRef>
          <a:fontRef idx="minor">
            <a:schemeClr val="tx1"/>
          </a:fontRef>
        </p:style>
      </p:cxnSp>
      <p:pic>
        <p:nvPicPr>
          <p:cNvPr id="7" name="图片 6" descr="cs -19"/>
          <p:cNvPicPr>
            <a:picLocks noChangeAspect="1"/>
          </p:cNvPicPr>
          <p:nvPr/>
        </p:nvPicPr>
        <p:blipFill>
          <a:blip r:embed="rId4"/>
          <a:stretch>
            <a:fillRect/>
          </a:stretch>
        </p:blipFill>
        <p:spPr>
          <a:xfrm>
            <a:off x="621030" y="6158865"/>
            <a:ext cx="1976120" cy="368935"/>
          </a:xfrm>
          <a:prstGeom prst="rect">
            <a:avLst/>
          </a:prstGeom>
        </p:spPr>
      </p:pic>
      <p:pic>
        <p:nvPicPr>
          <p:cNvPr id="20" name="图形 1"/>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4992" y="436486"/>
            <a:ext cx="276225" cy="390525"/>
          </a:xfrm>
          <a:prstGeom prst="rect">
            <a:avLst/>
          </a:prstGeom>
        </p:spPr>
      </p:pic>
      <p:pic>
        <p:nvPicPr>
          <p:cNvPr id="21" name="图片 20" descr="图标&#10;&#10;描述已自动生成"/>
          <p:cNvPicPr>
            <a:picLocks noChangeAspect="1"/>
          </p:cNvPicPr>
          <p:nvPr/>
        </p:nvPicPr>
        <p:blipFill>
          <a:blip r:embed="rId7"/>
          <a:stretch>
            <a:fillRect/>
          </a:stretch>
        </p:blipFill>
        <p:spPr>
          <a:xfrm>
            <a:off x="8992520" y="484938"/>
            <a:ext cx="2898040" cy="384713"/>
          </a:xfrm>
          <a:prstGeom prst="rect">
            <a:avLst/>
          </a:prstGeom>
        </p:spPr>
      </p:pic>
      <p:sp>
        <p:nvSpPr>
          <p:cNvPr id="34" name="文本框 33"/>
          <p:cNvSpPr txBox="1"/>
          <p:nvPr/>
        </p:nvSpPr>
        <p:spPr>
          <a:xfrm>
            <a:off x="838519" y="369504"/>
            <a:ext cx="5767564" cy="523220"/>
          </a:xfrm>
          <a:prstGeom prst="rect">
            <a:avLst/>
          </a:prstGeom>
          <a:noFill/>
        </p:spPr>
        <p:txBody>
          <a:bodyPr wrap="square" rtlCol="0">
            <a:spAutoFit/>
          </a:bodyPr>
          <a:lstStyle/>
          <a:p>
            <a:r>
              <a:rPr kumimoji="1" lang="zh-CN" altLang="en-US" sz="2800" b="1" dirty="0">
                <a:latin typeface="美团体" panose="02000500000000000000" pitchFamily="2" charset="-122"/>
                <a:ea typeface="美团体" panose="02000500000000000000" pitchFamily="2" charset="-122"/>
              </a:rPr>
              <a:t>闪耀街区在苏格登品牌的应用</a:t>
            </a:r>
          </a:p>
        </p:txBody>
      </p:sp>
      <p:pic>
        <p:nvPicPr>
          <p:cNvPr id="3" name="图片 2"/>
          <p:cNvPicPr>
            <a:picLocks noChangeAspect="1"/>
          </p:cNvPicPr>
          <p:nvPr/>
        </p:nvPicPr>
        <p:blipFill rotWithShape="1">
          <a:blip r:embed="rId8">
            <a:extLst>
              <a:ext uri="{28A0092B-C50C-407E-A947-70E740481C1C}">
                <a14:useLocalDpi xmlns:a14="http://schemas.microsoft.com/office/drawing/2010/main" val="0"/>
              </a:ext>
            </a:extLst>
          </a:blip>
          <a:srcRect l="70314" t="38096" r="6336" b="34690"/>
          <a:stretch/>
        </p:blipFill>
        <p:spPr>
          <a:xfrm>
            <a:off x="6951420" y="3011364"/>
            <a:ext cx="2654593" cy="1732146"/>
          </a:xfrm>
          <a:prstGeom prst="rect">
            <a:avLst/>
          </a:prstGeom>
        </p:spPr>
      </p:pic>
      <p:sp>
        <p:nvSpPr>
          <p:cNvPr id="18" name="圆角矩形 17"/>
          <p:cNvSpPr/>
          <p:nvPr/>
        </p:nvSpPr>
        <p:spPr>
          <a:xfrm>
            <a:off x="686338" y="1219761"/>
            <a:ext cx="2072945" cy="625934"/>
          </a:xfrm>
          <a:prstGeom prst="round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品牌竞争力</a:t>
            </a:r>
            <a:endParaRPr lang="en-US" altLang="zh-CN" sz="1600" b="1"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诊断核心问题</a:t>
            </a:r>
            <a:endParaRPr lang="en-US" altLang="zh-CN" sz="16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9" name="圆角矩形 18"/>
          <p:cNvSpPr/>
          <p:nvPr/>
        </p:nvSpPr>
        <p:spPr>
          <a:xfrm>
            <a:off x="5283395" y="1216672"/>
            <a:ext cx="2072945" cy="625934"/>
          </a:xfrm>
          <a:prstGeom prst="round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联合外投</a:t>
            </a:r>
            <a:endParaRPr lang="en-US" altLang="zh-CN" sz="1600" b="1"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激活站外用户需求</a:t>
            </a:r>
          </a:p>
        </p:txBody>
      </p:sp>
      <p:sp>
        <p:nvSpPr>
          <p:cNvPr id="22" name="圆角矩形 21"/>
          <p:cNvSpPr/>
          <p:nvPr/>
        </p:nvSpPr>
        <p:spPr>
          <a:xfrm>
            <a:off x="2938269" y="1222974"/>
            <a:ext cx="2072945" cy="625934"/>
          </a:xfrm>
          <a:prstGeom prst="round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智慧分销</a:t>
            </a:r>
            <a:endParaRPr lang="en-US" altLang="zh-CN" sz="1600" b="1"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指导品牌供给加强</a:t>
            </a:r>
          </a:p>
        </p:txBody>
      </p:sp>
      <p:sp>
        <p:nvSpPr>
          <p:cNvPr id="23" name="圆角矩形 22"/>
          <p:cNvSpPr/>
          <p:nvPr/>
        </p:nvSpPr>
        <p:spPr>
          <a:xfrm>
            <a:off x="7629179" y="1222925"/>
            <a:ext cx="2072945" cy="625934"/>
          </a:xfrm>
          <a:prstGeom prst="roundRect">
            <a:avLst/>
          </a:prstGeom>
          <a:solidFill>
            <a:srgbClr val="FF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solidFill>
                <a:latin typeface="微软雅黑" panose="020B0503020204020204" pitchFamily="34" charset="-122"/>
                <a:ea typeface="微软雅黑" panose="020B0503020204020204" pitchFamily="34" charset="-122"/>
              </a:rPr>
              <a:t>精准广告</a:t>
            </a:r>
            <a:r>
              <a:rPr lang="en-US" altLang="zh-CN" sz="1600" b="1" dirty="0">
                <a:solidFill>
                  <a:schemeClr val="tx1"/>
                </a:solidFill>
                <a:latin typeface="微软雅黑" panose="020B0503020204020204" pitchFamily="34" charset="-122"/>
                <a:ea typeface="微软雅黑" panose="020B0503020204020204" pitchFamily="34" charset="-122"/>
              </a:rPr>
              <a:t>/</a:t>
            </a:r>
            <a:r>
              <a:rPr lang="zh-CN" altLang="en-US" sz="1600" b="1" dirty="0">
                <a:solidFill>
                  <a:schemeClr val="tx1"/>
                </a:solidFill>
                <a:latin typeface="微软雅黑" panose="020B0503020204020204" pitchFamily="34" charset="-122"/>
                <a:ea typeface="微软雅黑" panose="020B0503020204020204" pitchFamily="34" charset="-122"/>
              </a:rPr>
              <a:t>发券</a:t>
            </a:r>
            <a:endParaRPr lang="en-US" altLang="zh-CN" sz="1600" b="1" dirty="0">
              <a:solidFill>
                <a:schemeClr val="tx1"/>
              </a:solidFill>
              <a:latin typeface="微软雅黑" panose="020B0503020204020204" pitchFamily="34" charset="-122"/>
              <a:ea typeface="微软雅黑" panose="020B0503020204020204" pitchFamily="34" charset="-122"/>
            </a:endParaRPr>
          </a:p>
          <a:p>
            <a:pPr algn="ctr"/>
            <a:r>
              <a:rPr lang="zh-CN" altLang="en-US" sz="1600" b="1" dirty="0">
                <a:solidFill>
                  <a:schemeClr val="tx1"/>
                </a:solidFill>
                <a:latin typeface="微软雅黑" panose="020B0503020204020204" pitchFamily="34" charset="-122"/>
                <a:ea typeface="微软雅黑" panose="020B0503020204020204" pitchFamily="34" charset="-122"/>
              </a:rPr>
              <a:t>促进用户成交</a:t>
            </a:r>
          </a:p>
        </p:txBody>
      </p:sp>
      <p:sp>
        <p:nvSpPr>
          <p:cNvPr id="24" name="圆角矩形 23"/>
          <p:cNvSpPr/>
          <p:nvPr/>
        </p:nvSpPr>
        <p:spPr>
          <a:xfrm>
            <a:off x="9898058" y="1216672"/>
            <a:ext cx="2072945" cy="625934"/>
          </a:xfrm>
          <a:prstGeom prst="round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品牌竞争力</a:t>
            </a:r>
            <a:endParaRPr lang="en-US" altLang="zh-CN" sz="1600" b="1"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评估营销效果</a:t>
            </a:r>
          </a:p>
        </p:txBody>
      </p:sp>
      <p:pic>
        <p:nvPicPr>
          <p:cNvPr id="25" name="图片 24"/>
          <p:cNvPicPr>
            <a:picLocks noChangeAspect="1"/>
          </p:cNvPicPr>
          <p:nvPr/>
        </p:nvPicPr>
        <p:blipFill rotWithShape="1">
          <a:blip r:embed="rId8">
            <a:extLst>
              <a:ext uri="{28A0092B-C50C-407E-A947-70E740481C1C}">
                <a14:useLocalDpi xmlns:a14="http://schemas.microsoft.com/office/drawing/2010/main" val="0"/>
              </a:ext>
            </a:extLst>
          </a:blip>
          <a:srcRect l="50795" t="39081" r="38179" b="21949"/>
          <a:stretch/>
        </p:blipFill>
        <p:spPr>
          <a:xfrm>
            <a:off x="3630723" y="2990357"/>
            <a:ext cx="1434433" cy="2838560"/>
          </a:xfrm>
          <a:prstGeom prst="rect">
            <a:avLst/>
          </a:prstGeom>
        </p:spPr>
      </p:pic>
      <p:pic>
        <p:nvPicPr>
          <p:cNvPr id="26" name="图片 25"/>
          <p:cNvPicPr>
            <a:picLocks noChangeAspect="1"/>
          </p:cNvPicPr>
          <p:nvPr/>
        </p:nvPicPr>
        <p:blipFill rotWithShape="1">
          <a:blip r:embed="rId9">
            <a:extLst>
              <a:ext uri="{BEBA8EAE-BF5A-486C-A8C5-ECC9F3942E4B}">
                <a14:imgProps xmlns:a14="http://schemas.microsoft.com/office/drawing/2010/main">
                  <a14:imgLayer r:embed="rId10">
                    <a14:imgEffect>
                      <a14:backgroundRemoval t="66589" b="77921" l="36233" r="50687">
                        <a14:foregroundMark x1="46959" y1="70444" x2="46959" y2="70444"/>
                      </a14:backgroundRemoval>
                    </a14:imgEffect>
                  </a14:imgLayer>
                </a14:imgProps>
              </a:ext>
              <a:ext uri="{28A0092B-C50C-407E-A947-70E740481C1C}">
                <a14:useLocalDpi xmlns:a14="http://schemas.microsoft.com/office/drawing/2010/main" val="0"/>
              </a:ext>
            </a:extLst>
          </a:blip>
          <a:srcRect l="34704" t="66135" r="49068" b="21800"/>
          <a:stretch/>
        </p:blipFill>
        <p:spPr>
          <a:xfrm>
            <a:off x="1102804" y="3505643"/>
            <a:ext cx="2032231" cy="845953"/>
          </a:xfrm>
          <a:prstGeom prst="rect">
            <a:avLst/>
          </a:prstGeom>
        </p:spPr>
      </p:pic>
      <p:pic>
        <p:nvPicPr>
          <p:cNvPr id="27" name="图片 26"/>
          <p:cNvPicPr>
            <a:picLocks noChangeAspect="1"/>
          </p:cNvPicPr>
          <p:nvPr/>
        </p:nvPicPr>
        <p:blipFill rotWithShape="1">
          <a:blip r:embed="rId11">
            <a:extLst>
              <a:ext uri="{28A0092B-C50C-407E-A947-70E740481C1C}">
                <a14:useLocalDpi xmlns:a14="http://schemas.microsoft.com/office/drawing/2010/main" val="0"/>
              </a:ext>
            </a:extLst>
          </a:blip>
          <a:srcRect l="69934" t="65576" r="6336" b="19096"/>
          <a:stretch/>
        </p:blipFill>
        <p:spPr>
          <a:xfrm>
            <a:off x="6841550" y="4880284"/>
            <a:ext cx="2623240" cy="948633"/>
          </a:xfrm>
          <a:prstGeom prst="rect">
            <a:avLst/>
          </a:prstGeom>
        </p:spPr>
      </p:pic>
      <p:sp>
        <p:nvSpPr>
          <p:cNvPr id="28" name="矩形 27"/>
          <p:cNvSpPr/>
          <p:nvPr/>
        </p:nvSpPr>
        <p:spPr>
          <a:xfrm>
            <a:off x="713104" y="2281582"/>
            <a:ext cx="4904690" cy="60120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latin typeface="微软雅黑" panose="020B0503020204020204" pitchFamily="34" charset="-122"/>
                <a:ea typeface="微软雅黑" panose="020B0503020204020204" pitchFamily="34" charset="-122"/>
              </a:rPr>
              <a:t>定向高需蜂窝 站内精准投放</a:t>
            </a:r>
          </a:p>
        </p:txBody>
      </p:sp>
      <p:sp>
        <p:nvSpPr>
          <p:cNvPr id="29" name="矩形 28"/>
          <p:cNvSpPr/>
          <p:nvPr/>
        </p:nvSpPr>
        <p:spPr>
          <a:xfrm>
            <a:off x="1102804" y="2990357"/>
            <a:ext cx="2217465" cy="6012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latin typeface="微软雅黑" panose="020B0503020204020204" pitchFamily="34" charset="-122"/>
                <a:ea typeface="微软雅黑" panose="020B0503020204020204" pitchFamily="34" charset="-122"/>
              </a:rPr>
              <a:t>定向高需蜂窝投放</a:t>
            </a:r>
          </a:p>
        </p:txBody>
      </p:sp>
      <p:sp>
        <p:nvSpPr>
          <p:cNvPr id="30" name="矩形 29"/>
          <p:cNvSpPr/>
          <p:nvPr/>
        </p:nvSpPr>
        <p:spPr>
          <a:xfrm>
            <a:off x="1102803" y="4974451"/>
            <a:ext cx="2217465" cy="6012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latin typeface="微软雅黑" panose="020B0503020204020204" pitchFamily="34" charset="-122"/>
                <a:ea typeface="微软雅黑" panose="020B0503020204020204" pitchFamily="34" charset="-122"/>
              </a:rPr>
              <a:t>定向都市中产投放</a:t>
            </a:r>
          </a:p>
        </p:txBody>
      </p:sp>
      <p:sp>
        <p:nvSpPr>
          <p:cNvPr id="32" name="矩形 31"/>
          <p:cNvSpPr/>
          <p:nvPr/>
        </p:nvSpPr>
        <p:spPr>
          <a:xfrm>
            <a:off x="6716100" y="2281582"/>
            <a:ext cx="4763430" cy="60120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latin typeface="微软雅黑" panose="020B0503020204020204" pitchFamily="34" charset="-122"/>
                <a:ea typeface="微软雅黑" panose="020B0503020204020204" pitchFamily="34" charset="-122"/>
              </a:rPr>
              <a:t>促销选品 提升转化</a:t>
            </a:r>
          </a:p>
        </p:txBody>
      </p:sp>
      <p:pic>
        <p:nvPicPr>
          <p:cNvPr id="50" name="图片 49"/>
          <p:cNvPicPr>
            <a:picLocks noChangeAspect="1"/>
          </p:cNvPicPr>
          <p:nvPr/>
        </p:nvPicPr>
        <p:blipFill rotWithShape="1">
          <a:blip r:embed="rId8">
            <a:extLst>
              <a:ext uri="{28A0092B-C50C-407E-A947-70E740481C1C}">
                <a14:useLocalDpi xmlns:a14="http://schemas.microsoft.com/office/drawing/2010/main" val="0"/>
              </a:ext>
            </a:extLst>
          </a:blip>
          <a:srcRect l="50795" t="39081" r="38179" b="21949"/>
          <a:stretch/>
        </p:blipFill>
        <p:spPr>
          <a:xfrm>
            <a:off x="9783229" y="2932316"/>
            <a:ext cx="1434433" cy="2838560"/>
          </a:xfrm>
          <a:prstGeom prst="rect">
            <a:avLst/>
          </a:prstGeom>
        </p:spPr>
      </p:pic>
      <p:pic>
        <p:nvPicPr>
          <p:cNvPr id="49" name="图片 48"/>
          <p:cNvPicPr>
            <a:picLocks noChangeAspect="1"/>
          </p:cNvPicPr>
          <p:nvPr/>
        </p:nvPicPr>
        <p:blipFill>
          <a:blip r:embed="rId12"/>
          <a:stretch>
            <a:fillRect/>
          </a:stretch>
        </p:blipFill>
        <p:spPr>
          <a:xfrm>
            <a:off x="9898058" y="3110641"/>
            <a:ext cx="1204777" cy="2539388"/>
          </a:xfrm>
          <a:prstGeom prst="rect">
            <a:avLst/>
          </a:prstGeom>
        </p:spPr>
      </p:pic>
    </p:spTree>
    <p:extLst>
      <p:ext uri="{BB962C8B-B14F-4D97-AF65-F5344CB8AC3E}">
        <p14:creationId xmlns:p14="http://schemas.microsoft.com/office/powerpoint/2010/main" val="8075586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ABLE_ENDDRAG_ORIGIN_RECT" val="735*377"/>
  <p:tag name="TABLE_ENDDRAG_RECT" val="166*82*735*377"/>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DIAGRAM_VIRTUALLY_FRAME" val="{&quot;height&quot;:407.2768503937008,&quot;left&quot;:-0.8,&quot;top&quot;:131.7791338582677,&quot;width&quot;:256.5305511811024}"/>
</p:tagLst>
</file>

<file path=ppt/tags/tag6.xml><?xml version="1.0" encoding="utf-8"?>
<p:tagLst xmlns:a="http://schemas.openxmlformats.org/drawingml/2006/main" xmlns:r="http://schemas.openxmlformats.org/officeDocument/2006/relationships" xmlns:p="http://schemas.openxmlformats.org/presentationml/2006/main">
  <p:tag name="KSO_WM_DIAGRAM_VIRTUALLY_FRAME" val="{&quot;height&quot;:407.2768503937008,&quot;left&quot;:-0.8,&quot;top&quot;:131.7791338582677,&quot;width&quot;:256.5305511811024}"/>
</p:tagLst>
</file>

<file path=ppt/tags/tag7.xml><?xml version="1.0" encoding="utf-8"?>
<p:tagLst xmlns:a="http://schemas.openxmlformats.org/drawingml/2006/main" xmlns:r="http://schemas.openxmlformats.org/officeDocument/2006/relationships" xmlns:p="http://schemas.openxmlformats.org/presentationml/2006/main">
  <p:tag name="KSO_WM_DIAGRAM_VIRTUALLY_FRAME" val="{&quot;height&quot;:407.2768503937008,&quot;left&quot;:-0.8,&quot;top&quot;:131.7791338582677,&quot;width&quot;:256.5305511811024}"/>
</p:tagLst>
</file>

<file path=ppt/tags/tag8.xml><?xml version="1.0" encoding="utf-8"?>
<p:tagLst xmlns:a="http://schemas.openxmlformats.org/drawingml/2006/main" xmlns:r="http://schemas.openxmlformats.org/officeDocument/2006/relationships" xmlns:p="http://schemas.openxmlformats.org/presentationml/2006/main">
  <p:tag name="KSO_WM_DIAGRAM_VIRTUALLY_FRAME" val="{&quot;height&quot;:407.2768503937008,&quot;left&quot;:-0.8,&quot;top&quot;:131.7791338582677,&quot;width&quot;:256.5305511811024}"/>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WPS">
  <a:themeElements>
    <a:clrScheme name="WPS">
      <a:dk1>
        <a:sysClr val="windowText" lastClr="000000"/>
      </a:dk1>
      <a:lt1>
        <a:sysClr val="window" lastClr="FFFFFF"/>
      </a:lt1>
      <a:dk2>
        <a:srgbClr val="0F1423"/>
      </a:dk2>
      <a:lt2>
        <a:srgbClr val="FFFFFF"/>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宋体"/>
        <a:cs typeface=""/>
      </a:majorFont>
      <a:minorFont>
        <a:latin typeface="Calibri"/>
        <a:ea typeface="宋体"/>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宋体"/>
        <a:ea typeface=""/>
        <a:cs typeface=""/>
        <a:font script="Jpan" typeface="游ゴシック Light"/>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宋体"/>
        <a:ea typeface=""/>
        <a:cs typeface=""/>
        <a:font script="Jpan" typeface="游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7213</TotalTime>
  <Words>1775</Words>
  <Application>Microsoft Office PowerPoint</Application>
  <PresentationFormat>宽屏</PresentationFormat>
  <Paragraphs>212</Paragraphs>
  <Slides>14</Slides>
  <Notes>14</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14</vt:i4>
      </vt:variant>
    </vt:vector>
  </HeadingPairs>
  <TitlesOfParts>
    <vt:vector size="22" baseType="lpstr">
      <vt:lpstr>美团体</vt:lpstr>
      <vt:lpstr>美团体 Light</vt:lpstr>
      <vt:lpstr>宋体</vt:lpstr>
      <vt:lpstr>微软雅黑</vt:lpstr>
      <vt:lpstr>Arial</vt:lpstr>
      <vt:lpstr>Calibri</vt:lpstr>
      <vt:lpstr>Wingdings</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蒋婷婷</dc:creator>
  <cp:lastModifiedBy>陈晓濛</cp:lastModifiedBy>
  <cp:revision>109</cp:revision>
  <dcterms:created xsi:type="dcterms:W3CDTF">2024-11-20T06:56:06Z</dcterms:created>
  <dcterms:modified xsi:type="dcterms:W3CDTF">2025-03-20T11:34:20Z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2052-6.5.0.8619</vt:lpwstr>
  </property>
  <property fmtid="{D5CDD505-2E9C-101B-9397-08002B2CF9AE}" pid="3" name="ICV">
    <vt:lpwstr>B7A41D833589348CE0643C67A29D7324_43</vt:lpwstr>
  </property>
  <property fmtid="{D5CDD505-2E9C-101B-9397-08002B2CF9AE}" pid="4" name="f">
    <vt:lpwstr>2025CCFA-帝亚吉欧闪耀街-20250320 1.pptx</vt:lpwstr>
  </property>
  <property fmtid="{D5CDD505-2E9C-101B-9397-08002B2CF9AE}" pid="5" name="o">
    <vt:lpwstr>ORG_INFO</vt:lpwstr>
  </property>
  <property fmtid="{D5CDD505-2E9C-101B-9397-08002B2CF9AE}" pid="6" name="d">
    <vt:lpwstr>XM</vt:lpwstr>
  </property>
  <property fmtid="{D5CDD505-2E9C-101B-9397-08002B2CF9AE}" pid="7" name="i">
    <vt:lpwstr>1</vt:lpwstr>
  </property>
  <property fmtid="{D5CDD505-2E9C-101B-9397-08002B2CF9AE}" pid="8" name="s">
    <vt:lpwstr>9dfed457e4de2ba3ee1ff58161903ecede706a6b</vt:lpwstr>
  </property>
</Properties>
</file>