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57" r:id="rId5"/>
    <p:sldId id="259" r:id="rId6"/>
    <p:sldId id="260" r:id="rId7"/>
    <p:sldId id="261" r:id="rId8"/>
    <p:sldId id="262" r:id="rId9"/>
    <p:sldId id="268" r:id="rId10"/>
    <p:sldId id="269" r:id="rId11"/>
    <p:sldId id="263" r:id="rId12"/>
    <p:sldId id="273" r:id="rId13"/>
    <p:sldId id="267" r:id="rId14"/>
    <p:sldId id="272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86418"/>
  </p:normalViewPr>
  <p:slideViewPr>
    <p:cSldViewPr snapToGrid="0" showGuides="1">
      <p:cViewPr varScale="1">
        <p:scale>
          <a:sx n="112" d="100"/>
          <a:sy n="112" d="100"/>
        </p:scale>
        <p:origin x="1032" y="192"/>
      </p:cViewPr>
      <p:guideLst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智慧营销工具赛道  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31065" cy="6936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>
                <a:solidFill>
                  <a:srgbClr val="FDFDF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>
                <a:solidFill>
                  <a:schemeClr val="tx1"/>
                </a:solidFill>
              </a:rPr>
              <a:t>客流平台</a:t>
            </a:r>
            <a:r>
              <a:rPr kumimoji="1" lang="en-US" altLang="zh-CN">
                <a:solidFill>
                  <a:schemeClr val="tx1"/>
                </a:solidFill>
              </a:rPr>
              <a:t>—</a:t>
            </a:r>
            <a:r>
              <a:rPr kumimoji="1" lang="zh-CN" altLang="en-US">
                <a:solidFill>
                  <a:schemeClr val="tx1"/>
                </a:solidFill>
              </a:rPr>
              <a:t>全</a:t>
            </a:r>
            <a:r>
              <a:rPr kumimoji="1" lang="zh-CN" altLang="en-US" dirty="0">
                <a:solidFill>
                  <a:schemeClr val="tx1"/>
                </a:solidFill>
              </a:rPr>
              <a:t>维度客流分析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5459" y="51100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客流统计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59951" y="51100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客流排行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0208" y="1285476"/>
            <a:ext cx="10698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通过时间和空间维度进行客流数据的查询，结合天气、节假日等维度数据对比分析，体现之间的关联性。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1064" y="2089684"/>
            <a:ext cx="3018061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4702" y="2088415"/>
            <a:ext cx="3063902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5627396" y="51099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客流对比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图形用户界面&#10;&#10;描述已自动生成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9048" y="2100687"/>
            <a:ext cx="4705667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765175" y="5516880"/>
            <a:ext cx="2468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客流日报、周报、月报、年报查询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80560" y="5514340"/>
            <a:ext cx="3230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时间、场所、指标、同比环比、周中周末对比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79560" y="5514340"/>
            <a:ext cx="2468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店铺排行、过店排行、进店率排行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5" name="图片 14" descr="金翼大赛gai-1 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7" name="图片 16" descr="cs 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1640" y="743695"/>
            <a:ext cx="981253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Yuanti TC" panose="02010600040101010101" pitchFamily="2" charset="-120"/>
                <a:ea typeface="Yuanti TC" panose="02010600040101010101" pitchFamily="2" charset="-12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门店收益降低时，通过销售漏斗进行经营分析诊断，针对症结进行整改调优，提升门店收益</a:t>
            </a:r>
            <a:endParaRPr lang="zh-CN" altLang="en-US" sz="1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88267" y="1423914"/>
            <a:ext cx="4883684" cy="3775890"/>
            <a:chOff x="760903" y="1795459"/>
            <a:chExt cx="4883684" cy="3775890"/>
          </a:xfrm>
        </p:grpSpPr>
        <p:grpSp>
          <p:nvGrpSpPr>
            <p:cNvPr id="41" name="组合 40"/>
            <p:cNvGrpSpPr/>
            <p:nvPr/>
          </p:nvGrpSpPr>
          <p:grpSpPr>
            <a:xfrm>
              <a:off x="760903" y="1795459"/>
              <a:ext cx="3107491" cy="3775890"/>
              <a:chOff x="1604379" y="1772404"/>
              <a:chExt cx="3107491" cy="3775890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4379" y="1772404"/>
                <a:ext cx="3107491" cy="3775890"/>
              </a:xfrm>
              <a:prstGeom prst="rect">
                <a:avLst/>
              </a:prstGeom>
            </p:spPr>
          </p:pic>
          <p:sp>
            <p:nvSpPr>
              <p:cNvPr id="34" name="文本框 33"/>
              <p:cNvSpPr txBox="1"/>
              <p:nvPr/>
            </p:nvSpPr>
            <p:spPr>
              <a:xfrm>
                <a:off x="2252267" y="2095500"/>
                <a:ext cx="18117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店外客流：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12000</a:t>
                </a:r>
                <a:endPara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319592" y="3090148"/>
                <a:ext cx="16914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进店客流：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6400</a:t>
                </a:r>
                <a:endPara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319592" y="4084796"/>
                <a:ext cx="16914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深逛客流：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2000</a:t>
                </a:r>
                <a:endPara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502335" y="5079444"/>
                <a:ext cx="1366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成交量：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880</a:t>
                </a:r>
                <a:endPara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3238390" y="2522260"/>
                <a:ext cx="14237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进店率：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53.3%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238390" y="3529657"/>
                <a:ext cx="14237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深逛率：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31.3%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3238390" y="4528691"/>
                <a:ext cx="12747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成交率：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44%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2" name="圆柱体 41"/>
            <p:cNvSpPr/>
            <p:nvPr/>
          </p:nvSpPr>
          <p:spPr>
            <a:xfrm>
              <a:off x="4267907" y="2579665"/>
              <a:ext cx="1197707" cy="439509"/>
            </a:xfrm>
            <a:prstGeom prst="can">
              <a:avLst/>
            </a:prstGeom>
            <a:solidFill>
              <a:srgbClr val="52E4AC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415354" y="269935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重复客流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圆柱体 45"/>
            <p:cNvSpPr/>
            <p:nvPr/>
          </p:nvSpPr>
          <p:spPr>
            <a:xfrm>
              <a:off x="4267907" y="3086793"/>
              <a:ext cx="1197707" cy="439509"/>
            </a:xfrm>
            <a:prstGeom prst="can">
              <a:avLst/>
            </a:prstGeom>
            <a:solidFill>
              <a:srgbClr val="52E4AC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圆柱体 46"/>
            <p:cNvSpPr/>
            <p:nvPr/>
          </p:nvSpPr>
          <p:spPr>
            <a:xfrm>
              <a:off x="4267907" y="3616191"/>
              <a:ext cx="1197707" cy="439509"/>
            </a:xfrm>
            <a:prstGeom prst="can">
              <a:avLst/>
            </a:prstGeom>
            <a:solidFill>
              <a:srgbClr val="52E4AC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415354" y="3216547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快递 外卖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594889" y="374359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店员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箭头: 右 49"/>
            <p:cNvSpPr/>
            <p:nvPr/>
          </p:nvSpPr>
          <p:spPr>
            <a:xfrm>
              <a:off x="3809620" y="3081730"/>
              <a:ext cx="237356" cy="287364"/>
            </a:xfrm>
            <a:prstGeom prst="rightArrow">
              <a:avLst/>
            </a:prstGeom>
            <a:solidFill>
              <a:srgbClr val="52E4AC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089325" y="2404958"/>
              <a:ext cx="1555262" cy="1989296"/>
            </a:xfrm>
            <a:prstGeom prst="rect">
              <a:avLst/>
            </a:prstGeom>
            <a:noFill/>
            <a:ln>
              <a:solidFill>
                <a:srgbClr val="52E4A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224356" y="4086477"/>
              <a:ext cx="1314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去除无效客流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81816" y="5362027"/>
            <a:ext cx="3738709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深逛客流：进店后，在店内停留了较长时间的顾客视为深逛顾客，</a:t>
            </a:r>
            <a:endParaRPr lang="en-US" altLang="zh-CN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表示该顾客对店内商品感兴趣度高，更有成单可能。</a:t>
            </a: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570325" y="2620537"/>
            <a:ext cx="140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店外客流减少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570325" y="3122088"/>
            <a:ext cx="140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进店客流减少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570325" y="3716723"/>
            <a:ext cx="140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深逛客流减少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450845" y="2131345"/>
            <a:ext cx="1097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数据依据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143769" y="2131345"/>
            <a:ext cx="1097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诊断分析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769384" y="2131345"/>
            <a:ext cx="1097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整改调优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263999" y="2620537"/>
            <a:ext cx="1013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商圈冷淡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876781" y="2621190"/>
            <a:ext cx="1555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与邻近门店联合营销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274311" y="3716723"/>
            <a:ext cx="123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品类单一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陈列复杂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274311" y="3109802"/>
            <a:ext cx="155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品牌知名度低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宣传力度低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258211" y="2131345"/>
            <a:ext cx="324000" cy="324000"/>
            <a:chOff x="6122525" y="2375738"/>
            <a:chExt cx="324000" cy="324000"/>
          </a:xfrm>
        </p:grpSpPr>
        <p:sp>
          <p:nvSpPr>
            <p:cNvPr id="67" name="椭圆 66"/>
            <p:cNvSpPr/>
            <p:nvPr/>
          </p:nvSpPr>
          <p:spPr>
            <a:xfrm>
              <a:off x="6122525" y="2375738"/>
              <a:ext cx="324000" cy="324000"/>
            </a:xfrm>
            <a:prstGeom prst="ellipse">
              <a:avLst/>
            </a:prstGeom>
            <a:solidFill>
              <a:srgbClr val="7E9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6183821" y="2444954"/>
              <a:ext cx="197440" cy="188599"/>
            </a:xfrm>
            <a:prstGeom prst="rect">
              <a:avLst/>
            </a:prstGeom>
          </p:spPr>
        </p:pic>
      </p:grpSp>
      <p:grpSp>
        <p:nvGrpSpPr>
          <p:cNvPr id="76" name="组合 75"/>
          <p:cNvGrpSpPr/>
          <p:nvPr/>
        </p:nvGrpSpPr>
        <p:grpSpPr>
          <a:xfrm>
            <a:off x="7939999" y="2131345"/>
            <a:ext cx="324000" cy="324000"/>
            <a:chOff x="8151421" y="2375738"/>
            <a:chExt cx="324000" cy="324000"/>
          </a:xfrm>
        </p:grpSpPr>
        <p:sp>
          <p:nvSpPr>
            <p:cNvPr id="68" name="椭圆 67"/>
            <p:cNvSpPr/>
            <p:nvPr/>
          </p:nvSpPr>
          <p:spPr>
            <a:xfrm>
              <a:off x="8151421" y="2375738"/>
              <a:ext cx="324000" cy="324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952" y="2445446"/>
              <a:ext cx="199220" cy="199220"/>
            </a:xfrm>
            <a:prstGeom prst="rect">
              <a:avLst/>
            </a:prstGeom>
          </p:spPr>
        </p:pic>
      </p:grpSp>
      <p:grpSp>
        <p:nvGrpSpPr>
          <p:cNvPr id="79" name="组合 78"/>
          <p:cNvGrpSpPr/>
          <p:nvPr/>
        </p:nvGrpSpPr>
        <p:grpSpPr>
          <a:xfrm>
            <a:off x="9565103" y="2131345"/>
            <a:ext cx="324000" cy="324000"/>
            <a:chOff x="10005525" y="2375738"/>
            <a:chExt cx="324000" cy="324000"/>
          </a:xfrm>
        </p:grpSpPr>
        <p:sp>
          <p:nvSpPr>
            <p:cNvPr id="69" name="椭圆 68"/>
            <p:cNvSpPr/>
            <p:nvPr/>
          </p:nvSpPr>
          <p:spPr>
            <a:xfrm>
              <a:off x="10005525" y="2375738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327" y="2425700"/>
              <a:ext cx="222141" cy="222141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9889103" y="2997549"/>
            <a:ext cx="1628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加大宣传营销力度，举办促销活动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889103" y="3586194"/>
            <a:ext cx="1628775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增加新品、爆款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调整布局陈列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88365" y="20955"/>
            <a:ext cx="9144000" cy="722630"/>
          </a:xfrm>
        </p:spPr>
        <p:txBody>
          <a:bodyPr/>
          <a:lstStyle/>
          <a:p>
            <a:pPr algn="l"/>
            <a:r>
              <a:rPr kumimoji="1" sz="2800" dirty="0">
                <a:solidFill>
                  <a:schemeClr val="accent1"/>
                </a:solidFill>
                <a:sym typeface="+mn-ea"/>
              </a:rPr>
              <a:t>全景销售漏斗，分析有效客流转化</a:t>
            </a:r>
            <a:endParaRPr kumimoji="1" sz="2800" dirty="0">
              <a:solidFill>
                <a:schemeClr val="accent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8980" y="4425950"/>
            <a:ext cx="2232025" cy="5105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不采集人脸信息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78505" y="4425950"/>
            <a:ext cx="2232025" cy="565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基于头发、穿着等人体特征提取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8980" y="5124450"/>
            <a:ext cx="2232025" cy="582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全过程无影像图片流转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8505" y="5124331"/>
            <a:ext cx="2232025" cy="581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后端仅存储结论性结构化数据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728980" y="3606165"/>
            <a:ext cx="4882515" cy="643890"/>
          </a:xfrm>
          <a:prstGeom prst="rect">
            <a:avLst/>
          </a:prstGeom>
          <a:solidFill>
            <a:srgbClr val="4C76FE"/>
          </a:solidFill>
          <a:ln>
            <a:noFill/>
          </a:ln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ctr"/>
            <a:r>
              <a:rPr lang="zh-CN" altLang="en-US" sz="1800" b="0" spc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迈外迪坚决履行我国法律法规规定，不窃取用户隐私，保证数据处理过程合法合规</a:t>
            </a:r>
            <a:r>
              <a:rPr lang="zh-CN" altLang="en-US" sz="1800" b="0" spc="100" dirty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。</a:t>
            </a:r>
            <a:endParaRPr lang="zh-CN" altLang="en-US" sz="1800" b="0" spc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647065" y="881380"/>
            <a:ext cx="503936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spc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国家已经立法，明确规定保护个人信息不被滥用，保护用户信息安全，保证数据处理过程合法合规</a:t>
            </a:r>
            <a:r>
              <a:rPr lang="zh-CN" altLang="en-US" sz="1600" b="0" spc="100" dirty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。</a:t>
            </a:r>
            <a:endParaRPr lang="en-US" altLang="zh-CN" sz="1600" b="0" spc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spc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具体法律法规见：</a:t>
            </a:r>
            <a:r>
              <a:rPr lang="en-US" altLang="zh-CN" sz="1600" b="0" spc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1600" b="0" spc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个人信息保护法</a:t>
            </a:r>
            <a:r>
              <a:rPr lang="en-US" altLang="zh-CN" sz="1600" b="0" spc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1600" b="0" spc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1600" b="0" spc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1600" b="0" spc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网络安全法</a:t>
            </a:r>
            <a:r>
              <a:rPr lang="en-US" altLang="zh-CN" sz="1600" b="0" spc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1600" b="0" spc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1600" b="0" spc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1600" b="0" spc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数据安全法</a:t>
            </a:r>
            <a:r>
              <a:rPr lang="en-US" altLang="zh-CN" sz="1600" b="0" spc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1600" b="0" spc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1600" b="0" spc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290" y="2312006"/>
            <a:ext cx="4881259" cy="1117594"/>
          </a:xfrm>
          <a:prstGeom prst="rect">
            <a:avLst/>
          </a:prstGeom>
        </p:spPr>
      </p:pic>
      <p:pic>
        <p:nvPicPr>
          <p:cNvPr id="39" name="图片 38" descr="文本, 信件&#10;&#10;描述已自动生成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9026" y="1040824"/>
            <a:ext cx="2438576" cy="3385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ABBFFF">
                <a:alpha val="70000"/>
              </a:srgbClr>
            </a:outerShdw>
          </a:effectLst>
        </p:spPr>
      </p:pic>
      <p:pic>
        <p:nvPicPr>
          <p:cNvPr id="49" name="图片 48" descr="图示&#10;&#10;中度可信度描述已自动生成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9073" y="1040824"/>
            <a:ext cx="2441304" cy="3385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ABBFFF">
                <a:alpha val="70000"/>
              </a:srgb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6119073" y="4525049"/>
            <a:ext cx="2441304" cy="514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隐私信息管理认证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ISO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27701</a:t>
            </a:r>
            <a:endParaRPr kumimoji="1" lang="en-US" altLang="zh-CN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67662" y="4525049"/>
            <a:ext cx="2441304" cy="514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信息安全体系认证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ISO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27001</a:t>
            </a:r>
            <a:endParaRPr kumimoji="1" lang="en-US" altLang="zh-CN" dirty="0">
              <a:solidFill>
                <a:schemeClr val="tx1"/>
              </a:solidFill>
            </a:endParaRPr>
          </a:p>
        </p:txBody>
      </p:sp>
      <p:pic>
        <p:nvPicPr>
          <p:cNvPr id="13" name="图片 12" descr="金翼大赛gai-1 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5" name="图片 14" descr="cs 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16" name="标题 1"/>
          <p:cNvSpPr>
            <a:spLocks noGrp="1"/>
          </p:cNvSpPr>
          <p:nvPr/>
        </p:nvSpPr>
        <p:spPr>
          <a:xfrm>
            <a:off x="660400" y="0"/>
            <a:ext cx="10858500" cy="720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>
                <a:solidFill>
                  <a:srgbClr val="FDFDF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dirty="0">
                <a:solidFill>
                  <a:schemeClr val="accent1"/>
                </a:solidFill>
              </a:rPr>
              <a:t>隐私安全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50620" y="959485"/>
          <a:ext cx="9975215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/>
                <a:gridCol w="1341755"/>
                <a:gridCol w="6460490"/>
              </a:tblGrid>
              <a:tr h="9296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案例名称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zh-CN" sz="1200" b="0" kern="1200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zh-CN" sz="1200" b="0" kern="12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迈外迪精准客流系统在完美日记成功落地</a:t>
                      </a:r>
                      <a:endParaRPr lang="zh-CN" altLang="zh-CN" sz="1200" b="0" kern="1200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2423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上海迈外迪网络科技有限公司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10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应用企业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广州逸仙电子商务有限公司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申报奖项类别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智慧营销工具赛道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该系统实现了精准客流统计，可以剔除重复人次和店员数据，实现了进店率、区域客流、轨迹动线、客群洞察等数据分析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通过部署迈外迪的精准客流系统，让我们对门店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经营绩效的分析结果更具参考价值，能够为门店优化营销策略和商品陈列提供直接的帮助。</a:t>
                      </a:r>
                      <a:endParaRPr lang="zh-CN" altLang="en-US" sz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6" y="624840"/>
            <a:ext cx="70485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案例简述及辅助证明 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0161" y="1897720"/>
            <a:ext cx="98431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1" lang="en-US" altLang="zh-CN" sz="1400" dirty="0">
                <a:sym typeface="+mn-ea"/>
              </a:rPr>
              <a:t>完美日记（Perfect Diary）是广州逸仙电子商务有限公司旗下品牌，成立于2017年，该品牌以科技研发和产品创新为基石，以专业创新引领妆养一体。随着门店扩张和竞争加剧，如何提升客流洞察能力、优化门店运营成为关键挑战。</a:t>
            </a:r>
            <a:endParaRPr kumimoji="1" lang="en-US" altLang="zh-CN" sz="1400" dirty="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0161" y="3263365"/>
            <a:ext cx="9843136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1" lang="en-US" altLang="zh-CN" sz="1400" dirty="0">
                <a:sym typeface="+mn-ea"/>
              </a:rPr>
              <a:t>1</a:t>
            </a:r>
            <a:r>
              <a:rPr kumimoji="1" lang="zh-CN" altLang="en-US" sz="1400" dirty="0">
                <a:sym typeface="+mn-ea"/>
              </a:rPr>
              <a:t>、</a:t>
            </a:r>
            <a:r>
              <a:rPr kumimoji="1" lang="en-US" altLang="zh-CN" sz="1400" dirty="0">
                <a:sym typeface="+mn-ea"/>
              </a:rPr>
              <a:t>客流数据缺乏精细化分析：传统客流技术只能统计人次，无法精准区分单人多次进店、店员进出店等情况，导致客流统计结果与真实客流情况不符。  </a:t>
            </a:r>
            <a:endParaRPr kumimoji="1" lang="en-US" altLang="zh-CN" sz="1400" dirty="0">
              <a:sym typeface="+mn-ea"/>
            </a:endParaRPr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1" lang="en-US" altLang="zh-CN" sz="1400" dirty="0">
                <a:sym typeface="+mn-ea"/>
              </a:rPr>
              <a:t>2</a:t>
            </a:r>
            <a:r>
              <a:rPr kumimoji="1" lang="zh-CN" altLang="en-US" sz="1400" dirty="0">
                <a:sym typeface="+mn-ea"/>
              </a:rPr>
              <a:t>、</a:t>
            </a:r>
            <a:r>
              <a:rPr kumimoji="1" lang="en-US" altLang="zh-CN" sz="1400" dirty="0" err="1">
                <a:sym typeface="+mn-ea"/>
              </a:rPr>
              <a:t>营销策略缺乏针对性：缺少对客群画像的深入分析，难以制定符合消费者偏好的个性化营销方案，导致推广效果不佳</a:t>
            </a:r>
            <a:r>
              <a:rPr kumimoji="1" lang="en-US" altLang="zh-CN" sz="1400" dirty="0">
                <a:sym typeface="+mn-ea"/>
              </a:rPr>
              <a:t>。  </a:t>
            </a:r>
            <a:endParaRPr kumimoji="1" lang="en-US" altLang="zh-CN" sz="1400" dirty="0">
              <a:sym typeface="+mn-ea"/>
            </a:endParaRPr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1" lang="en-US" altLang="zh-CN" sz="1400" dirty="0">
                <a:sym typeface="+mn-ea"/>
              </a:rPr>
              <a:t>3</a:t>
            </a:r>
            <a:r>
              <a:rPr kumimoji="1" lang="zh-CN" altLang="en-US" sz="1400" dirty="0">
                <a:sym typeface="+mn-ea"/>
              </a:rPr>
              <a:t>、</a:t>
            </a:r>
            <a:r>
              <a:rPr kumimoji="1" lang="en-US" altLang="zh-CN" sz="1400" dirty="0" err="1">
                <a:sym typeface="+mn-ea"/>
              </a:rPr>
              <a:t>销售转化率低：无法追踪客流转化路径，缺乏有效的数据分析手段，导致店铺无法优化商品陈列和销售策略</a:t>
            </a:r>
            <a:r>
              <a:rPr kumimoji="1" lang="en-US" altLang="zh-CN" sz="1400" dirty="0">
                <a:sym typeface="+mn-ea"/>
              </a:rPr>
              <a:t>。  </a:t>
            </a:r>
            <a:endParaRPr kumimoji="1" lang="en-US" altLang="zh-CN" sz="1400" dirty="0">
              <a:sym typeface="+mn-ea"/>
            </a:endParaRPr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1" lang="en-US" altLang="zh-CN" sz="1400" dirty="0">
                <a:sym typeface="+mn-ea"/>
              </a:rPr>
              <a:t>4</a:t>
            </a:r>
            <a:r>
              <a:rPr kumimoji="1" lang="zh-CN" altLang="en-US" sz="1400" dirty="0">
                <a:sym typeface="+mn-ea"/>
              </a:rPr>
              <a:t>、</a:t>
            </a:r>
            <a:r>
              <a:rPr kumimoji="1" lang="en-US" altLang="zh-CN" sz="1400" dirty="0" err="1">
                <a:sym typeface="+mn-ea"/>
              </a:rPr>
              <a:t>数据整合困难：线上线下数据割裂，难以形成完整的消费者行为分析体系，导致品牌无法精准制定全渠道营销策略</a:t>
            </a:r>
            <a:r>
              <a:rPr kumimoji="1" lang="en-US" altLang="zh-CN" sz="1400" dirty="0">
                <a:sym typeface="+mn-ea"/>
              </a:rPr>
              <a:t>。  </a:t>
            </a:r>
            <a:endParaRPr kumimoji="1" lang="en-US" altLang="zh-CN" sz="1400" dirty="0">
              <a:sym typeface="+mn-ea"/>
            </a:endParaRPr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1" lang="en-US" altLang="zh-CN" sz="1400" dirty="0">
                <a:sym typeface="+mn-ea"/>
              </a:rPr>
              <a:t>5</a:t>
            </a:r>
            <a:r>
              <a:rPr kumimoji="1" lang="zh-CN" altLang="en-US" sz="1400" dirty="0">
                <a:sym typeface="+mn-ea"/>
              </a:rPr>
              <a:t>、</a:t>
            </a:r>
            <a:r>
              <a:rPr kumimoji="1" lang="en-US" altLang="zh-CN" sz="1400" dirty="0" err="1">
                <a:sym typeface="+mn-ea"/>
              </a:rPr>
              <a:t>隐私与合规挑战：客流数据采集涉及消费者隐私，如何在保障</a:t>
            </a:r>
            <a:r>
              <a:rPr kumimoji="1" lang="en-US" altLang="zh-CN" sz="1400" dirty="0">
                <a:sym typeface="+mn-ea"/>
              </a:rPr>
              <a:t> </a:t>
            </a:r>
            <a:r>
              <a:rPr kumimoji="1" lang="zh-CN" altLang="en-US" sz="1400" dirty="0">
                <a:sym typeface="+mn-ea"/>
              </a:rPr>
              <a:t>隐私</a:t>
            </a:r>
            <a:r>
              <a:rPr kumimoji="1" lang="en-US" altLang="zh-CN" sz="1400" dirty="0">
                <a:sym typeface="+mn-ea"/>
              </a:rPr>
              <a:t>安全的同时实现精准分析，成为行业关注重点。</a:t>
            </a:r>
            <a:endParaRPr kumimoji="1" lang="en-US" altLang="zh-CN" sz="1400" dirty="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8703" y="11937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dirty="0"/>
              <a:t>背景：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68703" y="27543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行业痛点：</a:t>
            </a:r>
            <a:endParaRPr kumimoji="1" lang="en-US" altLang="zh-C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1580" y="22839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dirty="0"/>
              <a:t>解决方案：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211580" y="846455"/>
            <a:ext cx="9824085" cy="1437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1</a:t>
            </a:r>
            <a:r>
              <a:rPr lang="zh-CN" altLang="en-US" sz="1400" dirty="0"/>
              <a:t>、实现精准的客流统计，让统计数据反映门店客流的真实情况。</a:t>
            </a:r>
            <a:endParaRPr lang="zh-CN" altLang="en-US" sz="14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2</a:t>
            </a:r>
            <a:r>
              <a:rPr lang="zh-CN" altLang="en-US" sz="1400" dirty="0"/>
              <a:t>、提高销售转化率：结合销售漏斗分析，优化营销策略，提升进店率、驻留时长及成交转化率，助力门店业绩增长。  </a:t>
            </a:r>
            <a:endParaRPr lang="zh-CN" altLang="en-US" sz="14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3</a:t>
            </a:r>
            <a:r>
              <a:rPr lang="zh-CN" altLang="en-US" sz="1400" dirty="0"/>
              <a:t>、实现精准营销：通过客群画像分析，制定个性化促销方案，如网红产品推广、会员营销、情侣优惠等，提高营销</a:t>
            </a:r>
            <a:r>
              <a:rPr lang="en-GB" altLang="zh-CN" sz="1400" dirty="0"/>
              <a:t>ROI</a:t>
            </a:r>
            <a:r>
              <a:rPr lang="zh-CN" altLang="en-GB" sz="1400" dirty="0"/>
              <a:t>。  </a:t>
            </a:r>
            <a:endParaRPr lang="zh-CN" altLang="en-GB" sz="14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zh-CN" sz="1400" dirty="0"/>
              <a:t>4</a:t>
            </a:r>
            <a:r>
              <a:rPr lang="zh-CN" altLang="en-US" sz="1400" dirty="0"/>
              <a:t>、优化用户体验：结合客流动线与热力分析，调整门店布局，提升顾客购物体验，增强品牌粘性。  </a:t>
            </a:r>
            <a:endParaRPr lang="zh-CN" altLang="en-US" sz="14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5</a:t>
            </a:r>
            <a:r>
              <a:rPr lang="zh-CN" altLang="en-US" sz="1400" dirty="0"/>
              <a:t>、</a:t>
            </a:r>
            <a:r>
              <a:rPr lang="zh-CN" altLang="en-US" sz="1400" dirty="0">
                <a:sym typeface="+mn-ea"/>
              </a:rPr>
              <a:t>提升门店运营效率：通过精准客流数据分析，优化商品陈列、</a:t>
            </a:r>
            <a:r>
              <a:rPr lang="en-GB" altLang="zh-CN" sz="1400" dirty="0">
                <a:sym typeface="+mn-ea"/>
              </a:rPr>
              <a:t>SKU</a:t>
            </a:r>
            <a:r>
              <a:rPr lang="zh-CN" altLang="en-US" sz="1400" dirty="0">
                <a:sym typeface="+mn-ea"/>
              </a:rPr>
              <a:t>配置和人员调度，提高门店管理精细化水平。  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1211580" y="4826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dirty="0"/>
              <a:t>案例最终目的或预期 ：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211580" y="2647950"/>
            <a:ext cx="9822180" cy="1602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1400" dirty="0">
                <a:sym typeface="+mn-ea"/>
              </a:rPr>
              <a:t>迈外迪通过精准客流分析方案，为完美日记提供数据驱动的运营优化手段：</a:t>
            </a:r>
            <a:endParaRPr lang="en-US" altLang="zh-CN" sz="1400" dirty="0">
              <a:sym typeface="+mn-ea"/>
            </a:endParaRPr>
          </a:p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dirty="0">
                <a:sym typeface="+mn-ea"/>
              </a:rPr>
              <a:t>ReID精准客流识别：基于人体重识别算法，精准计算进店、过店、区域驻留客流，提高数据准确性。</a:t>
            </a:r>
            <a:endParaRPr lang="en-US" altLang="zh-CN" sz="1400" dirty="0">
              <a:sym typeface="+mn-ea"/>
            </a:endParaRPr>
          </a:p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dirty="0">
                <a:sym typeface="+mn-ea"/>
              </a:rPr>
              <a:t>销售漏斗分析：</a:t>
            </a:r>
            <a:r>
              <a:rPr lang="zh-CN" altLang="en-US" sz="1400" dirty="0">
                <a:sym typeface="+mn-ea"/>
              </a:rPr>
              <a:t>围绕顾客进店消费的整个旅程，实现进店、深逛、试妆、购买的全过程转化率分析</a:t>
            </a:r>
            <a:r>
              <a:rPr lang="en-US" altLang="zh-CN" sz="1400" dirty="0">
                <a:sym typeface="+mn-ea"/>
              </a:rPr>
              <a:t>，帮助识别</a:t>
            </a:r>
            <a:r>
              <a:rPr lang="zh-CN" altLang="en-US" sz="1400" dirty="0">
                <a:sym typeface="+mn-ea"/>
              </a:rPr>
              <a:t>营销转化的</a:t>
            </a:r>
            <a:r>
              <a:rPr lang="en-US" altLang="zh-CN" sz="1400" dirty="0">
                <a:sym typeface="+mn-ea"/>
              </a:rPr>
              <a:t>短板，优化营销策略。</a:t>
            </a:r>
            <a:endParaRPr lang="en-US" altLang="zh-CN" sz="1400" dirty="0">
              <a:sym typeface="+mn-ea"/>
            </a:endParaRPr>
          </a:p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dirty="0">
                <a:sym typeface="+mn-ea"/>
              </a:rPr>
              <a:t>客群画像分析：通过性别、年龄、</a:t>
            </a:r>
            <a:r>
              <a:rPr lang="zh-CN" altLang="en-US" sz="1400" dirty="0">
                <a:sym typeface="+mn-ea"/>
              </a:rPr>
              <a:t>批次、商品偏好</a:t>
            </a:r>
            <a:r>
              <a:rPr lang="en-US" altLang="zh-CN" sz="1400" dirty="0">
                <a:sym typeface="+mn-ea"/>
              </a:rPr>
              <a:t>等数据，制定针对性营销方案。</a:t>
            </a:r>
            <a:endParaRPr lang="en-US" altLang="zh-CN" sz="1400" dirty="0">
              <a:sym typeface="+mn-ea"/>
            </a:endParaRPr>
          </a:p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+mn-ea"/>
              </a:rPr>
              <a:t>区域客流分析</a:t>
            </a:r>
            <a:r>
              <a:rPr lang="en-US" altLang="zh-CN" sz="1400" dirty="0">
                <a:sym typeface="+mn-ea"/>
              </a:rPr>
              <a:t>：</a:t>
            </a:r>
            <a:r>
              <a:rPr lang="zh-CN" altLang="en-US" sz="1400" dirty="0">
                <a:sym typeface="+mn-ea"/>
              </a:rPr>
              <a:t>采用单镜头多区域客流分析技术，大大减少店内摄像头数量，降低部署成本</a:t>
            </a:r>
            <a:r>
              <a:rPr lang="en-US" altLang="zh-CN" sz="1400" dirty="0">
                <a:sym typeface="+mn-ea"/>
              </a:rPr>
              <a:t>。</a:t>
            </a:r>
            <a:endParaRPr lang="en-US" altLang="zh-CN" sz="1400" dirty="0">
              <a:sym typeface="+mn-ea"/>
            </a:endParaRPr>
          </a:p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+mn-ea"/>
              </a:rPr>
              <a:t>前端数据缓存：前端智能摄像头内置存储，可以缓存</a:t>
            </a:r>
            <a:r>
              <a:rPr lang="en-US" altLang="zh-CN" sz="1400" dirty="0">
                <a:sym typeface="+mn-ea"/>
              </a:rPr>
              <a:t> 90 </a:t>
            </a:r>
            <a:r>
              <a:rPr lang="zh-CN" altLang="en-US" sz="1400" dirty="0">
                <a:sym typeface="+mn-ea"/>
              </a:rPr>
              <a:t>天的客流数据，支持断点续传，不怕断网引起的数据缺失问题。</a:t>
            </a:r>
            <a:endParaRPr lang="zh-CN" altLang="en-US" sz="1400" dirty="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11580" y="46511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dirty="0"/>
              <a:t>实施效果：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211580" y="5020945"/>
            <a:ext cx="9824085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+mn-ea"/>
              </a:rPr>
              <a:t>提供准确的进店客流分析，为门店选址评估、营销策略调整提供了数据支撑。</a:t>
            </a:r>
            <a:endParaRPr lang="en-US" altLang="zh-CN" sz="1400" dirty="0">
              <a:sym typeface="+mn-ea"/>
            </a:endParaRPr>
          </a:p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dirty="0">
                <a:sym typeface="+mn-ea"/>
              </a:rPr>
              <a:t>基于客群特征，推出网红产品、情侣优惠等精准营销策略。</a:t>
            </a:r>
            <a:endParaRPr lang="en-US" altLang="zh-CN" sz="1400" dirty="0">
              <a:sym typeface="+mn-ea"/>
            </a:endParaRPr>
          </a:p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dirty="0">
                <a:sym typeface="+mn-ea"/>
              </a:rPr>
              <a:t>通过客流与销售数据分析，提升销售转化率，推动门店业绩增长。 </a:t>
            </a:r>
            <a:endParaRPr lang="en-US" altLang="zh-CN" sz="1400" dirty="0"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13105" y="624840"/>
            <a:ext cx="10841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105" y="130556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用户增长（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0425" y="2050415"/>
            <a:ext cx="9824085" cy="278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400" dirty="0">
                <a:sym typeface="+mn-ea"/>
              </a:rPr>
              <a:t>通过对各门店的过店客流和进店客流量进行分析，并计算其进店率，我们对所有门店进行了横向对比，将它们分类为优秀店铺、稳定店铺、发展店铺和待优化店铺。</a:t>
            </a:r>
            <a:endParaRPr lang="zh-CN" altLang="en-US" sz="1400" dirty="0">
              <a:sym typeface="+mn-ea"/>
            </a:endParaRPr>
          </a:p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zh-CN" sz="1400" dirty="0">
              <a:sym typeface="+mn-ea"/>
            </a:endParaRPr>
          </a:p>
          <a:p>
            <a:pPr lv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400" dirty="0">
                <a:sym typeface="+mn-ea"/>
              </a:rPr>
              <a:t>对于被认定为</a:t>
            </a:r>
            <a:r>
              <a:rPr lang="en-US" altLang="zh-CN" sz="1400" dirty="0">
                <a:sym typeface="+mn-ea"/>
              </a:rPr>
              <a:t>“</a:t>
            </a:r>
            <a:r>
              <a:rPr lang="zh-CN" altLang="en-US" sz="1400" dirty="0">
                <a:sym typeface="+mn-ea"/>
              </a:rPr>
              <a:t>稳定店铺</a:t>
            </a:r>
            <a:r>
              <a:rPr lang="en-US" altLang="zh-CN" sz="1400" dirty="0">
                <a:sym typeface="+mn-ea"/>
              </a:rPr>
              <a:t>”</a:t>
            </a:r>
            <a:r>
              <a:rPr lang="zh-CN" altLang="en-US" sz="1400" dirty="0">
                <a:sym typeface="+mn-ea"/>
              </a:rPr>
              <a:t>的情况，这些店铺的特点是过店客流量较高，但进店客流量相对较低。为了增强这些店铺的吸引力，我们采取了以下措施：</a:t>
            </a:r>
            <a:endParaRPr lang="en-US" altLang="zh-CN" sz="1400" dirty="0">
              <a:sym typeface="+mn-ea"/>
            </a:endParaRPr>
          </a:p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+mn-ea"/>
              </a:rPr>
              <a:t>在店铺入口处显眼位置展示最热销的产品，并配以引人注目的营销海报，以增加店铺的视觉吸引力。</a:t>
            </a:r>
            <a:endParaRPr lang="zh-CN" altLang="en-US" sz="1400" dirty="0">
              <a:sym typeface="+mn-ea"/>
            </a:endParaRPr>
          </a:p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+mn-ea"/>
              </a:rPr>
              <a:t>安排专业的导购员在门口迎接顾客，特别是那些在堆头前驻足或浏览商品的潜在客户，提供热情周到的接待与咨询服务，以此吸引更多顾客进入店内。</a:t>
            </a:r>
            <a:endParaRPr lang="zh-CN" altLang="en-US" sz="1400" dirty="0">
              <a:sym typeface="+mn-ea"/>
            </a:endParaRPr>
          </a:p>
          <a:p>
            <a:pPr lv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sz="1400" dirty="0">
              <a:sym typeface="+mn-ea"/>
            </a:endParaRPr>
          </a:p>
          <a:p>
            <a:pPr lv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400" dirty="0">
                <a:sym typeface="+mn-ea"/>
              </a:rPr>
              <a:t>通过实施上述一系列营销策略，我们成功地使门店的进店客流量实现了翻倍增长。</a:t>
            </a:r>
            <a:endParaRPr lang="zh-CN" altLang="en-US" sz="1400" dirty="0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6644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客户活跃度（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745" y="1235710"/>
            <a:ext cx="10766425" cy="40493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400" b="1" dirty="0">
                <a:sym typeface="+mn-ea"/>
              </a:rPr>
              <a:t>提升门店客户活跃度，优化体验互动</a:t>
            </a:r>
            <a:endParaRPr lang="zh-CN" altLang="en-US" sz="1400" b="1" dirty="0">
              <a:sym typeface="+mn-ea"/>
            </a:endParaRPr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400" dirty="0">
                <a:sym typeface="+mn-ea"/>
              </a:rPr>
              <a:t>针对“进店客流量高但用户活跃度低”的情况，我们采取了以下措施，增强顾客参与度，提高互动体验：</a:t>
            </a:r>
            <a:endParaRPr lang="zh-CN" altLang="en-US" sz="1400" dirty="0">
              <a:sym typeface="+mn-ea"/>
            </a:endParaRPr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endParaRPr lang="zh-CN" altLang="en-US" sz="1400" dirty="0">
              <a:sym typeface="+mn-ea"/>
            </a:endParaRPr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zh-CN" sz="1400" b="1" dirty="0">
                <a:sym typeface="+mn-ea"/>
              </a:rPr>
              <a:t>1</a:t>
            </a:r>
            <a:r>
              <a:rPr lang="zh-CN" altLang="en-US" sz="1400" b="1" dirty="0">
                <a:sym typeface="+mn-ea"/>
              </a:rPr>
              <a:t>、优化商品陈列，吸引顾客关注</a:t>
            </a:r>
            <a:endParaRPr lang="zh-CN" altLang="en-US" sz="1400" b="1" dirty="0">
              <a:sym typeface="+mn-ea"/>
            </a:endParaRPr>
          </a:p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+mn-ea"/>
              </a:rPr>
              <a:t>通过客流数据分析，识别高驻足区域，调整商品布局，让热门商品和促销活动更易被发现，激发顾客兴趣。</a:t>
            </a:r>
            <a:endParaRPr lang="en-US" altLang="zh-CN" sz="1400" dirty="0">
              <a:sym typeface="+mn-ea"/>
            </a:endParaRPr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zh-CN" altLang="en-US" sz="1400" dirty="0">
              <a:sym typeface="+mn-ea"/>
            </a:endParaRPr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zh-CN" sz="1400" b="1" dirty="0">
                <a:sym typeface="+mn-ea"/>
              </a:rPr>
              <a:t>2</a:t>
            </a:r>
            <a:r>
              <a:rPr lang="zh-CN" altLang="en-US" sz="1400" b="1" dirty="0">
                <a:sym typeface="+mn-ea"/>
              </a:rPr>
              <a:t>、优化店内动线，促进主动探索</a:t>
            </a:r>
            <a:endParaRPr lang="zh-CN" altLang="en-US" sz="1400" b="1" dirty="0">
              <a:sym typeface="+mn-ea"/>
            </a:endParaRPr>
          </a:p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+mn-ea"/>
              </a:rPr>
              <a:t>研究顾客行走路径，调整动线设计，引导顾客自然流动至更多商品区域，提升浏览深度，增加互动机会。</a:t>
            </a:r>
            <a:endParaRPr lang="zh-CN" altLang="en-US" sz="1400" dirty="0">
              <a:sym typeface="+mn-ea"/>
            </a:endParaRPr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endParaRPr lang="en-US" altLang="zh-CN" sz="1400" dirty="0">
              <a:sym typeface="+mn-ea"/>
            </a:endParaRPr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zh-CN" sz="1400" b="1" dirty="0">
                <a:sym typeface="+mn-ea"/>
              </a:rPr>
              <a:t>3</a:t>
            </a:r>
            <a:r>
              <a:rPr lang="zh-CN" altLang="en-US" sz="1400" b="1" dirty="0">
                <a:sym typeface="+mn-ea"/>
              </a:rPr>
              <a:t>、强化体验服务，提升用户粘性</a:t>
            </a:r>
            <a:endParaRPr lang="zh-CN" altLang="en-US" sz="1400" b="1" dirty="0">
              <a:sym typeface="+mn-ea"/>
            </a:endParaRPr>
          </a:p>
          <a:p>
            <a:pPr marL="285750" lvl="0" indent="-28575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+mn-ea"/>
              </a:rPr>
              <a:t>结合试妆及互动数据，增加顾客参与环节，引导试用体验，并通过专业服务加强交流，让顾客更深入地感受品牌价值。</a:t>
            </a:r>
            <a:endParaRPr lang="zh-CN" altLang="en-US" sz="1400" dirty="0">
              <a:sym typeface="+mn-ea"/>
            </a:endParaRPr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endParaRPr lang="en-US" altLang="zh-CN" sz="1400" dirty="0">
              <a:sym typeface="+mn-ea"/>
            </a:endParaRPr>
          </a:p>
          <a:p>
            <a: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400" dirty="0">
                <a:sym typeface="+mn-ea"/>
              </a:rPr>
              <a:t>这些优化举措有效提升了顾客在店内的活跃度，从简单的浏览转变为深度互动，使门店不仅是购物空间，更成为体验场所，从而增强品牌吸引力和用户留存率。</a:t>
            </a:r>
            <a:endParaRPr lang="zh-CN" altLang="en-US" sz="1400" dirty="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13398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客户留存率</a:t>
            </a:r>
            <a:r>
              <a:rPr 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030" y="471170"/>
            <a:ext cx="11115675" cy="5724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/>
              <a:t>提高客户留存率，关键在于深入了解顾客的行为模式和偏好，并据此优化店铺运营策略。以下是本项目采取的具体步骤和方法：</a:t>
            </a:r>
            <a:endParaRPr lang="en-US" altLang="zh-CN" sz="135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50" b="1" dirty="0"/>
              <a:t>1</a:t>
            </a:r>
            <a:r>
              <a:rPr lang="zh-CN" altLang="en-US" sz="1350" b="1" dirty="0"/>
              <a:t>、识别高价值区域与热点区域</a:t>
            </a:r>
            <a:endParaRPr lang="zh-CN" altLang="en-US" sz="1350" b="1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/>
              <a:t>数据分析：通过分析店内各区域的客流量、驻足时间和顾客行为（如触摸商品、试用等），识别出哪些区域是顾客最常驻足的热点区域。</a:t>
            </a:r>
            <a:endParaRPr lang="zh-CN" altLang="en-US" sz="1350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/>
              <a:t>应用措施：在这些热点区域展示最受欢迎的商品或设置互动体验区，吸引并留住更多顾客。</a:t>
            </a:r>
            <a:endParaRPr lang="zh-CN" altLang="en-US" sz="135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50" b="1" dirty="0"/>
              <a:t>2</a:t>
            </a:r>
            <a:r>
              <a:rPr lang="zh-CN" altLang="en-US" sz="1350" b="1" dirty="0"/>
              <a:t>、优化顾客动线</a:t>
            </a:r>
            <a:endParaRPr lang="zh-CN" altLang="en-US" sz="1350" b="1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/>
              <a:t>数据分析：跟踪顾客在店内的移动路径，分析实际动线与规划动线的差异，找出顾客容易流失的</a:t>
            </a:r>
            <a:r>
              <a:rPr lang="en-US" altLang="zh-CN" sz="1350" dirty="0"/>
              <a:t>“</a:t>
            </a:r>
            <a:r>
              <a:rPr lang="zh-CN" altLang="en-US" sz="1350" dirty="0"/>
              <a:t>冷区</a:t>
            </a:r>
            <a:r>
              <a:rPr lang="en-US" altLang="zh-CN" sz="1350" dirty="0"/>
              <a:t>”</a:t>
            </a:r>
            <a:r>
              <a:rPr lang="zh-CN" altLang="en-US" sz="1350" dirty="0"/>
              <a:t>。</a:t>
            </a:r>
            <a:endParaRPr lang="zh-CN" altLang="en-US" sz="1350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/>
              <a:t>应用措施：调整店铺布局和陈列，确保顾客能够轻松接触到所有重要区域，减少冷区的存在。例如，在动线上合理分布热门商品，延长顾客停留时间。</a:t>
            </a:r>
            <a:endParaRPr lang="zh-CN" altLang="en-US" sz="135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b="1" dirty="0"/>
              <a:t>3</a:t>
            </a:r>
            <a:r>
              <a:rPr lang="zh-CN" altLang="en-US" sz="1350" b="1" dirty="0"/>
              <a:t>、提升顾客体验</a:t>
            </a:r>
            <a:endParaRPr lang="zh-CN" altLang="en-US" sz="1350" b="1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/>
              <a:t>数据分析：评估顾客在店内的停留时间和参与度，了解哪些因素影响了他们的体验。</a:t>
            </a:r>
            <a:endParaRPr lang="zh-CN" altLang="en-US" sz="1350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/>
              <a:t>应用措施：通过改进店铺环境（如舒适的试妆空间）、增加互动环节（如试妆、试用等）以及提高服务质量（如配备专业的美容顾问），提升整体购物体验，从而增加顾客再次光顾的可能性。</a:t>
            </a:r>
            <a:endParaRPr lang="zh-CN" altLang="en-US" sz="135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50" b="1" dirty="0"/>
              <a:t>4</a:t>
            </a:r>
            <a:r>
              <a:rPr lang="zh-CN" altLang="en-US" sz="1350" b="1" dirty="0"/>
              <a:t>、精准促销活动</a:t>
            </a:r>
            <a:endParaRPr lang="zh-CN" altLang="en-US" sz="1350" b="1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/>
              <a:t>数据分析：分析不同时间段和季节的客流量变化，结合销售数据确定最佳促销时机。</a:t>
            </a:r>
            <a:endParaRPr lang="zh-CN" altLang="en-US" sz="135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/>
              <a:t>应用措施：在客流量高峰期推出限时折扣、买赠活动或会员专享优惠，吸引更多顾客进店并促进二次消费。</a:t>
            </a:r>
            <a:endParaRPr lang="zh-CN" altLang="en-US" sz="135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50" b="1" dirty="0"/>
              <a:t>5</a:t>
            </a:r>
            <a:r>
              <a:rPr lang="zh-CN" altLang="en-US" sz="1350" b="1" dirty="0"/>
              <a:t>、反馈机制与持续改进</a:t>
            </a:r>
            <a:endParaRPr lang="zh-CN" altLang="en-US" sz="1350" b="1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/>
              <a:t>数据分析：收集顾客反馈和评价，结合客流数据进行综合分析，找出顾客满意度的关键影响因素。</a:t>
            </a:r>
            <a:endParaRPr lang="zh-CN" altLang="en-US" sz="1350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50" dirty="0"/>
              <a:t>应用措施：定期根据分析结果调整运营策略，持续优化店铺管理和顾客服务，确保顾客每次到店都能获得满意的体验。</a:t>
            </a:r>
            <a:endParaRPr lang="zh-CN" altLang="en-US" sz="135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35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/>
              <a:t>通过上述方法，利用客流分析数据可以更有效地识别顾客需求，优化店铺运营，从而显著提高客流留存率。这不仅有助于提升单次购物的转化率，还能培养长期忠实的顾客群体，为店铺带来持续的增长动力。</a:t>
            </a:r>
            <a:endParaRPr lang="zh-CN" alt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26797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客户终身价值（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5815" y="488315"/>
            <a:ext cx="10673715" cy="5590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/>
              <a:t>客流分析系统通过提供深入的顾客行为洞察，帮助零售商优化运营策略，从而显著提升客户的终身价值：</a:t>
            </a:r>
            <a:endParaRPr lang="zh-CN" altLang="en-US" sz="13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00" b="1" dirty="0"/>
              <a:t>1</a:t>
            </a:r>
            <a:r>
              <a:rPr lang="zh-CN" altLang="en-US" sz="1300" b="1" dirty="0"/>
              <a:t>、精准营销与个性化服务</a:t>
            </a:r>
            <a:endParaRPr lang="en-US" altLang="zh-CN" sz="1300" b="1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/>
              <a:t>数据分析：通过识别顾客的行为模式和偏好，进行细分市场和个性化推荐。</a:t>
            </a:r>
            <a:endParaRPr lang="zh-CN" altLang="en-US" sz="1300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/>
              <a:t>应用措施：为不同类型的顾客提供定制化的促销活动、会员计划和专属优惠。例如，针对高频率访问但低消费额的顾客推出特定商品折扣，或者为忠诚顾客提供积分奖励和特别待遇。</a:t>
            </a:r>
            <a:endParaRPr lang="zh-CN" altLang="en-US" sz="1300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/>
              <a:t>效果：提高顾客满意度和忠诚度，增加重复购买率，从而延长顾客生命周期。</a:t>
            </a:r>
            <a:endParaRPr lang="zh-CN" altLang="en-US" sz="13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00" b="1" dirty="0"/>
              <a:t>2</a:t>
            </a:r>
            <a:r>
              <a:rPr lang="zh-CN" altLang="en-US" sz="1300" b="1" dirty="0"/>
              <a:t>、优化店铺体验</a:t>
            </a:r>
            <a:endParaRPr lang="en-US" altLang="zh-CN" sz="1300" b="1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/>
              <a:t>数据分析：评估顾客在店内的停留时间和参与度，找出影响体验的关键因素。</a:t>
            </a:r>
            <a:endParaRPr lang="zh-CN" altLang="en-US" sz="1300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/>
              <a:t>应用措施：改善店铺环境、调整布局、增加互动环节（如试用区等），并通过培训员工提高服务质量。</a:t>
            </a:r>
            <a:endParaRPr lang="zh-CN" altLang="en-US" sz="1300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/>
              <a:t>效果：提升顾客的整体购物体验，增加他们对品牌的认同感，促进长期关系的建立。</a:t>
            </a:r>
            <a:endParaRPr lang="zh-CN" altLang="en-US" sz="13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00" b="1" dirty="0"/>
              <a:t>3</a:t>
            </a:r>
            <a:r>
              <a:rPr lang="zh-CN" altLang="en-US" sz="1300" b="1" dirty="0"/>
              <a:t>、提高转化率与客单价</a:t>
            </a:r>
            <a:endParaRPr lang="en-US" altLang="zh-CN" sz="1300" b="1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/>
              <a:t>数据分析：通过分析热点区域和动线数据，了解顾客在店内的实际行为路径及其与销售的关系。</a:t>
            </a:r>
            <a:endParaRPr lang="zh-CN" altLang="en-US" sz="1300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/>
              <a:t>应用措施：优化商品陈列，确保热门商品和促销活动能够吸引顾客注意；同时，利用交叉销售和向上销售技巧，鼓励顾客购买更多或更高价值的商品。</a:t>
            </a:r>
            <a:endParaRPr lang="zh-CN" altLang="en-US" sz="1300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/>
              <a:t>效果：增加每次购物的平均消费金额（即客单价），进而提升每位顾客的总贡献值。</a:t>
            </a:r>
            <a:endParaRPr lang="zh-CN" altLang="en-US" sz="13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00" b="1" dirty="0"/>
              <a:t> 4</a:t>
            </a:r>
            <a:r>
              <a:rPr lang="zh-CN" altLang="en-US" sz="1300" b="1" dirty="0"/>
              <a:t>、数据驱动决策支持</a:t>
            </a:r>
            <a:endParaRPr lang="en-US" altLang="zh-CN" sz="1300" b="1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/>
              <a:t>数据分析：整合客流数据与销售数据，形成全面的商业智能报告，帮助管理层做出更明智的业务决策。</a:t>
            </a:r>
            <a:endParaRPr lang="zh-CN" altLang="en-US" sz="1300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/>
              <a:t>应用措施：根据数据分析结果调整库存管理、促销策略和店铺运营，确保资源高效利用，最大化投资回报率。</a:t>
            </a:r>
            <a:endParaRPr lang="zh-CN" altLang="en-US" sz="1300" dirty="0"/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/>
              <a:t>效果：通过不断优化运营效率和服务质量，保持竞争优势，吸引更多新顾客并留住现有顾客。</a:t>
            </a:r>
            <a:endParaRPr lang="en-US" altLang="zh-CN" sz="13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300" dirty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/>
              <a:t>客流分析系统不仅帮助品牌方更好地理解顾客，还能通过精准的营销和服务提升顾客的满意度和忠诚度。通过这些手段，可以显著提高每位顾客的终身价值，为品牌方带来持续的增长和更高的利润。这不仅是短期销售额的提升，更是长期品牌价值的积累。</a:t>
            </a:r>
            <a:endParaRPr lang="zh-CN" alt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6285" y="12319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案例补充说明</a:t>
            </a:r>
            <a:r>
              <a:rPr lang="zh-CN" altLang="en-US" sz="12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（若有）</a:t>
            </a:r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285" y="4011930"/>
            <a:ext cx="4882515" cy="2305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285" y="1189990"/>
            <a:ext cx="4882515" cy="23355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668135" y="1007745"/>
            <a:ext cx="3882390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ReID</a:t>
            </a:r>
            <a:r>
              <a:rPr lang="zh-CN" altLang="en-US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人体识别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技术原理：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衣着、体型、发型、姿态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等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特征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855" y="2107565"/>
            <a:ext cx="4053205" cy="2075180"/>
          </a:xfrm>
          <a:prstGeom prst="rect">
            <a:avLst/>
          </a:prstGeom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2265" y="4354195"/>
            <a:ext cx="4125595" cy="19005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49300" y="3525520"/>
            <a:ext cx="4882515" cy="337185"/>
          </a:xfrm>
          <a:prstGeom prst="rect">
            <a:avLst/>
          </a:prstGeom>
          <a:solidFill>
            <a:srgbClr val="516FD1">
              <a:alpha val="92145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第一次经过，</a:t>
            </a:r>
            <a:r>
              <a:rPr lang="en-US" altLang="zh-CN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ID</a:t>
            </a:r>
            <a:r>
              <a:rPr lang="zh-CN" altLang="en-US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o13</a:t>
            </a:r>
            <a:r>
              <a:rPr lang="en-US" altLang="zh-CN" sz="16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n9</a:t>
            </a:r>
            <a:r>
              <a:rPr lang="zh-CN" altLang="en-US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，人次</a:t>
            </a:r>
            <a:r>
              <a:rPr lang="en-US" altLang="zh-CN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ID</a:t>
            </a:r>
            <a:r>
              <a:rPr lang="zh-CN" altLang="en-US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，人数</a:t>
            </a:r>
            <a:r>
              <a:rPr lang="en-US" altLang="zh-CN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ID</a:t>
            </a:r>
            <a:r>
              <a:rPr lang="zh-CN" altLang="en-US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16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en-US" altLang="zh-CN" sz="160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285" y="6263640"/>
            <a:ext cx="4882515" cy="337185"/>
          </a:xfrm>
          <a:prstGeom prst="rect">
            <a:avLst/>
          </a:prstGeom>
          <a:solidFill>
            <a:srgbClr val="516FD1">
              <a:alpha val="92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第二次经过，</a:t>
            </a:r>
            <a:r>
              <a:rPr lang="en-US" altLang="zh-CN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ID</a:t>
            </a:r>
            <a:r>
              <a:rPr lang="zh-CN" altLang="en-US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o14</a:t>
            </a:r>
            <a:r>
              <a:rPr lang="en-US" altLang="zh-CN" sz="16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n9</a:t>
            </a:r>
            <a:r>
              <a:rPr lang="zh-CN" altLang="en-US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，人次</a:t>
            </a:r>
            <a:r>
              <a:rPr lang="en-US" altLang="zh-CN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ID</a:t>
            </a:r>
            <a:r>
              <a:rPr lang="zh-CN" altLang="en-US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，人数</a:t>
            </a:r>
            <a:r>
              <a:rPr lang="en-US" altLang="zh-CN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ID</a:t>
            </a:r>
            <a:r>
              <a:rPr lang="zh-CN" altLang="en-US" sz="1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16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en-US" altLang="zh-CN" sz="160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13105" y="444500"/>
            <a:ext cx="9144000" cy="784860"/>
          </a:xfrm>
        </p:spPr>
        <p:txBody>
          <a:bodyPr>
            <a:noAutofit/>
          </a:bodyPr>
          <a:lstStyle/>
          <a:p>
            <a:pPr algn="l"/>
            <a:r>
              <a:rPr kumimoji="1" lang="en-US" altLang="zh-CN" sz="3200" dirty="0" err="1">
                <a:solidFill>
                  <a:schemeClr val="accent1"/>
                </a:solidFill>
              </a:rPr>
              <a:t>ReID</a:t>
            </a:r>
            <a:r>
              <a:rPr kumimoji="1" lang="zh-CN" altLang="en-US" sz="3200" dirty="0">
                <a:solidFill>
                  <a:schemeClr val="accent1"/>
                </a:solidFill>
              </a:rPr>
              <a:t>精准客流系统技术</a:t>
            </a:r>
            <a:endParaRPr kumimoji="1" lang="zh-CN" alt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35*377"/>
  <p:tag name="TABLE_ENDDRAG_RECT" val="166*82*735*377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4166</Words>
  <Application>WPS 演示</Application>
  <PresentationFormat>宽屏</PresentationFormat>
  <Paragraphs>248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Yuanti TC</vt:lpstr>
      <vt:lpstr>Microsoft JhengHei UI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ReID精准客流系统技术</vt:lpstr>
      <vt:lpstr>PowerPoint 演示文稿</vt:lpstr>
      <vt:lpstr>全景销售漏斗，分析有效客流转化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张鹏</cp:lastModifiedBy>
  <cp:revision>31</cp:revision>
  <dcterms:created xsi:type="dcterms:W3CDTF">2025-02-24T06:18:00Z</dcterms:created>
  <dcterms:modified xsi:type="dcterms:W3CDTF">2025-02-27T02:46:11Z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1762EB0B4D48412BAD5D34F5A7DC7CF0_12</vt:lpwstr>
  </property>
</Properties>
</file>