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6.svg" ContentType="image/svg+xml"/>
  <Override PartName="/ppt/media/image19.svg" ContentType="image/svg+xml"/>
  <Override PartName="/ppt/media/image22.svg" ContentType="image/svg+xml"/>
  <Override PartName="/ppt/media/image24.svg" ContentType="image/svg+xml"/>
  <Override PartName="/ppt/media/image28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57" r:id="rId5"/>
    <p:sldId id="2845" r:id="rId6"/>
    <p:sldId id="14999852" r:id="rId7"/>
    <p:sldId id="14999868" r:id="rId8"/>
    <p:sldId id="14999851" r:id="rId9"/>
    <p:sldId id="14999864" r:id="rId10"/>
    <p:sldId id="14999988" r:id="rId11"/>
    <p:sldId id="14999989" r:id="rId12"/>
    <p:sldId id="14999990" r:id="rId13"/>
    <p:sldId id="14999993" r:id="rId14"/>
    <p:sldId id="259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6374"/>
  </p:normalViewPr>
  <p:slideViewPr>
    <p:cSldViewPr snapToGrid="0" showGuides="1">
      <p:cViewPr varScale="1">
        <p:scale>
          <a:sx n="99" d="100"/>
          <a:sy n="99" d="100"/>
        </p:scale>
        <p:origin x="1116" y="90"/>
      </p:cViewPr>
      <p:guideLst>
        <p:guide orient="horz" pos="214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title, department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A823D40-B22C-4499-8854-9297EB493D04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Author |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483558D-1908-48DC-8DFC-F9853D1BD53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title, department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A823D40-B22C-4499-8854-9297EB493D04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Author |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483558D-1908-48DC-8DFC-F9853D1BD53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title, department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A823D40-B22C-4499-8854-9297EB493D04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Author |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483558D-1908-48DC-8DFC-F9853D1BD53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4799-8B18-4D48-B7B3-68B9AB0383B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4799-8B18-4D48-B7B3-68B9AB0383B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4799-8B18-4D48-B7B3-68B9AB0383B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4799-8B18-4D48-B7B3-68B9AB0383B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50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title, department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A823D40-B22C-4499-8854-9297EB493D04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Author |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483558D-1908-48DC-8DFC-F9853D1BD53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title, department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A823D40-B22C-4499-8854-9297EB493D04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Author |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483558D-1908-48DC-8DFC-F9853D1BD53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</a:fld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191750" y="6476032"/>
            <a:ext cx="1236980" cy="1904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95">
                <a:solidFill>
                  <a:schemeClr val="tx1"/>
                </a:solidFill>
              </a:defRPr>
            </a:lvl1pPr>
          </a:lstStyle>
          <a:p>
            <a:fld id="{E1895FC9-4F7F-414E-AA21-7E11CCC1D0C4}" type="datetime3">
              <a:rPr lang="en-US" smtClean="0"/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497" y="6476032"/>
            <a:ext cx="4095295" cy="190472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79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G+D Mobile Security | G+D IoT and Connectivity Services Sales Training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20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1.xml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jpe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9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svg"/><Relationship Id="rId7" Type="http://schemas.openxmlformats.org/officeDocument/2006/relationships/image" Target="../media/image10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13.sv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8.svg"/><Relationship Id="rId7" Type="http://schemas.openxmlformats.org/officeDocument/2006/relationships/image" Target="../media/image27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数智供应链赛道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34545" cy="68821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+mn-lt"/>
                <a:ea typeface="思源黑体 Heavy" panose="020B0A00000000000000"/>
              </a:rPr>
              <a:t>G+D </a:t>
            </a:r>
            <a:r>
              <a:rPr lang="zh-CN" altLang="en-US" sz="3200" dirty="0">
                <a:latin typeface="+mj-ea"/>
              </a:rPr>
              <a:t>一站式全球连接服务</a:t>
            </a:r>
            <a:r>
              <a:rPr lang="en-US" altLang="zh-CN" sz="3200" dirty="0">
                <a:latin typeface="+mj-ea"/>
              </a:rPr>
              <a:t>--</a:t>
            </a:r>
            <a:r>
              <a:rPr lang="zh-CN" altLang="en-US" sz="3200" dirty="0">
                <a:latin typeface="+mj-ea"/>
              </a:rPr>
              <a:t>连接服务</a:t>
            </a:r>
            <a:endParaRPr lang="en-US" sz="3200" dirty="0">
              <a:latin typeface="+mj-ea"/>
              <a:cs typeface="Arial" panose="020B0604020202020204" pitchFamily="34" charset="0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2962925" y="1924268"/>
            <a:ext cx="1344000" cy="1344000"/>
          </a:xfrm>
          <a:custGeom>
            <a:avLst/>
            <a:gdLst>
              <a:gd name="connsiteX0" fmla="*/ 0 w 1171575"/>
              <a:gd name="connsiteY0" fmla="*/ 585788 h 1171575"/>
              <a:gd name="connsiteX1" fmla="*/ 585788 w 1171575"/>
              <a:gd name="connsiteY1" fmla="*/ 0 h 1171575"/>
              <a:gd name="connsiteX2" fmla="*/ 1171576 w 1171575"/>
              <a:gd name="connsiteY2" fmla="*/ 585788 h 1171575"/>
              <a:gd name="connsiteX3" fmla="*/ 585788 w 1171575"/>
              <a:gd name="connsiteY3" fmla="*/ 1171576 h 1171575"/>
              <a:gd name="connsiteX4" fmla="*/ 0 w 1171575"/>
              <a:gd name="connsiteY4" fmla="*/ 58578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575" h="1171575">
                <a:moveTo>
                  <a:pt x="0" y="585788"/>
                </a:moveTo>
                <a:cubicBezTo>
                  <a:pt x="0" y="262266"/>
                  <a:pt x="262266" y="0"/>
                  <a:pt x="585788" y="0"/>
                </a:cubicBezTo>
                <a:cubicBezTo>
                  <a:pt x="909310" y="0"/>
                  <a:pt x="1171576" y="262266"/>
                  <a:pt x="1171576" y="585788"/>
                </a:cubicBezTo>
                <a:cubicBezTo>
                  <a:pt x="1171576" y="909310"/>
                  <a:pt x="909310" y="1171576"/>
                  <a:pt x="585788" y="1171576"/>
                </a:cubicBezTo>
                <a:cubicBezTo>
                  <a:pt x="262266" y="1171576"/>
                  <a:pt x="0" y="909310"/>
                  <a:pt x="0" y="58578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-32595"/>
              <a:lumOff val="16983"/>
              <a:alphaOff val="0"/>
            </a:schemeClr>
          </a:fillRef>
          <a:effectRef idx="0">
            <a:schemeClr val="accent1">
              <a:shade val="80000"/>
              <a:hueOff val="0"/>
              <a:satOff val="-32595"/>
              <a:lumOff val="169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777" tIns="250777" rIns="250777" bIns="250777" numCol="1" spcCol="1270" anchor="ctr" anchorCtr="0">
            <a:noAutofit/>
          </a:bodyPr>
          <a:lstStyle/>
          <a:p>
            <a:pPr algn="ctr" defTabSz="154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665" dirty="0">
                <a:latin typeface="+mj-ea"/>
                <a:ea typeface="+mj-ea"/>
              </a:rPr>
              <a:t>网络技术</a:t>
            </a:r>
            <a:endParaRPr lang="zh-CN" altLang="en-US" sz="2665" dirty="0">
              <a:latin typeface="+mj-ea"/>
              <a:ea typeface="+mj-ea"/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773012" y="1483902"/>
            <a:ext cx="2133352" cy="1815463"/>
          </a:xfrm>
          <a:custGeom>
            <a:avLst/>
            <a:gdLst>
              <a:gd name="connsiteX0" fmla="*/ 0 w 1757362"/>
              <a:gd name="connsiteY0" fmla="*/ 0 h 1171575"/>
              <a:gd name="connsiteX1" fmla="*/ 1757362 w 1757362"/>
              <a:gd name="connsiteY1" fmla="*/ 0 h 1171575"/>
              <a:gd name="connsiteX2" fmla="*/ 1757362 w 1757362"/>
              <a:gd name="connsiteY2" fmla="*/ 1171575 h 1171575"/>
              <a:gd name="connsiteX3" fmla="*/ 0 w 1757362"/>
              <a:gd name="connsiteY3" fmla="*/ 1171575 h 1171575"/>
              <a:gd name="connsiteX4" fmla="*/ 0 w 1757362"/>
              <a:gd name="connsiteY4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362" h="1171575">
                <a:moveTo>
                  <a:pt x="0" y="0"/>
                </a:moveTo>
                <a:lnTo>
                  <a:pt x="1757362" y="0"/>
                </a:lnTo>
                <a:lnTo>
                  <a:pt x="1757362" y="1171575"/>
                </a:lnTo>
                <a:lnTo>
                  <a:pt x="0" y="1171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defTabSz="11258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宽带</a:t>
            </a:r>
            <a:r>
              <a:rPr lang="en-US" altLang="zh-CN" sz="2135" dirty="0">
                <a:ea typeface="思源黑体 Heavy" panose="020B0A00000000000000"/>
              </a:rPr>
              <a:t>2G/3G/4G/5G</a:t>
            </a:r>
            <a:endParaRPr lang="en-US" altLang="zh-CN" sz="2135" dirty="0">
              <a:ea typeface="思源黑体 Heavy" panose="020B0A00000000000000"/>
            </a:endParaRPr>
          </a:p>
          <a:p>
            <a:pPr marL="228600" lvl="1" indent="-228600" defTabSz="11258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窄带</a:t>
            </a:r>
            <a:r>
              <a:rPr lang="en-US" altLang="zh-CN" sz="2135" dirty="0">
                <a:latin typeface="+mj-ea"/>
                <a:ea typeface="+mj-ea"/>
              </a:rPr>
              <a:t> </a:t>
            </a:r>
            <a:endParaRPr lang="en-US" altLang="zh-CN" sz="2135" dirty="0">
              <a:latin typeface="+mj-ea"/>
              <a:ea typeface="+mj-ea"/>
            </a:endParaRPr>
          </a:p>
          <a:p>
            <a:pPr marL="0" lvl="1" defTabSz="11258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135" dirty="0"/>
              <a:t>   LTE-M/CAT-M</a:t>
            </a:r>
            <a:r>
              <a:rPr lang="zh-CN" altLang="en-US" sz="2135" dirty="0"/>
              <a:t>，</a:t>
            </a:r>
            <a:endParaRPr lang="en-US" altLang="zh-CN" sz="2135" dirty="0"/>
          </a:p>
          <a:p>
            <a:pPr marL="0" lvl="1" defTabSz="11258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135" dirty="0"/>
              <a:t>   </a:t>
            </a:r>
            <a:r>
              <a:rPr lang="en-US" altLang="zh-CN" sz="2135" dirty="0"/>
              <a:t>NB-IoT</a:t>
            </a:r>
            <a:endParaRPr lang="zh-CN" altLang="en-US" sz="2135" dirty="0">
              <a:ea typeface="思源黑体 Heavy" panose="020B0A00000000000000"/>
            </a:endParaRPr>
          </a:p>
        </p:txBody>
      </p:sp>
      <p:sp>
        <p:nvSpPr>
          <p:cNvPr id="21" name="任意多边形: 形状 20"/>
          <p:cNvSpPr/>
          <p:nvPr/>
        </p:nvSpPr>
        <p:spPr>
          <a:xfrm>
            <a:off x="7370008" y="1926943"/>
            <a:ext cx="1344000" cy="1344000"/>
          </a:xfrm>
          <a:custGeom>
            <a:avLst/>
            <a:gdLst>
              <a:gd name="connsiteX0" fmla="*/ 0 w 1171575"/>
              <a:gd name="connsiteY0" fmla="*/ 585788 h 1171575"/>
              <a:gd name="connsiteX1" fmla="*/ 585788 w 1171575"/>
              <a:gd name="connsiteY1" fmla="*/ 0 h 1171575"/>
              <a:gd name="connsiteX2" fmla="*/ 1171576 w 1171575"/>
              <a:gd name="connsiteY2" fmla="*/ 585788 h 1171575"/>
              <a:gd name="connsiteX3" fmla="*/ 585788 w 1171575"/>
              <a:gd name="connsiteY3" fmla="*/ 1171576 h 1171575"/>
              <a:gd name="connsiteX4" fmla="*/ 0 w 1171575"/>
              <a:gd name="connsiteY4" fmla="*/ 58578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575" h="1171575">
                <a:moveTo>
                  <a:pt x="0" y="585788"/>
                </a:moveTo>
                <a:cubicBezTo>
                  <a:pt x="0" y="262266"/>
                  <a:pt x="262266" y="0"/>
                  <a:pt x="585788" y="0"/>
                </a:cubicBezTo>
                <a:cubicBezTo>
                  <a:pt x="909310" y="0"/>
                  <a:pt x="1171576" y="262266"/>
                  <a:pt x="1171576" y="585788"/>
                </a:cubicBezTo>
                <a:cubicBezTo>
                  <a:pt x="1171576" y="909310"/>
                  <a:pt x="909310" y="1171576"/>
                  <a:pt x="585788" y="1171576"/>
                </a:cubicBezTo>
                <a:cubicBezTo>
                  <a:pt x="262266" y="1171576"/>
                  <a:pt x="0" y="909310"/>
                  <a:pt x="0" y="58578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-65192"/>
              <a:lumOff val="33967"/>
              <a:alphaOff val="0"/>
            </a:schemeClr>
          </a:fillRef>
          <a:effectRef idx="0">
            <a:schemeClr val="accent1">
              <a:shade val="80000"/>
              <a:hueOff val="0"/>
              <a:satOff val="-65192"/>
              <a:lumOff val="3396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777" tIns="250777" rIns="250777" bIns="250777" numCol="1" spcCol="1270" anchor="ctr" anchorCtr="0">
            <a:noAutofit/>
          </a:bodyPr>
          <a:lstStyle/>
          <a:p>
            <a:pPr algn="ctr" defTabSz="154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665" dirty="0">
                <a:latin typeface="+mj-ea"/>
                <a:ea typeface="+mj-ea"/>
              </a:rPr>
              <a:t>覆盖范围</a:t>
            </a:r>
            <a:endParaRPr lang="zh-CN" altLang="en-US" sz="2665" dirty="0">
              <a:latin typeface="+mj-ea"/>
              <a:ea typeface="+mj-ea"/>
            </a:endParaRPr>
          </a:p>
        </p:txBody>
      </p:sp>
      <p:sp>
        <p:nvSpPr>
          <p:cNvPr id="22" name="任意多边形: 形状 21"/>
          <p:cNvSpPr/>
          <p:nvPr/>
        </p:nvSpPr>
        <p:spPr>
          <a:xfrm>
            <a:off x="8949067" y="1483902"/>
            <a:ext cx="2921319" cy="1784367"/>
          </a:xfrm>
          <a:custGeom>
            <a:avLst/>
            <a:gdLst>
              <a:gd name="connsiteX0" fmla="*/ 0 w 1757362"/>
              <a:gd name="connsiteY0" fmla="*/ 0 h 1171575"/>
              <a:gd name="connsiteX1" fmla="*/ 1757362 w 1757362"/>
              <a:gd name="connsiteY1" fmla="*/ 0 h 1171575"/>
              <a:gd name="connsiteX2" fmla="*/ 1757362 w 1757362"/>
              <a:gd name="connsiteY2" fmla="*/ 1171575 h 1171575"/>
              <a:gd name="connsiteX3" fmla="*/ 0 w 1757362"/>
              <a:gd name="connsiteY3" fmla="*/ 1171575 h 1171575"/>
              <a:gd name="connsiteX4" fmla="*/ 0 w 1757362"/>
              <a:gd name="connsiteY4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362" h="1171575">
                <a:moveTo>
                  <a:pt x="0" y="0"/>
                </a:moveTo>
                <a:lnTo>
                  <a:pt x="1757362" y="0"/>
                </a:lnTo>
                <a:lnTo>
                  <a:pt x="1757362" y="1171575"/>
                </a:lnTo>
                <a:lnTo>
                  <a:pt x="0" y="1171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defTabSz="11258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zh-CN" altLang="en-US" sz="2135" dirty="0">
                <a:solidFill>
                  <a:schemeClr val="tx1"/>
                </a:solidFill>
                <a:latin typeface="+mj-ea"/>
                <a:ea typeface="+mj-ea"/>
              </a:rPr>
              <a:t>全球</a:t>
            </a:r>
            <a:r>
              <a:rPr lang="en-US" altLang="zh-CN" sz="3735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185</a:t>
            </a:r>
            <a:r>
              <a:rPr lang="zh-CN" altLang="en-US" sz="2135" dirty="0">
                <a:latin typeface="+mj-ea"/>
                <a:ea typeface="+mj-ea"/>
              </a:rPr>
              <a:t>个国家</a:t>
            </a:r>
            <a:endParaRPr lang="en-US" altLang="zh-CN" sz="2135" dirty="0">
              <a:latin typeface="+mj-ea"/>
              <a:ea typeface="+mj-ea"/>
            </a:endParaRPr>
          </a:p>
          <a:p>
            <a:pPr marL="228600" lvl="1" indent="-228600" defTabSz="11258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zh-CN" sz="3735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600+</a:t>
            </a:r>
            <a:r>
              <a:rPr lang="zh-CN" altLang="en-US" sz="2135" dirty="0">
                <a:latin typeface="+mj-ea"/>
                <a:ea typeface="+mj-ea"/>
              </a:rPr>
              <a:t>移动网络</a:t>
            </a:r>
            <a:endParaRPr lang="en-US" altLang="zh-CN" sz="2135" dirty="0">
              <a:latin typeface="+mj-ea"/>
              <a:ea typeface="+mj-ea"/>
            </a:endParaRPr>
          </a:p>
          <a:p>
            <a:pPr marL="228600" lvl="1" indent="-228600" defTabSz="11258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zh-CN" altLang="en-US" sz="2135" dirty="0">
                <a:latin typeface="+mj-ea"/>
                <a:ea typeface="+mj-ea"/>
              </a:rPr>
              <a:t>按需配置</a:t>
            </a:r>
            <a:endParaRPr lang="en-US" altLang="zh-CN" sz="2535" dirty="0">
              <a:latin typeface="+mj-ea"/>
              <a:ea typeface="+mj-ea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2962925" y="4116615"/>
            <a:ext cx="1344000" cy="1344000"/>
          </a:xfrm>
          <a:custGeom>
            <a:avLst/>
            <a:gdLst>
              <a:gd name="connsiteX0" fmla="*/ 0 w 1171575"/>
              <a:gd name="connsiteY0" fmla="*/ 585788 h 1171575"/>
              <a:gd name="connsiteX1" fmla="*/ 585788 w 1171575"/>
              <a:gd name="connsiteY1" fmla="*/ 0 h 1171575"/>
              <a:gd name="connsiteX2" fmla="*/ 1171576 w 1171575"/>
              <a:gd name="connsiteY2" fmla="*/ 585788 h 1171575"/>
              <a:gd name="connsiteX3" fmla="*/ 585788 w 1171575"/>
              <a:gd name="connsiteY3" fmla="*/ 1171576 h 1171575"/>
              <a:gd name="connsiteX4" fmla="*/ 0 w 1171575"/>
              <a:gd name="connsiteY4" fmla="*/ 58578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575" h="1171575">
                <a:moveTo>
                  <a:pt x="0" y="585788"/>
                </a:moveTo>
                <a:cubicBezTo>
                  <a:pt x="0" y="262266"/>
                  <a:pt x="262266" y="0"/>
                  <a:pt x="585788" y="0"/>
                </a:cubicBezTo>
                <a:cubicBezTo>
                  <a:pt x="909310" y="0"/>
                  <a:pt x="1171576" y="262266"/>
                  <a:pt x="1171576" y="585788"/>
                </a:cubicBezTo>
                <a:cubicBezTo>
                  <a:pt x="1171576" y="909310"/>
                  <a:pt x="909310" y="1171576"/>
                  <a:pt x="585788" y="1171576"/>
                </a:cubicBezTo>
                <a:cubicBezTo>
                  <a:pt x="262266" y="1171576"/>
                  <a:pt x="0" y="909310"/>
                  <a:pt x="0" y="58578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-97788"/>
              <a:lumOff val="50950"/>
              <a:alphaOff val="0"/>
            </a:schemeClr>
          </a:fillRef>
          <a:effectRef idx="0">
            <a:schemeClr val="accent1">
              <a:shade val="80000"/>
              <a:hueOff val="0"/>
              <a:satOff val="-97788"/>
              <a:lumOff val="509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777" tIns="250777" rIns="250777" bIns="250777" numCol="1" spcCol="1270" anchor="ctr" anchorCtr="0">
            <a:noAutofit/>
          </a:bodyPr>
          <a:lstStyle/>
          <a:p>
            <a:pPr algn="ctr" defTabSz="154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665" dirty="0">
                <a:latin typeface="+mj-ea"/>
                <a:ea typeface="+mj-ea"/>
              </a:rPr>
              <a:t>付费模式</a:t>
            </a:r>
            <a:endParaRPr lang="zh-CN" altLang="en-US" sz="2665" dirty="0">
              <a:latin typeface="+mj-ea"/>
              <a:ea typeface="+mj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53881" y="4420158"/>
            <a:ext cx="2125940" cy="14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5"/>
              </a:spcAft>
            </a:pP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灵活付费</a:t>
            </a:r>
            <a:endParaRPr lang="en-US" altLang="zh-CN" sz="2400" b="1" dirty="0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  <a:p>
            <a:pPr marL="230505" lvl="1" indent="-230505">
              <a:spcAft>
                <a:spcPts val="265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35" dirty="0">
                <a:latin typeface="+mj-ea"/>
                <a:ea typeface="+mj-ea"/>
                <a:cs typeface="Arial Black" panose="020B0A04020102020204"/>
              </a:rPr>
              <a:t>预付费</a:t>
            </a:r>
            <a:endParaRPr lang="en-GB" altLang="zh-CN" sz="2135" dirty="0">
              <a:latin typeface="+mj-ea"/>
              <a:ea typeface="+mj-ea"/>
              <a:cs typeface="Arial Black" panose="020B0A04020102020204"/>
            </a:endParaRPr>
          </a:p>
          <a:p>
            <a:pPr marL="230505" lvl="1" indent="-230505">
              <a:spcAft>
                <a:spcPts val="265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35" dirty="0">
                <a:latin typeface="+mj-ea"/>
                <a:ea typeface="+mj-ea"/>
                <a:cs typeface="Arial Black" panose="020B0A04020102020204"/>
              </a:rPr>
              <a:t>按需后付费</a:t>
            </a:r>
            <a:endParaRPr lang="en-US" altLang="zh-CN" sz="2135" dirty="0">
              <a:latin typeface="+mj-ea"/>
              <a:ea typeface="+mj-ea"/>
              <a:cs typeface="Arial Black" panose="020B0A04020102020204"/>
            </a:endParaRPr>
          </a:p>
          <a:p>
            <a:pPr marL="230505" lvl="1" indent="-230505">
              <a:spcAft>
                <a:spcPts val="265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35" dirty="0">
                <a:latin typeface="+mj-ea"/>
                <a:ea typeface="+mj-ea"/>
                <a:cs typeface="Arial Black" panose="020B0A04020102020204"/>
              </a:rPr>
              <a:t>流量池</a:t>
            </a:r>
            <a:endParaRPr lang="en-US" altLang="zh-CN" sz="2135" dirty="0">
              <a:latin typeface="+mj-ea"/>
              <a:ea typeface="+mj-ea"/>
              <a:cs typeface="Arial Black" panose="020B0A04020102020204"/>
            </a:endParaRPr>
          </a:p>
        </p:txBody>
      </p:sp>
      <p:sp>
        <p:nvSpPr>
          <p:cNvPr id="26" name="Ellipse 156"/>
          <p:cNvSpPr/>
          <p:nvPr/>
        </p:nvSpPr>
        <p:spPr>
          <a:xfrm>
            <a:off x="4700793" y="2573978"/>
            <a:ext cx="2316675" cy="2316671"/>
          </a:xfrm>
          <a:prstGeom prst="ellipse">
            <a:avLst/>
          </a:prstGeom>
          <a:solidFill>
            <a:schemeClr val="bg1">
              <a:alpha val="75000"/>
            </a:schemeClr>
          </a:solidFill>
          <a:ln w="107950"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9675">
              <a:lnSpc>
                <a:spcPts val="1785"/>
              </a:lnSpc>
            </a:pPr>
            <a:endParaRPr lang="en-US" sz="1585" dirty="0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27" name="Gruppieren 158"/>
          <p:cNvGrpSpPr/>
          <p:nvPr/>
        </p:nvGrpSpPr>
        <p:grpSpPr>
          <a:xfrm>
            <a:off x="4737387" y="2597553"/>
            <a:ext cx="2266843" cy="2284668"/>
            <a:chOff x="8947760" y="2169054"/>
            <a:chExt cx="1873810" cy="1877783"/>
          </a:xfrm>
        </p:grpSpPr>
        <p:pic>
          <p:nvPicPr>
            <p:cNvPr id="29" name="Content Placeholder 5"/>
            <p:cNvPicPr>
              <a:picLocks noChangeAspect="1"/>
            </p:cNvPicPr>
            <p:nvPr/>
          </p:nvPicPr>
          <p:blipFill rotWithShape="1">
            <a:blip r:embed="rId1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5015" t="24995" r="25067" b="24981"/>
            <a:stretch>
              <a:fillRect/>
            </a:stretch>
          </p:blipFill>
          <p:spPr bwMode="auto">
            <a:xfrm>
              <a:off x="8947760" y="2169054"/>
              <a:ext cx="1873810" cy="187778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30" name="Rectangle 30">
              <a:hlinkClick r:id="" action="ppaction://noaction"/>
            </p:cNvPr>
            <p:cNvSpPr/>
            <p:nvPr/>
          </p:nvSpPr>
          <p:spPr>
            <a:xfrm>
              <a:off x="9252834" y="2482061"/>
              <a:ext cx="1249902" cy="1249282"/>
            </a:xfrm>
            <a:prstGeom prst="ellipse">
              <a:avLst/>
            </a:prstGeom>
            <a:solidFill>
              <a:schemeClr val="accent5">
                <a:lumMod val="50000"/>
                <a:alpha val="59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89273" bIns="35709" anchor="ctr"/>
            <a:lstStyle/>
            <a:p>
              <a:pPr algn="ctr" defTabSz="1209675">
                <a:lnSpc>
                  <a:spcPct val="90000"/>
                </a:lnSpc>
              </a:pPr>
              <a:r>
                <a:rPr lang="en-US" sz="1865" b="1" spc="-20" dirty="0">
                  <a:solidFill>
                    <a:schemeClr val="tx1"/>
                  </a:solidFill>
                  <a:latin typeface="Arial" panose="020B0604020202020204"/>
                </a:rPr>
                <a:t>Connectivity</a:t>
              </a:r>
              <a:endParaRPr lang="en-US" sz="1865" b="1" spc="-20" dirty="0">
                <a:solidFill>
                  <a:schemeClr val="tx1"/>
                </a:solidFill>
                <a:latin typeface="Arial" panose="020B0604020202020204"/>
              </a:endParaRPr>
            </a:p>
            <a:p>
              <a:pPr algn="ctr" defTabSz="1209675">
                <a:lnSpc>
                  <a:spcPct val="90000"/>
                </a:lnSpc>
              </a:pPr>
              <a:r>
                <a:rPr lang="en-US" sz="1865" b="1" spc="-20" dirty="0">
                  <a:solidFill>
                    <a:schemeClr val="tx1"/>
                  </a:solidFill>
                  <a:latin typeface="Arial" panose="020B0604020202020204"/>
                  <a:cs typeface="Arial" panose="020B0604020202020204" pitchFamily="34" charset="0"/>
                </a:rPr>
                <a:t>Ready!</a:t>
              </a:r>
              <a:endParaRPr lang="en-US" sz="4265" b="1" dirty="0">
                <a:solidFill>
                  <a:schemeClr val="tx1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</p:grpSp>
      <p:sp>
        <p:nvSpPr>
          <p:cNvPr id="33" name="任意多边形: 形状 32"/>
          <p:cNvSpPr/>
          <p:nvPr/>
        </p:nvSpPr>
        <p:spPr>
          <a:xfrm>
            <a:off x="7407864" y="4116615"/>
            <a:ext cx="1344000" cy="1344000"/>
          </a:xfrm>
          <a:custGeom>
            <a:avLst/>
            <a:gdLst>
              <a:gd name="connsiteX0" fmla="*/ 0 w 1171575"/>
              <a:gd name="connsiteY0" fmla="*/ 585788 h 1171575"/>
              <a:gd name="connsiteX1" fmla="*/ 585788 w 1171575"/>
              <a:gd name="connsiteY1" fmla="*/ 0 h 1171575"/>
              <a:gd name="connsiteX2" fmla="*/ 1171576 w 1171575"/>
              <a:gd name="connsiteY2" fmla="*/ 585788 h 1171575"/>
              <a:gd name="connsiteX3" fmla="*/ 585788 w 1171575"/>
              <a:gd name="connsiteY3" fmla="*/ 1171576 h 1171575"/>
              <a:gd name="connsiteX4" fmla="*/ 0 w 1171575"/>
              <a:gd name="connsiteY4" fmla="*/ 58578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575" h="1171575">
                <a:moveTo>
                  <a:pt x="0" y="585788"/>
                </a:moveTo>
                <a:cubicBezTo>
                  <a:pt x="0" y="262266"/>
                  <a:pt x="262266" y="0"/>
                  <a:pt x="585788" y="0"/>
                </a:cubicBezTo>
                <a:cubicBezTo>
                  <a:pt x="909310" y="0"/>
                  <a:pt x="1171576" y="262266"/>
                  <a:pt x="1171576" y="585788"/>
                </a:cubicBezTo>
                <a:cubicBezTo>
                  <a:pt x="1171576" y="909310"/>
                  <a:pt x="909310" y="1171576"/>
                  <a:pt x="585788" y="1171576"/>
                </a:cubicBezTo>
                <a:cubicBezTo>
                  <a:pt x="262266" y="1171576"/>
                  <a:pt x="0" y="909310"/>
                  <a:pt x="0" y="585788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-32595"/>
              <a:lumOff val="16983"/>
              <a:alphaOff val="0"/>
            </a:schemeClr>
          </a:fillRef>
          <a:effectRef idx="0">
            <a:schemeClr val="accent1">
              <a:shade val="80000"/>
              <a:hueOff val="0"/>
              <a:satOff val="-32595"/>
              <a:lumOff val="169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777" tIns="250777" rIns="250777" bIns="250777" numCol="1" spcCol="1270" anchor="ctr" anchorCtr="0">
            <a:noAutofit/>
          </a:bodyPr>
          <a:lstStyle/>
          <a:p>
            <a:pPr algn="ctr" defTabSz="154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665" dirty="0">
                <a:latin typeface="+mj-ea"/>
                <a:ea typeface="+mj-ea"/>
              </a:rPr>
              <a:t>管理服务</a:t>
            </a:r>
            <a:endParaRPr lang="zh-CN" altLang="en-US" sz="2665" dirty="0"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6945144" y="2862184"/>
            <a:ext cx="349392" cy="17848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4311177" y="4330917"/>
            <a:ext cx="349392" cy="17848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015273" y="4330917"/>
            <a:ext cx="370505" cy="196915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367041" y="2890547"/>
            <a:ext cx="370505" cy="196915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985912" y="4420158"/>
            <a:ext cx="3511720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505" indent="-230505">
              <a:spcAft>
                <a:spcPts val="265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 Black" panose="020B0A04020102020204"/>
              </a:rPr>
              <a:t>统一平台</a:t>
            </a:r>
            <a:r>
              <a:rPr lang="zh-CN" altLang="en-US" sz="2135" dirty="0">
                <a:latin typeface="+mj-ea"/>
                <a:ea typeface="+mj-ea"/>
                <a:cs typeface="Arial Black" panose="020B0A04020102020204"/>
              </a:rPr>
              <a:t>集中化管理</a:t>
            </a:r>
            <a:endParaRPr lang="en-US" altLang="zh-CN" sz="2135" dirty="0">
              <a:latin typeface="+mj-ea"/>
              <a:ea typeface="+mj-ea"/>
              <a:cs typeface="Arial Black" panose="020B0A04020102020204"/>
            </a:endParaRPr>
          </a:p>
          <a:p>
            <a:pPr marL="230505" indent="-230505">
              <a:spcAft>
                <a:spcPts val="265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 Black" panose="020B0A04020102020204"/>
              </a:rPr>
              <a:t>灵活自主管理</a:t>
            </a:r>
            <a:r>
              <a:rPr lang="zh-CN" altLang="en-US" sz="2135" dirty="0">
                <a:latin typeface="+mj-ea"/>
                <a:ea typeface="+mj-ea"/>
                <a:cs typeface="Arial Black" panose="020B0A04020102020204"/>
              </a:rPr>
              <a:t>连接</a:t>
            </a:r>
            <a:endParaRPr lang="en-US" altLang="zh-CN" sz="2135" dirty="0">
              <a:latin typeface="+mj-ea"/>
              <a:ea typeface="+mj-ea"/>
              <a:cs typeface="Arial Black" panose="020B0A04020102020204"/>
            </a:endParaRPr>
          </a:p>
          <a:p>
            <a:pPr marL="230505" indent="-230505">
              <a:spcAft>
                <a:spcPts val="265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 Black" panose="020B0A04020102020204"/>
              </a:rPr>
              <a:t>7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 Black" panose="020B0A04020102020204"/>
              </a:rPr>
              <a:t>*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 Black" panose="020B0A04020102020204"/>
              </a:rPr>
              <a:t>24</a:t>
            </a:r>
            <a:r>
              <a:rPr lang="zh-CN" altLang="en-US" sz="2135" dirty="0">
                <a:latin typeface="+mj-ea"/>
                <a:ea typeface="+mj-ea"/>
                <a:cs typeface="Arial Black" panose="020B0A04020102020204"/>
              </a:rPr>
              <a:t>全球专业支持</a:t>
            </a:r>
            <a:endParaRPr lang="en-US" altLang="zh-CN" sz="2135" dirty="0">
              <a:latin typeface="+mj-ea"/>
              <a:ea typeface="+mj-ea"/>
              <a:cs typeface="Arial Black" panose="020B0A04020102020204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538891" y="2419613"/>
            <a:ext cx="2629300" cy="2625399"/>
            <a:chOff x="1152128" y="1473869"/>
            <a:chExt cx="2118097" cy="2054621"/>
          </a:xfrm>
        </p:grpSpPr>
        <p:grpSp>
          <p:nvGrpSpPr>
            <p:cNvPr id="31" name="Gruppieren 158"/>
            <p:cNvGrpSpPr/>
            <p:nvPr/>
          </p:nvGrpSpPr>
          <p:grpSpPr>
            <a:xfrm>
              <a:off x="1152128" y="1473869"/>
              <a:ext cx="2118097" cy="2054621"/>
              <a:chOff x="8921425" y="2538618"/>
              <a:chExt cx="1873808" cy="1877782"/>
            </a:xfrm>
          </p:grpSpPr>
          <p:pic>
            <p:nvPicPr>
              <p:cNvPr id="37" name="Content Placeholder 5"/>
              <p:cNvPicPr>
                <a:picLocks noChangeAspect="1"/>
              </p:cNvPicPr>
              <p:nvPr/>
            </p:nvPicPr>
            <p:blipFill rotWithShape="1">
              <a:blip r:embed="rId1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15" t="24995" r="25067" b="24981"/>
              <a:stretch>
                <a:fillRect/>
              </a:stretch>
            </p:blipFill>
            <p:spPr bwMode="auto">
              <a:xfrm>
                <a:off x="8921425" y="2538618"/>
                <a:ext cx="1873808" cy="187778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</p:pic>
          <p:sp>
            <p:nvSpPr>
              <p:cNvPr id="40" name="Rectangle 30">
                <a:hlinkClick r:id="" action="ppaction://noaction"/>
              </p:cNvPr>
              <p:cNvSpPr/>
              <p:nvPr/>
            </p:nvSpPr>
            <p:spPr>
              <a:xfrm>
                <a:off x="9230922" y="2845345"/>
                <a:ext cx="1263663" cy="1263664"/>
              </a:xfrm>
              <a:prstGeom prst="ellipse">
                <a:avLst/>
              </a:prstGeom>
              <a:solidFill>
                <a:schemeClr val="accent6">
                  <a:lumMod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89284" bIns="35713" anchor="ctr"/>
              <a:lstStyle/>
              <a:p>
                <a:pPr algn="ctr">
                  <a:lnSpc>
                    <a:spcPct val="90000"/>
                  </a:lnSpc>
                </a:pPr>
                <a:endParaRPr lang="en-US" sz="1985" dirty="0">
                  <a:solidFill>
                    <a:schemeClr val="bg1"/>
                  </a:solidFill>
                  <a:ea typeface="思源黑体 Heavy" panose="020B0A0000000000000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object 3"/>
            <p:cNvSpPr txBox="1"/>
            <p:nvPr/>
          </p:nvSpPr>
          <p:spPr>
            <a:xfrm>
              <a:off x="1360829" y="2265958"/>
              <a:ext cx="1656184" cy="596105"/>
            </a:xfrm>
            <a:prstGeom prst="rect">
              <a:avLst/>
            </a:prstGeom>
          </p:spPr>
          <p:txBody>
            <a:bodyPr vert="horz" wrap="square" lIns="0" tIns="15959" rIns="0" bIns="0" rtlCol="0">
              <a:spAutoFit/>
            </a:bodyPr>
            <a:lstStyle/>
            <a:p>
              <a:pPr marL="16510" algn="ctr" defTabSz="1209675">
                <a:spcBef>
                  <a:spcPts val="125"/>
                </a:spcBef>
                <a:defRPr/>
              </a:pPr>
              <a:r>
                <a:rPr lang="en-US" sz="2380" spc="-13" dirty="0">
                  <a:solidFill>
                    <a:schemeClr val="bg1"/>
                  </a:solidFill>
                  <a:ea typeface="思源黑体 Heavy" panose="020B0A00000000000000"/>
                  <a:cs typeface="Arial Black" panose="020B0A04020102020204"/>
                </a:rPr>
                <a:t>Connectivity </a:t>
              </a:r>
              <a:endParaRPr lang="en-US" sz="2380" spc="-13" dirty="0">
                <a:solidFill>
                  <a:schemeClr val="bg1"/>
                </a:solidFill>
                <a:ea typeface="思源黑体 Heavy" panose="020B0A00000000000000"/>
                <a:cs typeface="Arial Black" panose="020B0A04020102020204"/>
              </a:endParaRPr>
            </a:p>
            <a:p>
              <a:pPr marL="16510" algn="ctr" defTabSz="1209675">
                <a:spcBef>
                  <a:spcPts val="125"/>
                </a:spcBef>
                <a:defRPr/>
              </a:pPr>
              <a:r>
                <a:rPr lang="en-US" sz="2380" spc="-13" dirty="0">
                  <a:solidFill>
                    <a:schemeClr val="bg1"/>
                  </a:solidFill>
                  <a:ea typeface="思源黑体 Heavy" panose="020B0A00000000000000"/>
                  <a:cs typeface="Arial Black" panose="020B0A04020102020204"/>
                </a:rPr>
                <a:t>Ready ! </a:t>
              </a:r>
              <a:endParaRPr sz="2380" dirty="0">
                <a:solidFill>
                  <a:schemeClr val="bg1"/>
                </a:solidFill>
                <a:ea typeface="思源黑体 Heavy" panose="020B0A00000000000000"/>
                <a:cs typeface="Arial Black" panose="020B0A04020102020204"/>
              </a:endParaRPr>
            </a:p>
          </p:txBody>
        </p:sp>
      </p:grpSp>
      <p:sp>
        <p:nvSpPr>
          <p:cNvPr id="25" name="Foliennummernplatzhalter 6"/>
          <p:cNvSpPr txBox="1"/>
          <p:nvPr/>
        </p:nvSpPr>
        <p:spPr>
          <a:xfrm>
            <a:off x="11422002" y="6487128"/>
            <a:ext cx="435565" cy="253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6F29-519D-4C45-A00B-9A5AC736E74D}" type="slidenum">
              <a:rPr lang="en-US" sz="800">
                <a:ea typeface="思源黑体 Heavy" panose="020B0A00000000000000"/>
              </a:rPr>
            </a:fld>
            <a:endParaRPr lang="en-US" sz="800" dirty="0">
              <a:ea typeface="思源黑体 Heavy" panose="020B0A00000000000000"/>
            </a:endParaRPr>
          </a:p>
        </p:txBody>
      </p:sp>
      <p:sp>
        <p:nvSpPr>
          <p:cNvPr id="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8921143" y="6518087"/>
            <a:ext cx="2434611" cy="192000"/>
          </a:xfrm>
        </p:spPr>
        <p:txBody>
          <a:bodyPr/>
          <a:lstStyle/>
          <a:p>
            <a:r>
              <a:rPr lang="zh-CN" altLang="en-US" dirty="0">
                <a:ea typeface="思源黑体 Heavy" panose="020B0A00000000000000"/>
              </a:rPr>
              <a:t>一站式全球连接服务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1906341" y="1654221"/>
            <a:ext cx="9978991" cy="451395"/>
          </a:xfrm>
          <a:prstGeom prst="roundRect">
            <a:avLst>
              <a:gd name="adj" fmla="val 312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+mn-lt"/>
                <a:ea typeface="思源黑体 Heavy" panose="020B0A00000000000000"/>
              </a:rPr>
              <a:t>G+D </a:t>
            </a:r>
            <a:r>
              <a:rPr lang="zh-CN" altLang="en-US" sz="3200" dirty="0">
                <a:latin typeface="+mn-lt"/>
                <a:ea typeface="思源黑体 Heavy" panose="020B0A00000000000000"/>
              </a:rPr>
              <a:t>一站式全球连接服务</a:t>
            </a:r>
            <a:r>
              <a:rPr lang="en-US" altLang="zh-CN" sz="3200" dirty="0">
                <a:latin typeface="+mn-lt"/>
                <a:ea typeface="思源黑体 Heavy" panose="020B0A00000000000000"/>
              </a:rPr>
              <a:t>-</a:t>
            </a:r>
            <a:r>
              <a:rPr lang="zh-CN" altLang="en-US" sz="3200" dirty="0">
                <a:latin typeface="+mn-lt"/>
                <a:ea typeface="思源黑体 Heavy" panose="020B0A00000000000000"/>
              </a:rPr>
              <a:t>安全</a:t>
            </a:r>
            <a:endParaRPr lang="en-US" sz="3200" dirty="0">
              <a:latin typeface="+mn-lt"/>
              <a:ea typeface="思源黑体 Heavy" panose="020B0A00000000000000"/>
            </a:endParaRPr>
          </a:p>
        </p:txBody>
      </p:sp>
      <p:sp>
        <p:nvSpPr>
          <p:cNvPr id="25" name="Foliennummernplatzhalter 6"/>
          <p:cNvSpPr txBox="1"/>
          <p:nvPr/>
        </p:nvSpPr>
        <p:spPr>
          <a:xfrm>
            <a:off x="11422002" y="6487128"/>
            <a:ext cx="435565" cy="253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6F29-519D-4C45-A00B-9A5AC736E74D}" type="slidenum">
              <a:rPr lang="en-US" sz="800">
                <a:ea typeface="思源黑体 Heavy" panose="020B0A00000000000000"/>
              </a:rPr>
            </a:fld>
            <a:endParaRPr lang="en-US" sz="800" dirty="0">
              <a:ea typeface="思源黑体 Heavy" panose="020B0A00000000000000"/>
            </a:endParaRPr>
          </a:p>
        </p:txBody>
      </p:sp>
      <p:sp>
        <p:nvSpPr>
          <p:cNvPr id="42" name="TextBox 61"/>
          <p:cNvSpPr txBox="1"/>
          <p:nvPr/>
        </p:nvSpPr>
        <p:spPr bwMode="gray">
          <a:xfrm>
            <a:off x="6944246" y="2237129"/>
            <a:ext cx="2446301" cy="377885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noFill/>
            <a:miter lim="800000"/>
          </a:ln>
        </p:spPr>
        <p:txBody>
          <a:bodyPr vert="horz" wrap="square" lIns="95236" tIns="47617" rIns="95236" bIns="47617" numCol="1" rtlCol="0" anchor="t" anchorCtr="0" compatLnSpc="1">
            <a:noAutofit/>
          </a:bodyPr>
          <a:lstStyle/>
          <a:p>
            <a:pPr algn="ctr" defTabSz="1524000">
              <a:defRPr/>
            </a:pPr>
            <a:r>
              <a:rPr lang="en-US" altLang="zh-CN" sz="2135" b="1" dirty="0">
                <a:ea typeface="思源黑体 Heavy" panose="020B0A00000000000000"/>
                <a:cs typeface="Arial" panose="020B0604020202020204"/>
              </a:rPr>
              <a:t>IoT Protect</a:t>
            </a:r>
            <a:endParaRPr lang="en-US" altLang="zh-CN" sz="2135" b="1" dirty="0">
              <a:ea typeface="思源黑体 Heavy" panose="020B0A00000000000000"/>
              <a:cs typeface="Arial" panose="020B0604020202020204"/>
            </a:endParaRPr>
          </a:p>
        </p:txBody>
      </p:sp>
      <p:sp>
        <p:nvSpPr>
          <p:cNvPr id="43" name="TextBox 60"/>
          <p:cNvSpPr txBox="1"/>
          <p:nvPr/>
        </p:nvSpPr>
        <p:spPr bwMode="gray">
          <a:xfrm>
            <a:off x="4401325" y="2244222"/>
            <a:ext cx="2491371" cy="3792812"/>
          </a:xfrm>
          <a:prstGeom prst="rect">
            <a:avLst/>
          </a:prstGeom>
          <a:solidFill>
            <a:schemeClr val="bg2">
              <a:alpha val="50000"/>
            </a:schemeClr>
          </a:solidFill>
          <a:ln w="19050">
            <a:noFill/>
            <a:miter lim="800000"/>
          </a:ln>
        </p:spPr>
        <p:txBody>
          <a:bodyPr vert="horz" wrap="square" lIns="95236" tIns="47617" rIns="95236" bIns="47617" numCol="1" rtlCol="0" anchor="t" anchorCtr="0" compatLnSpc="1">
            <a:noAutofit/>
          </a:bodyPr>
          <a:lstStyle/>
          <a:p>
            <a:pPr algn="ctr" defTabSz="1524000">
              <a:defRPr/>
            </a:pPr>
            <a:r>
              <a:rPr lang="en-US" altLang="zh-CN" sz="2135" b="1" dirty="0">
                <a:ea typeface="思源黑体 Heavy" panose="020B0A00000000000000"/>
                <a:cs typeface="Arial" panose="020B0604020202020204"/>
              </a:rPr>
              <a:t>Secure Cloud Connect</a:t>
            </a:r>
            <a:endParaRPr lang="en-US" altLang="zh-CN" sz="2135" b="1" dirty="0">
              <a:ea typeface="思源黑体 Heavy" panose="020B0A00000000000000"/>
              <a:cs typeface="Arial" panose="020B0604020202020204"/>
            </a:endParaRPr>
          </a:p>
        </p:txBody>
      </p:sp>
      <p:sp>
        <p:nvSpPr>
          <p:cNvPr id="44" name="TextBox 59"/>
          <p:cNvSpPr txBox="1"/>
          <p:nvPr/>
        </p:nvSpPr>
        <p:spPr bwMode="gray">
          <a:xfrm>
            <a:off x="1906340" y="2237129"/>
            <a:ext cx="2445933" cy="377885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noFill/>
            <a:miter lim="800000"/>
          </a:ln>
        </p:spPr>
        <p:txBody>
          <a:bodyPr vert="horz" wrap="square" lIns="95236" tIns="47617" rIns="95236" bIns="47617" numCol="1" rtlCol="0" anchor="t" anchorCtr="0" compatLnSpc="1">
            <a:noAutofit/>
          </a:bodyPr>
          <a:lstStyle/>
          <a:p>
            <a:pPr algn="ctr" defTabSz="1524000">
              <a:defRPr/>
            </a:pPr>
            <a:r>
              <a:rPr lang="en-US" sz="2135" b="1" dirty="0">
                <a:ea typeface="思源黑体 Heavy" panose="020B0A00000000000000"/>
                <a:cs typeface="Arial" panose="020B0604020202020204"/>
              </a:rPr>
              <a:t>UICC / eUICC</a:t>
            </a:r>
            <a:endParaRPr lang="en-US" sz="2135" b="1" dirty="0">
              <a:ea typeface="思源黑体 Heavy" panose="020B0A00000000000000"/>
              <a:cs typeface="Arial" panose="020B0604020202020204"/>
            </a:endParaRPr>
          </a:p>
        </p:txBody>
      </p:sp>
      <p:sp>
        <p:nvSpPr>
          <p:cNvPr id="45" name="Rectangle: Rounded Corners 3"/>
          <p:cNvSpPr/>
          <p:nvPr/>
        </p:nvSpPr>
        <p:spPr>
          <a:xfrm>
            <a:off x="351922" y="2748677"/>
            <a:ext cx="1360689" cy="3137489"/>
          </a:xfrm>
          <a:prstGeom prst="roundRect">
            <a:avLst>
              <a:gd name="adj" fmla="val 79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09675">
              <a:defRPr/>
            </a:pPr>
            <a:endParaRPr lang="id-ID" dirty="0">
              <a:solidFill>
                <a:prstClr val="white"/>
              </a:solidFill>
              <a:ea typeface="思源黑体 Heavy" panose="020B0A00000000000000"/>
            </a:endParaRPr>
          </a:p>
        </p:txBody>
      </p:sp>
      <p:sp>
        <p:nvSpPr>
          <p:cNvPr id="46" name="Rectangle 18"/>
          <p:cNvSpPr/>
          <p:nvPr/>
        </p:nvSpPr>
        <p:spPr>
          <a:xfrm>
            <a:off x="2025183" y="4945148"/>
            <a:ext cx="226994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6695" indent="-226695" defTabSz="1209675">
              <a:buClr>
                <a:srgbClr val="00D4FF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+mj-ea"/>
                <a:ea typeface="+mj-ea"/>
              </a:rPr>
              <a:t>安全登网</a:t>
            </a:r>
            <a:r>
              <a:rPr lang="en-US" altLang="zh-CN" sz="1600" dirty="0">
                <a:latin typeface="+mj-ea"/>
                <a:ea typeface="+mj-ea"/>
              </a:rPr>
              <a:t> </a:t>
            </a:r>
            <a:endParaRPr lang="en-US" altLang="zh-CN" sz="1600" dirty="0">
              <a:latin typeface="+mj-ea"/>
              <a:ea typeface="+mj-ea"/>
            </a:endParaRPr>
          </a:p>
          <a:p>
            <a:pPr marL="226695" indent="-226695" defTabSz="1209675">
              <a:buClr>
                <a:srgbClr val="00D4FF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+mj-ea"/>
                <a:ea typeface="+mj-ea"/>
              </a:rPr>
              <a:t>码号下载安全</a:t>
            </a:r>
            <a:endParaRPr lang="en-US" altLang="zh-CN" sz="1600" dirty="0">
              <a:latin typeface="+mj-ea"/>
              <a:ea typeface="+mj-ea"/>
            </a:endParaRPr>
          </a:p>
          <a:p>
            <a:pPr marL="226695" indent="-226695" defTabSz="1209675">
              <a:buClr>
                <a:srgbClr val="00D4FF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+mj-ea"/>
                <a:ea typeface="+mj-ea"/>
              </a:rPr>
              <a:t>固件升级安全</a:t>
            </a: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47" name="Rectangle 24"/>
          <p:cNvSpPr/>
          <p:nvPr/>
        </p:nvSpPr>
        <p:spPr>
          <a:xfrm>
            <a:off x="4585931" y="4834410"/>
            <a:ext cx="215891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6695" indent="-226695" defTabSz="1209675">
              <a:buClr>
                <a:srgbClr val="00D4FF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+mn-ea"/>
              </a:rPr>
              <a:t>安全接入云服务</a:t>
            </a:r>
            <a:endParaRPr lang="en-US" altLang="zh-CN" sz="1600" dirty="0">
              <a:latin typeface="+mn-ea"/>
            </a:endParaRPr>
          </a:p>
        </p:txBody>
      </p:sp>
      <p:sp>
        <p:nvSpPr>
          <p:cNvPr id="48" name="Rectangle 27"/>
          <p:cNvSpPr/>
          <p:nvPr/>
        </p:nvSpPr>
        <p:spPr>
          <a:xfrm>
            <a:off x="7118269" y="5074871"/>
            <a:ext cx="243460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6695" indent="-226695" defTabSz="1209675">
              <a:buClr>
                <a:srgbClr val="00D4FF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+mj-ea"/>
                <a:ea typeface="+mj-ea"/>
              </a:rPr>
              <a:t>端到端安全</a:t>
            </a:r>
            <a:endParaRPr lang="en-US" altLang="zh-CN" sz="1600" dirty="0">
              <a:latin typeface="+mj-ea"/>
              <a:ea typeface="+mj-ea"/>
            </a:endParaRPr>
          </a:p>
          <a:p>
            <a:pPr defTabSz="1209675">
              <a:buClr>
                <a:srgbClr val="00D4FF"/>
              </a:buClr>
              <a:defRPr/>
            </a:pPr>
            <a:r>
              <a:rPr lang="zh-CN" altLang="en-US" sz="1600" dirty="0">
                <a:latin typeface="+mj-ea"/>
                <a:ea typeface="+mj-ea"/>
              </a:rPr>
              <a:t>保证关键数据的安全性  </a:t>
            </a: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49" name="Rectangle 21"/>
          <p:cNvSpPr/>
          <p:nvPr/>
        </p:nvSpPr>
        <p:spPr>
          <a:xfrm>
            <a:off x="482697" y="4790764"/>
            <a:ext cx="1099137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09675">
              <a:buClr>
                <a:srgbClr val="00D4FF"/>
              </a:buClr>
              <a:defRPr/>
            </a:pPr>
            <a:r>
              <a:rPr lang="en-US" altLang="zh-CN" sz="1865" dirty="0">
                <a:solidFill>
                  <a:prstClr val="black"/>
                </a:solidFill>
                <a:ea typeface="思源黑体 Heavy" panose="020B0A00000000000000"/>
              </a:rPr>
              <a:t>IoT</a:t>
            </a:r>
            <a:r>
              <a:rPr lang="zh-CN" altLang="en-US" sz="1865" dirty="0">
                <a:solidFill>
                  <a:prstClr val="black"/>
                </a:solidFill>
                <a:ea typeface="思源黑体 Heavy" panose="020B0A00000000000000"/>
              </a:rPr>
              <a:t>设备</a:t>
            </a:r>
            <a:endParaRPr lang="en-US" sz="1865" dirty="0">
              <a:solidFill>
                <a:prstClr val="black"/>
              </a:solidFill>
              <a:ea typeface="思源黑体 Heavy" panose="020B0A00000000000000"/>
            </a:endParaRPr>
          </a:p>
        </p:txBody>
      </p:sp>
      <p:sp>
        <p:nvSpPr>
          <p:cNvPr id="51" name="Rectangle: Rounded Corners 2"/>
          <p:cNvSpPr/>
          <p:nvPr/>
        </p:nvSpPr>
        <p:spPr>
          <a:xfrm>
            <a:off x="2003780" y="3396091"/>
            <a:ext cx="2243624" cy="1266660"/>
          </a:xfrm>
          <a:prstGeom prst="roundRect">
            <a:avLst>
              <a:gd name="adj" fmla="val 8522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ea typeface="思源黑体 Heavy" panose="020B0A00000000000000"/>
            </a:endParaRPr>
          </a:p>
        </p:txBody>
      </p:sp>
      <p:pic>
        <p:nvPicPr>
          <p:cNvPr id="52" name="Grafik 65"/>
          <p:cNvPicPr>
            <a:picLocks noChangeAspect="1"/>
          </p:cNvPicPr>
          <p:nvPr/>
        </p:nvPicPr>
        <p:blipFill>
          <a:blip r:embed="rId1" cstate="hqprint"/>
          <a:stretch>
            <a:fillRect/>
          </a:stretch>
        </p:blipFill>
        <p:spPr>
          <a:xfrm>
            <a:off x="3528180" y="3741421"/>
            <a:ext cx="576000" cy="576000"/>
          </a:xfrm>
          <a:prstGeom prst="rect">
            <a:avLst/>
          </a:prstGeom>
        </p:spPr>
      </p:pic>
      <p:sp>
        <p:nvSpPr>
          <p:cNvPr id="53" name="Rectangle: Rounded Corners 44"/>
          <p:cNvSpPr/>
          <p:nvPr/>
        </p:nvSpPr>
        <p:spPr>
          <a:xfrm>
            <a:off x="4543577" y="3375322"/>
            <a:ext cx="2243624" cy="1266660"/>
          </a:xfrm>
          <a:prstGeom prst="roundRect">
            <a:avLst>
              <a:gd name="adj" fmla="val 8522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ea typeface="思源黑体 Heavy" panose="020B0A00000000000000"/>
            </a:endParaRPr>
          </a:p>
        </p:txBody>
      </p:sp>
      <p:sp>
        <p:nvSpPr>
          <p:cNvPr id="54" name="Rectangle: Rounded Corners 45"/>
          <p:cNvSpPr/>
          <p:nvPr/>
        </p:nvSpPr>
        <p:spPr>
          <a:xfrm>
            <a:off x="7053905" y="3361442"/>
            <a:ext cx="2243624" cy="1266660"/>
          </a:xfrm>
          <a:prstGeom prst="roundRect">
            <a:avLst>
              <a:gd name="adj" fmla="val 8522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ea typeface="思源黑体 Heavy" panose="020B0A00000000000000"/>
            </a:endParaRPr>
          </a:p>
        </p:txBody>
      </p:sp>
      <p:pic>
        <p:nvPicPr>
          <p:cNvPr id="55" name="图片 54" descr="徽标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30" y="5301392"/>
            <a:ext cx="826833" cy="5148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/>
          <a:srcRect t="2852" b="2852"/>
          <a:stretch>
            <a:fillRect/>
          </a:stretch>
        </p:blipFill>
        <p:spPr>
          <a:xfrm>
            <a:off x="5280499" y="5301390"/>
            <a:ext cx="1576736" cy="514881"/>
          </a:xfrm>
          <a:prstGeom prst="rect">
            <a:avLst/>
          </a:prstGeom>
        </p:spPr>
      </p:pic>
      <p:grpSp>
        <p:nvGrpSpPr>
          <p:cNvPr id="57" name="Gruppieren 37"/>
          <p:cNvGrpSpPr/>
          <p:nvPr/>
        </p:nvGrpSpPr>
        <p:grpSpPr>
          <a:xfrm>
            <a:off x="8636392" y="3916117"/>
            <a:ext cx="528000" cy="624000"/>
            <a:chOff x="6588000" y="2988000"/>
            <a:chExt cx="396000" cy="468000"/>
          </a:xfrm>
        </p:grpSpPr>
        <p:pic>
          <p:nvPicPr>
            <p:cNvPr id="58" name="Grafik 53"/>
            <p:cNvPicPr>
              <a:picLocks noChangeAspect="1"/>
            </p:cNvPicPr>
            <p:nvPr/>
          </p:nvPicPr>
          <p:blipFill>
            <a:blip r:embed="rId4" cstate="hqprint"/>
            <a:stretch>
              <a:fillRect/>
            </a:stretch>
          </p:blipFill>
          <p:spPr>
            <a:xfrm>
              <a:off x="6588000" y="2988000"/>
              <a:ext cx="323870" cy="360000"/>
            </a:xfrm>
            <a:prstGeom prst="rect">
              <a:avLst/>
            </a:prstGeom>
          </p:spPr>
        </p:pic>
        <p:pic>
          <p:nvPicPr>
            <p:cNvPr id="59" name="Grafik 29"/>
            <p:cNvPicPr>
              <a:picLocks noChangeAspect="1"/>
            </p:cNvPicPr>
            <p:nvPr/>
          </p:nvPicPr>
          <p:blipFill>
            <a:blip r:embed="rId5" cstate="hqprint"/>
            <a:stretch>
              <a:fillRect/>
            </a:stretch>
          </p:blipFill>
          <p:spPr>
            <a:xfrm>
              <a:off x="6768000" y="3240000"/>
              <a:ext cx="216000" cy="216000"/>
            </a:xfrm>
            <a:prstGeom prst="rect">
              <a:avLst/>
            </a:prstGeom>
          </p:spPr>
        </p:pic>
      </p:grpSp>
      <p:grpSp>
        <p:nvGrpSpPr>
          <p:cNvPr id="60" name="Gruppieren 58"/>
          <p:cNvGrpSpPr>
            <a:grpSpLocks noChangeAspect="1"/>
          </p:cNvGrpSpPr>
          <p:nvPr/>
        </p:nvGrpSpPr>
        <p:grpSpPr>
          <a:xfrm>
            <a:off x="6033941" y="3852629"/>
            <a:ext cx="576000" cy="595172"/>
            <a:chOff x="3491949" y="1476000"/>
            <a:chExt cx="2160101" cy="2232000"/>
          </a:xfrm>
        </p:grpSpPr>
        <p:pic>
          <p:nvPicPr>
            <p:cNvPr id="62" name="Grafik 72"/>
            <p:cNvPicPr>
              <a:picLocks noChangeAspect="1"/>
            </p:cNvPicPr>
            <p:nvPr/>
          </p:nvPicPr>
          <p:blipFill>
            <a:blip r:embed="rId6" cstate="hqprint"/>
            <a:stretch>
              <a:fillRect/>
            </a:stretch>
          </p:blipFill>
          <p:spPr>
            <a:xfrm>
              <a:off x="3491949" y="1476000"/>
              <a:ext cx="2160101" cy="2160101"/>
            </a:xfrm>
            <a:prstGeom prst="rect">
              <a:avLst/>
            </a:prstGeom>
          </p:spPr>
        </p:pic>
        <p:pic>
          <p:nvPicPr>
            <p:cNvPr id="63" name="Grafik 73"/>
            <p:cNvPicPr>
              <a:picLocks noChangeAspect="1"/>
            </p:cNvPicPr>
            <p:nvPr/>
          </p:nvPicPr>
          <p:blipFill>
            <a:blip r:embed="rId7" cstate="hqprint"/>
            <a:stretch>
              <a:fillRect/>
            </a:stretch>
          </p:blipFill>
          <p:spPr>
            <a:xfrm>
              <a:off x="3852000" y="2268000"/>
              <a:ext cx="1440000" cy="1440000"/>
            </a:xfrm>
            <a:prstGeom prst="rect">
              <a:avLst/>
            </a:prstGeom>
          </p:spPr>
        </p:pic>
      </p:grpSp>
      <p:pic>
        <p:nvPicPr>
          <p:cNvPr id="64" name="Grafik 51"/>
          <p:cNvPicPr>
            <a:picLocks noChangeAspect="1"/>
          </p:cNvPicPr>
          <p:nvPr/>
        </p:nvPicPr>
        <p:blipFill>
          <a:blip r:embed="rId8" cstate="hqprint"/>
          <a:stretch>
            <a:fillRect/>
          </a:stretch>
        </p:blipFill>
        <p:spPr>
          <a:xfrm>
            <a:off x="596372" y="3646555"/>
            <a:ext cx="921797" cy="960000"/>
          </a:xfrm>
          <a:prstGeom prst="rect">
            <a:avLst/>
          </a:prstGeom>
        </p:spPr>
      </p:pic>
      <p:pic>
        <p:nvPicPr>
          <p:cNvPr id="65" name="Grafik 51"/>
          <p:cNvPicPr>
            <a:picLocks noChangeAspect="1"/>
          </p:cNvPicPr>
          <p:nvPr/>
        </p:nvPicPr>
        <p:blipFill>
          <a:blip r:embed="rId8" cstate="hqprint"/>
          <a:stretch>
            <a:fillRect/>
          </a:stretch>
        </p:blipFill>
        <p:spPr>
          <a:xfrm>
            <a:off x="2391047" y="3524487"/>
            <a:ext cx="921797" cy="960000"/>
          </a:xfrm>
          <a:prstGeom prst="rect">
            <a:avLst/>
          </a:prstGeom>
        </p:spPr>
      </p:pic>
      <p:pic>
        <p:nvPicPr>
          <p:cNvPr id="66" name="Grafik 51"/>
          <p:cNvPicPr>
            <a:picLocks noChangeAspect="1"/>
          </p:cNvPicPr>
          <p:nvPr/>
        </p:nvPicPr>
        <p:blipFill>
          <a:blip r:embed="rId8" cstate="hqprint"/>
          <a:stretch>
            <a:fillRect/>
          </a:stretch>
        </p:blipFill>
        <p:spPr>
          <a:xfrm>
            <a:off x="4910354" y="3524487"/>
            <a:ext cx="921797" cy="960000"/>
          </a:xfrm>
          <a:prstGeom prst="rect">
            <a:avLst/>
          </a:prstGeom>
        </p:spPr>
      </p:pic>
      <p:pic>
        <p:nvPicPr>
          <p:cNvPr id="67" name="Grafik 51"/>
          <p:cNvPicPr>
            <a:picLocks noChangeAspect="1"/>
          </p:cNvPicPr>
          <p:nvPr/>
        </p:nvPicPr>
        <p:blipFill>
          <a:blip r:embed="rId8" cstate="hqprint"/>
          <a:stretch>
            <a:fillRect/>
          </a:stretch>
        </p:blipFill>
        <p:spPr>
          <a:xfrm>
            <a:off x="7468312" y="3499651"/>
            <a:ext cx="921797" cy="960000"/>
          </a:xfrm>
          <a:prstGeom prst="rect">
            <a:avLst/>
          </a:prstGeom>
        </p:spPr>
      </p:pic>
      <p:sp>
        <p:nvSpPr>
          <p:cNvPr id="68" name="TextBox 62"/>
          <p:cNvSpPr txBox="1"/>
          <p:nvPr/>
        </p:nvSpPr>
        <p:spPr bwMode="gray">
          <a:xfrm>
            <a:off x="9450721" y="2237129"/>
            <a:ext cx="2434609" cy="3778851"/>
          </a:xfrm>
          <a:prstGeom prst="rect">
            <a:avLst/>
          </a:prstGeom>
          <a:solidFill>
            <a:schemeClr val="bg2">
              <a:alpha val="50000"/>
            </a:schemeClr>
          </a:solidFill>
          <a:ln w="19050">
            <a:noFill/>
            <a:miter lim="800000"/>
          </a:ln>
        </p:spPr>
        <p:txBody>
          <a:bodyPr vert="horz" wrap="square" lIns="95236" tIns="47617" rIns="95236" bIns="47617" numCol="1" rtlCol="0" anchor="t" anchorCtr="0" compatLnSpc="1">
            <a:noAutofit/>
          </a:bodyPr>
          <a:lstStyle/>
          <a:p>
            <a:pPr algn="ctr" defTabSz="1524000">
              <a:defRPr/>
            </a:pPr>
            <a:r>
              <a:rPr lang="en-US" sz="2135" b="1" dirty="0" err="1">
                <a:latin typeface="Arial" panose="020B0604020202020204"/>
                <a:cs typeface="Arial" panose="020B0604020202020204"/>
              </a:rPr>
              <a:t>SIGNiT</a:t>
            </a:r>
            <a:endParaRPr lang="en-US" sz="2135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9" name="Rectangle 27"/>
          <p:cNvSpPr/>
          <p:nvPr/>
        </p:nvSpPr>
        <p:spPr>
          <a:xfrm>
            <a:off x="9582964" y="5078022"/>
            <a:ext cx="21791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6695" indent="-226695" defTabSz="1209675">
              <a:buClr>
                <a:srgbClr val="00D4FF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/>
              <a:t>数字签名数据，保障数据完整不被篡改</a:t>
            </a:r>
            <a:endParaRPr lang="en-US" sz="1600" dirty="0"/>
          </a:p>
        </p:txBody>
      </p:sp>
      <p:sp>
        <p:nvSpPr>
          <p:cNvPr id="70" name="Rectangle: Rounded Corners 45"/>
          <p:cNvSpPr/>
          <p:nvPr/>
        </p:nvSpPr>
        <p:spPr>
          <a:xfrm>
            <a:off x="9515579" y="3346321"/>
            <a:ext cx="2243624" cy="1266660"/>
          </a:xfrm>
          <a:prstGeom prst="roundRect">
            <a:avLst>
              <a:gd name="adj" fmla="val 8522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ea typeface="思源黑体 Heavy" panose="020B0A00000000000000"/>
            </a:endParaRPr>
          </a:p>
        </p:txBody>
      </p:sp>
      <p:pic>
        <p:nvPicPr>
          <p:cNvPr id="71" name="Grafik 63"/>
          <p:cNvPicPr>
            <a:picLocks noChangeAspect="1"/>
          </p:cNvPicPr>
          <p:nvPr/>
        </p:nvPicPr>
        <p:blipFill>
          <a:blip r:embed="rId9" cstate="hqprint"/>
          <a:stretch>
            <a:fillRect/>
          </a:stretch>
        </p:blipFill>
        <p:spPr>
          <a:xfrm>
            <a:off x="11219527" y="3693422"/>
            <a:ext cx="432432" cy="630461"/>
          </a:xfrm>
          <a:prstGeom prst="rect">
            <a:avLst/>
          </a:prstGeom>
        </p:spPr>
      </p:pic>
      <p:pic>
        <p:nvPicPr>
          <p:cNvPr id="72" name="Grafik 48"/>
          <p:cNvPicPr>
            <a:picLocks noChangeAspect="1"/>
          </p:cNvPicPr>
          <p:nvPr/>
        </p:nvPicPr>
        <p:blipFill>
          <a:blip r:embed="rId8" cstate="hqprint"/>
          <a:stretch>
            <a:fillRect/>
          </a:stretch>
        </p:blipFill>
        <p:spPr>
          <a:xfrm>
            <a:off x="10115527" y="3501421"/>
            <a:ext cx="921797" cy="96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55749" y="1648590"/>
            <a:ext cx="357699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 dirty="0">
                <a:solidFill>
                  <a:schemeClr val="bg1"/>
                </a:solidFill>
              </a:rPr>
              <a:t>多维保障将安全进行到底！</a:t>
            </a:r>
            <a:endParaRPr lang="zh-CN" altLang="en-US" sz="2135" b="1" dirty="0">
              <a:solidFill>
                <a:schemeClr val="bg1"/>
              </a:solidFill>
            </a:endParaRP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8921143" y="6518087"/>
            <a:ext cx="2434611" cy="192000"/>
          </a:xfrm>
        </p:spPr>
        <p:txBody>
          <a:bodyPr/>
          <a:lstStyle/>
          <a:p>
            <a:r>
              <a:rPr lang="zh-CN" altLang="en-US" dirty="0">
                <a:ea typeface="思源黑体 Heavy" panose="020B0A00000000000000"/>
              </a:rPr>
              <a:t>一站式全球连接服务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24840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案例简述及辅助证明 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47" y="3547714"/>
            <a:ext cx="1749316" cy="18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79595" y="5489276"/>
            <a:ext cx="11284140" cy="58252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bg1"/>
            </a:solidFill>
            <a:round/>
          </a:ln>
        </p:spPr>
        <p:txBody>
          <a:bodyPr lIns="0" tIns="0" rIns="0" bIns="0" anchor="ctr"/>
          <a:lstStyle/>
          <a:p>
            <a:pPr algn="ctr" defTabSz="1171575"/>
            <a:r>
              <a:rPr lang="de-DE" altLang="de-DE" sz="2935" dirty="0">
                <a:solidFill>
                  <a:prstClr val="white"/>
                </a:solidFill>
                <a:latin typeface="Frutiger 75 Black" panose="020B0500000000000000" pitchFamily="34" charset="0"/>
              </a:rPr>
              <a:t>G+D </a:t>
            </a:r>
            <a:r>
              <a:rPr lang="de-DE" altLang="de-DE" sz="2935" dirty="0" err="1">
                <a:solidFill>
                  <a:prstClr val="white"/>
                </a:solidFill>
                <a:latin typeface="Frutiger 75 Black" panose="020B0500000000000000" pitchFamily="34" charset="0"/>
              </a:rPr>
              <a:t>eSIM</a:t>
            </a:r>
            <a:r>
              <a:rPr lang="de-DE" altLang="de-DE" sz="2935" dirty="0">
                <a:solidFill>
                  <a:prstClr val="white"/>
                </a:solidFill>
                <a:latin typeface="Frutiger 75 Black" panose="020B0500000000000000" pitchFamily="34" charset="0"/>
              </a:rPr>
              <a:t> Management </a:t>
            </a:r>
            <a:r>
              <a:rPr lang="de-DE" altLang="de-DE" sz="2935" dirty="0" err="1">
                <a:solidFill>
                  <a:prstClr val="white"/>
                </a:solidFill>
                <a:latin typeface="Frutiger 75 Black" panose="020B0500000000000000" pitchFamily="34" charset="0"/>
              </a:rPr>
              <a:t>Platform</a:t>
            </a:r>
            <a:endParaRPr lang="de-DE" altLang="de-DE" sz="2935" dirty="0">
              <a:solidFill>
                <a:prstClr val="white"/>
              </a:solidFill>
              <a:latin typeface="Frutiger 75 Black" panose="020B0500000000000000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8446" y="4106591"/>
            <a:ext cx="2242381" cy="52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screen"/>
          <a:srcRect l="13516"/>
          <a:stretch>
            <a:fillRect/>
          </a:stretch>
        </p:blipFill>
        <p:spPr bwMode="auto">
          <a:xfrm>
            <a:off x="6027045" y="1754561"/>
            <a:ext cx="2636145" cy="175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7"/>
          <a:stretch>
            <a:fillRect/>
          </a:stretch>
        </p:blipFill>
        <p:spPr bwMode="auto">
          <a:xfrm>
            <a:off x="143786" y="1759948"/>
            <a:ext cx="2782380" cy="175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53069" y="1759950"/>
            <a:ext cx="2860889" cy="175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21"/>
          <p:cNvSpPr txBox="1"/>
          <p:nvPr/>
        </p:nvSpPr>
        <p:spPr>
          <a:xfrm>
            <a:off x="3087031" y="3816648"/>
            <a:ext cx="3015004" cy="355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310">
                <a:solidFill>
                  <a:schemeClr val="tx2"/>
                </a:solidFill>
                <a:latin typeface="Frutiger 75 Black" panose="020B0500000000000000" pitchFamily="34" charset="0"/>
              </a:rPr>
              <a:t>Scania ONE</a:t>
            </a:r>
            <a:endParaRPr lang="en-US" sz="2310">
              <a:solidFill>
                <a:schemeClr val="tx2"/>
              </a:solidFill>
              <a:latin typeface="Frutiger 75 Black" panose="020B0500000000000000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47689" y="4178722"/>
            <a:ext cx="1599067" cy="91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4" y="4153756"/>
            <a:ext cx="1005071" cy="967253"/>
          </a:xfrm>
          <a:prstGeom prst="rect">
            <a:avLst/>
          </a:prstGeom>
        </p:spPr>
      </p:pic>
      <p:sp>
        <p:nvSpPr>
          <p:cNvPr id="16" name="Pfeil nach rechts 23"/>
          <p:cNvSpPr/>
          <p:nvPr/>
        </p:nvSpPr>
        <p:spPr>
          <a:xfrm rot="16200000">
            <a:off x="1200577" y="4812605"/>
            <a:ext cx="443489" cy="1101795"/>
          </a:xfrm>
          <a:prstGeom prst="rightArrow">
            <a:avLst/>
          </a:prstGeom>
          <a:solidFill>
            <a:schemeClr val="tx2">
              <a:alpha val="1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10" err="1"/>
          </a:p>
        </p:txBody>
      </p:sp>
      <p:sp>
        <p:nvSpPr>
          <p:cNvPr id="17" name="Pfeil nach rechts 24"/>
          <p:cNvSpPr/>
          <p:nvPr/>
        </p:nvSpPr>
        <p:spPr>
          <a:xfrm rot="16200000">
            <a:off x="4325477" y="4812605"/>
            <a:ext cx="443489" cy="1101795"/>
          </a:xfrm>
          <a:prstGeom prst="rightArrow">
            <a:avLst/>
          </a:prstGeom>
          <a:solidFill>
            <a:schemeClr val="tx2">
              <a:alpha val="1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10" err="1"/>
          </a:p>
        </p:txBody>
      </p:sp>
      <p:sp>
        <p:nvSpPr>
          <p:cNvPr id="18" name="Pfeil nach rechts 25"/>
          <p:cNvSpPr/>
          <p:nvPr/>
        </p:nvSpPr>
        <p:spPr>
          <a:xfrm rot="16200000">
            <a:off x="7067893" y="4803551"/>
            <a:ext cx="443489" cy="1101795"/>
          </a:xfrm>
          <a:prstGeom prst="rightArrow">
            <a:avLst/>
          </a:prstGeom>
          <a:solidFill>
            <a:schemeClr val="tx2">
              <a:alpha val="1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10" err="1"/>
          </a:p>
        </p:txBody>
      </p:sp>
      <p:sp>
        <p:nvSpPr>
          <p:cNvPr id="19" name="Pfeil nach rechts 25"/>
          <p:cNvSpPr/>
          <p:nvPr/>
        </p:nvSpPr>
        <p:spPr>
          <a:xfrm rot="16200000">
            <a:off x="10478225" y="4766893"/>
            <a:ext cx="443489" cy="1101795"/>
          </a:xfrm>
          <a:prstGeom prst="rightArrow">
            <a:avLst/>
          </a:prstGeom>
          <a:solidFill>
            <a:schemeClr val="tx2">
              <a:alpha val="1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10" err="1"/>
          </a:p>
        </p:txBody>
      </p:sp>
      <p:sp>
        <p:nvSpPr>
          <p:cNvPr id="20" name="Textfeld 21"/>
          <p:cNvSpPr txBox="1"/>
          <p:nvPr/>
        </p:nvSpPr>
        <p:spPr>
          <a:xfrm>
            <a:off x="5617" y="3816649"/>
            <a:ext cx="3015004" cy="355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310">
                <a:solidFill>
                  <a:schemeClr val="tx2"/>
                </a:solidFill>
                <a:latin typeface="Frutiger 75 Black" panose="020B0500000000000000" pitchFamily="34" charset="0"/>
              </a:rPr>
              <a:t>ConnectedDrive</a:t>
            </a:r>
            <a:endParaRPr lang="en-US" sz="2310">
              <a:solidFill>
                <a:schemeClr val="tx2"/>
              </a:solidFill>
              <a:latin typeface="Frutiger 75 Black" panose="020B0500000000000000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6276" y="1754561"/>
            <a:ext cx="3271939" cy="17576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50620" y="959485"/>
          <a:ext cx="9975215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/>
                <a:gridCol w="1341755"/>
                <a:gridCol w="6460490"/>
              </a:tblGrid>
              <a:tr h="9296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案例名称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捷德一站式全球连接服务</a:t>
                      </a:r>
                      <a:endParaRPr lang="zh-CN" altLang="zh-CN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2423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捷德（江西）技术有限公司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10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应用企业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沃尔沃、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Scania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申报奖项类别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数智供应链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一站式解决出海物联网厂商的连接和流量服务</a:t>
                      </a:r>
                      <a:endParaRPr lang="zh-CN" altLang="en-US" sz="12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在</a:t>
                      </a:r>
                      <a:r>
                        <a:rPr lang="en-US" altLang="zh-CN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Counterpoint</a:t>
                      </a: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、</a:t>
                      </a:r>
                      <a:r>
                        <a:rPr lang="en-US" altLang="zh-CN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Juniper</a:t>
                      </a: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、</a:t>
                      </a:r>
                      <a:r>
                        <a:rPr lang="en-US" altLang="zh-CN" sz="1000" b="1" kern="12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Kaleido</a:t>
                      </a: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等诸多行业咨询机构有关于</a:t>
                      </a:r>
                      <a:r>
                        <a:rPr lang="en-US" altLang="zh-CN" sz="1000" b="1" kern="12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eSIM</a:t>
                      </a: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的评选中，捷德屡获殊荣。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8921143" y="6518087"/>
            <a:ext cx="2434611" cy="192000"/>
          </a:xfrm>
        </p:spPr>
        <p:txBody>
          <a:bodyPr/>
          <a:lstStyle/>
          <a:p>
            <a:r>
              <a:rPr lang="zh-CN" altLang="en-US" dirty="0">
                <a:ea typeface="思源黑体 Heavy" panose="020B0A00000000000000"/>
              </a:rPr>
              <a:t>一站式全球连接服务</a:t>
            </a:r>
            <a:endParaRPr lang="en-US" dirty="0"/>
          </a:p>
        </p:txBody>
      </p:sp>
      <p:sp>
        <p:nvSpPr>
          <p:cNvPr id="39" name="Foliennummernplatzhalter 6"/>
          <p:cNvSpPr txBox="1"/>
          <p:nvPr/>
        </p:nvSpPr>
        <p:spPr>
          <a:xfrm>
            <a:off x="11422002" y="6487128"/>
            <a:ext cx="435565" cy="253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6F29-519D-4C45-A00B-9A5AC736E74D}" type="slidenum">
              <a:rPr lang="en-US" sz="800"/>
            </a:fld>
            <a:endParaRPr lang="en-US" sz="800" dirty="0"/>
          </a:p>
        </p:txBody>
      </p:sp>
      <p:pic>
        <p:nvPicPr>
          <p:cNvPr id="3" name="图形 2" descr="地球仪美洲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28478" y="602912"/>
            <a:ext cx="5882225" cy="5882225"/>
          </a:xfrm>
          <a:prstGeom prst="rect">
            <a:avLst/>
          </a:prstGeom>
        </p:spPr>
      </p:pic>
      <p:sp>
        <p:nvSpPr>
          <p:cNvPr id="48" name="标题 3"/>
          <p:cNvSpPr>
            <a:spLocks noGrp="1"/>
          </p:cNvSpPr>
          <p:nvPr>
            <p:ph type="title"/>
          </p:nvPr>
        </p:nvSpPr>
        <p:spPr>
          <a:xfrm>
            <a:off x="376359" y="230592"/>
            <a:ext cx="11517701" cy="1366867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j-ea"/>
              </a:rPr>
              <a:t>出海可能面临的网络连接困境</a:t>
            </a:r>
            <a:endParaRPr lang="zh-CN" altLang="en-US" dirty="0">
              <a:latin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92773" y="1597459"/>
            <a:ext cx="5703035" cy="93823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箭头: 五边形 1"/>
          <p:cNvSpPr/>
          <p:nvPr/>
        </p:nvSpPr>
        <p:spPr>
          <a:xfrm>
            <a:off x="1360264" y="1597459"/>
            <a:ext cx="1017680" cy="938232"/>
          </a:xfrm>
          <a:prstGeom prst="homePlate">
            <a:avLst>
              <a:gd name="adj" fmla="val 285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文本框 17"/>
          <p:cNvSpPr txBox="1"/>
          <p:nvPr/>
        </p:nvSpPr>
        <p:spPr>
          <a:xfrm>
            <a:off x="2568778" y="1814848"/>
            <a:ext cx="371005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/>
              <a:t>如何满足</a:t>
            </a:r>
            <a:r>
              <a:rPr lang="zh-CN" altLang="en-US" sz="2135" b="1" dirty="0">
                <a:solidFill>
                  <a:srgbClr val="0070C0"/>
                </a:solidFill>
              </a:rPr>
              <a:t>网络覆盖</a:t>
            </a:r>
            <a:r>
              <a:rPr lang="zh-CN" altLang="en-US" sz="2135" dirty="0"/>
              <a:t>的需求？</a:t>
            </a:r>
            <a:endParaRPr lang="zh-CN" altLang="en-US" sz="2135" dirty="0"/>
          </a:p>
        </p:txBody>
      </p:sp>
      <p:sp>
        <p:nvSpPr>
          <p:cNvPr id="19" name="矩形 18"/>
          <p:cNvSpPr/>
          <p:nvPr/>
        </p:nvSpPr>
        <p:spPr>
          <a:xfrm>
            <a:off x="2711725" y="2839263"/>
            <a:ext cx="5703035" cy="938232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箭头: 五边形 6"/>
          <p:cNvSpPr/>
          <p:nvPr/>
        </p:nvSpPr>
        <p:spPr>
          <a:xfrm>
            <a:off x="2326952" y="2840629"/>
            <a:ext cx="1017680" cy="938232"/>
          </a:xfrm>
          <a:prstGeom prst="homePlate">
            <a:avLst>
              <a:gd name="adj" fmla="val 2852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19"/>
          <p:cNvSpPr txBox="1"/>
          <p:nvPr/>
        </p:nvSpPr>
        <p:spPr>
          <a:xfrm>
            <a:off x="3611666" y="3101071"/>
            <a:ext cx="371005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如何获得最优的连接成本？</a:t>
            </a:r>
            <a:endParaRPr lang="zh-CN" altLang="en-US" sz="2135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27313" y="4236127"/>
            <a:ext cx="5703035" cy="9382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箭头: 五边形 10"/>
          <p:cNvSpPr/>
          <p:nvPr/>
        </p:nvSpPr>
        <p:spPr>
          <a:xfrm>
            <a:off x="3080175" y="4227849"/>
            <a:ext cx="1017680" cy="938232"/>
          </a:xfrm>
          <a:prstGeom prst="homePlate">
            <a:avLst>
              <a:gd name="adj" fmla="val 2852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文本框 21"/>
          <p:cNvSpPr txBox="1"/>
          <p:nvPr/>
        </p:nvSpPr>
        <p:spPr>
          <a:xfrm>
            <a:off x="4522266" y="4484236"/>
            <a:ext cx="371005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dirty="0">
                <a:latin typeface="黑体" panose="02010609060101010101" charset="-122"/>
                <a:ea typeface="黑体" panose="02010609060101010101" charset="-122"/>
              </a:rPr>
              <a:t>如何保障连接传输的安全？</a:t>
            </a:r>
            <a:endParaRPr lang="zh-CN" altLang="en-US" sz="2135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17047" y="5501004"/>
            <a:ext cx="5703035" cy="93823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箭头: 五边形 12"/>
          <p:cNvSpPr/>
          <p:nvPr/>
        </p:nvSpPr>
        <p:spPr>
          <a:xfrm>
            <a:off x="4108207" y="5492727"/>
            <a:ext cx="1017680" cy="938232"/>
          </a:xfrm>
          <a:prstGeom prst="homePlate">
            <a:avLst>
              <a:gd name="adj" fmla="val 2852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5" name="文本框 34"/>
          <p:cNvSpPr txBox="1"/>
          <p:nvPr/>
        </p:nvSpPr>
        <p:spPr>
          <a:xfrm>
            <a:off x="5211090" y="5785147"/>
            <a:ext cx="371005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dirty="0">
                <a:latin typeface="黑体" panose="02010609060101010101" charset="-122"/>
                <a:ea typeface="黑体" panose="02010609060101010101" charset="-122"/>
              </a:rPr>
              <a:t>如何找到可信的合作伙伴？</a:t>
            </a:r>
            <a:endParaRPr lang="zh-CN" altLang="en-US" sz="2135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1" name="图形 50" descr="元 纯色填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8620" y="2970167"/>
            <a:ext cx="676424" cy="676424"/>
          </a:xfrm>
          <a:prstGeom prst="rect">
            <a:avLst/>
          </a:prstGeom>
        </p:spPr>
      </p:pic>
      <p:pic>
        <p:nvPicPr>
          <p:cNvPr id="53" name="图形 52" descr="盾打叉 纯色填充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9213" y="4087365"/>
            <a:ext cx="1219200" cy="1219200"/>
          </a:xfrm>
          <a:prstGeom prst="rect">
            <a:avLst/>
          </a:prstGeom>
        </p:spPr>
      </p:pic>
      <p:pic>
        <p:nvPicPr>
          <p:cNvPr id="55" name="图形 54" descr="信号塔 纯色填充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92773" y="1430949"/>
            <a:ext cx="1219200" cy="1219200"/>
          </a:xfrm>
          <a:prstGeom prst="rect">
            <a:avLst/>
          </a:prstGeom>
        </p:spPr>
      </p:pic>
      <p:pic>
        <p:nvPicPr>
          <p:cNvPr id="78" name="图形 77" descr="业务增长 纯色填充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65031" y="5638255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016998" y="5733768"/>
            <a:ext cx="1404325" cy="451405"/>
            <a:chOff x="1512748" y="4300326"/>
            <a:chExt cx="1053244" cy="338554"/>
          </a:xfrm>
        </p:grpSpPr>
        <p:sp>
          <p:nvSpPr>
            <p:cNvPr id="23" name="矩形: 圆角 22"/>
            <p:cNvSpPr/>
            <p:nvPr/>
          </p:nvSpPr>
          <p:spPr>
            <a:xfrm>
              <a:off x="1512748" y="4300326"/>
              <a:ext cx="452078" cy="3385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828800" y="4300326"/>
              <a:ext cx="737192" cy="338554"/>
            </a:xfrm>
            <a:prstGeom prst="roundRect">
              <a:avLst>
                <a:gd name="adj" fmla="val 4464"/>
              </a:avLst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alphaModFix amt="7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57" y="1124232"/>
            <a:ext cx="8961076" cy="4854152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76359" y="230592"/>
            <a:ext cx="11517701" cy="1366867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j-ea"/>
              </a:rPr>
              <a:t>出海可能面临的网络连接困境</a:t>
            </a:r>
            <a:r>
              <a:rPr lang="en-US" altLang="zh-CN" sz="3200" dirty="0">
                <a:latin typeface="+mj-ea"/>
              </a:rPr>
              <a:t>——</a:t>
            </a:r>
            <a:r>
              <a:rPr lang="zh-CN" altLang="en-US" sz="3735" dirty="0">
                <a:solidFill>
                  <a:schemeClr val="accent1"/>
                </a:solidFill>
                <a:latin typeface="+mj-ea"/>
              </a:rPr>
              <a:t>网络覆盖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pic>
        <p:nvPicPr>
          <p:cNvPr id="16" name="图形 15" descr="无线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32087">
            <a:off x="2469381" y="3972636"/>
            <a:ext cx="1701601" cy="170160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207595" y="5770943"/>
            <a:ext cx="142420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65" dirty="0">
                <a:latin typeface="+mj-ea"/>
                <a:ea typeface="+mj-ea"/>
              </a:rPr>
              <a:t>测试号码</a:t>
            </a:r>
            <a:endParaRPr lang="zh-CN" altLang="en-US" sz="1465" dirty="0"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 rot="18743960">
            <a:off x="3569288" y="3786103"/>
            <a:ext cx="164722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dirty="0">
                <a:ea typeface="思源黑体 Heavy" panose="020B0A00000000000000"/>
              </a:rPr>
              <a:t>商用号码</a:t>
            </a:r>
            <a:r>
              <a:rPr lang="en-US" altLang="zh-CN" sz="1465" dirty="0">
                <a:ea typeface="思源黑体 Heavy" panose="020B0A00000000000000"/>
              </a:rPr>
              <a:t>2</a:t>
            </a:r>
            <a:endParaRPr lang="zh-CN" altLang="en-US" sz="1465" dirty="0">
              <a:ea typeface="思源黑体 Heavy" panose="020B0A00000000000000"/>
            </a:endParaRPr>
          </a:p>
        </p:txBody>
      </p:sp>
      <p:sp>
        <p:nvSpPr>
          <p:cNvPr id="27" name="文本框 26"/>
          <p:cNvSpPr txBox="1"/>
          <p:nvPr/>
        </p:nvSpPr>
        <p:spPr>
          <a:xfrm rot="17040677">
            <a:off x="2205447" y="3873668"/>
            <a:ext cx="149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ea typeface="思源黑体 Heavy" panose="020B0A00000000000000"/>
              </a:rPr>
              <a:t>商用号码</a:t>
            </a:r>
            <a:r>
              <a:rPr lang="en-US" altLang="zh-CN" sz="1600" dirty="0">
                <a:ea typeface="思源黑体 Heavy" panose="020B0A00000000000000"/>
              </a:rPr>
              <a:t>1</a:t>
            </a:r>
            <a:endParaRPr lang="zh-CN" altLang="en-US" sz="1600" dirty="0">
              <a:ea typeface="思源黑体 Heavy" panose="020B0A00000000000000"/>
            </a:endParaRPr>
          </a:p>
        </p:txBody>
      </p:sp>
      <p:sp>
        <p:nvSpPr>
          <p:cNvPr id="38" name="Foliennummernplatzhalter 6"/>
          <p:cNvSpPr txBox="1"/>
          <p:nvPr/>
        </p:nvSpPr>
        <p:spPr>
          <a:xfrm>
            <a:off x="11422002" y="6487128"/>
            <a:ext cx="435565" cy="253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6F29-519D-4C45-A00B-9A5AC736E74D}" type="slidenum">
              <a:rPr lang="en-US" sz="800">
                <a:ea typeface="思源黑体 Heavy" panose="020B0A00000000000000"/>
              </a:rPr>
            </a:fld>
            <a:endParaRPr lang="en-US" sz="800" dirty="0">
              <a:ea typeface="思源黑体 Heavy" panose="020B0A00000000000000"/>
            </a:endParaRPr>
          </a:p>
        </p:txBody>
      </p:sp>
      <p:sp>
        <p:nvSpPr>
          <p:cNvPr id="39" name="思想气泡: 云 38"/>
          <p:cNvSpPr/>
          <p:nvPr/>
        </p:nvSpPr>
        <p:spPr>
          <a:xfrm>
            <a:off x="6990762" y="2649380"/>
            <a:ext cx="1310313" cy="863221"/>
          </a:xfrm>
          <a:prstGeom prst="cloudCallout">
            <a:avLst>
              <a:gd name="adj1" fmla="val 75290"/>
              <a:gd name="adj2" fmla="val 69504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多平台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83" y="2981779"/>
            <a:ext cx="4776749" cy="3582563"/>
          </a:xfrm>
          <a:prstGeom prst="rect">
            <a:avLst/>
          </a:prstGeom>
        </p:spPr>
      </p:pic>
      <p:sp>
        <p:nvSpPr>
          <p:cNvPr id="5" name="思想气泡: 云 4"/>
          <p:cNvSpPr/>
          <p:nvPr/>
        </p:nvSpPr>
        <p:spPr>
          <a:xfrm>
            <a:off x="9329286" y="2443472"/>
            <a:ext cx="1310313" cy="863221"/>
          </a:xfrm>
          <a:prstGeom prst="cloudCallout">
            <a:avLst>
              <a:gd name="adj1" fmla="val -27753"/>
              <a:gd name="adj2" fmla="val 90515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多物料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流程图: 接点 36"/>
          <p:cNvSpPr/>
          <p:nvPr/>
        </p:nvSpPr>
        <p:spPr>
          <a:xfrm>
            <a:off x="7519576" y="3761244"/>
            <a:ext cx="879425" cy="879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7797" y="4026549"/>
            <a:ext cx="100298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65" dirty="0"/>
              <a:t>运营商</a:t>
            </a:r>
            <a:r>
              <a:rPr lang="en-US" altLang="zh-CN" sz="1465" dirty="0"/>
              <a:t>A</a:t>
            </a:r>
            <a:endParaRPr lang="zh-CN" altLang="en-US" sz="1465" dirty="0"/>
          </a:p>
        </p:txBody>
      </p:sp>
      <p:sp>
        <p:nvSpPr>
          <p:cNvPr id="7" name="流程图: 接点 6"/>
          <p:cNvSpPr/>
          <p:nvPr/>
        </p:nvSpPr>
        <p:spPr>
          <a:xfrm>
            <a:off x="9898585" y="3811589"/>
            <a:ext cx="879425" cy="879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36806" y="4077377"/>
            <a:ext cx="100298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65" dirty="0"/>
              <a:t>运营商</a:t>
            </a:r>
            <a:r>
              <a:rPr lang="en-US" altLang="zh-CN" sz="1465" dirty="0"/>
              <a:t>B</a:t>
            </a:r>
            <a:endParaRPr lang="zh-CN" altLang="en-US" sz="1465" dirty="0"/>
          </a:p>
        </p:txBody>
      </p:sp>
      <p:sp>
        <p:nvSpPr>
          <p:cNvPr id="9" name="思想气泡: 云 8"/>
          <p:cNvSpPr/>
          <p:nvPr/>
        </p:nvSpPr>
        <p:spPr>
          <a:xfrm>
            <a:off x="8160025" y="1779486"/>
            <a:ext cx="1310313" cy="863221"/>
          </a:xfrm>
          <a:prstGeom prst="cloudCallout">
            <a:avLst>
              <a:gd name="adj1" fmla="val 29920"/>
              <a:gd name="adj2" fmla="val 108024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多运营商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17" name="图形 16" descr="男建筑工人 纯色填充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6998" y="5753629"/>
            <a:ext cx="431545" cy="431545"/>
          </a:xfrm>
          <a:prstGeom prst="rect">
            <a:avLst/>
          </a:prstGeom>
        </p:spPr>
      </p:pic>
      <p:sp>
        <p:nvSpPr>
          <p:cNvPr id="30" name="泪滴形 29"/>
          <p:cNvSpPr/>
          <p:nvPr/>
        </p:nvSpPr>
        <p:spPr>
          <a:xfrm rot="8052001">
            <a:off x="3303067" y="2638385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泪滴形 30"/>
          <p:cNvSpPr/>
          <p:nvPr/>
        </p:nvSpPr>
        <p:spPr>
          <a:xfrm rot="8052001">
            <a:off x="3921135" y="3591867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2" name="泪滴形 31"/>
          <p:cNvSpPr/>
          <p:nvPr/>
        </p:nvSpPr>
        <p:spPr>
          <a:xfrm rot="8052001">
            <a:off x="5478467" y="2841409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泪滴形 32"/>
          <p:cNvSpPr/>
          <p:nvPr/>
        </p:nvSpPr>
        <p:spPr>
          <a:xfrm rot="8052001">
            <a:off x="5539957" y="3352447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泪滴形 33"/>
          <p:cNvSpPr/>
          <p:nvPr/>
        </p:nvSpPr>
        <p:spPr>
          <a:xfrm rot="8052001">
            <a:off x="6115457" y="2443119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泪滴形 35"/>
          <p:cNvSpPr/>
          <p:nvPr/>
        </p:nvSpPr>
        <p:spPr>
          <a:xfrm rot="8052001">
            <a:off x="6530106" y="2841407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泪滴形 40"/>
          <p:cNvSpPr/>
          <p:nvPr/>
        </p:nvSpPr>
        <p:spPr>
          <a:xfrm rot="8052001">
            <a:off x="6318657" y="2646319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泪滴形 41"/>
          <p:cNvSpPr/>
          <p:nvPr/>
        </p:nvSpPr>
        <p:spPr>
          <a:xfrm rot="8052001">
            <a:off x="6707958" y="2486791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3" name="泪滴形 42"/>
          <p:cNvSpPr/>
          <p:nvPr/>
        </p:nvSpPr>
        <p:spPr>
          <a:xfrm rot="8052001">
            <a:off x="8632063" y="3056487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4" name="泪滴形 43"/>
          <p:cNvSpPr/>
          <p:nvPr/>
        </p:nvSpPr>
        <p:spPr>
          <a:xfrm rot="8052001">
            <a:off x="6911158" y="2689991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5" name="泪滴形 44"/>
          <p:cNvSpPr/>
          <p:nvPr/>
        </p:nvSpPr>
        <p:spPr>
          <a:xfrm rot="8052001">
            <a:off x="4527967" y="2283449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6" name="泪滴形 45"/>
          <p:cNvSpPr/>
          <p:nvPr/>
        </p:nvSpPr>
        <p:spPr>
          <a:xfrm rot="8052001">
            <a:off x="4731166" y="2486651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7" name="泪滴形 46"/>
          <p:cNvSpPr/>
          <p:nvPr/>
        </p:nvSpPr>
        <p:spPr>
          <a:xfrm rot="8052001">
            <a:off x="3402934" y="2366920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泪滴形 47"/>
          <p:cNvSpPr/>
          <p:nvPr/>
        </p:nvSpPr>
        <p:spPr>
          <a:xfrm rot="8052001">
            <a:off x="2964679" y="2335580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9" name="泪滴形 48"/>
          <p:cNvSpPr/>
          <p:nvPr/>
        </p:nvSpPr>
        <p:spPr>
          <a:xfrm rot="8052001">
            <a:off x="6109498" y="2731233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泪滴形 49"/>
          <p:cNvSpPr/>
          <p:nvPr/>
        </p:nvSpPr>
        <p:spPr>
          <a:xfrm rot="8052001">
            <a:off x="5831958" y="2734352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泪滴形 50"/>
          <p:cNvSpPr/>
          <p:nvPr/>
        </p:nvSpPr>
        <p:spPr>
          <a:xfrm rot="8052001">
            <a:off x="3029574" y="2746012"/>
            <a:ext cx="151116" cy="153107"/>
          </a:xfrm>
          <a:prstGeom prst="teardrop">
            <a:avLst>
              <a:gd name="adj" fmla="val 2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53" name="直接箭头连接符 52"/>
          <p:cNvCxnSpPr/>
          <p:nvPr/>
        </p:nvCxnSpPr>
        <p:spPr>
          <a:xfrm flipV="1">
            <a:off x="2842999" y="2981779"/>
            <a:ext cx="477181" cy="2582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3040237" y="3099719"/>
            <a:ext cx="2398977" cy="2464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V="1">
            <a:off x="3240429" y="3173124"/>
            <a:ext cx="3288484" cy="244270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flipV="1">
            <a:off x="3492632" y="3691653"/>
            <a:ext cx="4153285" cy="201387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2" name="直接箭头连接符 5121"/>
          <p:cNvCxnSpPr/>
          <p:nvPr/>
        </p:nvCxnSpPr>
        <p:spPr>
          <a:xfrm flipV="1">
            <a:off x="2928350" y="2607081"/>
            <a:ext cx="674793" cy="287428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8921143" y="6518087"/>
            <a:ext cx="2434611" cy="192000"/>
          </a:xfrm>
        </p:spPr>
        <p:txBody>
          <a:bodyPr/>
          <a:lstStyle/>
          <a:p>
            <a:r>
              <a:rPr lang="zh-CN" altLang="en-US" dirty="0">
                <a:ea typeface="思源黑体 Heavy" panose="020B0A00000000000000"/>
              </a:rPr>
              <a:t>一站式全球连接服务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+mj-ea"/>
              </a:rPr>
              <a:t>出海可能面临的网络连接困境</a:t>
            </a:r>
            <a:r>
              <a:rPr lang="en-US" altLang="zh-CN" sz="3200" dirty="0">
                <a:latin typeface="+mj-ea"/>
              </a:rPr>
              <a:t>——</a:t>
            </a:r>
            <a:r>
              <a:rPr lang="zh-CN" altLang="en-US" sz="3735" dirty="0">
                <a:solidFill>
                  <a:schemeClr val="accent4"/>
                </a:solidFill>
                <a:latin typeface="+mj-ea"/>
              </a:rPr>
              <a:t>优化连接成本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5" name="Foliennummernplatzhalter 6"/>
          <p:cNvSpPr txBox="1"/>
          <p:nvPr/>
        </p:nvSpPr>
        <p:spPr>
          <a:xfrm>
            <a:off x="11422002" y="6487128"/>
            <a:ext cx="435565" cy="253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6F29-519D-4C45-A00B-9A5AC736E74D}" type="slidenum">
              <a:rPr lang="en-US" sz="800">
                <a:ea typeface="思源黑体 Heavy" panose="020B0A00000000000000"/>
              </a:rPr>
            </a:fld>
            <a:endParaRPr lang="en-US" sz="800" dirty="0">
              <a:ea typeface="思源黑体 Heavy" panose="020B0A0000000000000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41217" y="2995585"/>
            <a:ext cx="2575177" cy="3111848"/>
            <a:chOff x="596622" y="2358250"/>
            <a:chExt cx="1931383" cy="2333886"/>
          </a:xfrm>
        </p:grpSpPr>
        <p:sp>
          <p:nvSpPr>
            <p:cNvPr id="2" name="六边形 1"/>
            <p:cNvSpPr/>
            <p:nvPr/>
          </p:nvSpPr>
          <p:spPr>
            <a:xfrm>
              <a:off x="596622" y="3922096"/>
              <a:ext cx="893246" cy="770040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" name="六边形 2"/>
            <p:cNvSpPr/>
            <p:nvPr/>
          </p:nvSpPr>
          <p:spPr>
            <a:xfrm>
              <a:off x="1337272" y="3519465"/>
              <a:ext cx="893246" cy="770040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六边形 5"/>
            <p:cNvSpPr/>
            <p:nvPr/>
          </p:nvSpPr>
          <p:spPr>
            <a:xfrm>
              <a:off x="596622" y="3092789"/>
              <a:ext cx="893246" cy="770040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84" name="Grafik 51"/>
            <p:cNvPicPr>
              <a:picLocks noChangeAspect="1"/>
            </p:cNvPicPr>
            <p:nvPr/>
          </p:nvPicPr>
          <p:blipFill>
            <a:blip r:embed="rId1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1078" y="4125027"/>
              <a:ext cx="349685" cy="364177"/>
            </a:xfrm>
            <a:prstGeom prst="rect">
              <a:avLst/>
            </a:prstGeom>
          </p:spPr>
        </p:pic>
        <p:pic>
          <p:nvPicPr>
            <p:cNvPr id="17" name="图形 16" descr="无线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691555">
              <a:off x="808608" y="3214022"/>
              <a:ext cx="469271" cy="469271"/>
            </a:xfrm>
            <a:prstGeom prst="rect">
              <a:avLst/>
            </a:prstGeom>
          </p:spPr>
        </p:pic>
        <p:pic>
          <p:nvPicPr>
            <p:cNvPr id="7" name="图形 6" descr="元 纯色填充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26024" y="3650826"/>
              <a:ext cx="507318" cy="507318"/>
            </a:xfrm>
            <a:prstGeom prst="rect">
              <a:avLst/>
            </a:prstGeom>
          </p:spPr>
        </p:pic>
        <p:sp>
          <p:nvSpPr>
            <p:cNvPr id="8" name="六边形 7"/>
            <p:cNvSpPr/>
            <p:nvPr/>
          </p:nvSpPr>
          <p:spPr>
            <a:xfrm>
              <a:off x="1266748" y="2358250"/>
              <a:ext cx="1261257" cy="108729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62196" y="2693824"/>
              <a:ext cx="111500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流量资费</a:t>
              </a:r>
              <a:endParaRPr lang="zh-CN" altLang="en-US" sz="2400" dirty="0"/>
            </a:p>
          </p:txBody>
        </p:sp>
      </p:grpSp>
      <p:sp>
        <p:nvSpPr>
          <p:cNvPr id="10" name="六边形 9"/>
          <p:cNvSpPr/>
          <p:nvPr/>
        </p:nvSpPr>
        <p:spPr>
          <a:xfrm>
            <a:off x="4130465" y="2243025"/>
            <a:ext cx="1681676" cy="1449721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六边形 10"/>
          <p:cNvSpPr/>
          <p:nvPr/>
        </p:nvSpPr>
        <p:spPr>
          <a:xfrm>
            <a:off x="4126345" y="3779741"/>
            <a:ext cx="1681676" cy="1449721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六边形 11"/>
          <p:cNvSpPr/>
          <p:nvPr/>
        </p:nvSpPr>
        <p:spPr>
          <a:xfrm>
            <a:off x="5513891" y="1474668"/>
            <a:ext cx="1681676" cy="1449721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六边形 12"/>
          <p:cNvSpPr/>
          <p:nvPr/>
        </p:nvSpPr>
        <p:spPr>
          <a:xfrm>
            <a:off x="5522133" y="2979746"/>
            <a:ext cx="1681676" cy="1449721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六边形 13"/>
          <p:cNvSpPr/>
          <p:nvPr/>
        </p:nvSpPr>
        <p:spPr>
          <a:xfrm>
            <a:off x="6909679" y="2213218"/>
            <a:ext cx="1681676" cy="1449721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六边形 14"/>
          <p:cNvSpPr/>
          <p:nvPr/>
        </p:nvSpPr>
        <p:spPr>
          <a:xfrm>
            <a:off x="8293106" y="1484520"/>
            <a:ext cx="1681676" cy="1449721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23" name="直接连接符 22"/>
          <p:cNvCxnSpPr/>
          <p:nvPr/>
        </p:nvCxnSpPr>
        <p:spPr>
          <a:xfrm>
            <a:off x="4025900" y="2967884"/>
            <a:ext cx="367251" cy="732544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4025900" y="3716941"/>
            <a:ext cx="367251" cy="756068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264768" y="2749365"/>
            <a:ext cx="148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/>
              <a:t>研发投入</a:t>
            </a:r>
            <a:endParaRPr lang="zh-CN" altLang="en-US" sz="2400" dirty="0"/>
          </a:p>
        </p:txBody>
      </p:sp>
      <p:sp>
        <p:nvSpPr>
          <p:cNvPr id="64" name="文本框 63"/>
          <p:cNvSpPr txBox="1"/>
          <p:nvPr/>
        </p:nvSpPr>
        <p:spPr>
          <a:xfrm>
            <a:off x="4275899" y="4258379"/>
            <a:ext cx="148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系统对接</a:t>
            </a:r>
            <a:endParaRPr lang="zh-CN" altLang="en-US" sz="2400" dirty="0"/>
          </a:p>
        </p:txBody>
      </p:sp>
      <p:sp>
        <p:nvSpPr>
          <p:cNvPr id="65" name="文本框 64"/>
          <p:cNvSpPr txBox="1"/>
          <p:nvPr/>
        </p:nvSpPr>
        <p:spPr>
          <a:xfrm>
            <a:off x="5667730" y="1863610"/>
            <a:ext cx="1486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dirty="0"/>
              <a:t>投放市场时长</a:t>
            </a:r>
            <a:endParaRPr lang="zh-CN" altLang="en-US" sz="2400" dirty="0"/>
          </a:p>
        </p:txBody>
      </p:sp>
      <p:sp>
        <p:nvSpPr>
          <p:cNvPr id="66" name="文本框 65"/>
          <p:cNvSpPr txBox="1"/>
          <p:nvPr/>
        </p:nvSpPr>
        <p:spPr>
          <a:xfrm>
            <a:off x="5587755" y="3353107"/>
            <a:ext cx="1486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库存管理成本</a:t>
            </a:r>
            <a:endParaRPr lang="zh-CN" altLang="en-US" sz="2400" dirty="0"/>
          </a:p>
        </p:txBody>
      </p:sp>
      <p:sp>
        <p:nvSpPr>
          <p:cNvPr id="67" name="文本框 66"/>
          <p:cNvSpPr txBox="1"/>
          <p:nvPr/>
        </p:nvSpPr>
        <p:spPr>
          <a:xfrm>
            <a:off x="7015036" y="2581243"/>
            <a:ext cx="1486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dirty="0"/>
              <a:t>系统转换成本</a:t>
            </a:r>
            <a:endParaRPr lang="zh-CN" altLang="en-US" sz="2400" dirty="0"/>
          </a:p>
        </p:txBody>
      </p:sp>
      <p:sp>
        <p:nvSpPr>
          <p:cNvPr id="68" name="文本框 67"/>
          <p:cNvSpPr txBox="1"/>
          <p:nvPr/>
        </p:nvSpPr>
        <p:spPr>
          <a:xfrm>
            <a:off x="8432476" y="1849623"/>
            <a:ext cx="1486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产品生命周期</a:t>
            </a:r>
            <a:endParaRPr lang="zh-CN" altLang="en-US" sz="24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5543145" y="2254885"/>
            <a:ext cx="5817124" cy="3735604"/>
            <a:chOff x="4157358" y="1691163"/>
            <a:chExt cx="4362843" cy="2801703"/>
          </a:xfrm>
        </p:grpSpPr>
        <p:sp>
          <p:nvSpPr>
            <p:cNvPr id="16" name="六边形 15"/>
            <p:cNvSpPr/>
            <p:nvPr/>
          </p:nvSpPr>
          <p:spPr>
            <a:xfrm>
              <a:off x="6219829" y="2246689"/>
              <a:ext cx="1261257" cy="1087291"/>
            </a:xfrm>
            <a:prstGeom prst="hexagon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0" name="六边形 69"/>
            <p:cNvSpPr/>
            <p:nvPr/>
          </p:nvSpPr>
          <p:spPr>
            <a:xfrm>
              <a:off x="5180714" y="2819972"/>
              <a:ext cx="1261257" cy="1087291"/>
            </a:xfrm>
            <a:prstGeom prst="hexagon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1" name="六边形 70"/>
            <p:cNvSpPr/>
            <p:nvPr/>
          </p:nvSpPr>
          <p:spPr>
            <a:xfrm>
              <a:off x="4157358" y="3405575"/>
              <a:ext cx="1261257" cy="1087291"/>
            </a:xfrm>
            <a:prstGeom prst="hexagon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2" name="六边形 71"/>
            <p:cNvSpPr/>
            <p:nvPr/>
          </p:nvSpPr>
          <p:spPr>
            <a:xfrm>
              <a:off x="7258944" y="1691163"/>
              <a:ext cx="1261257" cy="1087291"/>
            </a:xfrm>
            <a:prstGeom prst="hexagon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73" name="六边形 72"/>
          <p:cNvSpPr/>
          <p:nvPr/>
        </p:nvSpPr>
        <p:spPr>
          <a:xfrm>
            <a:off x="9668943" y="728986"/>
            <a:ext cx="1681676" cy="1449721"/>
          </a:xfrm>
          <a:prstGeom prst="hexagon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3" name="六边形 82"/>
          <p:cNvSpPr/>
          <p:nvPr/>
        </p:nvSpPr>
        <p:spPr>
          <a:xfrm>
            <a:off x="8312453" y="4520442"/>
            <a:ext cx="1681676" cy="1449721"/>
          </a:xfrm>
          <a:prstGeom prst="hexagon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5" name="六边形 84"/>
          <p:cNvSpPr/>
          <p:nvPr/>
        </p:nvSpPr>
        <p:spPr>
          <a:xfrm>
            <a:off x="6926966" y="5284820"/>
            <a:ext cx="1681676" cy="1449721"/>
          </a:xfrm>
          <a:prstGeom prst="hexagon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6" name="六边形 85"/>
          <p:cNvSpPr/>
          <p:nvPr/>
        </p:nvSpPr>
        <p:spPr>
          <a:xfrm>
            <a:off x="5562491" y="6065624"/>
            <a:ext cx="1681676" cy="1449721"/>
          </a:xfrm>
          <a:prstGeom prst="hexagon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8" name="六边形 87"/>
          <p:cNvSpPr/>
          <p:nvPr/>
        </p:nvSpPr>
        <p:spPr>
          <a:xfrm>
            <a:off x="9697939" y="3779741"/>
            <a:ext cx="1681676" cy="1449721"/>
          </a:xfrm>
          <a:prstGeom prst="hexagon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8921143" y="6518087"/>
            <a:ext cx="2434611" cy="192000"/>
          </a:xfrm>
        </p:spPr>
        <p:txBody>
          <a:bodyPr/>
          <a:lstStyle/>
          <a:p>
            <a:r>
              <a:rPr lang="zh-CN" altLang="en-US" dirty="0">
                <a:ea typeface="思源黑体 Heavy" panose="020B0A00000000000000"/>
              </a:rPr>
              <a:t>一站式全球连接服务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7150" y="402875"/>
            <a:ext cx="11517701" cy="1366867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j-ea"/>
              </a:rPr>
              <a:t>出海可能面临的网络连接困境</a:t>
            </a:r>
            <a:r>
              <a:rPr lang="en-US" altLang="zh-CN" sz="3200" dirty="0">
                <a:latin typeface="+mj-ea"/>
              </a:rPr>
              <a:t>——</a:t>
            </a:r>
            <a:r>
              <a:rPr lang="zh-CN" altLang="en-US" sz="3200" dirty="0">
                <a:latin typeface="+mj-ea"/>
              </a:rPr>
              <a:t>连接</a:t>
            </a:r>
            <a:r>
              <a:rPr lang="zh-CN" altLang="en-US" sz="3735" dirty="0">
                <a:solidFill>
                  <a:schemeClr val="accent4"/>
                </a:solidFill>
                <a:latin typeface="+mj-ea"/>
              </a:rPr>
              <a:t>安全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8" name="云形 7"/>
          <p:cNvSpPr/>
          <p:nvPr/>
        </p:nvSpPr>
        <p:spPr>
          <a:xfrm>
            <a:off x="4052306" y="1547101"/>
            <a:ext cx="4393420" cy="19808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zh-CN" altLang="en-US" sz="2400" dirty="0">
                <a:ea typeface="思源黑体 Heavy" panose="020B0A00000000000000"/>
              </a:rPr>
              <a:t>        </a:t>
            </a:r>
            <a:endParaRPr lang="zh-CN" altLang="en-US" sz="2400" dirty="0">
              <a:ea typeface="思源黑体 Heavy" panose="020B0A00000000000000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4473307" y="5160334"/>
            <a:ext cx="1485280" cy="631127"/>
          </a:xfrm>
          <a:prstGeom prst="roundRect">
            <a:avLst>
              <a:gd name="adj" fmla="val 411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采集的数据</a:t>
            </a:r>
            <a:endParaRPr lang="zh-CN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6638239" y="5160333"/>
            <a:ext cx="1485280" cy="631127"/>
          </a:xfrm>
          <a:prstGeom prst="roundRect">
            <a:avLst>
              <a:gd name="adj" fmla="val 83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65" dirty="0">
                <a:solidFill>
                  <a:schemeClr val="tx1"/>
                </a:solidFill>
                <a:latin typeface="+mj-lt"/>
                <a:ea typeface="+mj-ea"/>
              </a:rPr>
              <a:t>SIM</a:t>
            </a:r>
            <a:r>
              <a:rPr lang="zh-CN" altLang="en-US" sz="1465" dirty="0">
                <a:solidFill>
                  <a:schemeClr val="tx1"/>
                </a:solidFill>
                <a:latin typeface="+mj-ea"/>
                <a:ea typeface="+mj-ea"/>
              </a:rPr>
              <a:t>安全数据</a:t>
            </a:r>
            <a:endParaRPr lang="zh-CN" altLang="en-US" sz="1465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" name="Foliennummernplatzhalter 6"/>
          <p:cNvSpPr txBox="1"/>
          <p:nvPr/>
        </p:nvSpPr>
        <p:spPr>
          <a:xfrm>
            <a:off x="11422002" y="6487128"/>
            <a:ext cx="435565" cy="253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6F29-519D-4C45-A00B-9A5AC736E74D}" type="slidenum">
              <a:rPr lang="en-US" sz="800">
                <a:ea typeface="思源黑体 Heavy" panose="020B0A00000000000000"/>
              </a:rPr>
            </a:fld>
            <a:endParaRPr lang="en-US" sz="800" dirty="0">
              <a:ea typeface="思源黑体 Heavy" panose="020B0A0000000000000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481259" y="2866339"/>
            <a:ext cx="1477328" cy="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501777" y="2510686"/>
            <a:ext cx="147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</a:rPr>
              <a:t>企业后台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249015" y="2469311"/>
            <a:ext cx="1862965" cy="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212897" y="2083578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2"/>
                </a:solidFill>
              </a:rPr>
              <a:t>SIM</a:t>
            </a:r>
            <a:r>
              <a:rPr lang="zh-CN" altLang="en-US" sz="2400" dirty="0">
                <a:solidFill>
                  <a:schemeClr val="tx2"/>
                </a:solidFill>
              </a:rPr>
              <a:t>管理后台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5094027" y="3003128"/>
            <a:ext cx="0" cy="2110501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7180497" y="2576021"/>
            <a:ext cx="0" cy="2537609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5240441" y="3003128"/>
            <a:ext cx="0" cy="2110501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7357936" y="2576021"/>
            <a:ext cx="0" cy="2537609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8921143" y="6518087"/>
            <a:ext cx="2434611" cy="192000"/>
          </a:xfrm>
        </p:spPr>
        <p:txBody>
          <a:bodyPr/>
          <a:lstStyle/>
          <a:p>
            <a:r>
              <a:rPr lang="zh-CN" altLang="en-US" dirty="0">
                <a:ea typeface="思源黑体 Heavy" panose="020B0A00000000000000"/>
              </a:rPr>
              <a:t>一站式全球连接服务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+mj-ea"/>
              </a:rPr>
              <a:t>出海可能面临的网络连接困境</a:t>
            </a:r>
            <a:r>
              <a:rPr lang="en-US" altLang="zh-CN" sz="3200" dirty="0">
                <a:latin typeface="+mj-ea"/>
              </a:rPr>
              <a:t>——</a:t>
            </a:r>
            <a:r>
              <a:rPr lang="zh-CN" altLang="en-US" sz="3735" dirty="0">
                <a:solidFill>
                  <a:schemeClr val="accent4"/>
                </a:solidFill>
                <a:latin typeface="+mj-ea"/>
              </a:rPr>
              <a:t>可信</a:t>
            </a:r>
            <a:r>
              <a:rPr lang="zh-CN" altLang="en-US" sz="3200" dirty="0">
                <a:latin typeface="+mj-ea"/>
              </a:rPr>
              <a:t>的合作伙伴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1" name="Foliennummernplatzhalter 6"/>
          <p:cNvSpPr txBox="1"/>
          <p:nvPr/>
        </p:nvSpPr>
        <p:spPr>
          <a:xfrm>
            <a:off x="11422002" y="6487128"/>
            <a:ext cx="435565" cy="253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6F29-519D-4C45-A00B-9A5AC736E74D}" type="slidenum">
              <a:rPr lang="en-US" sz="800"/>
            </a:fld>
            <a:endParaRPr lang="en-US" sz="800" dirty="0"/>
          </a:p>
        </p:txBody>
      </p:sp>
      <p:sp>
        <p:nvSpPr>
          <p:cNvPr id="5" name="矩形 4"/>
          <p:cNvSpPr/>
          <p:nvPr/>
        </p:nvSpPr>
        <p:spPr>
          <a:xfrm>
            <a:off x="1133435" y="2916039"/>
            <a:ext cx="2091469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zh-CN" altLang="en-US" sz="5865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可信</a:t>
            </a:r>
            <a:endParaRPr lang="zh-CN" altLang="en-US" sz="5865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69521" y="2916040"/>
            <a:ext cx="1749838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zh-CN" altLang="en-US" sz="5865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合规</a:t>
            </a:r>
            <a:endParaRPr lang="zh-CN" altLang="en-US" sz="5865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" name="图形 11" descr="握手 轮廓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41373" y="2108806"/>
            <a:ext cx="2898711" cy="2898711"/>
          </a:xfrm>
          <a:prstGeom prst="rect">
            <a:avLst/>
          </a:prstGeom>
        </p:spPr>
      </p:pic>
      <p:sp>
        <p:nvSpPr>
          <p:cNvPr id="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8921143" y="6518087"/>
            <a:ext cx="2434611" cy="192000"/>
          </a:xfrm>
        </p:spPr>
        <p:txBody>
          <a:bodyPr/>
          <a:lstStyle/>
          <a:p>
            <a:r>
              <a:rPr lang="zh-CN" altLang="en-US" dirty="0">
                <a:ea typeface="思源黑体 Heavy" panose="020B0A00000000000000"/>
              </a:rPr>
              <a:t>一站式全球连接服务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1032897" y="1677335"/>
            <a:ext cx="5616993" cy="4513811"/>
          </a:xfrm>
          <a:prstGeom prst="roundRect">
            <a:avLst>
              <a:gd name="adj" fmla="val 3311"/>
            </a:avLst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t="7269" r="12879" b="7058"/>
          <a:stretch>
            <a:fillRect/>
          </a:stretch>
        </p:blipFill>
        <p:spPr>
          <a:xfrm>
            <a:off x="1233324" y="1922845"/>
            <a:ext cx="861389" cy="5075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7351" y="2763195"/>
            <a:ext cx="1664997" cy="3158029"/>
          </a:xfrm>
          <a:prstGeom prst="rect">
            <a:avLst/>
          </a:prstGeom>
          <a:solidFill>
            <a:srgbClr val="0070C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96" tIns="95996" rIns="95996" bIns="95996" rtlCol="0" anchor="ctr" anchorCtr="0"/>
          <a:lstStyle/>
          <a:p>
            <a:pPr algn="ctr"/>
            <a:r>
              <a:rPr lang="zh-CN" altLang="en-US" sz="2135" b="1" dirty="0">
                <a:latin typeface="+mj-ea"/>
                <a:ea typeface="+mj-ea"/>
              </a:rPr>
              <a:t>连接</a:t>
            </a:r>
            <a:endParaRPr lang="en-US" altLang="zh-CN" sz="2135" b="1" dirty="0">
              <a:latin typeface="+mj-ea"/>
              <a:ea typeface="+mj-ea"/>
            </a:endParaRPr>
          </a:p>
          <a:p>
            <a:pPr algn="ctr"/>
            <a:r>
              <a:rPr lang="zh-CN" altLang="en-US" sz="2135" b="1" dirty="0">
                <a:latin typeface="+mj-ea"/>
                <a:ea typeface="+mj-ea"/>
              </a:rPr>
              <a:t>管理平台</a:t>
            </a:r>
            <a:endParaRPr lang="en-US" altLang="zh-CN" sz="2135" b="1" dirty="0">
              <a:latin typeface="+mj-ea"/>
              <a:ea typeface="+mj-ea"/>
            </a:endParaRPr>
          </a:p>
          <a:p>
            <a:pPr algn="ctr"/>
            <a:endParaRPr lang="en-US" altLang="zh-CN" sz="2135" b="1" dirty="0">
              <a:latin typeface="+mj-ea"/>
              <a:ea typeface="+mj-ea"/>
            </a:endParaRPr>
          </a:p>
          <a:p>
            <a:pPr algn="ctr"/>
            <a:endParaRPr lang="en-US" altLang="zh-CN" sz="2135" b="1" dirty="0">
              <a:latin typeface="+mj-ea"/>
              <a:ea typeface="+mj-ea"/>
            </a:endParaRPr>
          </a:p>
          <a:p>
            <a:pPr algn="ctr"/>
            <a:r>
              <a:rPr lang="en-US" altLang="zh-CN" sz="2135" b="1" dirty="0">
                <a:latin typeface="+mj-lt"/>
                <a:ea typeface="+mj-ea"/>
              </a:rPr>
              <a:t>eSIM</a:t>
            </a:r>
            <a:r>
              <a:rPr lang="en-US" altLang="zh-CN" sz="2135" b="1" dirty="0">
                <a:latin typeface="+mj-ea"/>
                <a:ea typeface="+mj-ea"/>
              </a:rPr>
              <a:t> </a:t>
            </a:r>
            <a:endParaRPr lang="en-US" altLang="zh-CN" sz="2135" b="1" dirty="0">
              <a:latin typeface="+mj-ea"/>
              <a:ea typeface="+mj-ea"/>
            </a:endParaRPr>
          </a:p>
          <a:p>
            <a:pPr algn="ctr"/>
            <a:r>
              <a:rPr lang="zh-CN" altLang="en-US" sz="2135" b="1" dirty="0">
                <a:latin typeface="+mj-ea"/>
                <a:ea typeface="+mj-ea"/>
              </a:rPr>
              <a:t>管理平台</a:t>
            </a:r>
            <a:r>
              <a:rPr lang="en-US" sz="2135" b="1" dirty="0">
                <a:latin typeface="+mj-ea"/>
                <a:ea typeface="+mj-ea"/>
              </a:rPr>
              <a:t> </a:t>
            </a:r>
            <a:endParaRPr lang="en-US" sz="2135" b="1" dirty="0">
              <a:latin typeface="+mj-ea"/>
              <a:ea typeface="+mj-ea"/>
            </a:endParaRPr>
          </a:p>
        </p:txBody>
      </p:sp>
      <p:sp>
        <p:nvSpPr>
          <p:cNvPr id="20" name="Rectangle 8"/>
          <p:cNvSpPr/>
          <p:nvPr/>
        </p:nvSpPr>
        <p:spPr>
          <a:xfrm flipH="1">
            <a:off x="2242533" y="1967805"/>
            <a:ext cx="3684404" cy="4104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665" b="1" dirty="0">
                <a:latin typeface="+mj-ea"/>
                <a:ea typeface="+mj-ea"/>
                <a:cs typeface="+mj-cs"/>
              </a:rPr>
              <a:t>一站式全球连接服务</a:t>
            </a:r>
            <a:endParaRPr lang="en-US" sz="2665" dirty="0">
              <a:latin typeface="+mj-ea"/>
              <a:ea typeface="+mj-ea"/>
              <a:cs typeface="+mj-cs"/>
            </a:endParaRPr>
          </a:p>
        </p:txBody>
      </p:sp>
      <p:sp>
        <p:nvSpPr>
          <p:cNvPr id="22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G+D</a:t>
            </a:r>
            <a:r>
              <a:rPr lang="zh-CN" altLang="en-US" sz="3200" dirty="0">
                <a:latin typeface="+mj-ea"/>
              </a:rPr>
              <a:t>一站式全球连接服务</a:t>
            </a:r>
            <a:r>
              <a:rPr lang="en-GB" altLang="zh-CN" sz="3200" dirty="0">
                <a:latin typeface="+mj-ea"/>
              </a:rPr>
              <a:t>--</a:t>
            </a:r>
            <a:r>
              <a:rPr lang="zh-CN" altLang="en-US" sz="3200" dirty="0">
                <a:latin typeface="+mj-ea"/>
              </a:rPr>
              <a:t>解决出海连接一切所需！</a:t>
            </a:r>
            <a:endParaRPr lang="en-US" sz="3200" dirty="0">
              <a:latin typeface="+mj-ea"/>
              <a:cs typeface="Arial" panose="020B0604020202020204" pitchFamily="34" charset="0"/>
            </a:endParaRPr>
          </a:p>
        </p:txBody>
      </p:sp>
      <p:sp>
        <p:nvSpPr>
          <p:cNvPr id="23" name="Rechteck 19"/>
          <p:cNvSpPr/>
          <p:nvPr/>
        </p:nvSpPr>
        <p:spPr>
          <a:xfrm>
            <a:off x="7267575" y="2038373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ea typeface="思源黑体 Heavy" panose="020B0A00000000000000"/>
              </a:rPr>
              <a:t>xUICC</a:t>
            </a:r>
            <a:endParaRPr lang="de-DE" sz="2400" b="1" dirty="0">
              <a:ea typeface="思源黑体 Heavy" panose="020B0A00000000000000"/>
            </a:endParaRPr>
          </a:p>
        </p:txBody>
      </p:sp>
      <p:sp>
        <p:nvSpPr>
          <p:cNvPr id="25" name="Rechteck 18"/>
          <p:cNvSpPr/>
          <p:nvPr/>
        </p:nvSpPr>
        <p:spPr>
          <a:xfrm>
            <a:off x="8484229" y="1730419"/>
            <a:ext cx="3373337" cy="713583"/>
          </a:xfrm>
          <a:prstGeom prst="rect">
            <a:avLst/>
          </a:prstGeom>
          <a:noFill/>
          <a:ln>
            <a:noFill/>
          </a:ln>
        </p:spPr>
        <p:txBody>
          <a:bodyPr wrap="square" lIns="141716" tIns="141716" rIns="141716" bIns="141716" anchor="ctr">
            <a:noAutofit/>
          </a:bodyPr>
          <a:lstStyle/>
          <a:p>
            <a:pPr>
              <a:spcAft>
                <a:spcPts val="785"/>
              </a:spcAft>
            </a:pPr>
            <a:r>
              <a:rPr lang="zh-CN" altLang="en-US" sz="1600" b="1" dirty="0">
                <a:ea typeface="思源黑体 Heavy" panose="020B0A00000000000000"/>
              </a:rPr>
              <a:t>消费、工规、车规级</a:t>
            </a:r>
            <a:endParaRPr lang="en-US" altLang="zh-CN" sz="1600" b="1" dirty="0">
              <a:ea typeface="思源黑体 Heavy" panose="020B0A00000000000000"/>
            </a:endParaRPr>
          </a:p>
          <a:p>
            <a:pPr>
              <a:spcAft>
                <a:spcPts val="785"/>
              </a:spcAft>
            </a:pPr>
            <a:r>
              <a:rPr lang="zh-CN" altLang="en-US" sz="1600" b="1" dirty="0">
                <a:ea typeface="思源黑体 Heavy" panose="020B0A00000000000000"/>
              </a:rPr>
              <a:t>可提供更灵活的连接配置</a:t>
            </a:r>
            <a:endParaRPr lang="en-US" sz="3200" b="1" strike="sngStrike" dirty="0">
              <a:ea typeface="思源黑体 Heavy" panose="020B0A00000000000000"/>
            </a:endParaRPr>
          </a:p>
        </p:txBody>
      </p:sp>
      <p:sp>
        <p:nvSpPr>
          <p:cNvPr id="26" name="Rechteck 23"/>
          <p:cNvSpPr/>
          <p:nvPr/>
        </p:nvSpPr>
        <p:spPr>
          <a:xfrm>
            <a:off x="7296945" y="318767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a typeface="思源黑体 Heavy" panose="020B0A00000000000000"/>
              </a:rPr>
              <a:t>连接</a:t>
            </a:r>
            <a:endParaRPr lang="de-DE" sz="2400" b="1" dirty="0">
              <a:ea typeface="思源黑体 Heavy" panose="020B0A00000000000000"/>
            </a:endParaRPr>
          </a:p>
        </p:txBody>
      </p:sp>
      <p:sp>
        <p:nvSpPr>
          <p:cNvPr id="28" name="Rechteck 22"/>
          <p:cNvSpPr/>
          <p:nvPr/>
        </p:nvSpPr>
        <p:spPr>
          <a:xfrm>
            <a:off x="8155243" y="2857355"/>
            <a:ext cx="2701203" cy="713584"/>
          </a:xfrm>
          <a:prstGeom prst="rect">
            <a:avLst/>
          </a:prstGeom>
          <a:noFill/>
          <a:ln>
            <a:noFill/>
          </a:ln>
        </p:spPr>
        <p:txBody>
          <a:bodyPr wrap="square" lIns="141716" tIns="141716" rIns="141716" bIns="141716" anchor="ctr">
            <a:noAutofit/>
          </a:bodyPr>
          <a:lstStyle/>
          <a:p>
            <a:pPr algn="ctr">
              <a:spcAft>
                <a:spcPts val="785"/>
              </a:spcAft>
            </a:pPr>
            <a:r>
              <a:rPr lang="zh-CN" altLang="en-US" sz="1600" b="1" dirty="0">
                <a:ea typeface="思源黑体 Heavy" panose="020B0A00000000000000"/>
              </a:rPr>
              <a:t>一卡连接全球网络 </a:t>
            </a:r>
            <a:endParaRPr lang="en-US" altLang="zh-CN" sz="1600" b="1" dirty="0">
              <a:ea typeface="思源黑体 Heavy" panose="020B0A00000000000000"/>
            </a:endParaRPr>
          </a:p>
          <a:p>
            <a:pPr algn="ctr">
              <a:spcAft>
                <a:spcPts val="785"/>
              </a:spcAft>
            </a:pPr>
            <a:r>
              <a:rPr lang="zh-CN" altLang="en-US" sz="1600" b="1" dirty="0">
                <a:ea typeface="思源黑体 Heavy" panose="020B0A00000000000000"/>
              </a:rPr>
              <a:t>按需下载当地码号  </a:t>
            </a:r>
            <a:endParaRPr lang="en-US" sz="1600" b="1" dirty="0">
              <a:ea typeface="思源黑体 Heavy" panose="020B0A00000000000000"/>
            </a:endParaRPr>
          </a:p>
        </p:txBody>
      </p:sp>
      <p:cxnSp>
        <p:nvCxnSpPr>
          <p:cNvPr id="33" name="Gerader Verbinder 17"/>
          <p:cNvCxnSpPr/>
          <p:nvPr/>
        </p:nvCxnSpPr>
        <p:spPr>
          <a:xfrm>
            <a:off x="7439638" y="2570925"/>
            <a:ext cx="3810036" cy="0"/>
          </a:xfrm>
          <a:prstGeom prst="line">
            <a:avLst/>
          </a:prstGeom>
          <a:ln w="1905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r Verbinder 17"/>
          <p:cNvCxnSpPr/>
          <p:nvPr/>
        </p:nvCxnSpPr>
        <p:spPr>
          <a:xfrm flipV="1">
            <a:off x="7439638" y="3704959"/>
            <a:ext cx="3810036" cy="4887"/>
          </a:xfrm>
          <a:prstGeom prst="line">
            <a:avLst/>
          </a:prstGeom>
          <a:ln w="1905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hteck 30"/>
          <p:cNvSpPr/>
          <p:nvPr/>
        </p:nvSpPr>
        <p:spPr>
          <a:xfrm>
            <a:off x="7304899" y="4250013"/>
            <a:ext cx="887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ea typeface="思源黑体 Heavy" panose="020B0A00000000000000"/>
              </a:rPr>
              <a:t>安全</a:t>
            </a:r>
            <a:endParaRPr lang="de-DE" sz="2400" dirty="0">
              <a:ea typeface="思源黑体 Heavy" panose="020B0A00000000000000"/>
            </a:endParaRPr>
          </a:p>
        </p:txBody>
      </p:sp>
      <p:sp>
        <p:nvSpPr>
          <p:cNvPr id="45" name="Rechteck 30"/>
          <p:cNvSpPr/>
          <p:nvPr/>
        </p:nvSpPr>
        <p:spPr>
          <a:xfrm>
            <a:off x="7346711" y="5455288"/>
            <a:ext cx="85829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35" b="1" dirty="0">
                <a:ea typeface="思源黑体 Heavy" panose="020B0A00000000000000"/>
              </a:rPr>
              <a:t>可信</a:t>
            </a:r>
            <a:endParaRPr lang="de-DE" sz="2135" dirty="0">
              <a:ea typeface="思源黑体 Heavy" panose="020B0A00000000000000"/>
            </a:endParaRPr>
          </a:p>
        </p:txBody>
      </p:sp>
      <p:sp>
        <p:nvSpPr>
          <p:cNvPr id="46" name="Rechteck 25"/>
          <p:cNvSpPr/>
          <p:nvPr/>
        </p:nvSpPr>
        <p:spPr>
          <a:xfrm>
            <a:off x="8484231" y="5132101"/>
            <a:ext cx="2765443" cy="671252"/>
          </a:xfrm>
          <a:prstGeom prst="rect">
            <a:avLst/>
          </a:prstGeom>
          <a:noFill/>
          <a:ln>
            <a:noFill/>
          </a:ln>
        </p:spPr>
        <p:txBody>
          <a:bodyPr wrap="square" lIns="141716" tIns="141716" rIns="141716" bIns="141716" anchor="ctr">
            <a:noAutofit/>
          </a:bodyPr>
          <a:lstStyle/>
          <a:p>
            <a:pPr marL="0" lvl="1" defTabSz="705485">
              <a:lnSpc>
                <a:spcPct val="90000"/>
              </a:lnSpc>
              <a:spcAft>
                <a:spcPct val="15000"/>
              </a:spcAft>
            </a:pPr>
            <a:r>
              <a:rPr lang="en-US" altLang="zh-CN" sz="1600" b="1" dirty="0">
                <a:ea typeface="思源黑体 Heavy" panose="020B0A00000000000000"/>
                <a:cs typeface="Arial" panose="020B0604020202020204" pitchFamily="34" charset="0"/>
              </a:rPr>
              <a:t>  1852</a:t>
            </a:r>
            <a:r>
              <a:rPr lang="zh-CN" altLang="en-US" sz="1600" b="1" dirty="0">
                <a:ea typeface="思源黑体 Heavy" panose="020B0A00000000000000"/>
                <a:cs typeface="Arial" panose="020B0604020202020204" pitchFamily="34" charset="0"/>
              </a:rPr>
              <a:t>年成立</a:t>
            </a:r>
            <a:endParaRPr lang="en-US" altLang="zh-CN" sz="1600" b="1" dirty="0">
              <a:ea typeface="思源黑体 Heavy" panose="020B0A00000000000000"/>
              <a:cs typeface="Arial" panose="020B0604020202020204" pitchFamily="34" charset="0"/>
            </a:endParaRPr>
          </a:p>
          <a:p>
            <a:pPr marL="0" lvl="1" defTabSz="705485">
              <a:lnSpc>
                <a:spcPct val="90000"/>
              </a:lnSpc>
              <a:spcAft>
                <a:spcPct val="15000"/>
              </a:spcAft>
            </a:pPr>
            <a:r>
              <a:rPr lang="zh-CN" altLang="en-US" sz="1600" b="1" dirty="0">
                <a:ea typeface="思源黑体 Heavy" panose="020B0A00000000000000"/>
                <a:cs typeface="Arial" panose="020B0604020202020204" pitchFamily="34" charset="0"/>
              </a:rPr>
              <a:t>  全球可信的合作伙伴</a:t>
            </a:r>
            <a:endParaRPr lang="en-US" altLang="zh-CN" sz="1600" b="1" dirty="0">
              <a:ea typeface="思源黑体 Heavy" panose="020B0A00000000000000"/>
              <a:cs typeface="Arial" panose="020B0604020202020204" pitchFamily="34" charset="0"/>
            </a:endParaRPr>
          </a:p>
        </p:txBody>
      </p:sp>
      <p:cxnSp>
        <p:nvCxnSpPr>
          <p:cNvPr id="51" name="Gerader Verbinder 17"/>
          <p:cNvCxnSpPr/>
          <p:nvPr/>
        </p:nvCxnSpPr>
        <p:spPr>
          <a:xfrm>
            <a:off x="7482423" y="4764911"/>
            <a:ext cx="3767251" cy="0"/>
          </a:xfrm>
          <a:prstGeom prst="line">
            <a:avLst/>
          </a:prstGeom>
          <a:ln w="1905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Picture 14" descr="infineon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45">
            <a:off x="7538879" y="1726088"/>
            <a:ext cx="444792" cy="32681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0" name="Foliennummernplatzhalter 6"/>
          <p:cNvSpPr txBox="1"/>
          <p:nvPr/>
        </p:nvSpPr>
        <p:spPr>
          <a:xfrm>
            <a:off x="11422002" y="6487128"/>
            <a:ext cx="435565" cy="253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6F29-519D-4C45-A00B-9A5AC736E74D}" type="slidenum">
              <a:rPr lang="en-US" sz="800">
                <a:ea typeface="思源黑体 Heavy" panose="020B0A00000000000000"/>
              </a:rPr>
            </a:fld>
            <a:endParaRPr lang="en-US" sz="800" dirty="0">
              <a:ea typeface="思源黑体 Heavy" panose="020B0A00000000000000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1191198" y="5027929"/>
            <a:ext cx="3286809" cy="935612"/>
          </a:xfrm>
          <a:prstGeom prst="roundRect">
            <a:avLst>
              <a:gd name="adj" fmla="val 9066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90000"/>
              </a:lnSpc>
              <a:spcAft>
                <a:spcPts val="265"/>
              </a:spcAft>
              <a:buClr>
                <a:srgbClr val="90DECD">
                  <a:lumMod val="50000"/>
                </a:srgbClr>
              </a:buClr>
            </a:pPr>
            <a:r>
              <a:rPr lang="en-US" altLang="zh-CN" sz="2400" b="1" dirty="0" err="1">
                <a:solidFill>
                  <a:schemeClr val="bg1"/>
                </a:solidFill>
                <a:ea typeface="思源黑体 Heavy" panose="020B0A00000000000000"/>
              </a:rPr>
              <a:t>xUICC</a:t>
            </a:r>
            <a:endParaRPr lang="en-US" altLang="zh-CN" sz="2400" b="1" dirty="0">
              <a:solidFill>
                <a:schemeClr val="bg1"/>
              </a:solidFill>
              <a:ea typeface="思源黑体 Heavy" panose="020B0A00000000000000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191198" y="2774234"/>
            <a:ext cx="3286809" cy="935612"/>
          </a:xfrm>
          <a:prstGeom prst="roundRect">
            <a:avLst>
              <a:gd name="adj" fmla="val 580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90000"/>
              </a:lnSpc>
              <a:spcAft>
                <a:spcPts val="265"/>
              </a:spcAft>
              <a:buClr>
                <a:srgbClr val="90DECD">
                  <a:lumMod val="50000"/>
                </a:srgbClr>
              </a:buClr>
            </a:pP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嵌入式的安全套件</a:t>
            </a:r>
            <a:endParaRPr lang="en-US" altLang="zh-CN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1191198" y="3887902"/>
            <a:ext cx="3286809" cy="935612"/>
          </a:xfrm>
          <a:prstGeom prst="roundRect">
            <a:avLst>
              <a:gd name="adj" fmla="val 6894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90000"/>
              </a:lnSpc>
              <a:spcAft>
                <a:spcPts val="265"/>
              </a:spcAft>
              <a:buClr>
                <a:srgbClr val="90DECD">
                  <a:lumMod val="50000"/>
                </a:srgbClr>
              </a:buClr>
            </a:pP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全球连接</a:t>
            </a:r>
            <a:endParaRPr lang="en-US" altLang="zh-CN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49" name="Gerader Verbinder 17"/>
          <p:cNvCxnSpPr/>
          <p:nvPr/>
        </p:nvCxnSpPr>
        <p:spPr>
          <a:xfrm>
            <a:off x="7498603" y="5903097"/>
            <a:ext cx="3767251" cy="0"/>
          </a:xfrm>
          <a:prstGeom prst="line">
            <a:avLst/>
          </a:prstGeom>
          <a:ln w="1905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hteck 22"/>
          <p:cNvSpPr/>
          <p:nvPr/>
        </p:nvSpPr>
        <p:spPr>
          <a:xfrm>
            <a:off x="8437125" y="3956619"/>
            <a:ext cx="2701203" cy="713584"/>
          </a:xfrm>
          <a:prstGeom prst="rect">
            <a:avLst/>
          </a:prstGeom>
          <a:noFill/>
          <a:ln>
            <a:noFill/>
          </a:ln>
        </p:spPr>
        <p:txBody>
          <a:bodyPr wrap="square" lIns="141716" tIns="141716" rIns="141716" bIns="141716" anchor="ctr">
            <a:noAutofit/>
          </a:bodyPr>
          <a:lstStyle/>
          <a:p>
            <a:pPr marL="0" lvl="1" algn="ctr" defTabSz="705485">
              <a:lnSpc>
                <a:spcPct val="90000"/>
              </a:lnSpc>
              <a:spcAft>
                <a:spcPct val="15000"/>
              </a:spcAft>
            </a:pPr>
            <a:r>
              <a:rPr lang="en-US" altLang="zh-CN" sz="1600" b="1" dirty="0">
                <a:ea typeface="思源黑体 Heavy" panose="020B0A00000000000000"/>
                <a:cs typeface="Arial" panose="020B0604020202020204" pitchFamily="34" charset="0"/>
              </a:rPr>
              <a:t>G+D</a:t>
            </a:r>
            <a:r>
              <a:rPr lang="zh-CN" altLang="en-US" sz="1600" b="1" dirty="0">
                <a:ea typeface="思源黑体 Heavy" panose="020B0A00000000000000"/>
                <a:cs typeface="Arial" panose="020B0604020202020204" pitchFamily="34" charset="0"/>
              </a:rPr>
              <a:t>多重安全保障方案</a:t>
            </a:r>
            <a:endParaRPr lang="en-US" altLang="zh-CN" sz="1600" b="1" dirty="0">
              <a:ea typeface="思源黑体 Heavy" panose="020B0A00000000000000"/>
              <a:cs typeface="Arial" panose="020B0604020202020204" pitchFamily="34" charset="0"/>
            </a:endParaRPr>
          </a:p>
        </p:txBody>
      </p:sp>
      <p:pic>
        <p:nvPicPr>
          <p:cNvPr id="3" name="图形 2" descr="盾打叉 纯色填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5563" y="3843865"/>
            <a:ext cx="506243" cy="506243"/>
          </a:xfrm>
          <a:prstGeom prst="rect">
            <a:avLst/>
          </a:prstGeom>
        </p:spPr>
      </p:pic>
      <p:pic>
        <p:nvPicPr>
          <p:cNvPr id="5" name="图形 4" descr="信号塔 纯色填充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9182" y="2657763"/>
            <a:ext cx="581268" cy="581268"/>
          </a:xfrm>
          <a:prstGeom prst="rect">
            <a:avLst/>
          </a:prstGeom>
        </p:spPr>
      </p:pic>
      <p:pic>
        <p:nvPicPr>
          <p:cNvPr id="7" name="图形 6" descr="选中的剪贴板 纯色填充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49182" y="4930971"/>
            <a:ext cx="580639" cy="580639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8921143" y="6518087"/>
            <a:ext cx="2434611" cy="192000"/>
          </a:xfrm>
        </p:spPr>
        <p:txBody>
          <a:bodyPr/>
          <a:lstStyle/>
          <a:p>
            <a:r>
              <a:rPr lang="zh-CN" altLang="en-US" dirty="0">
                <a:ea typeface="思源黑体 Heavy" panose="020B0A00000000000000"/>
              </a:rPr>
              <a:t>一站式全球连接服务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8073151" y="4352267"/>
            <a:ext cx="3516876" cy="1142667"/>
          </a:xfrm>
          <a:prstGeom prst="roundRect">
            <a:avLst>
              <a:gd name="adj" fmla="val 9138"/>
            </a:avLst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760" tIns="327760" rIns="327760" bIns="327760" numCol="1" spcCol="1270" anchor="ctr" anchorCtr="0">
            <a:noAutofit/>
          </a:bodyPr>
          <a:lstStyle/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865" dirty="0">
              <a:ea typeface="思源黑体 Heavy" panose="020B0A0000000000000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8111981" y="2534733"/>
            <a:ext cx="3516876" cy="1145879"/>
          </a:xfrm>
          <a:prstGeom prst="roundRect">
            <a:avLst>
              <a:gd name="adj" fmla="val 9138"/>
            </a:avLst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760" tIns="327760" rIns="327760" bIns="327760" numCol="1" spcCol="1270" anchor="ctr" anchorCtr="0">
            <a:noAutofit/>
          </a:bodyPr>
          <a:lstStyle/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865" dirty="0">
              <a:ea typeface="思源黑体 Heavy" panose="020B0A00000000000000"/>
            </a:endParaRPr>
          </a:p>
        </p:txBody>
      </p:sp>
      <p:sp>
        <p:nvSpPr>
          <p:cNvPr id="61" name="Titel 5"/>
          <p:cNvSpPr>
            <a:spLocks noGrp="1"/>
          </p:cNvSpPr>
          <p:nvPr>
            <p:ph type="title"/>
          </p:nvPr>
        </p:nvSpPr>
        <p:spPr>
          <a:xfrm>
            <a:off x="473331" y="472712"/>
            <a:ext cx="11527943" cy="756321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+mn-lt"/>
                <a:ea typeface="思源黑体 Heavy" panose="020B0A00000000000000"/>
              </a:rPr>
              <a:t>G+D </a:t>
            </a:r>
            <a:r>
              <a:rPr lang="zh-CN" altLang="en-US" sz="3200" dirty="0">
                <a:latin typeface="+mj-ea"/>
              </a:rPr>
              <a:t>一站式全球连接服务</a:t>
            </a:r>
            <a:r>
              <a:rPr lang="en-US" altLang="zh-CN" sz="3200" dirty="0">
                <a:latin typeface="+mn-lt"/>
              </a:rPr>
              <a:t>--</a:t>
            </a:r>
            <a:r>
              <a:rPr lang="en-US" altLang="zh-CN" sz="3200" dirty="0" err="1">
                <a:latin typeface="+mn-lt"/>
                <a:ea typeface="思源黑体 Heavy" panose="020B0A00000000000000"/>
              </a:rPr>
              <a:t>xUICC</a:t>
            </a:r>
            <a:endParaRPr lang="en-US" sz="3200" dirty="0">
              <a:latin typeface="+mn-lt"/>
              <a:ea typeface="思源黑体 Heavy" panose="020B0A00000000000000"/>
              <a:cs typeface="Arial" panose="020B0604020202020204" pitchFamily="34" charset="0"/>
            </a:endParaRPr>
          </a:p>
        </p:txBody>
      </p:sp>
      <p:pic>
        <p:nvPicPr>
          <p:cNvPr id="67" name="Picture 14" descr="infineon ne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18" y="1646357"/>
            <a:ext cx="880313" cy="64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38" descr="Plug-in_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5" y="4278569"/>
            <a:ext cx="1385879" cy="827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39" descr="3FF_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85" y="3000710"/>
            <a:ext cx="839927" cy="6656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40" descr="4FF_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28" y="2197130"/>
            <a:ext cx="665641" cy="4892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矩形: 圆角 99"/>
          <p:cNvSpPr/>
          <p:nvPr/>
        </p:nvSpPr>
        <p:spPr>
          <a:xfrm>
            <a:off x="6810983" y="2534733"/>
            <a:ext cx="1495079" cy="1145879"/>
          </a:xfrm>
          <a:prstGeom prst="roundRect">
            <a:avLst>
              <a:gd name="adj" fmla="val 91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760" tIns="327760" rIns="327760" bIns="327760" numCol="1" spcCol="1270" anchor="ctr" anchorCtr="0">
            <a:noAutofit/>
          </a:bodyPr>
          <a:lstStyle/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865" dirty="0">
                <a:ea typeface="思源黑体 Heavy" panose="020B0A00000000000000"/>
              </a:rPr>
              <a:t>增强的</a:t>
            </a:r>
            <a:endParaRPr lang="en-US" altLang="zh-CN" sz="1865" dirty="0">
              <a:ea typeface="思源黑体 Heavy" panose="020B0A00000000000000"/>
            </a:endParaRPr>
          </a:p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865" dirty="0">
                <a:ea typeface="思源黑体 Heavy" panose="020B0A00000000000000"/>
              </a:rPr>
              <a:t>硬件</a:t>
            </a:r>
            <a:endParaRPr lang="zh-CN" altLang="en-US" sz="1865" dirty="0">
              <a:ea typeface="思源黑体 Heavy" panose="020B0A00000000000000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8397226" y="2607152"/>
            <a:ext cx="1495079" cy="9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1000" lvl="1" indent="-3810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2135" dirty="0">
                <a:solidFill>
                  <a:schemeClr val="bg1"/>
                </a:solidFill>
                <a:latin typeface="黑体" panose="02010609060101010101" charset="-122"/>
                <a:ea typeface="思源黑体 Heavy" panose="020B0A00000000000000"/>
              </a:rPr>
              <a:t>抗震</a:t>
            </a:r>
            <a:endParaRPr lang="en-US" altLang="zh-CN" sz="2135" dirty="0">
              <a:solidFill>
                <a:schemeClr val="bg1"/>
              </a:solidFill>
              <a:latin typeface="黑体" panose="02010609060101010101" charset="-122"/>
              <a:ea typeface="思源黑体 Heavy" panose="020B0A00000000000000"/>
            </a:endParaRPr>
          </a:p>
          <a:p>
            <a:pPr marL="381000" lvl="1" indent="-3810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2135" dirty="0">
                <a:solidFill>
                  <a:schemeClr val="bg1"/>
                </a:solidFill>
                <a:latin typeface="黑体" panose="02010609060101010101" charset="-122"/>
                <a:ea typeface="思源黑体 Heavy" panose="020B0A00000000000000"/>
              </a:rPr>
              <a:t>抗腐蚀</a:t>
            </a:r>
            <a:endParaRPr lang="en-US" altLang="zh-CN" sz="2135" dirty="0">
              <a:solidFill>
                <a:schemeClr val="bg1"/>
              </a:solidFill>
              <a:latin typeface="黑体" panose="02010609060101010101" charset="-122"/>
              <a:ea typeface="思源黑体 Heavy" panose="020B0A00000000000000"/>
            </a:endParaRPr>
          </a:p>
          <a:p>
            <a:pPr marL="381000" lvl="1" indent="-3810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2135" dirty="0">
                <a:solidFill>
                  <a:schemeClr val="bg1"/>
                </a:solidFill>
                <a:latin typeface="黑体" panose="02010609060101010101" charset="-122"/>
                <a:ea typeface="思源黑体 Heavy" panose="020B0A00000000000000"/>
              </a:rPr>
              <a:t>小尺寸</a:t>
            </a:r>
            <a:endParaRPr lang="en-US" altLang="zh-CN" sz="2135" dirty="0">
              <a:solidFill>
                <a:schemeClr val="bg1"/>
              </a:solidFill>
              <a:latin typeface="黑体" panose="02010609060101010101" charset="-122"/>
              <a:ea typeface="思源黑体 Heavy" panose="020B0A0000000000000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8383486" y="4666223"/>
            <a:ext cx="1522556" cy="640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1000" lvl="1" indent="-3810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2135" dirty="0">
                <a:solidFill>
                  <a:schemeClr val="bg1"/>
                </a:solidFill>
                <a:ea typeface="思源黑体 Heavy" panose="020B0A00000000000000"/>
                <a:cs typeface="Arial" panose="020B0604020202020204" pitchFamily="34" charset="0"/>
              </a:rPr>
              <a:t>码号更新</a:t>
            </a:r>
            <a:endParaRPr lang="en-US" altLang="zh-CN" sz="2135" dirty="0">
              <a:solidFill>
                <a:schemeClr val="bg1"/>
              </a:solidFill>
              <a:ea typeface="思源黑体 Heavy" panose="020B0A00000000000000"/>
              <a:cs typeface="Arial" panose="020B0604020202020204" pitchFamily="34" charset="0"/>
            </a:endParaRPr>
          </a:p>
          <a:p>
            <a:pPr marL="381000" lvl="1" indent="-3810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2135" dirty="0">
                <a:solidFill>
                  <a:schemeClr val="bg1"/>
                </a:solidFill>
                <a:ea typeface="思源黑体 Heavy" panose="020B0A00000000000000"/>
                <a:cs typeface="Arial" panose="020B0604020202020204" pitchFamily="34" charset="0"/>
              </a:rPr>
              <a:t>单个料号</a:t>
            </a:r>
            <a:endParaRPr lang="zh-CN" altLang="en-US" sz="2135" dirty="0">
              <a:solidFill>
                <a:schemeClr val="bg1"/>
              </a:solidFill>
              <a:ea typeface="思源黑体 Heavy" panose="020B0A00000000000000"/>
              <a:cs typeface="Arial" panose="020B0604020202020204" pitchFamily="34" charset="0"/>
            </a:endParaRPr>
          </a:p>
        </p:txBody>
      </p:sp>
      <p:sp>
        <p:nvSpPr>
          <p:cNvPr id="20" name="Foliennummernplatzhalter 6"/>
          <p:cNvSpPr txBox="1"/>
          <p:nvPr/>
        </p:nvSpPr>
        <p:spPr>
          <a:xfrm>
            <a:off x="11422002" y="6487128"/>
            <a:ext cx="435565" cy="253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6F29-519D-4C45-A00B-9A5AC736E74D}" type="slidenum">
              <a:rPr lang="en-US" sz="800">
                <a:ea typeface="思源黑体 Heavy" panose="020B0A00000000000000"/>
              </a:rPr>
            </a:fld>
            <a:endParaRPr lang="en-US" sz="800" dirty="0">
              <a:ea typeface="思源黑体 Heavy" panose="020B0A0000000000000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3331" y="5774341"/>
            <a:ext cx="6909784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135" dirty="0">
                <a:latin typeface="+mj-ea"/>
                <a:ea typeface="+mj-ea"/>
              </a:rPr>
              <a:t>绿色</a:t>
            </a:r>
            <a:r>
              <a:rPr lang="en-US" altLang="zh-CN" sz="2135" dirty="0">
                <a:latin typeface="+mj-lt"/>
                <a:ea typeface="+mj-ea"/>
              </a:rPr>
              <a:t>SIM</a:t>
            </a:r>
            <a:r>
              <a:rPr lang="zh-CN" altLang="en-US" sz="2135" dirty="0">
                <a:latin typeface="+mj-ea"/>
                <a:ea typeface="+mj-ea"/>
              </a:rPr>
              <a:t>卡，可降解材料，减少塑料用量</a:t>
            </a:r>
            <a:r>
              <a:rPr lang="en-US" altLang="zh-CN" sz="2135" dirty="0">
                <a:latin typeface="+mj-ea"/>
                <a:ea typeface="+mj-ea"/>
              </a:rPr>
              <a:t>50%</a:t>
            </a:r>
            <a:r>
              <a:rPr lang="zh-CN" altLang="en-US" sz="2135" dirty="0">
                <a:latin typeface="+mj-ea"/>
                <a:ea typeface="+mj-ea"/>
              </a:rPr>
              <a:t>到</a:t>
            </a:r>
            <a:r>
              <a:rPr lang="en-US" altLang="zh-CN" sz="2135" dirty="0">
                <a:latin typeface="+mj-ea"/>
                <a:ea typeface="+mj-ea"/>
              </a:rPr>
              <a:t>75%</a:t>
            </a:r>
            <a:endParaRPr lang="en-US" altLang="zh-CN" sz="2135" dirty="0">
              <a:latin typeface="+mj-ea"/>
              <a:ea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47285" y="1656241"/>
            <a:ext cx="3699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>
                <a:solidFill>
                  <a:schemeClr val="tx2"/>
                </a:solidFill>
                <a:ea typeface="思源黑体 Heavy" panose="020B0A00000000000000"/>
              </a:rPr>
              <a:t>eUICC</a:t>
            </a:r>
            <a:r>
              <a:rPr lang="en-US" altLang="zh-CN" sz="2400" dirty="0">
                <a:solidFill>
                  <a:schemeClr val="tx2"/>
                </a:solidFill>
                <a:ea typeface="思源黑体 Heavy" panose="020B0A00000000000000"/>
              </a:rPr>
              <a:t> </a:t>
            </a:r>
            <a:r>
              <a:rPr lang="zh-CN" altLang="en-US" sz="2400" dirty="0">
                <a:solidFill>
                  <a:schemeClr val="tx2"/>
                </a:solidFill>
                <a:latin typeface="+mj-ea"/>
                <a:ea typeface="+mj-ea"/>
              </a:rPr>
              <a:t>更 安全、环保</a:t>
            </a:r>
            <a:endParaRPr lang="zh-CN" altLang="en-US" sz="2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957362" y="4681564"/>
            <a:ext cx="1632665" cy="640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1000" lvl="1" indent="-3810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zh-CN" sz="2135" dirty="0">
                <a:solidFill>
                  <a:schemeClr val="bg1"/>
                </a:solidFill>
                <a:ea typeface="思源黑体 Heavy" panose="020B0A00000000000000"/>
                <a:cs typeface="Arial" panose="020B0604020202020204" pitchFamily="34" charset="0"/>
              </a:rPr>
              <a:t>OS</a:t>
            </a:r>
            <a:r>
              <a:rPr lang="zh-CN" altLang="en-US" sz="2135" dirty="0">
                <a:solidFill>
                  <a:schemeClr val="bg1"/>
                </a:solidFill>
                <a:ea typeface="思源黑体 Heavy" panose="020B0A00000000000000"/>
                <a:cs typeface="Arial" panose="020B0604020202020204" pitchFamily="34" charset="0"/>
              </a:rPr>
              <a:t>更新</a:t>
            </a:r>
            <a:endParaRPr lang="en-US" altLang="zh-CN" sz="2135" dirty="0">
              <a:solidFill>
                <a:schemeClr val="bg1"/>
              </a:solidFill>
              <a:ea typeface="思源黑体 Heavy" panose="020B0A00000000000000"/>
              <a:cs typeface="Arial" panose="020B0604020202020204" pitchFamily="34" charset="0"/>
            </a:endParaRPr>
          </a:p>
          <a:p>
            <a:pPr marL="381000" lvl="1" indent="-3810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2135" dirty="0">
                <a:solidFill>
                  <a:schemeClr val="bg1"/>
                </a:solidFill>
                <a:ea typeface="思源黑体 Heavy" panose="020B0A00000000000000"/>
                <a:cs typeface="Arial" panose="020B0604020202020204" pitchFamily="34" charset="0"/>
              </a:rPr>
              <a:t>安全应用</a:t>
            </a:r>
            <a:endParaRPr lang="en-US" altLang="zh-CN" sz="2135" dirty="0">
              <a:solidFill>
                <a:schemeClr val="bg1"/>
              </a:solidFill>
              <a:ea typeface="思源黑体 Heavy" panose="020B0A0000000000000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931443" y="2615228"/>
            <a:ext cx="1321437" cy="9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1000" lvl="1" indent="-3810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2135" dirty="0">
                <a:solidFill>
                  <a:schemeClr val="bg1"/>
                </a:solidFill>
                <a:latin typeface="黑体" panose="02010609060101010101" charset="-122"/>
                <a:ea typeface="思源黑体 Heavy" panose="020B0A00000000000000"/>
              </a:rPr>
              <a:t>防潮</a:t>
            </a:r>
            <a:endParaRPr lang="en-US" altLang="zh-CN" sz="2135" dirty="0">
              <a:solidFill>
                <a:schemeClr val="bg1"/>
              </a:solidFill>
              <a:latin typeface="黑体" panose="02010609060101010101" charset="-122"/>
              <a:ea typeface="思源黑体 Heavy" panose="020B0A00000000000000"/>
            </a:endParaRPr>
          </a:p>
          <a:p>
            <a:pPr marL="381000" lvl="1" indent="-3810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2135" dirty="0">
                <a:solidFill>
                  <a:schemeClr val="bg1"/>
                </a:solidFill>
                <a:latin typeface="黑体" panose="02010609060101010101" charset="-122"/>
                <a:ea typeface="思源黑体 Heavy" panose="020B0A00000000000000"/>
              </a:rPr>
              <a:t>寿命长</a:t>
            </a:r>
            <a:endParaRPr lang="en-US" altLang="zh-CN" sz="2135" dirty="0">
              <a:solidFill>
                <a:schemeClr val="bg1"/>
              </a:solidFill>
              <a:latin typeface="黑体" panose="02010609060101010101" charset="-122"/>
              <a:ea typeface="思源黑体 Heavy" panose="020B0A00000000000000"/>
            </a:endParaRPr>
          </a:p>
          <a:p>
            <a:pPr marL="381000" lvl="1" indent="-3810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2135" dirty="0">
                <a:solidFill>
                  <a:schemeClr val="bg1"/>
                </a:solidFill>
                <a:latin typeface="黑体" panose="02010609060101010101" charset="-122"/>
                <a:ea typeface="思源黑体 Heavy" panose="020B0A00000000000000"/>
              </a:rPr>
              <a:t>低功耗</a:t>
            </a:r>
            <a:endParaRPr lang="en-US" altLang="zh-CN" sz="2135" dirty="0">
              <a:solidFill>
                <a:schemeClr val="bg1"/>
              </a:solidFill>
              <a:latin typeface="黑体" panose="02010609060101010101" charset="-122"/>
              <a:ea typeface="思源黑体 Heavy" panose="020B0A00000000000000"/>
            </a:endParaRPr>
          </a:p>
        </p:txBody>
      </p:sp>
      <p:sp>
        <p:nvSpPr>
          <p:cNvPr id="29" name="箭头: 下 28"/>
          <p:cNvSpPr/>
          <p:nvPr/>
        </p:nvSpPr>
        <p:spPr>
          <a:xfrm rot="13596197">
            <a:off x="1942392" y="3707454"/>
            <a:ext cx="275912" cy="469068"/>
          </a:xfrm>
          <a:prstGeom prst="downArrow">
            <a:avLst>
              <a:gd name="adj1" fmla="val 36353"/>
              <a:gd name="adj2" fmla="val 515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80" dirty="0" err="1">
              <a:ea typeface="思源黑体 Heavy" panose="020B0A00000000000000"/>
            </a:endParaRPr>
          </a:p>
        </p:txBody>
      </p:sp>
      <p:sp>
        <p:nvSpPr>
          <p:cNvPr id="2" name="箭头: 下 1"/>
          <p:cNvSpPr/>
          <p:nvPr/>
        </p:nvSpPr>
        <p:spPr>
          <a:xfrm rot="14090784">
            <a:off x="3605067" y="2589190"/>
            <a:ext cx="275912" cy="469068"/>
          </a:xfrm>
          <a:prstGeom prst="downArrow">
            <a:avLst>
              <a:gd name="adj1" fmla="val 36353"/>
              <a:gd name="adj2" fmla="val 515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80" dirty="0" err="1">
              <a:ea typeface="思源黑体 Heavy" panose="020B0A00000000000000"/>
            </a:endParaRPr>
          </a:p>
        </p:txBody>
      </p:sp>
      <p:sp>
        <p:nvSpPr>
          <p:cNvPr id="5" name="箭头: 下 4"/>
          <p:cNvSpPr/>
          <p:nvPr/>
        </p:nvSpPr>
        <p:spPr>
          <a:xfrm rot="15056337">
            <a:off x="5052828" y="1908619"/>
            <a:ext cx="275912" cy="469068"/>
          </a:xfrm>
          <a:prstGeom prst="downArrow">
            <a:avLst>
              <a:gd name="adj1" fmla="val 36353"/>
              <a:gd name="adj2" fmla="val 515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80" dirty="0" err="1">
              <a:ea typeface="思源黑体 Heavy" panose="020B0A00000000000000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6810983" y="4349054"/>
            <a:ext cx="1495079" cy="1145879"/>
          </a:xfrm>
          <a:prstGeom prst="roundRect">
            <a:avLst>
              <a:gd name="adj" fmla="val 91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760" tIns="327760" rIns="327760" bIns="327760" numCol="1" spcCol="1270" anchor="ctr" anchorCtr="0">
            <a:noAutofit/>
          </a:bodyPr>
          <a:lstStyle/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865" dirty="0">
                <a:ea typeface="思源黑体 Heavy" panose="020B0A00000000000000"/>
              </a:rPr>
              <a:t>灵活的</a:t>
            </a:r>
            <a:endParaRPr lang="en-US" altLang="zh-CN" sz="1865" dirty="0">
              <a:ea typeface="思源黑体 Heavy" panose="020B0A00000000000000"/>
            </a:endParaRPr>
          </a:p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865" dirty="0">
                <a:ea typeface="思源黑体 Heavy" panose="020B0A00000000000000"/>
              </a:rPr>
              <a:t>硬件</a:t>
            </a:r>
            <a:endParaRPr lang="zh-CN" altLang="en-US" sz="1865" dirty="0">
              <a:ea typeface="思源黑体 Heavy" panose="020B0A00000000000000"/>
            </a:endParaRPr>
          </a:p>
        </p:txBody>
      </p:sp>
      <p:sp>
        <p:nvSpPr>
          <p:cNvPr id="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8921143" y="6518087"/>
            <a:ext cx="2434611" cy="192000"/>
          </a:xfrm>
        </p:spPr>
        <p:txBody>
          <a:bodyPr/>
          <a:lstStyle/>
          <a:p>
            <a:r>
              <a:rPr lang="zh-CN" altLang="en-US" dirty="0">
                <a:ea typeface="思源黑体 Heavy" panose="020B0A00000000000000"/>
              </a:rPr>
              <a:t>一站式全球连接服务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35*377"/>
  <p:tag name="TABLE_ENDDRAG_RECT" val="166*82*735*377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WPS 演示</Application>
  <PresentationFormat>宽屏</PresentationFormat>
  <Paragraphs>263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思源黑体 Heavy</vt:lpstr>
      <vt:lpstr>黑体</vt:lpstr>
      <vt:lpstr>Arial Black</vt:lpstr>
      <vt:lpstr>Arial</vt:lpstr>
      <vt:lpstr>Frutiger 75 Black</vt:lpstr>
      <vt:lpstr>Sitka Text</vt:lpstr>
      <vt:lpstr>Arial Unicode MS</vt:lpstr>
      <vt:lpstr>Calibri</vt:lpstr>
      <vt:lpstr>WPS</vt:lpstr>
      <vt:lpstr>PowerPoint 演示文稿</vt:lpstr>
      <vt:lpstr>PowerPoint 演示文稿</vt:lpstr>
      <vt:lpstr>出海可能面临的网络连接困境</vt:lpstr>
      <vt:lpstr>出海可能面临的网络连接困境——网络覆盖</vt:lpstr>
      <vt:lpstr>出海可能面临的网络连接困境——优化连接成本</vt:lpstr>
      <vt:lpstr>出海可能面临的网络连接困境——连接安全</vt:lpstr>
      <vt:lpstr>出海可能面临的网络连接困境——可信的合作伙伴</vt:lpstr>
      <vt:lpstr>G+D一站式全球连接服务--解决出海连接一切所需！</vt:lpstr>
      <vt:lpstr>G+D 一站式全球连接服务--xUICC</vt:lpstr>
      <vt:lpstr>G+D 一站式全球连接服务--连接服务</vt:lpstr>
      <vt:lpstr>G+D 一站式全球连接服务-安全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张鹏</cp:lastModifiedBy>
  <cp:revision>24</cp:revision>
  <dcterms:created xsi:type="dcterms:W3CDTF">2024-11-20T09:24:00Z</dcterms:created>
  <dcterms:modified xsi:type="dcterms:W3CDTF">2025-02-24T03:37:34Z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0E8F8FB6EAE74C98954F9AD619DE8885_12</vt:lpwstr>
  </property>
</Properties>
</file>