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handoutMasterIdLst>
    <p:handoutMasterId r:id="rId15"/>
  </p:handoutMasterIdLst>
  <p:sldIdLst>
    <p:sldId id="256" r:id="rId2"/>
    <p:sldId id="257" r:id="rId3"/>
    <p:sldId id="273" r:id="rId4"/>
    <p:sldId id="260" r:id="rId5"/>
    <p:sldId id="261" r:id="rId6"/>
    <p:sldId id="276" r:id="rId7"/>
    <p:sldId id="277" r:id="rId8"/>
    <p:sldId id="279" r:id="rId9"/>
    <p:sldId id="278" r:id="rId10"/>
    <p:sldId id="280" r:id="rId11"/>
    <p:sldId id="271" r:id="rId12"/>
    <p:sldId id="272" r:id="rId13"/>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8AC7"/>
    <a:srgbClr val="3BB2C2"/>
    <a:srgbClr val="FFCCCC"/>
    <a:srgbClr val="1898EA"/>
    <a:srgbClr val="FF8D41"/>
    <a:srgbClr val="B2B2B2"/>
    <a:srgbClr val="202020"/>
    <a:srgbClr val="323232"/>
    <a:srgbClr val="CC33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91019" autoAdjust="0"/>
  </p:normalViewPr>
  <p:slideViewPr>
    <p:cSldViewPr snapToGrid="0" showGuides="1">
      <p:cViewPr varScale="1">
        <p:scale>
          <a:sx n="99" d="100"/>
          <a:sy n="99" d="100"/>
        </p:scale>
        <p:origin x="390" y="90"/>
      </p:cViewPr>
      <p:guideLst>
        <p:guide orient="horz" pos="2142"/>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302"/>
    </p:cViewPr>
  </p:sorter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62A-426C-ABD6-7C487EC5E9F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62A-426C-ABD6-7C487EC5E9F5}"/>
              </c:ext>
            </c:extLst>
          </c:dPt>
          <c:cat>
            <c:strRef>
              <c:f>Sheet1!$A$2:$A$3</c:f>
              <c:strCache>
                <c:ptCount val="2"/>
                <c:pt idx="0">
                  <c:v>人工成本</c:v>
                </c:pt>
                <c:pt idx="1">
                  <c:v>成本降至</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62A-426C-ABD6-7C487EC5E9F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DE4-49FF-A4F7-11A1036082B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DE4-49FF-A4F7-11A1036082B7}"/>
              </c:ext>
            </c:extLst>
          </c:dPt>
          <c:cat>
            <c:strRef>
              <c:f>Sheet1!$A$2:$A$3</c:f>
              <c:strCache>
                <c:ptCount val="2"/>
                <c:pt idx="0">
                  <c:v>人工成本</c:v>
                </c:pt>
                <c:pt idx="1">
                  <c:v>成本降至</c:v>
                </c:pt>
              </c:strCache>
            </c:strRef>
          </c:cat>
          <c:val>
            <c:numRef>
              <c:f>Sheet1!$B$2:$B$3</c:f>
              <c:numCache>
                <c:formatCode>General</c:formatCode>
                <c:ptCount val="2"/>
                <c:pt idx="0">
                  <c:v>20</c:v>
                </c:pt>
                <c:pt idx="1">
                  <c:v>80</c:v>
                </c:pt>
              </c:numCache>
            </c:numRef>
          </c:val>
          <c:extLst>
            <c:ext xmlns:c16="http://schemas.microsoft.com/office/drawing/2014/chart" uri="{C3380CC4-5D6E-409C-BE32-E72D297353CC}">
              <c16:uniqueId val="{00000004-1DE4-49FF-A4F7-11A1036082B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金额（万元）</c:v>
                </c:pt>
              </c:strCache>
            </c:strRef>
          </c:tx>
          <c:spPr>
            <a:solidFill>
              <a:schemeClr val="accent1"/>
            </a:solidFill>
            <a:ln>
              <a:noFill/>
            </a:ln>
            <a:effectLst/>
          </c:spPr>
          <c:invertIfNegative val="0"/>
          <c:dLbls>
            <c:delete val="1"/>
          </c:dLbls>
          <c:cat>
            <c:strRef>
              <c:f>Sheet1!$A$2</c:f>
              <c:strCache>
                <c:ptCount val="1"/>
                <c:pt idx="0">
                  <c:v>物料成本（万元）</c:v>
                </c:pt>
              </c:strCache>
            </c:strRef>
          </c:cat>
          <c:val>
            <c:numRef>
              <c:f>Sheet1!$B$2</c:f>
              <c:numCache>
                <c:formatCode>General</c:formatCode>
                <c:ptCount val="1"/>
                <c:pt idx="0">
                  <c:v>16</c:v>
                </c:pt>
              </c:numCache>
            </c:numRef>
          </c:val>
          <c:extLst>
            <c:ext xmlns:c16="http://schemas.microsoft.com/office/drawing/2014/chart" uri="{C3380CC4-5D6E-409C-BE32-E72D297353CC}">
              <c16:uniqueId val="{00000000-9BB1-4F24-A7F0-5B55AE69CFD0}"/>
            </c:ext>
          </c:extLst>
        </c:ser>
        <c:dLbls>
          <c:dLblPos val="outEnd"/>
          <c:showLegendKey val="0"/>
          <c:showVal val="1"/>
          <c:showCatName val="0"/>
          <c:showSerName val="0"/>
          <c:showPercent val="0"/>
          <c:showBubbleSize val="0"/>
        </c:dLbls>
        <c:gapWidth val="219"/>
        <c:overlap val="-27"/>
        <c:axId val="1054864880"/>
        <c:axId val="1054867400"/>
      </c:barChart>
      <c:catAx>
        <c:axId val="1054864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defRPr>
            </a:pPr>
            <a:endParaRPr lang="zh-CN"/>
          </a:p>
        </c:txPr>
        <c:crossAx val="1054867400"/>
        <c:crosses val="autoZero"/>
        <c:auto val="1"/>
        <c:lblAlgn val="ctr"/>
        <c:lblOffset val="100"/>
        <c:noMultiLvlLbl val="0"/>
      </c:catAx>
      <c:valAx>
        <c:axId val="1054867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ea"/>
                <a:sym typeface="+mn-lt"/>
              </a:defRPr>
            </a:pPr>
            <a:endParaRPr lang="zh-CN"/>
          </a:p>
        </c:txPr>
        <c:crossAx val="1054864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C02-464D-8170-247753CF278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C02-464D-8170-247753CF2786}"/>
              </c:ext>
            </c:extLst>
          </c:dPt>
          <c:cat>
            <c:strRef>
              <c:f>Sheet1!$A$2:$A$3</c:f>
              <c:strCache>
                <c:ptCount val="2"/>
                <c:pt idx="0">
                  <c:v>人工成本</c:v>
                </c:pt>
                <c:pt idx="1">
                  <c:v>成本降至</c:v>
                </c:pt>
              </c:strCache>
            </c:strRef>
          </c:cat>
          <c:val>
            <c:numRef>
              <c:f>Sheet1!$B$2:$B$3</c:f>
              <c:numCache>
                <c:formatCode>General</c:formatCode>
                <c:ptCount val="2"/>
                <c:pt idx="0">
                  <c:v>3</c:v>
                </c:pt>
                <c:pt idx="1">
                  <c:v>3</c:v>
                </c:pt>
              </c:numCache>
            </c:numRef>
          </c:val>
          <c:extLst>
            <c:ext xmlns:c16="http://schemas.microsoft.com/office/drawing/2014/chart" uri="{C3380CC4-5D6E-409C-BE32-E72D297353CC}">
              <c16:uniqueId val="{00000004-FC02-464D-8170-247753CF278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t>2025/2/21</a:t>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t>2025/2/21</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t>3</a:t>
            </a:fld>
            <a:endParaRPr lang="zh-CN" altLang="en-US"/>
          </a:p>
        </p:txBody>
      </p:sp>
    </p:spTree>
    <p:extLst>
      <p:ext uri="{BB962C8B-B14F-4D97-AF65-F5344CB8AC3E}">
        <p14:creationId xmlns:p14="http://schemas.microsoft.com/office/powerpoint/2010/main" val="2924244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t>8</a:t>
            </a:fld>
            <a:endParaRPr lang="zh-CN" altLang="en-US"/>
          </a:p>
        </p:txBody>
      </p:sp>
    </p:spTree>
    <p:extLst>
      <p:ext uri="{BB962C8B-B14F-4D97-AF65-F5344CB8AC3E}">
        <p14:creationId xmlns:p14="http://schemas.microsoft.com/office/powerpoint/2010/main" val="2631071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t>9</a:t>
            </a:fld>
            <a:endParaRPr lang="zh-CN" altLang="en-US"/>
          </a:p>
        </p:txBody>
      </p:sp>
    </p:spTree>
    <p:extLst>
      <p:ext uri="{BB962C8B-B14F-4D97-AF65-F5344CB8AC3E}">
        <p14:creationId xmlns:p14="http://schemas.microsoft.com/office/powerpoint/2010/main" val="4205035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lnSpc>
                <a:spcPct val="130000"/>
              </a:lnSpc>
              <a:defRPr sz="6000">
                <a:effectLst/>
              </a:defRPr>
            </a:lvl1pPr>
          </a:lstStyle>
          <a:p>
            <a:r>
              <a:rPr lang="zh-CN" altLang="en-US" dirty="0"/>
              <a:t>单击此处添加标题</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2025/2/21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2400">
                <a:solidFill>
                  <a:schemeClr val="tx1">
                    <a:lumMod val="75000"/>
                    <a:lumOff val="25000"/>
                  </a:schemeClr>
                </a:solidFill>
                <a:effectLst/>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单击此处添加副标题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2025/2/21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4400" b="0">
                <a:effectLst/>
              </a:defRPr>
            </a:lvl1pPr>
          </a:lstStyle>
          <a:p>
            <a:r>
              <a:rPr lang="zh-CN" altLang="en-US" dirty="0"/>
              <a:t>单击此处编辑母版标题样式</a:t>
            </a:r>
          </a:p>
        </p:txBody>
      </p:sp>
      <p:sp>
        <p:nvSpPr>
          <p:cNvPr id="3" name="内容占位符 2"/>
          <p:cNvSpPr>
            <a:spLocks noGrp="1"/>
          </p:cNvSpPr>
          <p:nvPr>
            <p:ph idx="1"/>
          </p:nvPr>
        </p:nvSpPr>
        <p:spPr>
          <a:xfrm>
            <a:off x="647700" y="1825625"/>
            <a:ext cx="10515600" cy="4351338"/>
          </a:xfrm>
        </p:spPr>
        <p:txBody>
          <a:bodyPr>
            <a:normAutofit/>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2025/2/21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49" y="469127"/>
            <a:ext cx="10307927" cy="4093347"/>
          </a:xfrm>
        </p:spPr>
        <p:txBody>
          <a:bodyPr anchor="b">
            <a:normAutofit/>
          </a:bodyPr>
          <a:lstStyle>
            <a:lvl1pPr>
              <a:defRPr sz="6000">
                <a:effectLst/>
              </a:defRPr>
            </a:lvl1pPr>
          </a:lstStyle>
          <a:p>
            <a:r>
              <a:rPr lang="zh-CN" altLang="en-US" dirty="0"/>
              <a:t>单击此处编辑母版标题样式</a:t>
            </a:r>
          </a:p>
        </p:txBody>
      </p:sp>
      <p:sp>
        <p:nvSpPr>
          <p:cNvPr id="3" name="文本占位符 2"/>
          <p:cNvSpPr>
            <a:spLocks noGrp="1"/>
          </p:cNvSpPr>
          <p:nvPr>
            <p:ph type="body" idx="1"/>
          </p:nvPr>
        </p:nvSpPr>
        <p:spPr>
          <a:xfrm>
            <a:off x="831850" y="4610028"/>
            <a:ext cx="10307926" cy="647555"/>
          </a:xfr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2025/2/21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4400" b="0" i="0">
                <a:effectLst/>
              </a:defRPr>
            </a:lvl1pPr>
          </a:lstStyle>
          <a:p>
            <a:r>
              <a:rPr lang="zh-CN" altLang="en-US" dirty="0"/>
              <a:t>单击此处编辑母版标题样式</a:t>
            </a:r>
          </a:p>
        </p:txBody>
      </p:sp>
      <p:sp>
        <p:nvSpPr>
          <p:cNvPr id="3" name="内容占位符 2"/>
          <p:cNvSpPr>
            <a:spLocks noGrp="1"/>
          </p:cNvSpPr>
          <p:nvPr>
            <p:ph sz="half" idx="1"/>
          </p:nvPr>
        </p:nvSpPr>
        <p:spPr>
          <a:xfrm>
            <a:off x="647700" y="1825625"/>
            <a:ext cx="5181600" cy="4351338"/>
          </a:xfrm>
        </p:spPr>
        <p:txBody>
          <a:bodyPr>
            <a:normAutofit/>
          </a:bodyPr>
          <a:lstStyle>
            <a:lvl1pPr>
              <a:lnSpc>
                <a:spcPct val="90000"/>
              </a:lnSpc>
              <a:defRPr sz="2800">
                <a:solidFill>
                  <a:schemeClr val="tx1">
                    <a:lumMod val="75000"/>
                    <a:lumOff val="25000"/>
                  </a:schemeClr>
                </a:solidFill>
              </a:defRPr>
            </a:lvl1pPr>
            <a:lvl2pPr>
              <a:lnSpc>
                <a:spcPct val="90000"/>
              </a:lnSpc>
              <a:defRPr sz="2400">
                <a:solidFill>
                  <a:schemeClr val="tx1">
                    <a:lumMod val="75000"/>
                    <a:lumOff val="25000"/>
                  </a:schemeClr>
                </a:solidFill>
              </a:defRPr>
            </a:lvl2pPr>
            <a:lvl3pPr>
              <a:lnSpc>
                <a:spcPct val="90000"/>
              </a:lnSpc>
              <a:defRPr sz="2000">
                <a:solidFill>
                  <a:schemeClr val="tx1">
                    <a:lumMod val="75000"/>
                    <a:lumOff val="25000"/>
                  </a:schemeClr>
                </a:solidFill>
              </a:defRPr>
            </a:lvl3pPr>
            <a:lvl4pPr>
              <a:lnSpc>
                <a:spcPct val="90000"/>
              </a:lnSpc>
              <a:defRPr sz="1800">
                <a:solidFill>
                  <a:schemeClr val="tx1">
                    <a:lumMod val="75000"/>
                    <a:lumOff val="25000"/>
                  </a:schemeClr>
                </a:solidFill>
              </a:defRPr>
            </a:lvl4pPr>
            <a:lvl5pPr>
              <a:lnSpc>
                <a:spcPct val="90000"/>
              </a:lnSpc>
              <a:defRPr sz="18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5981700" y="1825625"/>
            <a:ext cx="5181600" cy="4351338"/>
          </a:xfrm>
        </p:spPr>
        <p:txBody>
          <a:bodyPr>
            <a:normAutofit/>
          </a:bodyPr>
          <a:lstStyle>
            <a:lvl1pPr>
              <a:lnSpc>
                <a:spcPct val="90000"/>
              </a:lnSpc>
              <a:defRPr sz="2800">
                <a:solidFill>
                  <a:schemeClr val="tx1">
                    <a:lumMod val="75000"/>
                    <a:lumOff val="25000"/>
                  </a:schemeClr>
                </a:solidFill>
              </a:defRPr>
            </a:lvl1pPr>
            <a:lvl2pPr>
              <a:lnSpc>
                <a:spcPct val="90000"/>
              </a:lnSpc>
              <a:defRPr sz="2400">
                <a:solidFill>
                  <a:schemeClr val="tx1">
                    <a:lumMod val="75000"/>
                    <a:lumOff val="25000"/>
                  </a:schemeClr>
                </a:solidFill>
              </a:defRPr>
            </a:lvl2pPr>
            <a:lvl3pPr>
              <a:lnSpc>
                <a:spcPct val="90000"/>
              </a:lnSpc>
              <a:defRPr sz="2000">
                <a:solidFill>
                  <a:schemeClr val="tx1">
                    <a:lumMod val="75000"/>
                    <a:lumOff val="25000"/>
                  </a:schemeClr>
                </a:solidFill>
              </a:defRPr>
            </a:lvl3pPr>
            <a:lvl4pPr>
              <a:lnSpc>
                <a:spcPct val="90000"/>
              </a:lnSpc>
              <a:defRPr sz="1800">
                <a:solidFill>
                  <a:schemeClr val="tx1">
                    <a:lumMod val="75000"/>
                    <a:lumOff val="25000"/>
                  </a:schemeClr>
                </a:solidFill>
              </a:defRPr>
            </a:lvl4pPr>
            <a:lvl5pPr>
              <a:lnSpc>
                <a:spcPct val="90000"/>
              </a:lnSpc>
              <a:defRPr sz="18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2025/2/21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dirty="0"/>
              <a:t>单击此处编辑母版标题样式</a:t>
            </a:r>
          </a:p>
        </p:txBody>
      </p:sp>
      <p:sp>
        <p:nvSpPr>
          <p:cNvPr id="3" name="文本占位符 2"/>
          <p:cNvSpPr>
            <a:spLocks noGrp="1"/>
          </p:cNvSpPr>
          <p:nvPr>
            <p:ph type="body" idx="1"/>
          </p:nvPr>
        </p:nvSpPr>
        <p:spPr>
          <a:xfrm>
            <a:off x="839788" y="1744961"/>
            <a:ext cx="5157787" cy="823912"/>
          </a:xfrm>
        </p:spPr>
        <p:txBody>
          <a:bodyPr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2025/2/21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400" b="0">
                <a:effectLst/>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2025/2/21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2025/2/21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3200" b="0">
                <a:effectLst/>
              </a:defRPr>
            </a:lvl1pPr>
          </a:lstStyle>
          <a:p>
            <a:r>
              <a:rPr lang="zh-CN" altLang="en-US" dirty="0"/>
              <a:t>单击此处编辑标题</a:t>
            </a:r>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2025/2/21</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4400"/>
            </a:lvl1pPr>
          </a:lstStyle>
          <a:p>
            <a:r>
              <a:rPr lang="zh-CN" altLang="en-US" dirty="0"/>
              <a:t>单击此处编辑母版标题样式</a:t>
            </a:r>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2025/2/21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2025/2/21</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3" Type="http://schemas.openxmlformats.org/officeDocument/2006/relationships/tags" Target="../tags/tag4.xml"/><Relationship Id="rId21" Type="http://schemas.openxmlformats.org/officeDocument/2006/relationships/tags" Target="../tags/tag22.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image" Target="../media/image3.png"/><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image" Target="../media/image2.png"/><Relationship Id="rId10" Type="http://schemas.openxmlformats.org/officeDocument/2006/relationships/tags" Target="../tags/tag11.xml"/><Relationship Id="rId19" Type="http://schemas.openxmlformats.org/officeDocument/2006/relationships/tags" Target="../tags/tag2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11.jpg"/></Relationships>
</file>

<file path=ppt/slides/_rels/slide6.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3.png"/><Relationship Id="rId7" Type="http://schemas.openxmlformats.org/officeDocument/2006/relationships/image" Target="../media/image20.png"/><Relationship Id="rId12" Type="http://schemas.openxmlformats.org/officeDocument/2006/relationships/image" Target="../media/image25.svg"/><Relationship Id="rId17" Type="http://schemas.openxmlformats.org/officeDocument/2006/relationships/image" Target="../media/image30.png"/><Relationship Id="rId2" Type="http://schemas.openxmlformats.org/officeDocument/2006/relationships/image" Target="../media/image2.png"/><Relationship Id="rId16" Type="http://schemas.openxmlformats.org/officeDocument/2006/relationships/image" Target="../media/image29.sv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svg"/><Relationship Id="rId19"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数智供应链赛道-18"/>
          <p:cNvPicPr>
            <a:picLocks noChangeAspect="1"/>
          </p:cNvPicPr>
          <p:nvPr/>
        </p:nvPicPr>
        <p:blipFill>
          <a:blip r:embed="rId3"/>
          <a:stretch>
            <a:fillRect/>
          </a:stretch>
        </p:blipFill>
        <p:spPr>
          <a:xfrm>
            <a:off x="0" y="0"/>
            <a:ext cx="12234545" cy="688213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13105" y="624840"/>
            <a:ext cx="10174854" cy="400110"/>
          </a:xfrm>
          <a:prstGeom prst="rect">
            <a:avLst/>
          </a:prstGeom>
          <a:noFill/>
        </p:spPr>
        <p:txBody>
          <a:bodyPr wrap="square" rtlCol="0" anchor="t">
            <a:spAutoFit/>
          </a:bodyPr>
          <a:lstStyle/>
          <a:p>
            <a:r>
              <a:rPr lang="zh-CN" altLang="en-US" sz="2000" b="1" dirty="0">
                <a:latin typeface="微软雅黑" charset="-122"/>
                <a:ea typeface="微软雅黑" charset="-122"/>
                <a:sym typeface="+mn-ea"/>
              </a:rPr>
              <a:t>库存损耗</a:t>
            </a:r>
          </a:p>
        </p:txBody>
      </p:sp>
      <p:sp>
        <p:nvSpPr>
          <p:cNvPr id="7" name="圆角矩形 6"/>
          <p:cNvSpPr/>
          <p:nvPr/>
        </p:nvSpPr>
        <p:spPr>
          <a:xfrm>
            <a:off x="3891925" y="2455271"/>
            <a:ext cx="1534886" cy="963385"/>
          </a:xfrm>
          <a:prstGeom prst="roundRect">
            <a:avLst/>
          </a:prstGeom>
          <a:solidFill>
            <a:srgbClr val="00A1D8"/>
          </a:solidFill>
          <a:ln w="222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8" name="组合 7"/>
          <p:cNvGrpSpPr/>
          <p:nvPr/>
        </p:nvGrpSpPr>
        <p:grpSpPr>
          <a:xfrm>
            <a:off x="4475931" y="2704411"/>
            <a:ext cx="432189" cy="465103"/>
            <a:chOff x="7005429" y="4859473"/>
            <a:chExt cx="466184" cy="501686"/>
          </a:xfrm>
          <a:solidFill>
            <a:sysClr val="window" lastClr="FFFFFF"/>
          </a:solidFill>
        </p:grpSpPr>
        <p:sp>
          <p:nvSpPr>
            <p:cNvPr id="9" name="Freeform 154"/>
            <p:cNvSpPr>
              <a:spLocks/>
            </p:cNvSpPr>
            <p:nvPr/>
          </p:nvSpPr>
          <p:spPr bwMode="auto">
            <a:xfrm>
              <a:off x="7146499" y="5285485"/>
              <a:ext cx="50449" cy="46712"/>
            </a:xfrm>
            <a:custGeom>
              <a:avLst/>
              <a:gdLst>
                <a:gd name="T0" fmla="*/ 16 w 23"/>
                <a:gd name="T1" fmla="*/ 0 h 21"/>
                <a:gd name="T2" fmla="*/ 16 w 23"/>
                <a:gd name="T3" fmla="*/ 4 h 21"/>
                <a:gd name="T4" fmla="*/ 19 w 23"/>
                <a:gd name="T5" fmla="*/ 11 h 21"/>
                <a:gd name="T6" fmla="*/ 10 w 23"/>
                <a:gd name="T7" fmla="*/ 17 h 21"/>
                <a:gd name="T8" fmla="*/ 4 w 23"/>
                <a:gd name="T9" fmla="*/ 9 h 21"/>
                <a:gd name="T10" fmla="*/ 6 w 23"/>
                <a:gd name="T11" fmla="*/ 5 h 21"/>
                <a:gd name="T12" fmla="*/ 6 w 23"/>
                <a:gd name="T13" fmla="*/ 0 h 21"/>
                <a:gd name="T14" fmla="*/ 0 w 23"/>
                <a:gd name="T15" fmla="*/ 10 h 21"/>
                <a:gd name="T16" fmla="*/ 11 w 23"/>
                <a:gd name="T17" fmla="*/ 21 h 21"/>
                <a:gd name="T18" fmla="*/ 23 w 23"/>
                <a:gd name="T19" fmla="*/ 10 h 21"/>
                <a:gd name="T20" fmla="*/ 16 w 2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0" name="Rectangle 155"/>
            <p:cNvSpPr>
              <a:spLocks noChangeArrowheads="1"/>
            </p:cNvSpPr>
            <p:nvPr/>
          </p:nvSpPr>
          <p:spPr bwMode="auto">
            <a:xfrm>
              <a:off x="7166118" y="5278945"/>
              <a:ext cx="9342" cy="326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1" name="Freeform 156"/>
            <p:cNvSpPr>
              <a:spLocks noEditPoints="1"/>
            </p:cNvSpPr>
            <p:nvPr/>
          </p:nvSpPr>
          <p:spPr bwMode="auto">
            <a:xfrm>
              <a:off x="7044667" y="4940751"/>
              <a:ext cx="260652" cy="260652"/>
            </a:xfrm>
            <a:custGeom>
              <a:avLst/>
              <a:gdLst>
                <a:gd name="T0" fmla="*/ 24 w 118"/>
                <a:gd name="T1" fmla="*/ 19 h 118"/>
                <a:gd name="T2" fmla="*/ 19 w 118"/>
                <a:gd name="T3" fmla="*/ 94 h 118"/>
                <a:gd name="T4" fmla="*/ 94 w 118"/>
                <a:gd name="T5" fmla="*/ 99 h 118"/>
                <a:gd name="T6" fmla="*/ 99 w 118"/>
                <a:gd name="T7" fmla="*/ 24 h 118"/>
                <a:gd name="T8" fmla="*/ 24 w 118"/>
                <a:gd name="T9" fmla="*/ 19 h 118"/>
                <a:gd name="T10" fmla="*/ 64 w 118"/>
                <a:gd name="T11" fmla="*/ 84 h 118"/>
                <a:gd name="T12" fmla="*/ 64 w 118"/>
                <a:gd name="T13" fmla="*/ 93 h 118"/>
                <a:gd name="T14" fmla="*/ 56 w 118"/>
                <a:gd name="T15" fmla="*/ 93 h 118"/>
                <a:gd name="T16" fmla="*/ 56 w 118"/>
                <a:gd name="T17" fmla="*/ 85 h 118"/>
                <a:gd name="T18" fmla="*/ 41 w 118"/>
                <a:gd name="T19" fmla="*/ 81 h 118"/>
                <a:gd name="T20" fmla="*/ 43 w 118"/>
                <a:gd name="T21" fmla="*/ 71 h 118"/>
                <a:gd name="T22" fmla="*/ 58 w 118"/>
                <a:gd name="T23" fmla="*/ 75 h 118"/>
                <a:gd name="T24" fmla="*/ 66 w 118"/>
                <a:gd name="T25" fmla="*/ 70 h 118"/>
                <a:gd name="T26" fmla="*/ 57 w 118"/>
                <a:gd name="T27" fmla="*/ 62 h 118"/>
                <a:gd name="T28" fmla="*/ 41 w 118"/>
                <a:gd name="T29" fmla="*/ 46 h 118"/>
                <a:gd name="T30" fmla="*/ 56 w 118"/>
                <a:gd name="T31" fmla="*/ 31 h 118"/>
                <a:gd name="T32" fmla="*/ 56 w 118"/>
                <a:gd name="T33" fmla="*/ 23 h 118"/>
                <a:gd name="T34" fmla="*/ 64 w 118"/>
                <a:gd name="T35" fmla="*/ 23 h 118"/>
                <a:gd name="T36" fmla="*/ 64 w 118"/>
                <a:gd name="T37" fmla="*/ 30 h 118"/>
                <a:gd name="T38" fmla="*/ 77 w 118"/>
                <a:gd name="T39" fmla="*/ 33 h 118"/>
                <a:gd name="T40" fmla="*/ 74 w 118"/>
                <a:gd name="T41" fmla="*/ 43 h 118"/>
                <a:gd name="T42" fmla="*/ 62 w 118"/>
                <a:gd name="T43" fmla="*/ 40 h 118"/>
                <a:gd name="T44" fmla="*/ 55 w 118"/>
                <a:gd name="T45" fmla="*/ 45 h 118"/>
                <a:gd name="T46" fmla="*/ 65 w 118"/>
                <a:gd name="T47" fmla="*/ 52 h 118"/>
                <a:gd name="T48" fmla="*/ 79 w 118"/>
                <a:gd name="T49" fmla="*/ 69 h 118"/>
                <a:gd name="T50" fmla="*/ 64 w 118"/>
                <a:gd name="T51" fmla="*/ 8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2" name="Freeform 157"/>
            <p:cNvSpPr>
              <a:spLocks noEditPoints="1"/>
            </p:cNvSpPr>
            <p:nvPr/>
          </p:nvSpPr>
          <p:spPr bwMode="auto">
            <a:xfrm>
              <a:off x="7005429" y="4859473"/>
              <a:ext cx="338194" cy="501686"/>
            </a:xfrm>
            <a:custGeom>
              <a:avLst/>
              <a:gdLst>
                <a:gd name="T0" fmla="*/ 138 w 153"/>
                <a:gd name="T1" fmla="*/ 177 h 227"/>
                <a:gd name="T2" fmla="*/ 16 w 153"/>
                <a:gd name="T3" fmla="*/ 177 h 227"/>
                <a:gd name="T4" fmla="*/ 16 w 153"/>
                <a:gd name="T5" fmla="*/ 16 h 227"/>
                <a:gd name="T6" fmla="*/ 138 w 153"/>
                <a:gd name="T7" fmla="*/ 16 h 227"/>
                <a:gd name="T8" fmla="*/ 138 w 153"/>
                <a:gd name="T9" fmla="*/ 103 h 227"/>
                <a:gd name="T10" fmla="*/ 139 w 153"/>
                <a:gd name="T11" fmla="*/ 102 h 227"/>
                <a:gd name="T12" fmla="*/ 153 w 153"/>
                <a:gd name="T13" fmla="*/ 94 h 227"/>
                <a:gd name="T14" fmla="*/ 153 w 153"/>
                <a:gd name="T15" fmla="*/ 13 h 227"/>
                <a:gd name="T16" fmla="*/ 141 w 153"/>
                <a:gd name="T17" fmla="*/ 0 h 227"/>
                <a:gd name="T18" fmla="*/ 12 w 153"/>
                <a:gd name="T19" fmla="*/ 0 h 227"/>
                <a:gd name="T20" fmla="*/ 0 w 153"/>
                <a:gd name="T21" fmla="*/ 13 h 227"/>
                <a:gd name="T22" fmla="*/ 0 w 153"/>
                <a:gd name="T23" fmla="*/ 215 h 227"/>
                <a:gd name="T24" fmla="*/ 12 w 153"/>
                <a:gd name="T25" fmla="*/ 227 h 227"/>
                <a:gd name="T26" fmla="*/ 141 w 153"/>
                <a:gd name="T27" fmla="*/ 227 h 227"/>
                <a:gd name="T28" fmla="*/ 153 w 153"/>
                <a:gd name="T29" fmla="*/ 215 h 227"/>
                <a:gd name="T30" fmla="*/ 153 w 153"/>
                <a:gd name="T31" fmla="*/ 176 h 227"/>
                <a:gd name="T32" fmla="*/ 138 w 153"/>
                <a:gd name="T33" fmla="*/ 166 h 227"/>
                <a:gd name="T34" fmla="*/ 138 w 153"/>
                <a:gd name="T35" fmla="*/ 177 h 227"/>
                <a:gd name="T36" fmla="*/ 75 w 153"/>
                <a:gd name="T37" fmla="*/ 221 h 227"/>
                <a:gd name="T38" fmla="*/ 56 w 153"/>
                <a:gd name="T39" fmla="*/ 201 h 227"/>
                <a:gd name="T40" fmla="*/ 75 w 153"/>
                <a:gd name="T41" fmla="*/ 182 h 227"/>
                <a:gd name="T42" fmla="*/ 95 w 153"/>
                <a:gd name="T43" fmla="*/ 201 h 227"/>
                <a:gd name="T44" fmla="*/ 75 w 153"/>
                <a:gd name="T45" fmla="*/ 22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227">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3" name="Freeform 158"/>
            <p:cNvSpPr>
              <a:spLocks noEditPoints="1"/>
            </p:cNvSpPr>
            <p:nvPr/>
          </p:nvSpPr>
          <p:spPr bwMode="auto">
            <a:xfrm>
              <a:off x="7281029" y="5062202"/>
              <a:ext cx="190584" cy="190584"/>
            </a:xfrm>
            <a:custGeom>
              <a:avLst/>
              <a:gdLst>
                <a:gd name="T0" fmla="*/ 72 w 86"/>
                <a:gd name="T1" fmla="*/ 17 h 86"/>
                <a:gd name="T2" fmla="*/ 18 w 86"/>
                <a:gd name="T3" fmla="*/ 14 h 86"/>
                <a:gd name="T4" fmla="*/ 14 w 86"/>
                <a:gd name="T5" fmla="*/ 68 h 86"/>
                <a:gd name="T6" fmla="*/ 69 w 86"/>
                <a:gd name="T7" fmla="*/ 72 h 86"/>
                <a:gd name="T8" fmla="*/ 72 w 86"/>
                <a:gd name="T9" fmla="*/ 17 h 86"/>
                <a:gd name="T10" fmla="*/ 46 w 86"/>
                <a:gd name="T11" fmla="*/ 63 h 86"/>
                <a:gd name="T12" fmla="*/ 46 w 86"/>
                <a:gd name="T13" fmla="*/ 70 h 86"/>
                <a:gd name="T14" fmla="*/ 40 w 86"/>
                <a:gd name="T15" fmla="*/ 70 h 86"/>
                <a:gd name="T16" fmla="*/ 40 w 86"/>
                <a:gd name="T17" fmla="*/ 64 h 86"/>
                <a:gd name="T18" fmla="*/ 28 w 86"/>
                <a:gd name="T19" fmla="*/ 61 h 86"/>
                <a:gd name="T20" fmla="*/ 30 w 86"/>
                <a:gd name="T21" fmla="*/ 53 h 86"/>
                <a:gd name="T22" fmla="*/ 41 w 86"/>
                <a:gd name="T23" fmla="*/ 56 h 86"/>
                <a:gd name="T24" fmla="*/ 48 w 86"/>
                <a:gd name="T25" fmla="*/ 52 h 86"/>
                <a:gd name="T26" fmla="*/ 41 w 86"/>
                <a:gd name="T27" fmla="*/ 46 h 86"/>
                <a:gd name="T28" fmla="*/ 29 w 86"/>
                <a:gd name="T29" fmla="*/ 34 h 86"/>
                <a:gd name="T30" fmla="*/ 40 w 86"/>
                <a:gd name="T31" fmla="*/ 22 h 86"/>
                <a:gd name="T32" fmla="*/ 40 w 86"/>
                <a:gd name="T33" fmla="*/ 15 h 86"/>
                <a:gd name="T34" fmla="*/ 47 w 86"/>
                <a:gd name="T35" fmla="*/ 15 h 86"/>
                <a:gd name="T36" fmla="*/ 47 w 86"/>
                <a:gd name="T37" fmla="*/ 21 h 86"/>
                <a:gd name="T38" fmla="*/ 56 w 86"/>
                <a:gd name="T39" fmla="*/ 23 h 86"/>
                <a:gd name="T40" fmla="*/ 54 w 86"/>
                <a:gd name="T41" fmla="*/ 31 h 86"/>
                <a:gd name="T42" fmla="*/ 45 w 86"/>
                <a:gd name="T43" fmla="*/ 29 h 86"/>
                <a:gd name="T44" fmla="*/ 39 w 86"/>
                <a:gd name="T45" fmla="*/ 32 h 86"/>
                <a:gd name="T46" fmla="*/ 47 w 86"/>
                <a:gd name="T47" fmla="*/ 38 h 86"/>
                <a:gd name="T48" fmla="*/ 58 w 86"/>
                <a:gd name="T49" fmla="*/ 51 h 86"/>
                <a:gd name="T50" fmla="*/ 46 w 86"/>
                <a:gd name="T51" fmla="*/ 6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grpSp>
      <p:sp>
        <p:nvSpPr>
          <p:cNvPr id="14" name="文本框 13"/>
          <p:cNvSpPr txBox="1"/>
          <p:nvPr/>
        </p:nvSpPr>
        <p:spPr>
          <a:xfrm>
            <a:off x="5557594" y="2486531"/>
            <a:ext cx="2935957" cy="907941"/>
          </a:xfrm>
          <a:prstGeom prst="rect">
            <a:avLst/>
          </a:prstGeom>
          <a:noFill/>
          <a:effectLst/>
        </p:spPr>
        <p:txBody>
          <a:bodyPr wrap="square" rtlCol="0">
            <a:spAutoFit/>
          </a:bodyPr>
          <a:lstStyle/>
          <a:p>
            <a:pPr algn="ctr">
              <a:buSzPct val="25000"/>
            </a:pPr>
            <a:r>
              <a:rPr lang="zh-CN" altLang="en-US" sz="1700" dirty="0">
                <a:latin typeface="微软雅黑" panose="020B0503020204020204" pitchFamily="34" charset="-122"/>
                <a:ea typeface="微软雅黑" panose="020B0503020204020204" pitchFamily="34" charset="-122"/>
                <a:cs typeface="+mn-ea"/>
                <a:sym typeface="+mn-lt"/>
              </a:rPr>
              <a:t>在库商品损耗降低</a:t>
            </a:r>
            <a:r>
              <a:rPr lang="en-US" altLang="zh-CN" sz="1700" b="1" dirty="0">
                <a:solidFill>
                  <a:schemeClr val="accent1"/>
                </a:solidFill>
                <a:latin typeface="微软雅黑" panose="020B0503020204020204" pitchFamily="34" charset="-122"/>
                <a:ea typeface="微软雅黑" panose="020B0503020204020204" pitchFamily="34" charset="-122"/>
                <a:cs typeface="+mn-ea"/>
                <a:sym typeface="+mn-lt"/>
              </a:rPr>
              <a:t>50%</a:t>
            </a:r>
          </a:p>
          <a:p>
            <a:endParaRPr lang="en-US" altLang="zh-CN" sz="1200"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r>
              <a:rPr lang="zh-CN" altLang="en-US" sz="1200"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上线后效期管理降低库存效期导致的损耗</a:t>
            </a:r>
            <a:endParaRPr lang="en-US" altLang="zh-CN" sz="1200"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endParaRPr lang="en-US" altLang="zh-CN" sz="1200"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7" name="矩形 16"/>
          <p:cNvSpPr/>
          <p:nvPr/>
        </p:nvSpPr>
        <p:spPr>
          <a:xfrm>
            <a:off x="2465220" y="4443534"/>
            <a:ext cx="7527192" cy="1143903"/>
          </a:xfrm>
          <a:prstGeom prst="rect">
            <a:avLst/>
          </a:prstGeom>
        </p:spPr>
        <p:txBody>
          <a:bodyPr wrap="square">
            <a:spAutoFit/>
          </a:bodyPr>
          <a:lstStyle/>
          <a:p>
            <a:pPr marL="92075" indent="-92075">
              <a:lnSpc>
                <a:spcPts val="1600"/>
              </a:lnSpc>
              <a:spcBef>
                <a:spcPts val="600"/>
              </a:spcBef>
              <a:buFont typeface="微软雅黑" pitchFamily="34" charset="-122"/>
              <a:buChar char="▌"/>
            </a:pPr>
            <a:r>
              <a:rPr lang="zh-CN" altLang="en-US" sz="1335" noProof="1">
                <a:solidFill>
                  <a:schemeClr val="tx2">
                    <a:lumMod val="75000"/>
                  </a:schemeClr>
                </a:solidFill>
                <a:latin typeface="微软雅黑" pitchFamily="34" charset="-122"/>
                <a:ea typeface="微软雅黑" pitchFamily="34" charset="-122"/>
                <a:sym typeface="微软雅黑" pitchFamily="34" charset="-122"/>
              </a:rPr>
              <a:t>提供的智能补货建议，能降低过量库存积压</a:t>
            </a:r>
            <a:endParaRPr lang="en-US" altLang="zh-CN" sz="1335" noProof="1">
              <a:solidFill>
                <a:schemeClr val="tx2">
                  <a:lumMod val="75000"/>
                </a:schemeClr>
              </a:solidFill>
              <a:latin typeface="微软雅黑" pitchFamily="34" charset="-122"/>
              <a:ea typeface="微软雅黑" pitchFamily="34" charset="-122"/>
              <a:sym typeface="微软雅黑" pitchFamily="34" charset="-122"/>
            </a:endParaRPr>
          </a:p>
          <a:p>
            <a:pPr marL="92075" indent="-92075">
              <a:lnSpc>
                <a:spcPts val="1600"/>
              </a:lnSpc>
              <a:spcBef>
                <a:spcPts val="600"/>
              </a:spcBef>
              <a:buFont typeface="微软雅黑" pitchFamily="34" charset="-122"/>
              <a:buChar char="▌"/>
            </a:pPr>
            <a:r>
              <a:rPr lang="zh-CN" altLang="en-US" sz="1335" noProof="1">
                <a:solidFill>
                  <a:schemeClr val="tx2">
                    <a:lumMod val="75000"/>
                  </a:schemeClr>
                </a:solidFill>
                <a:latin typeface="微软雅黑" pitchFamily="34" charset="-122"/>
                <a:ea typeface="微软雅黑" pitchFamily="34" charset="-122"/>
                <a:sym typeface="微软雅黑" pitchFamily="34" charset="-122"/>
              </a:rPr>
              <a:t>严格执行先进先出</a:t>
            </a:r>
            <a:r>
              <a:rPr lang="en-US" altLang="zh-CN" sz="1335" noProof="1">
                <a:solidFill>
                  <a:schemeClr val="tx2">
                    <a:lumMod val="75000"/>
                  </a:schemeClr>
                </a:solidFill>
                <a:latin typeface="微软雅黑" pitchFamily="34" charset="-122"/>
                <a:ea typeface="微软雅黑" pitchFamily="34" charset="-122"/>
                <a:sym typeface="微软雅黑" pitchFamily="34" charset="-122"/>
              </a:rPr>
              <a:t>(FIFO)</a:t>
            </a:r>
            <a:r>
              <a:rPr lang="zh-CN" altLang="en-US" sz="1335" noProof="1">
                <a:solidFill>
                  <a:schemeClr val="tx2">
                    <a:lumMod val="75000"/>
                  </a:schemeClr>
                </a:solidFill>
                <a:latin typeface="微软雅黑" pitchFamily="34" charset="-122"/>
                <a:ea typeface="微软雅黑" pitchFamily="34" charset="-122"/>
                <a:sym typeface="微软雅黑" pitchFamily="34" charset="-122"/>
              </a:rPr>
              <a:t>原则，结合库存预警机制，有效防止商品过期损耗</a:t>
            </a:r>
            <a:endParaRPr lang="en-US" altLang="zh-CN" sz="1335" noProof="1">
              <a:solidFill>
                <a:schemeClr val="tx2">
                  <a:lumMod val="75000"/>
                </a:schemeClr>
              </a:solidFill>
              <a:latin typeface="微软雅黑" pitchFamily="34" charset="-122"/>
              <a:ea typeface="微软雅黑" pitchFamily="34" charset="-122"/>
              <a:sym typeface="微软雅黑" pitchFamily="34" charset="-122"/>
            </a:endParaRPr>
          </a:p>
          <a:p>
            <a:pPr marL="92075" indent="-92075">
              <a:lnSpc>
                <a:spcPts val="1600"/>
              </a:lnSpc>
              <a:spcBef>
                <a:spcPts val="600"/>
              </a:spcBef>
              <a:buFont typeface="微软雅黑" pitchFamily="34" charset="-122"/>
              <a:buChar char="▌"/>
            </a:pPr>
            <a:r>
              <a:rPr lang="zh-CN" altLang="en-US" sz="1335" noProof="1">
                <a:solidFill>
                  <a:schemeClr val="tx2">
                    <a:lumMod val="75000"/>
                  </a:schemeClr>
                </a:solidFill>
                <a:latin typeface="微软雅黑" pitchFamily="34" charset="-122"/>
                <a:ea typeface="微软雅黑" pitchFamily="34" charset="-122"/>
                <a:sym typeface="微软雅黑" pitchFamily="34" charset="-122"/>
              </a:rPr>
              <a:t>合理布局：优化仓库布局，减少搬运过程损坏</a:t>
            </a:r>
            <a:endParaRPr lang="en-US" altLang="zh-CN" sz="1335" noProof="1">
              <a:solidFill>
                <a:schemeClr val="tx2">
                  <a:lumMod val="75000"/>
                </a:schemeClr>
              </a:solidFill>
              <a:latin typeface="微软雅黑" pitchFamily="34" charset="-122"/>
              <a:ea typeface="微软雅黑" pitchFamily="34" charset="-122"/>
              <a:sym typeface="微软雅黑" pitchFamily="34" charset="-122"/>
            </a:endParaRPr>
          </a:p>
          <a:p>
            <a:pPr marL="92075" indent="-92075">
              <a:lnSpc>
                <a:spcPts val="1600"/>
              </a:lnSpc>
              <a:spcBef>
                <a:spcPts val="600"/>
              </a:spcBef>
              <a:buFont typeface="微软雅黑" pitchFamily="34" charset="-122"/>
              <a:buChar char="▌"/>
            </a:pPr>
            <a:r>
              <a:rPr lang="zh-CN" altLang="en-US" sz="1335" noProof="1">
                <a:solidFill>
                  <a:schemeClr val="tx2">
                    <a:lumMod val="75000"/>
                  </a:schemeClr>
                </a:solidFill>
                <a:latin typeface="微软雅黑" pitchFamily="34" charset="-122"/>
                <a:ea typeface="微软雅黑" pitchFamily="34" charset="-122"/>
                <a:sym typeface="微软雅黑" pitchFamily="34" charset="-122"/>
              </a:rPr>
              <a:t>数据分析：系统实时生成损耗报表，根据分析结果，不断优化</a:t>
            </a:r>
          </a:p>
        </p:txBody>
      </p:sp>
      <p:sp>
        <p:nvSpPr>
          <p:cNvPr id="18" name="圆角矩形 103"/>
          <p:cNvSpPr/>
          <p:nvPr/>
        </p:nvSpPr>
        <p:spPr>
          <a:xfrm>
            <a:off x="1492270" y="4224063"/>
            <a:ext cx="9056324" cy="1582847"/>
          </a:xfrm>
          <a:prstGeom prst="roundRect">
            <a:avLst>
              <a:gd name="adj" fmla="val 4968"/>
            </a:avLst>
          </a:prstGeom>
          <a:noFill/>
          <a:ln w="3175" cap="rnd" cmpd="sng">
            <a:solidFill>
              <a:srgbClr val="586371"/>
            </a:solidFill>
            <a:prstDash val="dash"/>
            <a:round/>
            <a:headEnd type="none" w="med" len="med"/>
            <a:tailEnd type="none" w="med" len="med"/>
          </a:ln>
        </p:spPr>
        <p:txBody>
          <a:bodyPr vert="eaVert" anchor="ctr"/>
          <a:lstStyle/>
          <a:p>
            <a:pPr indent="0" algn="ctr">
              <a:spcBef>
                <a:spcPct val="20000"/>
              </a:spcBef>
            </a:pPr>
            <a:endParaRPr lang="zh-CN" altLang="en-US" sz="1400" b="1">
              <a:solidFill>
                <a:schemeClr val="bg1"/>
              </a:solidFill>
              <a:latin typeface="微软雅黑" pitchFamily="34" charset="-122"/>
              <a:ea typeface="微软雅黑" pitchFamily="34" charset="-122"/>
              <a:sym typeface="微软雅黑" pitchFamily="34" charset="-122"/>
            </a:endParaRPr>
          </a:p>
        </p:txBody>
      </p:sp>
    </p:spTree>
    <p:extLst>
      <p:ext uri="{BB962C8B-B14F-4D97-AF65-F5344CB8AC3E}">
        <p14:creationId xmlns:p14="http://schemas.microsoft.com/office/powerpoint/2010/main" val="693303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金翼大赛gai-1 -17"/>
          <p:cNvPicPr>
            <a:picLocks noChangeAspect="1"/>
          </p:cNvPicPr>
          <p:nvPr/>
        </p:nvPicPr>
        <p:blipFill>
          <a:blip r:embed="rId3"/>
          <a:stretch>
            <a:fillRect/>
          </a:stretch>
        </p:blipFill>
        <p:spPr>
          <a:xfrm>
            <a:off x="10333355" y="6151245"/>
            <a:ext cx="1222375" cy="469900"/>
          </a:xfrm>
          <a:prstGeom prst="rect">
            <a:avLst/>
          </a:prstGeom>
        </p:spPr>
      </p:pic>
      <p:cxnSp>
        <p:nvCxnSpPr>
          <p:cNvPr id="4" name="直接连接符 3"/>
          <p:cNvCxnSpPr/>
          <p:nvPr/>
        </p:nvCxnSpPr>
        <p:spPr>
          <a:xfrm>
            <a:off x="713105" y="6011545"/>
            <a:ext cx="10766425" cy="0"/>
          </a:xfrm>
          <a:prstGeom prst="line">
            <a:avLst/>
          </a:prstGeom>
        </p:spPr>
        <p:style>
          <a:lnRef idx="2">
            <a:schemeClr val="accent1"/>
          </a:lnRef>
          <a:fillRef idx="0">
            <a:srgbClr val="FFFFFF"/>
          </a:fillRef>
          <a:effectRef idx="0">
            <a:srgbClr val="FFFFFF"/>
          </a:effectRef>
          <a:fontRef idx="minor">
            <a:schemeClr val="tx1"/>
          </a:fontRef>
        </p:style>
      </p:cxnSp>
      <p:pic>
        <p:nvPicPr>
          <p:cNvPr id="7" name="图片 6" descr="cs -19"/>
          <p:cNvPicPr>
            <a:picLocks noChangeAspect="1"/>
          </p:cNvPicPr>
          <p:nvPr/>
        </p:nvPicPr>
        <p:blipFill>
          <a:blip r:embed="rId4"/>
          <a:stretch>
            <a:fillRect/>
          </a:stretch>
        </p:blipFill>
        <p:spPr>
          <a:xfrm>
            <a:off x="621030" y="6158865"/>
            <a:ext cx="1976120" cy="368935"/>
          </a:xfrm>
          <a:prstGeom prst="rect">
            <a:avLst/>
          </a:prstGeom>
        </p:spPr>
      </p:pic>
      <p:grpSp>
        <p:nvGrpSpPr>
          <p:cNvPr id="12" name="组合 11">
            <a:extLst>
              <a:ext uri="{FF2B5EF4-FFF2-40B4-BE49-F238E27FC236}">
                <a16:creationId xmlns:a16="http://schemas.microsoft.com/office/drawing/2014/main" id="{4AE3011C-A7DD-0940-97C3-2FD00DD346C7}"/>
              </a:ext>
            </a:extLst>
          </p:cNvPr>
          <p:cNvGrpSpPr/>
          <p:nvPr/>
        </p:nvGrpSpPr>
        <p:grpSpPr>
          <a:xfrm>
            <a:off x="1946317" y="3458728"/>
            <a:ext cx="4086838" cy="886201"/>
            <a:chOff x="1049305" y="3975348"/>
            <a:chExt cx="4086838" cy="886201"/>
          </a:xfrm>
        </p:grpSpPr>
        <p:sp>
          <p:nvSpPr>
            <p:cNvPr id="15" name="Bullet1">
              <a:extLst>
                <a:ext uri="{FF2B5EF4-FFF2-40B4-BE49-F238E27FC236}">
                  <a16:creationId xmlns:a16="http://schemas.microsoft.com/office/drawing/2014/main" id="{8FFE8A8C-3AB7-5808-384C-3A83A10383C8}"/>
                </a:ext>
              </a:extLst>
            </p:cNvPr>
            <p:cNvSpPr txBox="1"/>
            <p:nvPr/>
          </p:nvSpPr>
          <p:spPr>
            <a:xfrm>
              <a:off x="1142827" y="3975348"/>
              <a:ext cx="3526912" cy="494819"/>
            </a:xfrm>
            <a:prstGeom prst="rect">
              <a:avLst/>
            </a:prstGeom>
            <a:noFill/>
          </p:spPr>
          <p:txBody>
            <a:bodyPr wrap="square" rtlCol="0" anchor="b" anchorCtr="1">
              <a:normAutofit/>
            </a:bodyPr>
            <a:lstStyle/>
            <a:p>
              <a:pPr algn="ctr"/>
              <a:r>
                <a:rPr lang="zh-CN" altLang="en-US" sz="1700" dirty="0">
                  <a:latin typeface="微软雅黑" panose="020B0503020204020204" pitchFamily="34" charset="-122"/>
                  <a:ea typeface="微软雅黑" panose="020B0503020204020204" pitchFamily="34" charset="-122"/>
                  <a:cs typeface="+mn-ea"/>
                </a:rPr>
                <a:t>耗材成本</a:t>
              </a:r>
            </a:p>
          </p:txBody>
        </p:sp>
        <p:sp>
          <p:nvSpPr>
            <p:cNvPr id="16" name="Text1">
              <a:extLst>
                <a:ext uri="{FF2B5EF4-FFF2-40B4-BE49-F238E27FC236}">
                  <a16:creationId xmlns:a16="http://schemas.microsoft.com/office/drawing/2014/main" id="{5E29D89B-D632-DBB9-1127-E6335B54EC83}"/>
                </a:ext>
              </a:extLst>
            </p:cNvPr>
            <p:cNvSpPr txBox="1"/>
            <p:nvPr/>
          </p:nvSpPr>
          <p:spPr>
            <a:xfrm>
              <a:off x="1049305" y="4519232"/>
              <a:ext cx="4086838" cy="342317"/>
            </a:xfrm>
            <a:prstGeom prst="rect">
              <a:avLst/>
            </a:prstGeom>
            <a:noFill/>
          </p:spPr>
          <p:txBody>
            <a:bodyPr wrap="square" rtlCol="0" anchor="t" anchorCtr="1">
              <a:noAutofit/>
            </a:bodyPr>
            <a:lstStyle>
              <a:defPPr>
                <a:defRPr lang="zh-CN"/>
              </a:defPPr>
              <a:lvl1pPr algn="ctr">
                <a:lnSpc>
                  <a:spcPct val="150000"/>
                </a:lnSpc>
                <a:defRPr sz="1000"/>
              </a:lvl1pPr>
            </a:lstStyle>
            <a:p>
              <a:r>
                <a:rPr lang="zh-CN" altLang="en-US" sz="1100"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无纸化：无纸化节省大量耗材成本</a:t>
              </a:r>
              <a:r>
                <a:rPr lang="en-US" altLang="zh-CN" sz="1100"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100"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全年节省耗材</a:t>
              </a:r>
              <a:r>
                <a:rPr lang="en-US" altLang="zh-CN" sz="1400" b="1" kern="100" dirty="0">
                  <a:solidFill>
                    <a:srgbClr val="338AC7"/>
                  </a:solidFill>
                  <a:latin typeface="微软雅黑" panose="020B0503020204020204" pitchFamily="34" charset="-122"/>
                  <a:ea typeface="微软雅黑" panose="020B0503020204020204" pitchFamily="34" charset="-122"/>
                  <a:cs typeface="Times New Roman" panose="02020603050405020304" pitchFamily="18" charset="0"/>
                </a:rPr>
                <a:t>16</a:t>
              </a:r>
              <a:r>
                <a:rPr lang="zh-CN" altLang="en-US" sz="1400" b="1" kern="100" dirty="0">
                  <a:solidFill>
                    <a:srgbClr val="338AC7"/>
                  </a:solidFill>
                  <a:latin typeface="微软雅黑" panose="020B0503020204020204" pitchFamily="34" charset="-122"/>
                  <a:ea typeface="微软雅黑" panose="020B0503020204020204" pitchFamily="34" charset="-122"/>
                  <a:cs typeface="Times New Roman" panose="02020603050405020304" pitchFamily="18" charset="0"/>
                </a:rPr>
                <a:t>万元</a:t>
              </a:r>
              <a:r>
                <a:rPr lang="en-US" altLang="zh-CN" sz="1400" b="1" kern="100" dirty="0">
                  <a:solidFill>
                    <a:srgbClr val="338AC7"/>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400" b="1" kern="100" dirty="0">
                  <a:solidFill>
                    <a:srgbClr val="338AC7"/>
                  </a:solidFill>
                  <a:latin typeface="微软雅黑" panose="020B0503020204020204" pitchFamily="34" charset="-122"/>
                  <a:ea typeface="微软雅黑" panose="020B0503020204020204" pitchFamily="34" charset="-122"/>
                  <a:cs typeface="Times New Roman" panose="02020603050405020304" pitchFamily="18" charset="0"/>
                </a:rPr>
                <a:t>年</a:t>
              </a:r>
            </a:p>
            <a:p>
              <a:pPr marL="0" marR="0"/>
              <a:endParaRPr lang="zh-CN" altLang="en-US" sz="1100"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aphicFrame>
        <p:nvGraphicFramePr>
          <p:cNvPr id="13" name="Obj">
            <a:extLst>
              <a:ext uri="{FF2B5EF4-FFF2-40B4-BE49-F238E27FC236}">
                <a16:creationId xmlns:a16="http://schemas.microsoft.com/office/drawing/2014/main" id="{FAD27D46-D82C-8F76-BB2C-4052DDB37A90}"/>
              </a:ext>
            </a:extLst>
          </p:cNvPr>
          <p:cNvGraphicFramePr>
            <a:graphicFrameLocks/>
          </p:cNvGraphicFramePr>
          <p:nvPr>
            <p:extLst>
              <p:ext uri="{D42A27DB-BD31-4B8C-83A1-F6EECF244321}">
                <p14:modId xmlns:p14="http://schemas.microsoft.com/office/powerpoint/2010/main" val="942986966"/>
              </p:ext>
            </p:extLst>
          </p:nvPr>
        </p:nvGraphicFramePr>
        <p:xfrm>
          <a:off x="2478407" y="1301164"/>
          <a:ext cx="2649776" cy="2348331"/>
        </p:xfrm>
        <a:graphic>
          <a:graphicData uri="http://schemas.openxmlformats.org/drawingml/2006/chart">
            <c:chart xmlns:c="http://schemas.openxmlformats.org/drawingml/2006/chart" xmlns:r="http://schemas.openxmlformats.org/officeDocument/2006/relationships" r:id="rId5"/>
          </a:graphicData>
        </a:graphic>
      </p:graphicFrame>
      <p:sp>
        <p:nvSpPr>
          <p:cNvPr id="14" name="文本框 13">
            <a:extLst>
              <a:ext uri="{FF2B5EF4-FFF2-40B4-BE49-F238E27FC236}">
                <a16:creationId xmlns:a16="http://schemas.microsoft.com/office/drawing/2014/main" id="{C0864832-AD3C-8E62-9E25-9DE491D36338}"/>
              </a:ext>
            </a:extLst>
          </p:cNvPr>
          <p:cNvSpPr txBox="1"/>
          <p:nvPr/>
        </p:nvSpPr>
        <p:spPr>
          <a:xfrm>
            <a:off x="2673888" y="2209921"/>
            <a:ext cx="697627" cy="707886"/>
          </a:xfrm>
          <a:prstGeom prst="rect">
            <a:avLst/>
          </a:prstGeom>
          <a:noFill/>
        </p:spPr>
        <p:txBody>
          <a:bodyPr wrap="non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16</a:t>
            </a:r>
          </a:p>
          <a:p>
            <a:pPr algn="ctr"/>
            <a:r>
              <a:rPr lang="zh-CN" altLang="en-US" sz="2000" b="1" dirty="0">
                <a:solidFill>
                  <a:schemeClr val="bg1"/>
                </a:solidFill>
                <a:latin typeface="微软雅黑" panose="020B0503020204020204" pitchFamily="34" charset="-122"/>
                <a:ea typeface="微软雅黑" panose="020B0503020204020204" pitchFamily="34" charset="-122"/>
              </a:rPr>
              <a:t>万元</a:t>
            </a:r>
          </a:p>
        </p:txBody>
      </p:sp>
      <p:grpSp>
        <p:nvGrpSpPr>
          <p:cNvPr id="17" name="组合 16">
            <a:extLst>
              <a:ext uri="{FF2B5EF4-FFF2-40B4-BE49-F238E27FC236}">
                <a16:creationId xmlns:a16="http://schemas.microsoft.com/office/drawing/2014/main" id="{EE3B4164-EA21-5B08-F141-0B2F091D0D63}"/>
              </a:ext>
            </a:extLst>
          </p:cNvPr>
          <p:cNvGrpSpPr/>
          <p:nvPr/>
        </p:nvGrpSpPr>
        <p:grpSpPr>
          <a:xfrm>
            <a:off x="7301021" y="1488407"/>
            <a:ext cx="3010418" cy="3099241"/>
            <a:chOff x="6933467" y="197662"/>
            <a:chExt cx="3637940" cy="5230955"/>
          </a:xfrm>
        </p:grpSpPr>
        <p:grpSp>
          <p:nvGrpSpPr>
            <p:cNvPr id="18" name="组合 17">
              <a:extLst>
                <a:ext uri="{FF2B5EF4-FFF2-40B4-BE49-F238E27FC236}">
                  <a16:creationId xmlns:a16="http://schemas.microsoft.com/office/drawing/2014/main" id="{61C8874E-4A9B-DB27-1801-24B419316A45}"/>
                </a:ext>
              </a:extLst>
            </p:cNvPr>
            <p:cNvGrpSpPr/>
            <p:nvPr/>
          </p:nvGrpSpPr>
          <p:grpSpPr>
            <a:xfrm>
              <a:off x="6933467" y="3887072"/>
              <a:ext cx="3526913" cy="1541545"/>
              <a:chOff x="6933467" y="3887072"/>
              <a:chExt cx="3526913" cy="1541545"/>
            </a:xfrm>
          </p:grpSpPr>
          <p:sp>
            <p:nvSpPr>
              <p:cNvPr id="21" name="Bullet2">
                <a:extLst>
                  <a:ext uri="{FF2B5EF4-FFF2-40B4-BE49-F238E27FC236}">
                    <a16:creationId xmlns:a16="http://schemas.microsoft.com/office/drawing/2014/main" id="{066F5A63-B2BA-CCB7-2A22-41C77EF850E9}"/>
                  </a:ext>
                </a:extLst>
              </p:cNvPr>
              <p:cNvSpPr txBox="1"/>
              <p:nvPr/>
            </p:nvSpPr>
            <p:spPr>
              <a:xfrm>
                <a:off x="6933468" y="3887072"/>
                <a:ext cx="3526912" cy="494819"/>
              </a:xfrm>
              <a:prstGeom prst="rect">
                <a:avLst/>
              </a:prstGeom>
              <a:noFill/>
            </p:spPr>
            <p:txBody>
              <a:bodyPr wrap="square" rtlCol="0" anchor="b" anchorCtr="1">
                <a:noAutofit/>
              </a:bodyPr>
              <a:lstStyle>
                <a:defPPr>
                  <a:defRPr lang="zh-CN"/>
                </a:defPPr>
                <a:lvl1pPr algn="ctr">
                  <a:defRPr sz="1700">
                    <a:latin typeface="微软雅黑" panose="020B0503020204020204" pitchFamily="34" charset="-122"/>
                    <a:ea typeface="微软雅黑" panose="020B0503020204020204" pitchFamily="34" charset="-122"/>
                    <a:cs typeface="+mn-ea"/>
                  </a:defRPr>
                </a:lvl1pPr>
              </a:lstStyle>
              <a:p>
                <a:r>
                  <a:rPr lang="zh-CN" altLang="en-US" dirty="0"/>
                  <a:t>人力成本</a:t>
                </a:r>
                <a:endParaRPr lang="en-US" altLang="zh-CN" dirty="0"/>
              </a:p>
            </p:txBody>
          </p:sp>
          <p:sp>
            <p:nvSpPr>
              <p:cNvPr id="22" name="Text2">
                <a:extLst>
                  <a:ext uri="{FF2B5EF4-FFF2-40B4-BE49-F238E27FC236}">
                    <a16:creationId xmlns:a16="http://schemas.microsoft.com/office/drawing/2014/main" id="{507B6453-511D-D620-F627-36C3D2012C35}"/>
                  </a:ext>
                </a:extLst>
              </p:cNvPr>
              <p:cNvSpPr txBox="1"/>
              <p:nvPr/>
            </p:nvSpPr>
            <p:spPr>
              <a:xfrm>
                <a:off x="6933467" y="4449446"/>
                <a:ext cx="3526912" cy="979171"/>
              </a:xfrm>
              <a:prstGeom prst="rect">
                <a:avLst/>
              </a:prstGeom>
              <a:noFill/>
            </p:spPr>
            <p:txBody>
              <a:bodyPr wrap="square" rtlCol="0" anchor="t" anchorCtr="1">
                <a:normAutofit/>
              </a:bodyPr>
              <a:lstStyle>
                <a:defPPr>
                  <a:defRPr lang="zh-CN"/>
                </a:defPPr>
                <a:lvl1pPr algn="ctr">
                  <a:lnSpc>
                    <a:spcPct val="150000"/>
                  </a:lnSpc>
                  <a:defRPr sz="1000"/>
                </a:lvl1pPr>
              </a:lstStyle>
              <a:p>
                <a:pPr marL="0" marR="0"/>
                <a:r>
                  <a:rPr lang="zh-CN" altLang="en-US" sz="1100"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上线后每箱人工成本降至上线前</a:t>
                </a:r>
                <a:r>
                  <a:rPr lang="en-US" altLang="zh-CN" sz="1400" b="1" kern="100" dirty="0">
                    <a:solidFill>
                      <a:srgbClr val="338AC7"/>
                    </a:solidFill>
                    <a:latin typeface="微软雅黑" panose="020B0503020204020204" pitchFamily="34" charset="-122"/>
                    <a:ea typeface="微软雅黑" panose="020B0503020204020204" pitchFamily="34" charset="-122"/>
                    <a:cs typeface="Times New Roman" panose="02020603050405020304" pitchFamily="18" charset="0"/>
                  </a:rPr>
                  <a:t>50%</a:t>
                </a:r>
                <a:r>
                  <a:rPr lang="zh-CN" altLang="en-US" sz="1400" b="1" kern="100" dirty="0">
                    <a:solidFill>
                      <a:srgbClr val="338AC7"/>
                    </a:solidFill>
                    <a:latin typeface="微软雅黑" panose="020B0503020204020204" pitchFamily="34" charset="-122"/>
                    <a:ea typeface="微软雅黑" panose="020B0503020204020204" pitchFamily="34" charset="-122"/>
                    <a:cs typeface="Times New Roman" panose="02020603050405020304" pitchFamily="18" charset="0"/>
                  </a:rPr>
                  <a:t>左右</a:t>
                </a:r>
              </a:p>
            </p:txBody>
          </p:sp>
        </p:grpSp>
        <p:graphicFrame>
          <p:nvGraphicFramePr>
            <p:cNvPr id="19" name="图表 18">
              <a:extLst>
                <a:ext uri="{FF2B5EF4-FFF2-40B4-BE49-F238E27FC236}">
                  <a16:creationId xmlns:a16="http://schemas.microsoft.com/office/drawing/2014/main" id="{C5DD6672-FBFF-8EE0-DD9F-B91425B46536}"/>
                </a:ext>
              </a:extLst>
            </p:cNvPr>
            <p:cNvGraphicFramePr>
              <a:graphicFrameLocks/>
            </p:cNvGraphicFramePr>
            <p:nvPr>
              <p:extLst>
                <p:ext uri="{D42A27DB-BD31-4B8C-83A1-F6EECF244321}">
                  <p14:modId xmlns:p14="http://schemas.microsoft.com/office/powerpoint/2010/main" val="2929692256"/>
                </p:ext>
              </p:extLst>
            </p:nvPr>
          </p:nvGraphicFramePr>
          <p:xfrm>
            <a:off x="7182999" y="197662"/>
            <a:ext cx="3388408" cy="3199982"/>
          </p:xfrm>
          <a:graphic>
            <a:graphicData uri="http://schemas.openxmlformats.org/drawingml/2006/chart">
              <c:chart xmlns:c="http://schemas.openxmlformats.org/drawingml/2006/chart" xmlns:r="http://schemas.openxmlformats.org/officeDocument/2006/relationships" r:id="rId6"/>
            </a:graphicData>
          </a:graphic>
        </p:graphicFrame>
        <p:sp>
          <p:nvSpPr>
            <p:cNvPr id="20" name="文本框 19">
              <a:extLst>
                <a:ext uri="{FF2B5EF4-FFF2-40B4-BE49-F238E27FC236}">
                  <a16:creationId xmlns:a16="http://schemas.microsoft.com/office/drawing/2014/main" id="{4DA68921-030B-6B2D-3773-6124E03BB1CE}"/>
                </a:ext>
              </a:extLst>
            </p:cNvPr>
            <p:cNvSpPr txBox="1"/>
            <p:nvPr/>
          </p:nvSpPr>
          <p:spPr>
            <a:xfrm>
              <a:off x="8846012" y="1523855"/>
              <a:ext cx="740908" cy="400111"/>
            </a:xfrm>
            <a:prstGeom prst="rect">
              <a:avLst/>
            </a:prstGeom>
            <a:noFill/>
          </p:spPr>
          <p:txBody>
            <a:bodyPr wrap="none" rtlCol="0">
              <a:spAutoFit/>
            </a:bodyPr>
            <a:lstStyle/>
            <a:p>
              <a:r>
                <a:rPr lang="en-US" altLang="zh-CN" sz="2000" b="1" dirty="0">
                  <a:solidFill>
                    <a:schemeClr val="bg1"/>
                  </a:solidFill>
                  <a:latin typeface="微软雅黑" panose="020B0503020204020204" pitchFamily="34" charset="-122"/>
                  <a:ea typeface="微软雅黑" panose="020B0503020204020204" pitchFamily="34" charset="-122"/>
                </a:rPr>
                <a:t>50%</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23" name="矩形 22"/>
          <p:cNvSpPr/>
          <p:nvPr/>
        </p:nvSpPr>
        <p:spPr>
          <a:xfrm>
            <a:off x="2529012" y="4724361"/>
            <a:ext cx="3086353" cy="861774"/>
          </a:xfrm>
          <a:prstGeom prst="rect">
            <a:avLst/>
          </a:prstGeom>
        </p:spPr>
        <p:txBody>
          <a:bodyPr wrap="square">
            <a:spAutoFit/>
          </a:bodyPr>
          <a:lstStyle/>
          <a:p>
            <a:pPr marL="92075" indent="-92075">
              <a:lnSpc>
                <a:spcPts val="1600"/>
              </a:lnSpc>
              <a:spcBef>
                <a:spcPts val="600"/>
              </a:spcBef>
              <a:buFont typeface="微软雅黑" pitchFamily="34" charset="-122"/>
              <a:buChar char="▌"/>
            </a:pPr>
            <a:r>
              <a:rPr lang="zh-CN" altLang="en-US" sz="1335" noProof="1">
                <a:solidFill>
                  <a:schemeClr val="tx2">
                    <a:lumMod val="75000"/>
                  </a:schemeClr>
                </a:solidFill>
                <a:latin typeface="微软雅黑" pitchFamily="34" charset="-122"/>
                <a:ea typeface="微软雅黑" pitchFamily="34" charset="-122"/>
                <a:sym typeface="微软雅黑" pitchFamily="34" charset="-122"/>
              </a:rPr>
              <a:t>实时数据采集与库存管理</a:t>
            </a:r>
            <a:endParaRPr lang="en-US" altLang="zh-CN" sz="1335" noProof="1">
              <a:solidFill>
                <a:schemeClr val="tx2">
                  <a:lumMod val="75000"/>
                </a:schemeClr>
              </a:solidFill>
              <a:latin typeface="微软雅黑" pitchFamily="34" charset="-122"/>
              <a:ea typeface="微软雅黑" pitchFamily="34" charset="-122"/>
              <a:sym typeface="微软雅黑" pitchFamily="34" charset="-122"/>
            </a:endParaRPr>
          </a:p>
          <a:p>
            <a:pPr marL="92075" indent="-92075">
              <a:lnSpc>
                <a:spcPts val="1600"/>
              </a:lnSpc>
              <a:spcBef>
                <a:spcPts val="600"/>
              </a:spcBef>
              <a:buFont typeface="微软雅黑" pitchFamily="34" charset="-122"/>
              <a:buChar char="▌"/>
            </a:pPr>
            <a:r>
              <a:rPr lang="zh-CN" altLang="en-US" sz="1335" noProof="1">
                <a:solidFill>
                  <a:schemeClr val="tx2">
                    <a:lumMod val="75000"/>
                  </a:schemeClr>
                </a:solidFill>
                <a:latin typeface="微软雅黑" pitchFamily="34" charset="-122"/>
                <a:ea typeface="微软雅黑" pitchFamily="34" charset="-122"/>
                <a:sym typeface="微软雅黑" pitchFamily="34" charset="-122"/>
              </a:rPr>
              <a:t>智能仓储管理与自动化操作流程</a:t>
            </a:r>
            <a:endParaRPr lang="en-US" altLang="zh-CN" sz="1335" noProof="1">
              <a:solidFill>
                <a:schemeClr val="tx2">
                  <a:lumMod val="75000"/>
                </a:schemeClr>
              </a:solidFill>
              <a:latin typeface="微软雅黑" pitchFamily="34" charset="-122"/>
              <a:ea typeface="微软雅黑" pitchFamily="34" charset="-122"/>
              <a:sym typeface="微软雅黑" pitchFamily="34" charset="-122"/>
            </a:endParaRPr>
          </a:p>
          <a:p>
            <a:pPr marL="92075" indent="-92075">
              <a:lnSpc>
                <a:spcPts val="1600"/>
              </a:lnSpc>
              <a:spcBef>
                <a:spcPts val="600"/>
              </a:spcBef>
              <a:buFont typeface="微软雅黑" pitchFamily="34" charset="-122"/>
              <a:buChar char="▌"/>
            </a:pPr>
            <a:r>
              <a:rPr lang="zh-CN" altLang="en-US" sz="1335" noProof="1">
                <a:solidFill>
                  <a:schemeClr val="tx2">
                    <a:lumMod val="75000"/>
                  </a:schemeClr>
                </a:solidFill>
                <a:latin typeface="微软雅黑" pitchFamily="34" charset="-122"/>
                <a:ea typeface="微软雅黑" pitchFamily="34" charset="-122"/>
                <a:sym typeface="微软雅黑" pitchFamily="34" charset="-122"/>
              </a:rPr>
              <a:t>优化商品流转与缩短周转时间</a:t>
            </a:r>
          </a:p>
        </p:txBody>
      </p:sp>
      <p:sp>
        <p:nvSpPr>
          <p:cNvPr id="24" name="圆角矩形 103"/>
          <p:cNvSpPr/>
          <p:nvPr/>
        </p:nvSpPr>
        <p:spPr>
          <a:xfrm>
            <a:off x="1545153" y="4555004"/>
            <a:ext cx="9135416" cy="1213821"/>
          </a:xfrm>
          <a:prstGeom prst="roundRect">
            <a:avLst>
              <a:gd name="adj" fmla="val 4968"/>
            </a:avLst>
          </a:prstGeom>
          <a:noFill/>
          <a:ln w="3175" cap="rnd" cmpd="sng">
            <a:solidFill>
              <a:srgbClr val="586371"/>
            </a:solidFill>
            <a:prstDash val="dash"/>
            <a:round/>
            <a:headEnd type="none" w="med" len="med"/>
            <a:tailEnd type="none" w="med" len="med"/>
          </a:ln>
        </p:spPr>
        <p:txBody>
          <a:bodyPr vert="eaVert" anchor="ctr"/>
          <a:lstStyle/>
          <a:p>
            <a:pPr indent="0" algn="ctr">
              <a:spcBef>
                <a:spcPct val="20000"/>
              </a:spcBef>
            </a:pPr>
            <a:endParaRPr lang="zh-CN" altLang="en-US" sz="1400" b="1">
              <a:solidFill>
                <a:schemeClr val="bg1"/>
              </a:solidFill>
              <a:latin typeface="微软雅黑" pitchFamily="34" charset="-122"/>
              <a:ea typeface="微软雅黑" pitchFamily="34" charset="-122"/>
              <a:sym typeface="微软雅黑" pitchFamily="34" charset="-122"/>
            </a:endParaRPr>
          </a:p>
        </p:txBody>
      </p:sp>
      <p:sp>
        <p:nvSpPr>
          <p:cNvPr id="27" name="矩形 26"/>
          <p:cNvSpPr/>
          <p:nvPr/>
        </p:nvSpPr>
        <p:spPr>
          <a:xfrm>
            <a:off x="6576859" y="4737735"/>
            <a:ext cx="3874423" cy="1143903"/>
          </a:xfrm>
          <a:prstGeom prst="rect">
            <a:avLst/>
          </a:prstGeom>
        </p:spPr>
        <p:txBody>
          <a:bodyPr wrap="square">
            <a:spAutoFit/>
          </a:bodyPr>
          <a:lstStyle/>
          <a:p>
            <a:pPr marL="92075" indent="-92075">
              <a:lnSpc>
                <a:spcPts val="1600"/>
              </a:lnSpc>
              <a:spcBef>
                <a:spcPts val="600"/>
              </a:spcBef>
              <a:buFont typeface="微软雅黑" pitchFamily="34" charset="-122"/>
              <a:buChar char="▌"/>
            </a:pPr>
            <a:r>
              <a:rPr lang="zh-CN" altLang="en-US" sz="1335" noProof="1">
                <a:solidFill>
                  <a:schemeClr val="tx2">
                    <a:lumMod val="75000"/>
                  </a:schemeClr>
                </a:solidFill>
                <a:latin typeface="微软雅黑" pitchFamily="34" charset="-122"/>
                <a:ea typeface="微软雅黑" pitchFamily="34" charset="-122"/>
                <a:sym typeface="微软雅黑" pitchFamily="34" charset="-122"/>
              </a:rPr>
              <a:t>任务自动化：减少重复性人力投入</a:t>
            </a:r>
            <a:endParaRPr lang="en-US" altLang="zh-CN" sz="1335" noProof="1">
              <a:solidFill>
                <a:schemeClr val="tx2">
                  <a:lumMod val="75000"/>
                </a:schemeClr>
              </a:solidFill>
              <a:latin typeface="微软雅黑" pitchFamily="34" charset="-122"/>
              <a:ea typeface="微软雅黑" pitchFamily="34" charset="-122"/>
              <a:sym typeface="微软雅黑" pitchFamily="34" charset="-122"/>
            </a:endParaRPr>
          </a:p>
          <a:p>
            <a:pPr marL="92075" indent="-92075">
              <a:lnSpc>
                <a:spcPts val="1600"/>
              </a:lnSpc>
              <a:spcBef>
                <a:spcPts val="600"/>
              </a:spcBef>
              <a:buFont typeface="微软雅黑" pitchFamily="34" charset="-122"/>
              <a:buChar char="▌"/>
            </a:pPr>
            <a:r>
              <a:rPr lang="zh-CN" altLang="en-US" sz="1335" noProof="1">
                <a:solidFill>
                  <a:schemeClr val="tx2">
                    <a:lumMod val="75000"/>
                  </a:schemeClr>
                </a:solidFill>
                <a:latin typeface="微软雅黑" pitchFamily="34" charset="-122"/>
                <a:ea typeface="微软雅黑" pitchFamily="34" charset="-122"/>
                <a:sym typeface="微软雅黑" pitchFamily="34" charset="-122"/>
              </a:rPr>
              <a:t>无纸化操作：消除手工流程低效环节</a:t>
            </a:r>
            <a:endParaRPr lang="en-US" altLang="zh-CN" sz="1335" noProof="1">
              <a:solidFill>
                <a:schemeClr val="tx2">
                  <a:lumMod val="75000"/>
                </a:schemeClr>
              </a:solidFill>
              <a:latin typeface="微软雅黑" pitchFamily="34" charset="-122"/>
              <a:ea typeface="微软雅黑" pitchFamily="34" charset="-122"/>
              <a:sym typeface="微软雅黑" pitchFamily="34" charset="-122"/>
            </a:endParaRPr>
          </a:p>
          <a:p>
            <a:pPr marL="92075" indent="-92075">
              <a:lnSpc>
                <a:spcPts val="1600"/>
              </a:lnSpc>
              <a:spcBef>
                <a:spcPts val="600"/>
              </a:spcBef>
              <a:buFont typeface="微软雅黑" pitchFamily="34" charset="-122"/>
              <a:buChar char="▌"/>
            </a:pPr>
            <a:r>
              <a:rPr lang="zh-CN" altLang="en-US" sz="1335" noProof="1">
                <a:solidFill>
                  <a:schemeClr val="tx2">
                    <a:lumMod val="75000"/>
                  </a:schemeClr>
                </a:solidFill>
                <a:latin typeface="微软雅黑" pitchFamily="34" charset="-122"/>
                <a:ea typeface="微软雅黑" pitchFamily="34" charset="-122"/>
                <a:sym typeface="微软雅黑" pitchFamily="34" charset="-122"/>
              </a:rPr>
              <a:t>优化路径规划：提升作业效率，压缩无效工时</a:t>
            </a:r>
          </a:p>
          <a:p>
            <a:pPr marL="92075" indent="-92075">
              <a:lnSpc>
                <a:spcPts val="1600"/>
              </a:lnSpc>
              <a:spcBef>
                <a:spcPts val="600"/>
              </a:spcBef>
              <a:buFont typeface="微软雅黑" pitchFamily="34" charset="-122"/>
              <a:buChar char="▌"/>
            </a:pPr>
            <a:endParaRPr lang="en-US" altLang="zh-CN" sz="1335" noProof="1">
              <a:solidFill>
                <a:schemeClr val="tx2">
                  <a:lumMod val="75000"/>
                </a:schemeClr>
              </a:solidFill>
              <a:latin typeface="微软雅黑" pitchFamily="34" charset="-122"/>
              <a:ea typeface="微软雅黑" pitchFamily="34" charset="-122"/>
              <a:sym typeface="微软雅黑" pitchFamily="34" charset="-122"/>
            </a:endParaRPr>
          </a:p>
        </p:txBody>
      </p:sp>
      <p:sp>
        <p:nvSpPr>
          <p:cNvPr id="25" name="文本框 24"/>
          <p:cNvSpPr txBox="1"/>
          <p:nvPr/>
        </p:nvSpPr>
        <p:spPr>
          <a:xfrm>
            <a:off x="713105" y="624840"/>
            <a:ext cx="10174854" cy="400110"/>
          </a:xfrm>
          <a:prstGeom prst="rect">
            <a:avLst/>
          </a:prstGeom>
          <a:noFill/>
        </p:spPr>
        <p:txBody>
          <a:bodyPr wrap="square" rtlCol="0" anchor="t">
            <a:spAutoFit/>
          </a:bodyPr>
          <a:lstStyle/>
          <a:p>
            <a:r>
              <a:rPr lang="zh-CN" altLang="en-US" sz="2000" b="1" dirty="0">
                <a:latin typeface="微软雅黑" charset="-122"/>
                <a:ea typeface="微软雅黑" charset="-122"/>
                <a:sym typeface="+mn-ea"/>
              </a:rPr>
              <a:t>物流成本</a:t>
            </a:r>
          </a:p>
        </p:txBody>
      </p:sp>
      <p:sp>
        <p:nvSpPr>
          <p:cNvPr id="26" name="箭头: 右 52">
            <a:extLst>
              <a:ext uri="{FF2B5EF4-FFF2-40B4-BE49-F238E27FC236}">
                <a16:creationId xmlns:a16="http://schemas.microsoft.com/office/drawing/2014/main" id="{590279EA-D434-8536-F433-6C7CA9F7E90B}"/>
              </a:ext>
            </a:extLst>
          </p:cNvPr>
          <p:cNvSpPr/>
          <p:nvPr/>
        </p:nvSpPr>
        <p:spPr>
          <a:xfrm rot="5400000">
            <a:off x="6135189" y="4194113"/>
            <a:ext cx="273610" cy="318266"/>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descr="金翼大赛gai-1 -17"/>
          <p:cNvPicPr>
            <a:picLocks noChangeAspect="1"/>
          </p:cNvPicPr>
          <p:nvPr/>
        </p:nvPicPr>
        <p:blipFill>
          <a:blip r:embed="rId23"/>
          <a:stretch>
            <a:fillRect/>
          </a:stretch>
        </p:blipFill>
        <p:spPr>
          <a:xfrm>
            <a:off x="10333355" y="6151245"/>
            <a:ext cx="1222375" cy="469900"/>
          </a:xfrm>
          <a:prstGeom prst="rect">
            <a:avLst/>
          </a:prstGeom>
        </p:spPr>
      </p:pic>
      <p:grpSp>
        <p:nvGrpSpPr>
          <p:cNvPr id="3" name="组合 2"/>
          <p:cNvGrpSpPr/>
          <p:nvPr/>
        </p:nvGrpSpPr>
        <p:grpSpPr>
          <a:xfrm>
            <a:off x="208722" y="1270635"/>
            <a:ext cx="11983278" cy="4470290"/>
            <a:chOff x="208722" y="1351394"/>
            <a:chExt cx="11983278" cy="5159237"/>
          </a:xfrm>
        </p:grpSpPr>
        <p:cxnSp>
          <p:nvCxnSpPr>
            <p:cNvPr id="49" name="直接连接符 48">
              <a:extLst>
                <a:ext uri="{FF2B5EF4-FFF2-40B4-BE49-F238E27FC236}">
                  <a16:creationId xmlns:a16="http://schemas.microsoft.com/office/drawing/2014/main" id="{60C09ECB-FC7F-8EBA-EA26-6694D1FF0B76}"/>
                </a:ext>
              </a:extLst>
            </p:cNvPr>
            <p:cNvCxnSpPr>
              <a:cxnSpLocks/>
              <a:stCxn id="81" idx="6"/>
              <a:endCxn id="83" idx="2"/>
            </p:cNvCxnSpPr>
            <p:nvPr/>
          </p:nvCxnSpPr>
          <p:spPr>
            <a:xfrm>
              <a:off x="3055281" y="4662102"/>
              <a:ext cx="5153489" cy="23087"/>
            </a:xfrm>
            <a:prstGeom prst="line">
              <a:avLst/>
            </a:prstGeom>
            <a:noFill/>
            <a:ln w="9525" cap="flat" cmpd="sng" algn="ctr">
              <a:solidFill>
                <a:srgbClr val="959493"/>
              </a:solidFill>
              <a:prstDash val="dash"/>
              <a:round/>
              <a:headEnd type="none" w="med" len="med"/>
              <a:tailEnd type="none" w="med" len="med"/>
            </a:ln>
            <a:effectLst/>
          </p:spPr>
        </p:cxnSp>
        <p:grpSp>
          <p:nvGrpSpPr>
            <p:cNvPr id="50" name="组合 49">
              <a:extLst>
                <a:ext uri="{FF2B5EF4-FFF2-40B4-BE49-F238E27FC236}">
                  <a16:creationId xmlns:a16="http://schemas.microsoft.com/office/drawing/2014/main" id="{C8A36E61-7789-C9CE-7FC2-5E7CC2B8CBB0}"/>
                </a:ext>
              </a:extLst>
            </p:cNvPr>
            <p:cNvGrpSpPr/>
            <p:nvPr/>
          </p:nvGrpSpPr>
          <p:grpSpPr>
            <a:xfrm>
              <a:off x="4476697" y="2323699"/>
              <a:ext cx="2665512" cy="943124"/>
              <a:chOff x="2423369" y="2097474"/>
              <a:chExt cx="2856168" cy="1037453"/>
            </a:xfrm>
          </p:grpSpPr>
          <p:sp>
            <p:nvSpPr>
              <p:cNvPr id="51" name="文本框 50">
                <a:extLst>
                  <a:ext uri="{FF2B5EF4-FFF2-40B4-BE49-F238E27FC236}">
                    <a16:creationId xmlns:a16="http://schemas.microsoft.com/office/drawing/2014/main" id="{9D74511E-BE35-9521-DCF1-BC0CC78BF5E3}"/>
                  </a:ext>
                </a:extLst>
              </p:cNvPr>
              <p:cNvSpPr txBox="1"/>
              <p:nvPr/>
            </p:nvSpPr>
            <p:spPr bwMode="auto">
              <a:xfrm>
                <a:off x="2423369" y="2827150"/>
                <a:ext cx="991565" cy="307777"/>
              </a:xfrm>
              <a:prstGeom prst="rect">
                <a:avLst/>
              </a:prstGeom>
              <a:noFill/>
              <a:ln>
                <a:noFill/>
                <a:prstDash val="lgDash"/>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47B00"/>
                    </a:solidFill>
                    <a:effectLst/>
                    <a:uLnTx/>
                    <a:uFillTx/>
                    <a:latin typeface="Arial"/>
                    <a:ea typeface="微软雅黑"/>
                  </a:rPr>
                  <a:t>结果</a:t>
                </a:r>
              </a:p>
            </p:txBody>
          </p:sp>
          <p:cxnSp>
            <p:nvCxnSpPr>
              <p:cNvPr id="52" name="直接箭头连接符 51">
                <a:extLst>
                  <a:ext uri="{FF2B5EF4-FFF2-40B4-BE49-F238E27FC236}">
                    <a16:creationId xmlns:a16="http://schemas.microsoft.com/office/drawing/2014/main" id="{31EC379E-0F8C-DCC2-6911-EF6A76CAB622}"/>
                  </a:ext>
                </a:extLst>
              </p:cNvPr>
              <p:cNvCxnSpPr>
                <a:cxnSpLocks/>
              </p:cNvCxnSpPr>
              <p:nvPr/>
            </p:nvCxnSpPr>
            <p:spPr>
              <a:xfrm>
                <a:off x="3008937" y="2981038"/>
                <a:ext cx="1171401" cy="0"/>
              </a:xfrm>
              <a:prstGeom prst="straightConnector1">
                <a:avLst/>
              </a:prstGeom>
              <a:noFill/>
              <a:ln w="6350" cap="flat" cmpd="sng" algn="ctr">
                <a:solidFill>
                  <a:srgbClr val="F47B00"/>
                </a:solidFill>
                <a:prstDash val="solid"/>
                <a:miter lim="800000"/>
                <a:tailEnd type="triangle"/>
              </a:ln>
              <a:effectLst/>
            </p:spPr>
          </p:cxnSp>
          <p:sp>
            <p:nvSpPr>
              <p:cNvPr id="53" name="文本框 52">
                <a:extLst>
                  <a:ext uri="{FF2B5EF4-FFF2-40B4-BE49-F238E27FC236}">
                    <a16:creationId xmlns:a16="http://schemas.microsoft.com/office/drawing/2014/main" id="{CFDE234B-13D1-2D4F-8EBA-0F9989F9CBA2}"/>
                  </a:ext>
                </a:extLst>
              </p:cNvPr>
              <p:cNvSpPr txBox="1"/>
              <p:nvPr/>
            </p:nvSpPr>
            <p:spPr bwMode="auto">
              <a:xfrm>
                <a:off x="4287972" y="2827150"/>
                <a:ext cx="991565" cy="307777"/>
              </a:xfrm>
              <a:prstGeom prst="rect">
                <a:avLst/>
              </a:prstGeom>
              <a:noFill/>
              <a:ln>
                <a:noFill/>
                <a:prstDash val="lgDash"/>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47B00"/>
                    </a:solidFill>
                    <a:effectLst/>
                    <a:uLnTx/>
                    <a:uFillTx/>
                    <a:latin typeface="Arial"/>
                    <a:ea typeface="微软雅黑"/>
                  </a:rPr>
                  <a:t>过程</a:t>
                </a:r>
              </a:p>
            </p:txBody>
          </p:sp>
          <p:sp>
            <p:nvSpPr>
              <p:cNvPr id="54" name="文本框 53">
                <a:extLst>
                  <a:ext uri="{FF2B5EF4-FFF2-40B4-BE49-F238E27FC236}">
                    <a16:creationId xmlns:a16="http://schemas.microsoft.com/office/drawing/2014/main" id="{7B0746CB-3DD1-4B0A-64AB-37FE12ED3FE6}"/>
                  </a:ext>
                </a:extLst>
              </p:cNvPr>
              <p:cNvSpPr txBox="1"/>
              <p:nvPr/>
            </p:nvSpPr>
            <p:spPr bwMode="auto">
              <a:xfrm>
                <a:off x="3157488" y="2097474"/>
                <a:ext cx="991565" cy="307777"/>
              </a:xfrm>
              <a:prstGeom prst="rect">
                <a:avLst/>
              </a:prstGeom>
              <a:solidFill>
                <a:sysClr val="window" lastClr="FFFFFF"/>
              </a:solidFill>
              <a:ln>
                <a:noFill/>
                <a:prstDash val="lgDash"/>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47B00"/>
                    </a:solidFill>
                    <a:effectLst/>
                    <a:uLnTx/>
                    <a:uFillTx/>
                    <a:latin typeface="Arial"/>
                    <a:ea typeface="微软雅黑"/>
                  </a:rPr>
                  <a:t>仓储管理</a:t>
                </a:r>
              </a:p>
            </p:txBody>
          </p:sp>
        </p:grpSp>
        <p:grpSp>
          <p:nvGrpSpPr>
            <p:cNvPr id="55" name="组合 54">
              <a:extLst>
                <a:ext uri="{FF2B5EF4-FFF2-40B4-BE49-F238E27FC236}">
                  <a16:creationId xmlns:a16="http://schemas.microsoft.com/office/drawing/2014/main" id="{7FB5E57C-749D-F2C9-2751-7C7C7044BEE8}"/>
                </a:ext>
              </a:extLst>
            </p:cNvPr>
            <p:cNvGrpSpPr/>
            <p:nvPr/>
          </p:nvGrpSpPr>
          <p:grpSpPr>
            <a:xfrm>
              <a:off x="2500734" y="4211070"/>
              <a:ext cx="2224477" cy="1151137"/>
              <a:chOff x="1867657" y="3622634"/>
              <a:chExt cx="2383587" cy="1266271"/>
            </a:xfrm>
          </p:grpSpPr>
          <p:sp>
            <p:nvSpPr>
              <p:cNvPr id="56" name="文本框 55">
                <a:extLst>
                  <a:ext uri="{FF2B5EF4-FFF2-40B4-BE49-F238E27FC236}">
                    <a16:creationId xmlns:a16="http://schemas.microsoft.com/office/drawing/2014/main" id="{56679585-6284-E682-5F65-88C7299D00CD}"/>
                  </a:ext>
                </a:extLst>
              </p:cNvPr>
              <p:cNvSpPr txBox="1"/>
              <p:nvPr/>
            </p:nvSpPr>
            <p:spPr bwMode="auto">
              <a:xfrm>
                <a:off x="2345970" y="3622634"/>
                <a:ext cx="991565" cy="307777"/>
              </a:xfrm>
              <a:prstGeom prst="rect">
                <a:avLst/>
              </a:prstGeom>
              <a:noFill/>
              <a:ln>
                <a:noFill/>
                <a:prstDash val="lgDash"/>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47B00"/>
                    </a:solidFill>
                    <a:effectLst/>
                    <a:uLnTx/>
                    <a:uFillTx/>
                    <a:latin typeface="Arial"/>
                    <a:ea typeface="微软雅黑"/>
                  </a:rPr>
                  <a:t>信息整合</a:t>
                </a:r>
              </a:p>
            </p:txBody>
          </p:sp>
          <p:sp>
            <p:nvSpPr>
              <p:cNvPr id="57" name="文本框 56">
                <a:extLst>
                  <a:ext uri="{FF2B5EF4-FFF2-40B4-BE49-F238E27FC236}">
                    <a16:creationId xmlns:a16="http://schemas.microsoft.com/office/drawing/2014/main" id="{824ED07D-419F-8C72-7226-15651DA06173}"/>
                  </a:ext>
                </a:extLst>
              </p:cNvPr>
              <p:cNvSpPr txBox="1"/>
              <p:nvPr/>
            </p:nvSpPr>
            <p:spPr bwMode="auto">
              <a:xfrm>
                <a:off x="1867657" y="4581128"/>
                <a:ext cx="991565" cy="307777"/>
              </a:xfrm>
              <a:prstGeom prst="rect">
                <a:avLst/>
              </a:prstGeom>
              <a:noFill/>
              <a:ln>
                <a:noFill/>
                <a:prstDash val="lgDash"/>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47B00"/>
                    </a:solidFill>
                    <a:effectLst/>
                    <a:uLnTx/>
                    <a:uFillTx/>
                    <a:latin typeface="Arial"/>
                    <a:ea typeface="微软雅黑"/>
                  </a:rPr>
                  <a:t>录入</a:t>
                </a:r>
              </a:p>
            </p:txBody>
          </p:sp>
          <p:cxnSp>
            <p:nvCxnSpPr>
              <p:cNvPr id="58" name="直接箭头连接符 57">
                <a:extLst>
                  <a:ext uri="{FF2B5EF4-FFF2-40B4-BE49-F238E27FC236}">
                    <a16:creationId xmlns:a16="http://schemas.microsoft.com/office/drawing/2014/main" id="{BDF29DBC-F141-69EB-790C-3AB6F23A1CD0}"/>
                  </a:ext>
                </a:extLst>
              </p:cNvPr>
              <p:cNvCxnSpPr>
                <a:cxnSpLocks/>
              </p:cNvCxnSpPr>
              <p:nvPr/>
            </p:nvCxnSpPr>
            <p:spPr>
              <a:xfrm>
                <a:off x="2453222" y="4735016"/>
                <a:ext cx="638567" cy="0"/>
              </a:xfrm>
              <a:prstGeom prst="straightConnector1">
                <a:avLst/>
              </a:prstGeom>
              <a:noFill/>
              <a:ln w="6350" cap="flat" cmpd="sng" algn="ctr">
                <a:solidFill>
                  <a:srgbClr val="F47B00"/>
                </a:solidFill>
                <a:prstDash val="solid"/>
                <a:miter lim="800000"/>
                <a:tailEnd type="triangle"/>
              </a:ln>
              <a:effectLst/>
            </p:spPr>
          </p:cxnSp>
          <p:sp>
            <p:nvSpPr>
              <p:cNvPr id="59" name="文本框 58">
                <a:extLst>
                  <a:ext uri="{FF2B5EF4-FFF2-40B4-BE49-F238E27FC236}">
                    <a16:creationId xmlns:a16="http://schemas.microsoft.com/office/drawing/2014/main" id="{478933F5-8314-9603-9F1B-EC2B3D1A7DCE}"/>
                  </a:ext>
                </a:extLst>
              </p:cNvPr>
              <p:cNvSpPr txBox="1"/>
              <p:nvPr/>
            </p:nvSpPr>
            <p:spPr bwMode="auto">
              <a:xfrm>
                <a:off x="3259679" y="4581128"/>
                <a:ext cx="991565" cy="307777"/>
              </a:xfrm>
              <a:prstGeom prst="rect">
                <a:avLst/>
              </a:prstGeom>
              <a:noFill/>
              <a:ln>
                <a:noFill/>
                <a:prstDash val="lgDash"/>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47B00"/>
                    </a:solidFill>
                    <a:effectLst/>
                    <a:uLnTx/>
                    <a:uFillTx/>
                    <a:latin typeface="Arial"/>
                    <a:ea typeface="微软雅黑"/>
                  </a:rPr>
                  <a:t>采集</a:t>
                </a:r>
              </a:p>
            </p:txBody>
          </p:sp>
        </p:grpSp>
        <p:grpSp>
          <p:nvGrpSpPr>
            <p:cNvPr id="60" name="组合 59">
              <a:extLst>
                <a:ext uri="{FF2B5EF4-FFF2-40B4-BE49-F238E27FC236}">
                  <a16:creationId xmlns:a16="http://schemas.microsoft.com/office/drawing/2014/main" id="{6E7FF533-66AE-9B38-E985-D3400A9BF187}"/>
                </a:ext>
              </a:extLst>
            </p:cNvPr>
            <p:cNvGrpSpPr/>
            <p:nvPr/>
          </p:nvGrpSpPr>
          <p:grpSpPr>
            <a:xfrm>
              <a:off x="6917412" y="4295817"/>
              <a:ext cx="2224478" cy="1070555"/>
              <a:chOff x="3832984" y="3711276"/>
              <a:chExt cx="2383588" cy="1177629"/>
            </a:xfrm>
          </p:grpSpPr>
          <p:sp>
            <p:nvSpPr>
              <p:cNvPr id="61" name="文本框 60">
                <a:extLst>
                  <a:ext uri="{FF2B5EF4-FFF2-40B4-BE49-F238E27FC236}">
                    <a16:creationId xmlns:a16="http://schemas.microsoft.com/office/drawing/2014/main" id="{BDA21FC1-D637-70CE-25C6-B4895AD6E56D}"/>
                  </a:ext>
                </a:extLst>
              </p:cNvPr>
              <p:cNvSpPr txBox="1"/>
              <p:nvPr/>
            </p:nvSpPr>
            <p:spPr bwMode="auto">
              <a:xfrm>
                <a:off x="4307192" y="3711276"/>
                <a:ext cx="991566" cy="307777"/>
              </a:xfrm>
              <a:prstGeom prst="rect">
                <a:avLst/>
              </a:prstGeom>
              <a:noFill/>
              <a:ln>
                <a:noFill/>
                <a:prstDash val="lgDash"/>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47B00"/>
                    </a:solidFill>
                    <a:effectLst/>
                    <a:uLnTx/>
                    <a:uFillTx/>
                    <a:latin typeface="Arial"/>
                    <a:ea typeface="微软雅黑"/>
                  </a:rPr>
                  <a:t>工作模式</a:t>
                </a:r>
              </a:p>
            </p:txBody>
          </p:sp>
          <p:sp>
            <p:nvSpPr>
              <p:cNvPr id="62" name="文本框 61">
                <a:extLst>
                  <a:ext uri="{FF2B5EF4-FFF2-40B4-BE49-F238E27FC236}">
                    <a16:creationId xmlns:a16="http://schemas.microsoft.com/office/drawing/2014/main" id="{D36CF85F-C574-6AFB-1637-BFEE619ABC74}"/>
                  </a:ext>
                </a:extLst>
              </p:cNvPr>
              <p:cNvSpPr txBox="1"/>
              <p:nvPr/>
            </p:nvSpPr>
            <p:spPr bwMode="auto">
              <a:xfrm>
                <a:off x="3832984" y="4581128"/>
                <a:ext cx="991566" cy="307777"/>
              </a:xfrm>
              <a:prstGeom prst="rect">
                <a:avLst/>
              </a:prstGeom>
              <a:noFill/>
              <a:ln>
                <a:noFill/>
                <a:prstDash val="lgDash"/>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47B00"/>
                    </a:solidFill>
                    <a:effectLst/>
                    <a:uLnTx/>
                    <a:uFillTx/>
                    <a:latin typeface="Arial"/>
                    <a:ea typeface="微软雅黑"/>
                  </a:rPr>
                  <a:t>找货</a:t>
                </a:r>
              </a:p>
            </p:txBody>
          </p:sp>
          <p:cxnSp>
            <p:nvCxnSpPr>
              <p:cNvPr id="63" name="直接箭头连接符 62">
                <a:extLst>
                  <a:ext uri="{FF2B5EF4-FFF2-40B4-BE49-F238E27FC236}">
                    <a16:creationId xmlns:a16="http://schemas.microsoft.com/office/drawing/2014/main" id="{3953E385-1D21-F75B-CAFD-7D08FEAD0E08}"/>
                  </a:ext>
                </a:extLst>
              </p:cNvPr>
              <p:cNvCxnSpPr>
                <a:cxnSpLocks/>
              </p:cNvCxnSpPr>
              <p:nvPr/>
            </p:nvCxnSpPr>
            <p:spPr>
              <a:xfrm>
                <a:off x="4418552" y="4735016"/>
                <a:ext cx="638570" cy="0"/>
              </a:xfrm>
              <a:prstGeom prst="straightConnector1">
                <a:avLst/>
              </a:prstGeom>
              <a:noFill/>
              <a:ln w="6350" cap="flat" cmpd="sng" algn="ctr">
                <a:solidFill>
                  <a:srgbClr val="F47B00"/>
                </a:solidFill>
                <a:prstDash val="solid"/>
                <a:miter lim="800000"/>
                <a:tailEnd type="triangle"/>
              </a:ln>
              <a:effectLst/>
            </p:spPr>
          </p:cxnSp>
          <p:sp>
            <p:nvSpPr>
              <p:cNvPr id="64" name="文本框 63">
                <a:extLst>
                  <a:ext uri="{FF2B5EF4-FFF2-40B4-BE49-F238E27FC236}">
                    <a16:creationId xmlns:a16="http://schemas.microsoft.com/office/drawing/2014/main" id="{E6835D80-AB88-1625-BBE5-490FA9B70B6A}"/>
                  </a:ext>
                </a:extLst>
              </p:cNvPr>
              <p:cNvSpPr txBox="1"/>
              <p:nvPr/>
            </p:nvSpPr>
            <p:spPr bwMode="auto">
              <a:xfrm>
                <a:off x="5225006" y="4581128"/>
                <a:ext cx="991566" cy="307777"/>
              </a:xfrm>
              <a:prstGeom prst="rect">
                <a:avLst/>
              </a:prstGeom>
              <a:noFill/>
              <a:ln>
                <a:noFill/>
                <a:prstDash val="lgDash"/>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47B00"/>
                    </a:solidFill>
                    <a:effectLst/>
                    <a:uLnTx/>
                    <a:uFillTx/>
                    <a:latin typeface="Arial"/>
                    <a:ea typeface="微软雅黑"/>
                  </a:rPr>
                  <a:t>取货</a:t>
                </a:r>
              </a:p>
            </p:txBody>
          </p:sp>
        </p:grpSp>
        <p:cxnSp>
          <p:nvCxnSpPr>
            <p:cNvPr id="65" name="直接连接符 64">
              <a:extLst>
                <a:ext uri="{FF2B5EF4-FFF2-40B4-BE49-F238E27FC236}">
                  <a16:creationId xmlns:a16="http://schemas.microsoft.com/office/drawing/2014/main" id="{B1655BD7-69E2-DB1E-77DA-43C0EFFB73E5}"/>
                </a:ext>
              </a:extLst>
            </p:cNvPr>
            <p:cNvCxnSpPr>
              <a:cxnSpLocks/>
              <a:stCxn id="71" idx="2"/>
              <a:endCxn id="81" idx="0"/>
            </p:cNvCxnSpPr>
            <p:nvPr/>
          </p:nvCxnSpPr>
          <p:spPr>
            <a:xfrm flipH="1">
              <a:off x="2729435" y="2722144"/>
              <a:ext cx="1027915" cy="1634862"/>
            </a:xfrm>
            <a:prstGeom prst="line">
              <a:avLst/>
            </a:prstGeom>
            <a:noFill/>
            <a:ln w="9525" cap="flat" cmpd="sng" algn="ctr">
              <a:solidFill>
                <a:srgbClr val="959493"/>
              </a:solidFill>
              <a:prstDash val="dash"/>
              <a:round/>
              <a:headEnd type="none" w="med" len="med"/>
              <a:tailEnd type="none" w="med" len="med"/>
            </a:ln>
            <a:effectLst/>
          </p:spPr>
        </p:cxnSp>
        <p:cxnSp>
          <p:nvCxnSpPr>
            <p:cNvPr id="66" name="直接连接符 65">
              <a:extLst>
                <a:ext uri="{FF2B5EF4-FFF2-40B4-BE49-F238E27FC236}">
                  <a16:creationId xmlns:a16="http://schemas.microsoft.com/office/drawing/2014/main" id="{5C207D55-64E9-9962-A69E-95FE5CE1BFE6}"/>
                </a:ext>
              </a:extLst>
            </p:cNvPr>
            <p:cNvCxnSpPr>
              <a:cxnSpLocks/>
              <a:stCxn id="78" idx="6"/>
            </p:cNvCxnSpPr>
            <p:nvPr/>
          </p:nvCxnSpPr>
          <p:spPr>
            <a:xfrm>
              <a:off x="7463892" y="2725669"/>
              <a:ext cx="1010756" cy="1665307"/>
            </a:xfrm>
            <a:prstGeom prst="line">
              <a:avLst/>
            </a:prstGeom>
            <a:noFill/>
            <a:ln w="9525" cap="flat" cmpd="sng" algn="ctr">
              <a:solidFill>
                <a:srgbClr val="959493"/>
              </a:solidFill>
              <a:prstDash val="dash"/>
              <a:round/>
              <a:headEnd type="none" w="med" len="med"/>
              <a:tailEnd type="none" w="med" len="med"/>
            </a:ln>
            <a:effectLst/>
          </p:spPr>
        </p:cxnSp>
        <p:sp>
          <p:nvSpPr>
            <p:cNvPr id="67" name="文本框 66">
              <a:extLst>
                <a:ext uri="{FF2B5EF4-FFF2-40B4-BE49-F238E27FC236}">
                  <a16:creationId xmlns:a16="http://schemas.microsoft.com/office/drawing/2014/main" id="{763E0E4C-2398-737A-446C-42F3883D7C86}"/>
                </a:ext>
              </a:extLst>
            </p:cNvPr>
            <p:cNvSpPr txBox="1"/>
            <p:nvPr/>
          </p:nvSpPr>
          <p:spPr bwMode="auto">
            <a:xfrm>
              <a:off x="2500734" y="1351394"/>
              <a:ext cx="5943599" cy="969496"/>
            </a:xfrm>
            <a:prstGeom prst="rect">
              <a:avLst/>
            </a:prstGeom>
            <a:noFill/>
            <a:ln>
              <a:noFill/>
              <a:prstDash val="lgDash"/>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lnSpc>
                  <a:spcPct val="150000"/>
                </a:lnSpc>
              </a:pPr>
              <a:r>
                <a:rPr lang="zh-CN" altLang="en-US" sz="1400" b="1" dirty="0">
                  <a:solidFill>
                    <a:srgbClr val="13517F"/>
                  </a:solidFill>
                  <a:latin typeface="宋体" panose="02010600030101010101" pitchFamily="2" charset="-122"/>
                </a:rPr>
                <a:t>仓库管理从“结果导向”转变为“过程导向”</a:t>
              </a:r>
              <a:endParaRPr lang="en-US" altLang="zh-CN" sz="1400" dirty="0">
                <a:solidFill>
                  <a:srgbClr val="13517F"/>
                </a:solidFill>
                <a:latin typeface="宋体" panose="02010600030101010101" pitchFamily="2" charset="-122"/>
              </a:endParaRPr>
            </a:p>
            <a:p>
              <a:pPr>
                <a:lnSpc>
                  <a:spcPct val="150000"/>
                </a:lnSpc>
              </a:pPr>
              <a:r>
                <a:rPr lang="zh-CN" altLang="en-US" sz="1200"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100"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使用</a:t>
              </a:r>
              <a:r>
                <a:rPr lang="en-US" altLang="zh-CN" sz="1100"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WMS</a:t>
              </a:r>
              <a:r>
                <a:rPr lang="zh-CN" altLang="en-US" sz="1100"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后，所有流程信息将反映在系统上，针对异常情况，</a:t>
              </a:r>
              <a:r>
                <a:rPr lang="en-US" altLang="zh-CN" sz="1100"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WMS</a:t>
              </a:r>
              <a:r>
                <a:rPr lang="zh-CN" altLang="en-US" sz="1100"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将进行及时的提示甚至直接进行限制，因此管理人员可以在过程中及时地对业务的物流和成本进行过程管理。</a:t>
              </a:r>
            </a:p>
          </p:txBody>
        </p:sp>
        <p:sp>
          <p:nvSpPr>
            <p:cNvPr id="68" name="文本框 67">
              <a:extLst>
                <a:ext uri="{FF2B5EF4-FFF2-40B4-BE49-F238E27FC236}">
                  <a16:creationId xmlns:a16="http://schemas.microsoft.com/office/drawing/2014/main" id="{211C9B35-7566-5909-52E1-026A310DE82D}"/>
                </a:ext>
              </a:extLst>
            </p:cNvPr>
            <p:cNvSpPr txBox="1"/>
            <p:nvPr/>
          </p:nvSpPr>
          <p:spPr bwMode="auto">
            <a:xfrm>
              <a:off x="208722" y="5587301"/>
              <a:ext cx="4671391" cy="923330"/>
            </a:xfrm>
            <a:prstGeom prst="rect">
              <a:avLst/>
            </a:prstGeom>
            <a:noFill/>
            <a:ln>
              <a:noFill/>
              <a:prstDash val="lgDash"/>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lnSpc>
                  <a:spcPct val="150000"/>
                </a:lnSpc>
              </a:pPr>
              <a:r>
                <a:rPr lang="zh-CN" altLang="en-US" sz="1400" b="1" dirty="0">
                  <a:solidFill>
                    <a:srgbClr val="13517F"/>
                  </a:solidFill>
                  <a:latin typeface="宋体" panose="02010600030101010101" pitchFamily="2" charset="-122"/>
                </a:rPr>
                <a:t>信息整合从“数据录入”转变为“数据采集”</a:t>
              </a:r>
              <a:endParaRPr lang="en-US" altLang="zh-CN" sz="1400" b="1" dirty="0">
                <a:solidFill>
                  <a:srgbClr val="13517F"/>
                </a:solidFill>
                <a:latin typeface="宋体" panose="02010600030101010101" pitchFamily="2" charset="-122"/>
              </a:endParaRPr>
            </a:p>
            <a:p>
              <a:pPr>
                <a:lnSpc>
                  <a:spcPct val="150000"/>
                </a:lnSpc>
              </a:pPr>
              <a:r>
                <a:rPr lang="en-US" altLang="zh-CN" sz="1100" dirty="0">
                  <a:solidFill>
                    <a:srgbClr val="222222"/>
                  </a:solidFill>
                  <a:latin typeface="宋体" panose="02010600030101010101" pitchFamily="2" charset="-122"/>
                </a:rPr>
                <a:t>   </a:t>
              </a:r>
              <a:r>
                <a:rPr lang="en-US" altLang="zh-CN" sz="1100"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WMS</a:t>
              </a:r>
              <a:r>
                <a:rPr lang="zh-CN" altLang="en-US" sz="1100"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搭配条码打印机、</a:t>
              </a:r>
              <a:r>
                <a:rPr lang="en-US" altLang="zh-CN" sz="1100"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RFID</a:t>
              </a:r>
              <a:r>
                <a:rPr lang="zh-CN" altLang="en-US" sz="1100"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100"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PDA</a:t>
              </a:r>
              <a:r>
                <a:rPr lang="zh-CN" altLang="en-US" sz="1100"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等智能化设备，数据的采集即刻完成，高效、便捷且准确，摆脱过去的人为的繁琐缓慢的数据录入工作。</a:t>
              </a:r>
            </a:p>
          </p:txBody>
        </p:sp>
        <p:sp>
          <p:nvSpPr>
            <p:cNvPr id="69" name="文本框 68">
              <a:extLst>
                <a:ext uri="{FF2B5EF4-FFF2-40B4-BE49-F238E27FC236}">
                  <a16:creationId xmlns:a16="http://schemas.microsoft.com/office/drawing/2014/main" id="{BA297B67-6A87-3AB9-FE3A-C8BE44C5CDA7}"/>
                </a:ext>
              </a:extLst>
            </p:cNvPr>
            <p:cNvSpPr txBox="1"/>
            <p:nvPr/>
          </p:nvSpPr>
          <p:spPr bwMode="auto">
            <a:xfrm>
              <a:off x="5161812" y="5565738"/>
              <a:ext cx="7030188" cy="923330"/>
            </a:xfrm>
            <a:prstGeom prst="rect">
              <a:avLst/>
            </a:prstGeom>
            <a:noFill/>
            <a:ln>
              <a:noFill/>
              <a:prstDash val="lgDash"/>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lnSpc>
                  <a:spcPct val="150000"/>
                </a:lnSpc>
              </a:pPr>
              <a:r>
                <a:rPr lang="zh-CN" altLang="en-US" sz="1400" b="1" dirty="0">
                  <a:solidFill>
                    <a:srgbClr val="13517F"/>
                  </a:solidFill>
                  <a:latin typeface="宋体" panose="02010600030101010101" pitchFamily="2" charset="-122"/>
                </a:rPr>
                <a:t>工作模式从“人工找货”转变成“定位取货”</a:t>
              </a:r>
              <a:endParaRPr lang="en-US" altLang="zh-CN" sz="1400" dirty="0">
                <a:solidFill>
                  <a:srgbClr val="13517F"/>
                </a:solidFill>
                <a:latin typeface="宋体" panose="02010600030101010101" pitchFamily="2" charset="-122"/>
              </a:endParaRPr>
            </a:p>
            <a:p>
              <a:pPr>
                <a:lnSpc>
                  <a:spcPct val="150000"/>
                </a:lnSpc>
              </a:pPr>
              <a:r>
                <a:rPr lang="en-US" altLang="zh-CN" sz="1100" dirty="0">
                  <a:solidFill>
                    <a:srgbClr val="222222"/>
                  </a:solidFill>
                  <a:latin typeface="宋体" panose="02010600030101010101" pitchFamily="2" charset="-122"/>
                </a:rPr>
                <a:t>   </a:t>
              </a:r>
              <a:r>
                <a:rPr lang="zh-CN" altLang="en-US" sz="1100"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通过</a:t>
              </a:r>
              <a:r>
                <a:rPr lang="en-US" altLang="zh-CN" sz="1100"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WMS</a:t>
              </a:r>
              <a:r>
                <a:rPr lang="zh-CN" altLang="en-US" sz="1100"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系统，可根据客户需求自动生成拣配计划，挑选匹配库存，仓库人员可根据拣配作业单上记录的库位、商品、数量等信息定向定位的进行商品取货，作业准确、高效，告别过往“人工找货”的低效作业模式。</a:t>
              </a:r>
            </a:p>
          </p:txBody>
        </p:sp>
        <p:cxnSp>
          <p:nvCxnSpPr>
            <p:cNvPr id="70" name="直接连接符 69">
              <a:extLst>
                <a:ext uri="{FF2B5EF4-FFF2-40B4-BE49-F238E27FC236}">
                  <a16:creationId xmlns:a16="http://schemas.microsoft.com/office/drawing/2014/main" id="{5AAEF593-65C1-DC2F-47EB-043985066540}"/>
                </a:ext>
              </a:extLst>
            </p:cNvPr>
            <p:cNvCxnSpPr>
              <a:cxnSpLocks/>
              <a:stCxn id="71" idx="6"/>
              <a:endCxn id="78" idx="2"/>
            </p:cNvCxnSpPr>
            <p:nvPr/>
          </p:nvCxnSpPr>
          <p:spPr>
            <a:xfrm>
              <a:off x="4407800" y="2722144"/>
              <a:ext cx="2405643" cy="3525"/>
            </a:xfrm>
            <a:prstGeom prst="line">
              <a:avLst/>
            </a:prstGeom>
            <a:noFill/>
            <a:ln w="9525" cap="flat" cmpd="sng" algn="ctr">
              <a:solidFill>
                <a:srgbClr val="959493"/>
              </a:solidFill>
              <a:prstDash val="dash"/>
              <a:round/>
              <a:headEnd type="none" w="med" len="med"/>
              <a:tailEnd type="none" w="med" len="med"/>
            </a:ln>
            <a:effectLst/>
          </p:spPr>
        </p:cxnSp>
        <p:sp>
          <p:nvSpPr>
            <p:cNvPr id="71" name="MH_Other_2">
              <a:extLst>
                <a:ext uri="{FF2B5EF4-FFF2-40B4-BE49-F238E27FC236}">
                  <a16:creationId xmlns:a16="http://schemas.microsoft.com/office/drawing/2014/main" id="{DDC188D8-3C11-F56B-A060-24781CE56E22}"/>
                </a:ext>
              </a:extLst>
            </p:cNvPr>
            <p:cNvSpPr>
              <a:spLocks noChangeArrowheads="1"/>
            </p:cNvSpPr>
            <p:nvPr>
              <p:custDataLst>
                <p:tags r:id="rId1"/>
              </p:custDataLst>
            </p:nvPr>
          </p:nvSpPr>
          <p:spPr bwMode="auto">
            <a:xfrm>
              <a:off x="3757350" y="2417048"/>
              <a:ext cx="650450" cy="610192"/>
            </a:xfrm>
            <a:prstGeom prst="ellipse">
              <a:avLst/>
            </a:prstGeom>
            <a:solidFill>
              <a:srgbClr val="3264CF"/>
            </a:solidFill>
            <a:ln w="28575">
              <a:noFill/>
              <a:bevel/>
              <a:headEnd/>
              <a:tailEnd/>
            </a:ln>
          </p:spPr>
          <p:txBody>
            <a:bodyPr anchor="ctr">
              <a:normAutofit fontScale="25000" lnSpcReduction="20000"/>
            </a:bodyPr>
            <a:lstStyle/>
            <a:p>
              <a:pPr algn="ctr">
                <a:defRPr/>
              </a:pPr>
              <a:endParaRPr lang="zh-CN" altLang="zh-CN" sz="8000" dirty="0">
                <a:solidFill>
                  <a:prstClr val="white"/>
                </a:solidFill>
                <a:latin typeface="字魂105号-简雅黑" panose="00000500000000000000" pitchFamily="2" charset="-122"/>
                <a:ea typeface="字魂105号-简雅黑" panose="00000500000000000000" pitchFamily="2" charset="-122"/>
                <a:sym typeface="Calibri" pitchFamily="34" charset="0"/>
              </a:endParaRPr>
            </a:p>
          </p:txBody>
        </p:sp>
        <p:sp>
          <p:nvSpPr>
            <p:cNvPr id="72" name="MH_Other_8">
              <a:extLst>
                <a:ext uri="{FF2B5EF4-FFF2-40B4-BE49-F238E27FC236}">
                  <a16:creationId xmlns:a16="http://schemas.microsoft.com/office/drawing/2014/main" id="{A681AB24-DD50-4974-861D-50FA0DF0AE39}"/>
                </a:ext>
              </a:extLst>
            </p:cNvPr>
            <p:cNvSpPr>
              <a:spLocks noChangeArrowheads="1"/>
            </p:cNvSpPr>
            <p:nvPr>
              <p:custDataLst>
                <p:tags r:id="rId2"/>
              </p:custDataLst>
            </p:nvPr>
          </p:nvSpPr>
          <p:spPr bwMode="auto">
            <a:xfrm>
              <a:off x="4055549" y="2728187"/>
              <a:ext cx="53995" cy="54726"/>
            </a:xfrm>
            <a:custGeom>
              <a:avLst/>
              <a:gdLst>
                <a:gd name="T0" fmla="*/ 89848 w 36"/>
                <a:gd name="T1" fmla="*/ 49916 h 36"/>
                <a:gd name="T2" fmla="*/ 39932 w 36"/>
                <a:gd name="T3" fmla="*/ 0 h 36"/>
                <a:gd name="T4" fmla="*/ 39932 w 36"/>
                <a:gd name="T5" fmla="*/ 0 h 36"/>
                <a:gd name="T6" fmla="*/ 0 w 36"/>
                <a:gd name="T7" fmla="*/ 89848 h 36"/>
                <a:gd name="T8" fmla="*/ 89848 w 36"/>
                <a:gd name="T9" fmla="*/ 49916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36" y="20"/>
                  </a:moveTo>
                  <a:lnTo>
                    <a:pt x="16" y="0"/>
                  </a:lnTo>
                  <a:lnTo>
                    <a:pt x="0" y="36"/>
                  </a:lnTo>
                  <a:lnTo>
                    <a:pt x="36" y="20"/>
                  </a:lnTo>
                  <a:close/>
                </a:path>
              </a:pathLst>
            </a:custGeom>
            <a:solidFill>
              <a:sysClr val="window" lastClr="FFFFFF"/>
            </a:solidFill>
            <a:ln w="9525" cmpd="sng">
              <a:noFill/>
              <a:bevel/>
              <a:headEnd/>
              <a:tailEnd/>
            </a:ln>
          </p:spPr>
          <p:txBody>
            <a:bodyPr>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prstClr val="black"/>
                </a:solidFill>
                <a:effectLst/>
                <a:uLnTx/>
                <a:uFillTx/>
                <a:latin typeface="字魂105号-简雅黑" panose="00000500000000000000" pitchFamily="2" charset="-122"/>
                <a:ea typeface="字魂105号-简雅黑" panose="00000500000000000000" pitchFamily="2" charset="-122"/>
              </a:endParaRPr>
            </a:p>
          </p:txBody>
        </p:sp>
        <p:sp>
          <p:nvSpPr>
            <p:cNvPr id="73" name="MH_Other_9">
              <a:extLst>
                <a:ext uri="{FF2B5EF4-FFF2-40B4-BE49-F238E27FC236}">
                  <a16:creationId xmlns:a16="http://schemas.microsoft.com/office/drawing/2014/main" id="{CDA35DA9-C0DA-6662-4727-4C6E06D4B336}"/>
                </a:ext>
              </a:extLst>
            </p:cNvPr>
            <p:cNvSpPr>
              <a:spLocks noChangeArrowheads="1"/>
            </p:cNvSpPr>
            <p:nvPr>
              <p:custDataLst>
                <p:tags r:id="rId3"/>
              </p:custDataLst>
            </p:nvPr>
          </p:nvSpPr>
          <p:spPr bwMode="auto">
            <a:xfrm>
              <a:off x="4109546" y="2758707"/>
              <a:ext cx="1038" cy="1053"/>
            </a:xfrm>
            <a:prstGeom prst="rect">
              <a:avLst/>
            </a:prstGeom>
            <a:solidFill>
              <a:srgbClr val="020202"/>
            </a:solidFill>
            <a:ln w="9525">
              <a:noFill/>
              <a:bevel/>
              <a:headEnd/>
              <a:tailEnd/>
            </a:ln>
          </p:spPr>
          <p:txBody>
            <a:bodyPr>
              <a:normAutofit fontScale="25000" lnSpcReduction="20000"/>
            </a:bodyPr>
            <a:lstStyle/>
            <a:p>
              <a:pPr>
                <a:defRPr/>
              </a:pPr>
              <a:endParaRPr lang="zh-CN" altLang="zh-CN" sz="1600" dirty="0">
                <a:solidFill>
                  <a:prstClr val="black"/>
                </a:solidFill>
                <a:latin typeface="字魂105号-简雅黑" panose="00000500000000000000" pitchFamily="2" charset="-122"/>
                <a:ea typeface="字魂105号-简雅黑" panose="00000500000000000000" pitchFamily="2" charset="-122"/>
                <a:sym typeface="Calibri" pitchFamily="34" charset="0"/>
              </a:endParaRPr>
            </a:p>
          </p:txBody>
        </p:sp>
        <p:sp>
          <p:nvSpPr>
            <p:cNvPr id="74" name="MH_Other_10">
              <a:extLst>
                <a:ext uri="{FF2B5EF4-FFF2-40B4-BE49-F238E27FC236}">
                  <a16:creationId xmlns:a16="http://schemas.microsoft.com/office/drawing/2014/main" id="{8009673E-43A1-049D-854E-283DD48D6336}"/>
                </a:ext>
              </a:extLst>
            </p:cNvPr>
            <p:cNvSpPr>
              <a:spLocks noChangeArrowheads="1"/>
            </p:cNvSpPr>
            <p:nvPr>
              <p:custDataLst>
                <p:tags r:id="rId4"/>
              </p:custDataLst>
            </p:nvPr>
          </p:nvSpPr>
          <p:spPr bwMode="auto">
            <a:xfrm>
              <a:off x="4086701" y="2596633"/>
              <a:ext cx="137066" cy="135763"/>
            </a:xfrm>
            <a:custGeom>
              <a:avLst/>
              <a:gdLst>
                <a:gd name="T0" fmla="*/ 202159 w 91"/>
                <a:gd name="T1" fmla="*/ 0 h 89"/>
                <a:gd name="T2" fmla="*/ 0 w 91"/>
                <a:gd name="T3" fmla="*/ 202159 h 89"/>
                <a:gd name="T4" fmla="*/ 19966 w 91"/>
                <a:gd name="T5" fmla="*/ 222125 h 89"/>
                <a:gd name="T6" fmla="*/ 227117 w 91"/>
                <a:gd name="T7" fmla="*/ 19966 h 89"/>
                <a:gd name="T8" fmla="*/ 202159 w 91"/>
                <a:gd name="T9" fmla="*/ 0 h 89"/>
                <a:gd name="T10" fmla="*/ 0 60000 65536"/>
                <a:gd name="T11" fmla="*/ 0 60000 65536"/>
                <a:gd name="T12" fmla="*/ 0 60000 65536"/>
                <a:gd name="T13" fmla="*/ 0 60000 65536"/>
                <a:gd name="T14" fmla="*/ 0 60000 65536"/>
                <a:gd name="T15" fmla="*/ 0 w 91"/>
                <a:gd name="T16" fmla="*/ 0 h 89"/>
                <a:gd name="T17" fmla="*/ 91 w 91"/>
                <a:gd name="T18" fmla="*/ 89 h 89"/>
              </a:gdLst>
              <a:ahLst/>
              <a:cxnLst>
                <a:cxn ang="T10">
                  <a:pos x="T0" y="T1"/>
                </a:cxn>
                <a:cxn ang="T11">
                  <a:pos x="T2" y="T3"/>
                </a:cxn>
                <a:cxn ang="T12">
                  <a:pos x="T4" y="T5"/>
                </a:cxn>
                <a:cxn ang="T13">
                  <a:pos x="T6" y="T7"/>
                </a:cxn>
                <a:cxn ang="T14">
                  <a:pos x="T8" y="T9"/>
                </a:cxn>
              </a:cxnLst>
              <a:rect l="T15" t="T16" r="T17" b="T18"/>
              <a:pathLst>
                <a:path w="91" h="89">
                  <a:moveTo>
                    <a:pt x="81" y="0"/>
                  </a:moveTo>
                  <a:lnTo>
                    <a:pt x="0" y="81"/>
                  </a:lnTo>
                  <a:lnTo>
                    <a:pt x="8" y="89"/>
                  </a:lnTo>
                  <a:lnTo>
                    <a:pt x="91" y="8"/>
                  </a:lnTo>
                  <a:lnTo>
                    <a:pt x="81" y="0"/>
                  </a:lnTo>
                  <a:close/>
                </a:path>
              </a:pathLst>
            </a:custGeom>
            <a:solidFill>
              <a:sysClr val="window" lastClr="FFFFFF"/>
            </a:solidFill>
            <a:ln w="9525" cmpd="sng">
              <a:noFill/>
              <a:bevel/>
              <a:headEnd/>
              <a:tailEnd/>
            </a:ln>
          </p:spPr>
          <p:txBody>
            <a:bodyPr>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prstClr val="black"/>
                </a:solidFill>
                <a:effectLst/>
                <a:uLnTx/>
                <a:uFillTx/>
                <a:latin typeface="字魂105号-简雅黑" panose="00000500000000000000" pitchFamily="2" charset="-122"/>
                <a:ea typeface="字魂105号-简雅黑" panose="00000500000000000000" pitchFamily="2" charset="-122"/>
              </a:endParaRPr>
            </a:p>
          </p:txBody>
        </p:sp>
        <p:sp>
          <p:nvSpPr>
            <p:cNvPr id="75" name="MH_Other_11">
              <a:extLst>
                <a:ext uri="{FF2B5EF4-FFF2-40B4-BE49-F238E27FC236}">
                  <a16:creationId xmlns:a16="http://schemas.microsoft.com/office/drawing/2014/main" id="{165D3366-7554-9235-A5B9-74F63CC7527B}"/>
                </a:ext>
              </a:extLst>
            </p:cNvPr>
            <p:cNvSpPr>
              <a:spLocks noChangeArrowheads="1"/>
            </p:cNvSpPr>
            <p:nvPr>
              <p:custDataLst>
                <p:tags r:id="rId5"/>
              </p:custDataLst>
            </p:nvPr>
          </p:nvSpPr>
          <p:spPr bwMode="auto">
            <a:xfrm>
              <a:off x="4105389" y="2615578"/>
              <a:ext cx="162923" cy="150808"/>
            </a:xfrm>
            <a:custGeom>
              <a:avLst/>
              <a:gdLst>
                <a:gd name="T0" fmla="*/ 0 w 91"/>
                <a:gd name="T1" fmla="*/ 204654 h 90"/>
                <a:gd name="T2" fmla="*/ 19966 w 91"/>
                <a:gd name="T3" fmla="*/ 224620 h 90"/>
                <a:gd name="T4" fmla="*/ 227117 w 91"/>
                <a:gd name="T5" fmla="*/ 19966 h 90"/>
                <a:gd name="T6" fmla="*/ 207151 w 91"/>
                <a:gd name="T7" fmla="*/ 0 h 90"/>
                <a:gd name="T8" fmla="*/ 0 w 91"/>
                <a:gd name="T9" fmla="*/ 204654 h 90"/>
                <a:gd name="T10" fmla="*/ 0 60000 65536"/>
                <a:gd name="T11" fmla="*/ 0 60000 65536"/>
                <a:gd name="T12" fmla="*/ 0 60000 65536"/>
                <a:gd name="T13" fmla="*/ 0 60000 65536"/>
                <a:gd name="T14" fmla="*/ 0 60000 65536"/>
                <a:gd name="T15" fmla="*/ 0 w 91"/>
                <a:gd name="T16" fmla="*/ 0 h 90"/>
                <a:gd name="T17" fmla="*/ 91 w 91"/>
                <a:gd name="T18" fmla="*/ 90 h 90"/>
              </a:gdLst>
              <a:ahLst/>
              <a:cxnLst>
                <a:cxn ang="T10">
                  <a:pos x="T0" y="T1"/>
                </a:cxn>
                <a:cxn ang="T11">
                  <a:pos x="T2" y="T3"/>
                </a:cxn>
                <a:cxn ang="T12">
                  <a:pos x="T4" y="T5"/>
                </a:cxn>
                <a:cxn ang="T13">
                  <a:pos x="T6" y="T7"/>
                </a:cxn>
                <a:cxn ang="T14">
                  <a:pos x="T8" y="T9"/>
                </a:cxn>
              </a:cxnLst>
              <a:rect l="T15" t="T16" r="T17" b="T18"/>
              <a:pathLst>
                <a:path w="91" h="90">
                  <a:moveTo>
                    <a:pt x="0" y="82"/>
                  </a:moveTo>
                  <a:lnTo>
                    <a:pt x="8" y="90"/>
                  </a:lnTo>
                  <a:lnTo>
                    <a:pt x="91" y="8"/>
                  </a:lnTo>
                  <a:lnTo>
                    <a:pt x="83" y="0"/>
                  </a:lnTo>
                  <a:lnTo>
                    <a:pt x="0" y="82"/>
                  </a:lnTo>
                  <a:close/>
                </a:path>
              </a:pathLst>
            </a:custGeom>
            <a:solidFill>
              <a:sysClr val="window" lastClr="FFFFFF"/>
            </a:solidFill>
            <a:ln w="9525" cmpd="sng">
              <a:noFill/>
              <a:bevel/>
              <a:headEnd/>
              <a:tailEnd/>
            </a:ln>
          </p:spPr>
          <p:txBody>
            <a:bodyPr>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prstClr val="black"/>
                </a:solidFill>
                <a:effectLst/>
                <a:uLnTx/>
                <a:uFillTx/>
                <a:latin typeface="字魂105号-简雅黑" panose="00000500000000000000" pitchFamily="2" charset="-122"/>
                <a:ea typeface="字魂105号-简雅黑" panose="00000500000000000000" pitchFamily="2" charset="-122"/>
              </a:endParaRPr>
            </a:p>
          </p:txBody>
        </p:sp>
        <p:sp>
          <p:nvSpPr>
            <p:cNvPr id="76" name="MH_Other_12">
              <a:extLst>
                <a:ext uri="{FF2B5EF4-FFF2-40B4-BE49-F238E27FC236}">
                  <a16:creationId xmlns:a16="http://schemas.microsoft.com/office/drawing/2014/main" id="{F8E997A0-A73C-0C73-4B78-155AA539D371}"/>
                </a:ext>
              </a:extLst>
            </p:cNvPr>
            <p:cNvSpPr>
              <a:spLocks noChangeArrowheads="1"/>
            </p:cNvSpPr>
            <p:nvPr>
              <p:custDataLst>
                <p:tags r:id="rId6"/>
              </p:custDataLst>
            </p:nvPr>
          </p:nvSpPr>
          <p:spPr bwMode="auto">
            <a:xfrm>
              <a:off x="4217536" y="2578743"/>
              <a:ext cx="42573" cy="39992"/>
            </a:xfrm>
            <a:custGeom>
              <a:avLst/>
              <a:gdLst>
                <a:gd name="T0" fmla="*/ 46588 w 21"/>
                <a:gd name="T1" fmla="*/ 19467 h 20"/>
                <a:gd name="T2" fmla="*/ 0 w 21"/>
                <a:gd name="T3" fmla="*/ 19467 h 20"/>
                <a:gd name="T4" fmla="*/ 49916 w 21"/>
                <a:gd name="T5" fmla="*/ 64890 h 20"/>
                <a:gd name="T6" fmla="*/ 46588 w 21"/>
                <a:gd name="T7" fmla="*/ 19467 h 20"/>
                <a:gd name="T8" fmla="*/ 0 60000 65536"/>
                <a:gd name="T9" fmla="*/ 0 60000 65536"/>
                <a:gd name="T10" fmla="*/ 0 60000 65536"/>
                <a:gd name="T11" fmla="*/ 0 60000 65536"/>
                <a:gd name="T12" fmla="*/ 0 w 21"/>
                <a:gd name="T13" fmla="*/ 0 h 20"/>
                <a:gd name="T14" fmla="*/ 21 w 21"/>
                <a:gd name="T15" fmla="*/ 20 h 20"/>
              </a:gdLst>
              <a:ahLst/>
              <a:cxnLst>
                <a:cxn ang="T8">
                  <a:pos x="T0" y="T1"/>
                </a:cxn>
                <a:cxn ang="T9">
                  <a:pos x="T2" y="T3"/>
                </a:cxn>
                <a:cxn ang="T10">
                  <a:pos x="T4" y="T5"/>
                </a:cxn>
                <a:cxn ang="T11">
                  <a:pos x="T6" y="T7"/>
                </a:cxn>
              </a:cxnLst>
              <a:rect l="T12" t="T13" r="T14" b="T15"/>
              <a:pathLst>
                <a:path w="21" h="20">
                  <a:moveTo>
                    <a:pt x="14" y="6"/>
                  </a:moveTo>
                  <a:cubicBezTo>
                    <a:pt x="8" y="0"/>
                    <a:pt x="0" y="6"/>
                    <a:pt x="0" y="6"/>
                  </a:cubicBezTo>
                  <a:cubicBezTo>
                    <a:pt x="15" y="20"/>
                    <a:pt x="15" y="20"/>
                    <a:pt x="15" y="20"/>
                  </a:cubicBezTo>
                  <a:cubicBezTo>
                    <a:pt x="15" y="20"/>
                    <a:pt x="21" y="13"/>
                    <a:pt x="14" y="6"/>
                  </a:cubicBezTo>
                  <a:close/>
                </a:path>
              </a:pathLst>
            </a:custGeom>
            <a:solidFill>
              <a:sysClr val="window" lastClr="FFFFFF"/>
            </a:solidFill>
            <a:ln w="9525" cmpd="sng">
              <a:noFill/>
              <a:bevel/>
              <a:headEnd/>
              <a:tailEnd/>
            </a:ln>
          </p:spPr>
          <p:txBody>
            <a:bodyPr>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prstClr val="black"/>
                </a:solidFill>
                <a:effectLst/>
                <a:uLnTx/>
                <a:uFillTx/>
                <a:latin typeface="字魂105号-简雅黑" panose="00000500000000000000" pitchFamily="2" charset="-122"/>
                <a:ea typeface="字魂105号-简雅黑" panose="00000500000000000000" pitchFamily="2" charset="-122"/>
              </a:endParaRPr>
            </a:p>
          </p:txBody>
        </p:sp>
        <p:sp>
          <p:nvSpPr>
            <p:cNvPr id="77" name="MH_Other_13">
              <a:extLst>
                <a:ext uri="{FF2B5EF4-FFF2-40B4-BE49-F238E27FC236}">
                  <a16:creationId xmlns:a16="http://schemas.microsoft.com/office/drawing/2014/main" id="{B7E9AF76-DEAF-8AE5-FB01-E56F8C201795}"/>
                </a:ext>
              </a:extLst>
            </p:cNvPr>
            <p:cNvSpPr>
              <a:spLocks noChangeArrowheads="1"/>
            </p:cNvSpPr>
            <p:nvPr>
              <p:custDataLst>
                <p:tags r:id="rId7"/>
              </p:custDataLst>
            </p:nvPr>
          </p:nvSpPr>
          <p:spPr bwMode="auto">
            <a:xfrm>
              <a:off x="3960021" y="2585057"/>
              <a:ext cx="251286" cy="251529"/>
            </a:xfrm>
            <a:custGeom>
              <a:avLst/>
              <a:gdLst>
                <a:gd name="T0" fmla="*/ 366880 w 167"/>
                <a:gd name="T1" fmla="*/ 361889 h 165"/>
                <a:gd name="T2" fmla="*/ 49916 w 167"/>
                <a:gd name="T3" fmla="*/ 361889 h 165"/>
                <a:gd name="T4" fmla="*/ 49916 w 167"/>
                <a:gd name="T5" fmla="*/ 49916 h 165"/>
                <a:gd name="T6" fmla="*/ 346914 w 167"/>
                <a:gd name="T7" fmla="*/ 49916 h 165"/>
                <a:gd name="T8" fmla="*/ 399326 w 167"/>
                <a:gd name="T9" fmla="*/ 0 h 165"/>
                <a:gd name="T10" fmla="*/ 0 w 167"/>
                <a:gd name="T11" fmla="*/ 0 h 165"/>
                <a:gd name="T12" fmla="*/ 0 w 167"/>
                <a:gd name="T13" fmla="*/ 411805 h 165"/>
                <a:gd name="T14" fmla="*/ 416796 w 167"/>
                <a:gd name="T15" fmla="*/ 411805 h 165"/>
                <a:gd name="T16" fmla="*/ 416796 w 167"/>
                <a:gd name="T17" fmla="*/ 152243 h 165"/>
                <a:gd name="T18" fmla="*/ 366880 w 167"/>
                <a:gd name="T19" fmla="*/ 202159 h 165"/>
                <a:gd name="T20" fmla="*/ 366880 w 167"/>
                <a:gd name="T21" fmla="*/ 361889 h 1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7"/>
                <a:gd name="T34" fmla="*/ 0 h 165"/>
                <a:gd name="T35" fmla="*/ 167 w 167"/>
                <a:gd name="T36" fmla="*/ 165 h 1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7" h="165">
                  <a:moveTo>
                    <a:pt x="147" y="145"/>
                  </a:moveTo>
                  <a:lnTo>
                    <a:pt x="20" y="145"/>
                  </a:lnTo>
                  <a:lnTo>
                    <a:pt x="20" y="20"/>
                  </a:lnTo>
                  <a:lnTo>
                    <a:pt x="139" y="20"/>
                  </a:lnTo>
                  <a:lnTo>
                    <a:pt x="160" y="0"/>
                  </a:lnTo>
                  <a:lnTo>
                    <a:pt x="0" y="0"/>
                  </a:lnTo>
                  <a:lnTo>
                    <a:pt x="0" y="165"/>
                  </a:lnTo>
                  <a:lnTo>
                    <a:pt x="167" y="165"/>
                  </a:lnTo>
                  <a:lnTo>
                    <a:pt x="167" y="61"/>
                  </a:lnTo>
                  <a:lnTo>
                    <a:pt x="147" y="81"/>
                  </a:lnTo>
                  <a:lnTo>
                    <a:pt x="147" y="145"/>
                  </a:lnTo>
                  <a:close/>
                </a:path>
              </a:pathLst>
            </a:custGeom>
            <a:solidFill>
              <a:sysClr val="window" lastClr="FFFFFF"/>
            </a:solidFill>
            <a:ln w="9525" cmpd="sng">
              <a:noFill/>
              <a:bevel/>
              <a:headEnd/>
              <a:tailEnd/>
            </a:ln>
          </p:spPr>
          <p:txBody>
            <a:bodyPr>
              <a:normAutofit fontScale="625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prstClr val="black"/>
                </a:solidFill>
                <a:effectLst/>
                <a:uLnTx/>
                <a:uFillTx/>
                <a:latin typeface="字魂105号-简雅黑" panose="00000500000000000000" pitchFamily="2" charset="-122"/>
                <a:ea typeface="字魂105号-简雅黑" panose="00000500000000000000" pitchFamily="2" charset="-122"/>
              </a:endParaRPr>
            </a:p>
          </p:txBody>
        </p:sp>
        <p:sp>
          <p:nvSpPr>
            <p:cNvPr id="78" name="MH_Other_3">
              <a:extLst>
                <a:ext uri="{FF2B5EF4-FFF2-40B4-BE49-F238E27FC236}">
                  <a16:creationId xmlns:a16="http://schemas.microsoft.com/office/drawing/2014/main" id="{FDED3253-4A68-CB8E-9896-C4F129E72ADF}"/>
                </a:ext>
              </a:extLst>
            </p:cNvPr>
            <p:cNvSpPr>
              <a:spLocks noChangeArrowheads="1"/>
            </p:cNvSpPr>
            <p:nvPr>
              <p:custDataLst>
                <p:tags r:id="rId8"/>
              </p:custDataLst>
            </p:nvPr>
          </p:nvSpPr>
          <p:spPr bwMode="auto">
            <a:xfrm>
              <a:off x="6813443" y="2420573"/>
              <a:ext cx="650449" cy="610192"/>
            </a:xfrm>
            <a:prstGeom prst="ellipse">
              <a:avLst/>
            </a:prstGeom>
            <a:solidFill>
              <a:srgbClr val="4A82DE"/>
            </a:solidFill>
            <a:ln w="28575">
              <a:noFill/>
              <a:bevel/>
              <a:headEnd/>
              <a:tailEnd/>
            </a:ln>
          </p:spPr>
          <p:txBody>
            <a:bodyPr anchor="ctr">
              <a:normAutofit fontScale="25000" lnSpcReduction="20000"/>
            </a:bodyPr>
            <a:lstStyle/>
            <a:p>
              <a:pPr algn="ctr">
                <a:defRPr/>
              </a:pPr>
              <a:endParaRPr lang="zh-CN" altLang="zh-CN" sz="8000" dirty="0">
                <a:solidFill>
                  <a:prstClr val="white"/>
                </a:solidFill>
                <a:latin typeface="字魂105号-简雅黑" panose="00000500000000000000" pitchFamily="2" charset="-122"/>
                <a:ea typeface="字魂105号-简雅黑" panose="00000500000000000000" pitchFamily="2" charset="-122"/>
                <a:sym typeface="Calibri" pitchFamily="34" charset="0"/>
              </a:endParaRPr>
            </a:p>
          </p:txBody>
        </p:sp>
        <p:sp>
          <p:nvSpPr>
            <p:cNvPr id="79" name="MH_Other_14">
              <a:extLst>
                <a:ext uri="{FF2B5EF4-FFF2-40B4-BE49-F238E27FC236}">
                  <a16:creationId xmlns:a16="http://schemas.microsoft.com/office/drawing/2014/main" id="{9A27D2C9-C0A8-7D02-AE82-A920D5539CA9}"/>
                </a:ext>
              </a:extLst>
            </p:cNvPr>
            <p:cNvSpPr>
              <a:spLocks noEditPoints="1" noChangeArrowheads="1"/>
            </p:cNvSpPr>
            <p:nvPr>
              <p:custDataLst>
                <p:tags r:id="rId9"/>
              </p:custDataLst>
            </p:nvPr>
          </p:nvSpPr>
          <p:spPr bwMode="auto">
            <a:xfrm>
              <a:off x="6966011" y="2562533"/>
              <a:ext cx="337040" cy="310896"/>
            </a:xfrm>
            <a:custGeom>
              <a:avLst/>
              <a:gdLst>
                <a:gd name="T0" fmla="*/ 271436 w 95"/>
                <a:gd name="T1" fmla="*/ 189679 h 93"/>
                <a:gd name="T2" fmla="*/ 314468 w 95"/>
                <a:gd name="T3" fmla="*/ 169713 h 93"/>
                <a:gd name="T4" fmla="*/ 314468 w 95"/>
                <a:gd name="T5" fmla="*/ 136436 h 93"/>
                <a:gd name="T6" fmla="*/ 271436 w 95"/>
                <a:gd name="T7" fmla="*/ 119798 h 93"/>
                <a:gd name="T8" fmla="*/ 264815 w 95"/>
                <a:gd name="T9" fmla="*/ 99831 h 93"/>
                <a:gd name="T10" fmla="*/ 281366 w 95"/>
                <a:gd name="T11" fmla="*/ 56571 h 93"/>
                <a:gd name="T12" fmla="*/ 254885 w 95"/>
                <a:gd name="T13" fmla="*/ 33277 h 93"/>
                <a:gd name="T14" fmla="*/ 211852 w 95"/>
                <a:gd name="T15" fmla="*/ 49916 h 93"/>
                <a:gd name="T16" fmla="*/ 195301 w 95"/>
                <a:gd name="T17" fmla="*/ 43260 h 93"/>
                <a:gd name="T18" fmla="*/ 175440 w 95"/>
                <a:gd name="T19" fmla="*/ 0 h 93"/>
                <a:gd name="T20" fmla="*/ 139028 w 95"/>
                <a:gd name="T21" fmla="*/ 0 h 93"/>
                <a:gd name="T22" fmla="*/ 122477 w 95"/>
                <a:gd name="T23" fmla="*/ 43260 h 93"/>
                <a:gd name="T24" fmla="*/ 102616 w 95"/>
                <a:gd name="T25" fmla="*/ 49916 h 93"/>
                <a:gd name="T26" fmla="*/ 59583 w 95"/>
                <a:gd name="T27" fmla="*/ 33277 h 93"/>
                <a:gd name="T28" fmla="*/ 33102 w 95"/>
                <a:gd name="T29" fmla="*/ 56571 h 93"/>
                <a:gd name="T30" fmla="*/ 52963 w 95"/>
                <a:gd name="T31" fmla="*/ 99831 h 93"/>
                <a:gd name="T32" fmla="*/ 43032 w 95"/>
                <a:gd name="T33" fmla="*/ 119798 h 93"/>
                <a:gd name="T34" fmla="*/ 0 w 95"/>
                <a:gd name="T35" fmla="*/ 136436 h 93"/>
                <a:gd name="T36" fmla="*/ 0 w 95"/>
                <a:gd name="T37" fmla="*/ 173041 h 93"/>
                <a:gd name="T38" fmla="*/ 43032 w 95"/>
                <a:gd name="T39" fmla="*/ 189679 h 93"/>
                <a:gd name="T40" fmla="*/ 52963 w 95"/>
                <a:gd name="T41" fmla="*/ 209646 h 93"/>
                <a:gd name="T42" fmla="*/ 36412 w 95"/>
                <a:gd name="T43" fmla="*/ 252906 h 93"/>
                <a:gd name="T44" fmla="*/ 59583 w 95"/>
                <a:gd name="T45" fmla="*/ 276200 h 93"/>
                <a:gd name="T46" fmla="*/ 102616 w 95"/>
                <a:gd name="T47" fmla="*/ 259561 h 93"/>
                <a:gd name="T48" fmla="*/ 122477 w 95"/>
                <a:gd name="T49" fmla="*/ 266217 h 93"/>
                <a:gd name="T50" fmla="*/ 142338 w 95"/>
                <a:gd name="T51" fmla="*/ 309477 h 93"/>
                <a:gd name="T52" fmla="*/ 175440 w 95"/>
                <a:gd name="T53" fmla="*/ 309477 h 93"/>
                <a:gd name="T54" fmla="*/ 195301 w 95"/>
                <a:gd name="T55" fmla="*/ 266217 h 93"/>
                <a:gd name="T56" fmla="*/ 211852 w 95"/>
                <a:gd name="T57" fmla="*/ 259561 h 93"/>
                <a:gd name="T58" fmla="*/ 258195 w 95"/>
                <a:gd name="T59" fmla="*/ 276200 h 93"/>
                <a:gd name="T60" fmla="*/ 281366 w 95"/>
                <a:gd name="T61" fmla="*/ 249578 h 93"/>
                <a:gd name="T62" fmla="*/ 264815 w 95"/>
                <a:gd name="T63" fmla="*/ 209646 h 93"/>
                <a:gd name="T64" fmla="*/ 271436 w 95"/>
                <a:gd name="T65" fmla="*/ 189679 h 93"/>
                <a:gd name="T66" fmla="*/ 158889 w 95"/>
                <a:gd name="T67" fmla="*/ 202990 h 93"/>
                <a:gd name="T68" fmla="*/ 109236 w 95"/>
                <a:gd name="T69" fmla="*/ 153075 h 93"/>
                <a:gd name="T70" fmla="*/ 158889 w 95"/>
                <a:gd name="T71" fmla="*/ 106487 h 93"/>
                <a:gd name="T72" fmla="*/ 208542 w 95"/>
                <a:gd name="T73" fmla="*/ 153075 h 93"/>
                <a:gd name="T74" fmla="*/ 158889 w 95"/>
                <a:gd name="T75" fmla="*/ 20299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5"/>
                <a:gd name="T115" fmla="*/ 0 h 93"/>
                <a:gd name="T116" fmla="*/ 95 w 95"/>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solidFill>
              <a:sysClr val="window" lastClr="FFFFFF"/>
            </a:solidFill>
            <a:ln w="9525" cmpd="sng">
              <a:noFill/>
              <a:bevel/>
              <a:headEnd/>
              <a:tailEnd/>
            </a:ln>
          </p:spPr>
          <p:txBody>
            <a:bodyPr>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prstClr val="black"/>
                </a:solidFill>
                <a:effectLst/>
                <a:uLnTx/>
                <a:uFillTx/>
                <a:latin typeface="字魂105号-简雅黑" panose="00000500000000000000" pitchFamily="2" charset="-122"/>
                <a:ea typeface="字魂105号-简雅黑" panose="00000500000000000000" pitchFamily="2" charset="-122"/>
              </a:endParaRPr>
            </a:p>
          </p:txBody>
        </p:sp>
        <p:sp>
          <p:nvSpPr>
            <p:cNvPr id="80" name="MH_Other_15">
              <a:extLst>
                <a:ext uri="{FF2B5EF4-FFF2-40B4-BE49-F238E27FC236}">
                  <a16:creationId xmlns:a16="http://schemas.microsoft.com/office/drawing/2014/main" id="{E07B8136-C690-EE66-79B6-6A591B298E28}"/>
                </a:ext>
              </a:extLst>
            </p:cNvPr>
            <p:cNvSpPr>
              <a:spLocks noChangeArrowheads="1"/>
            </p:cNvSpPr>
            <p:nvPr>
              <p:custDataLst>
                <p:tags r:id="rId10"/>
              </p:custDataLst>
            </p:nvPr>
          </p:nvSpPr>
          <p:spPr bwMode="auto">
            <a:xfrm>
              <a:off x="6631281" y="2674208"/>
              <a:ext cx="58149" cy="56831"/>
            </a:xfrm>
            <a:prstGeom prst="ellipse">
              <a:avLst/>
            </a:prstGeom>
            <a:solidFill>
              <a:srgbClr val="FEFFFF"/>
            </a:solidFill>
            <a:ln w="9525">
              <a:noFill/>
              <a:bevel/>
              <a:headEnd/>
              <a:tailEnd/>
            </a:ln>
          </p:spPr>
          <p:txBody>
            <a:bodyPr>
              <a:normAutofit fontScale="25000" lnSpcReduction="20000"/>
            </a:bodyPr>
            <a:lstStyle/>
            <a:p>
              <a:pPr>
                <a:defRPr/>
              </a:pPr>
              <a:endParaRPr lang="zh-CN" altLang="zh-CN" sz="1600" dirty="0">
                <a:solidFill>
                  <a:prstClr val="black"/>
                </a:solidFill>
                <a:latin typeface="字魂105号-简雅黑" panose="00000500000000000000" pitchFamily="2" charset="-122"/>
                <a:ea typeface="字魂105号-简雅黑" panose="00000500000000000000" pitchFamily="2" charset="-122"/>
                <a:sym typeface="Calibri" pitchFamily="34" charset="0"/>
              </a:endParaRPr>
            </a:p>
          </p:txBody>
        </p:sp>
        <p:sp>
          <p:nvSpPr>
            <p:cNvPr id="81" name="MH_Other_6">
              <a:extLst>
                <a:ext uri="{FF2B5EF4-FFF2-40B4-BE49-F238E27FC236}">
                  <a16:creationId xmlns:a16="http://schemas.microsoft.com/office/drawing/2014/main" id="{01C2A322-668C-B9C7-F77C-07AFC1F029B8}"/>
                </a:ext>
              </a:extLst>
            </p:cNvPr>
            <p:cNvSpPr>
              <a:spLocks noChangeArrowheads="1"/>
            </p:cNvSpPr>
            <p:nvPr>
              <p:custDataLst>
                <p:tags r:id="rId11"/>
              </p:custDataLst>
            </p:nvPr>
          </p:nvSpPr>
          <p:spPr bwMode="auto">
            <a:xfrm>
              <a:off x="2403589" y="4357006"/>
              <a:ext cx="651692" cy="610192"/>
            </a:xfrm>
            <a:prstGeom prst="ellipse">
              <a:avLst/>
            </a:prstGeom>
            <a:solidFill>
              <a:srgbClr val="3264CF"/>
            </a:solidFill>
            <a:ln w="28575">
              <a:noFill/>
              <a:bevel/>
              <a:headEnd/>
              <a:tailEnd/>
            </a:ln>
          </p:spPr>
          <p:txBody>
            <a:bodyPr anchor="ctr">
              <a:normAutofit fontScale="25000" lnSpcReduction="20000"/>
            </a:bodyPr>
            <a:lstStyle/>
            <a:p>
              <a:pPr algn="ctr">
                <a:defRPr/>
              </a:pPr>
              <a:endParaRPr lang="zh-CN" altLang="zh-CN" sz="8000" dirty="0">
                <a:solidFill>
                  <a:prstClr val="white"/>
                </a:solidFill>
                <a:latin typeface="字魂105号-简雅黑" panose="00000500000000000000" pitchFamily="2" charset="-122"/>
                <a:ea typeface="字魂105号-简雅黑" panose="00000500000000000000" pitchFamily="2" charset="-122"/>
                <a:sym typeface="Calibri" pitchFamily="34" charset="0"/>
              </a:endParaRPr>
            </a:p>
          </p:txBody>
        </p:sp>
        <p:sp>
          <p:nvSpPr>
            <p:cNvPr id="82" name="MH_Other_16">
              <a:extLst>
                <a:ext uri="{FF2B5EF4-FFF2-40B4-BE49-F238E27FC236}">
                  <a16:creationId xmlns:a16="http://schemas.microsoft.com/office/drawing/2014/main" id="{67E837D3-71D1-C10B-E5A3-B7B9C9A8FB16}"/>
                </a:ext>
              </a:extLst>
            </p:cNvPr>
            <p:cNvSpPr>
              <a:spLocks noChangeArrowheads="1"/>
            </p:cNvSpPr>
            <p:nvPr>
              <p:custDataLst>
                <p:tags r:id="rId12"/>
              </p:custDataLst>
            </p:nvPr>
          </p:nvSpPr>
          <p:spPr bwMode="auto">
            <a:xfrm>
              <a:off x="2598660" y="4509484"/>
              <a:ext cx="276099" cy="323657"/>
            </a:xfrm>
            <a:custGeom>
              <a:avLst/>
              <a:gdLst>
                <a:gd name="connsiteX0" fmla="*/ 7193 w 352425"/>
                <a:gd name="connsiteY0" fmla="*/ 298450 h 442913"/>
                <a:gd name="connsiteX1" fmla="*/ 176213 w 352425"/>
                <a:gd name="connsiteY1" fmla="*/ 352624 h 442913"/>
                <a:gd name="connsiteX2" fmla="*/ 345233 w 352425"/>
                <a:gd name="connsiteY2" fmla="*/ 298450 h 442913"/>
                <a:gd name="connsiteX3" fmla="*/ 352425 w 352425"/>
                <a:gd name="connsiteY3" fmla="*/ 312896 h 442913"/>
                <a:gd name="connsiteX4" fmla="*/ 352425 w 352425"/>
                <a:gd name="connsiteY4" fmla="*/ 367070 h 442913"/>
                <a:gd name="connsiteX5" fmla="*/ 176213 w 352425"/>
                <a:gd name="connsiteY5" fmla="*/ 442913 h 442913"/>
                <a:gd name="connsiteX6" fmla="*/ 0 w 352425"/>
                <a:gd name="connsiteY6" fmla="*/ 367070 h 442913"/>
                <a:gd name="connsiteX7" fmla="*/ 0 w 352425"/>
                <a:gd name="connsiteY7" fmla="*/ 312896 h 442913"/>
                <a:gd name="connsiteX8" fmla="*/ 7193 w 352425"/>
                <a:gd name="connsiteY8" fmla="*/ 298450 h 442913"/>
                <a:gd name="connsiteX9" fmla="*/ 7193 w 352425"/>
                <a:gd name="connsiteY9" fmla="*/ 184150 h 442913"/>
                <a:gd name="connsiteX10" fmla="*/ 176213 w 352425"/>
                <a:gd name="connsiteY10" fmla="*/ 243205 h 442913"/>
                <a:gd name="connsiteX11" fmla="*/ 345233 w 352425"/>
                <a:gd name="connsiteY11" fmla="*/ 184150 h 442913"/>
                <a:gd name="connsiteX12" fmla="*/ 352425 w 352425"/>
                <a:gd name="connsiteY12" fmla="*/ 202605 h 442913"/>
                <a:gd name="connsiteX13" fmla="*/ 352425 w 352425"/>
                <a:gd name="connsiteY13" fmla="*/ 257969 h 442913"/>
                <a:gd name="connsiteX14" fmla="*/ 176213 w 352425"/>
                <a:gd name="connsiteY14" fmla="*/ 331788 h 442913"/>
                <a:gd name="connsiteX15" fmla="*/ 0 w 352425"/>
                <a:gd name="connsiteY15" fmla="*/ 257969 h 442913"/>
                <a:gd name="connsiteX16" fmla="*/ 0 w 352425"/>
                <a:gd name="connsiteY16" fmla="*/ 202605 h 442913"/>
                <a:gd name="connsiteX17" fmla="*/ 7193 w 352425"/>
                <a:gd name="connsiteY17" fmla="*/ 184150 h 442913"/>
                <a:gd name="connsiteX18" fmla="*/ 7193 w 352425"/>
                <a:gd name="connsiteY18" fmla="*/ 76200 h 442913"/>
                <a:gd name="connsiteX19" fmla="*/ 176213 w 352425"/>
                <a:gd name="connsiteY19" fmla="*/ 130795 h 442913"/>
                <a:gd name="connsiteX20" fmla="*/ 345233 w 352425"/>
                <a:gd name="connsiteY20" fmla="*/ 76200 h 442913"/>
                <a:gd name="connsiteX21" fmla="*/ 352425 w 352425"/>
                <a:gd name="connsiteY21" fmla="*/ 94398 h 442913"/>
                <a:gd name="connsiteX22" fmla="*/ 352425 w 352425"/>
                <a:gd name="connsiteY22" fmla="*/ 148993 h 442913"/>
                <a:gd name="connsiteX23" fmla="*/ 176213 w 352425"/>
                <a:gd name="connsiteY23" fmla="*/ 225425 h 442913"/>
                <a:gd name="connsiteX24" fmla="*/ 0 w 352425"/>
                <a:gd name="connsiteY24" fmla="*/ 148993 h 442913"/>
                <a:gd name="connsiteX25" fmla="*/ 0 w 352425"/>
                <a:gd name="connsiteY25" fmla="*/ 94398 h 442913"/>
                <a:gd name="connsiteX26" fmla="*/ 7193 w 352425"/>
                <a:gd name="connsiteY26" fmla="*/ 76200 h 442913"/>
                <a:gd name="connsiteX27" fmla="*/ 177006 w 352425"/>
                <a:gd name="connsiteY27" fmla="*/ 0 h 442913"/>
                <a:gd name="connsiteX28" fmla="*/ 349250 w 352425"/>
                <a:gd name="connsiteY28" fmla="*/ 57944 h 442913"/>
                <a:gd name="connsiteX29" fmla="*/ 177006 w 352425"/>
                <a:gd name="connsiteY29" fmla="*/ 115888 h 442913"/>
                <a:gd name="connsiteX30" fmla="*/ 4762 w 352425"/>
                <a:gd name="connsiteY30" fmla="*/ 57944 h 442913"/>
                <a:gd name="connsiteX31" fmla="*/ 177006 w 352425"/>
                <a:gd name="connsiteY31" fmla="*/ 0 h 44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52425" h="442913">
                  <a:moveTo>
                    <a:pt x="7193" y="298450"/>
                  </a:moveTo>
                  <a:cubicBezTo>
                    <a:pt x="25173" y="330954"/>
                    <a:pt x="93501" y="352624"/>
                    <a:pt x="176213" y="352624"/>
                  </a:cubicBezTo>
                  <a:cubicBezTo>
                    <a:pt x="258925" y="352624"/>
                    <a:pt x="327252" y="330954"/>
                    <a:pt x="345233" y="298450"/>
                  </a:cubicBezTo>
                  <a:cubicBezTo>
                    <a:pt x="348829" y="302062"/>
                    <a:pt x="352425" y="309285"/>
                    <a:pt x="352425" y="312896"/>
                  </a:cubicBezTo>
                  <a:cubicBezTo>
                    <a:pt x="352425" y="312896"/>
                    <a:pt x="352425" y="312896"/>
                    <a:pt x="352425" y="367070"/>
                  </a:cubicBezTo>
                  <a:cubicBezTo>
                    <a:pt x="352425" y="410409"/>
                    <a:pt x="273309" y="442913"/>
                    <a:pt x="176213" y="442913"/>
                  </a:cubicBezTo>
                  <a:cubicBezTo>
                    <a:pt x="79116" y="442913"/>
                    <a:pt x="0" y="410409"/>
                    <a:pt x="0" y="367070"/>
                  </a:cubicBezTo>
                  <a:cubicBezTo>
                    <a:pt x="0" y="367070"/>
                    <a:pt x="0" y="367070"/>
                    <a:pt x="0" y="312896"/>
                  </a:cubicBezTo>
                  <a:cubicBezTo>
                    <a:pt x="0" y="309285"/>
                    <a:pt x="3596" y="302062"/>
                    <a:pt x="7193" y="298450"/>
                  </a:cubicBezTo>
                  <a:close/>
                  <a:moveTo>
                    <a:pt x="7193" y="184150"/>
                  </a:moveTo>
                  <a:cubicBezTo>
                    <a:pt x="25173" y="217369"/>
                    <a:pt x="93501" y="243205"/>
                    <a:pt x="176213" y="243205"/>
                  </a:cubicBezTo>
                  <a:cubicBezTo>
                    <a:pt x="258925" y="243205"/>
                    <a:pt x="327252" y="217369"/>
                    <a:pt x="345233" y="184150"/>
                  </a:cubicBezTo>
                  <a:cubicBezTo>
                    <a:pt x="348829" y="191532"/>
                    <a:pt x="352425" y="195223"/>
                    <a:pt x="352425" y="202605"/>
                  </a:cubicBezTo>
                  <a:cubicBezTo>
                    <a:pt x="352425" y="202605"/>
                    <a:pt x="352425" y="202605"/>
                    <a:pt x="352425" y="257969"/>
                  </a:cubicBezTo>
                  <a:cubicBezTo>
                    <a:pt x="352425" y="298570"/>
                    <a:pt x="273309" y="331788"/>
                    <a:pt x="176213" y="331788"/>
                  </a:cubicBezTo>
                  <a:cubicBezTo>
                    <a:pt x="79116" y="331788"/>
                    <a:pt x="0" y="298570"/>
                    <a:pt x="0" y="257969"/>
                  </a:cubicBezTo>
                  <a:cubicBezTo>
                    <a:pt x="0" y="257969"/>
                    <a:pt x="0" y="257969"/>
                    <a:pt x="0" y="202605"/>
                  </a:cubicBezTo>
                  <a:cubicBezTo>
                    <a:pt x="0" y="195223"/>
                    <a:pt x="3596" y="191532"/>
                    <a:pt x="7193" y="184150"/>
                  </a:cubicBezTo>
                  <a:close/>
                  <a:moveTo>
                    <a:pt x="7193" y="76200"/>
                  </a:moveTo>
                  <a:cubicBezTo>
                    <a:pt x="10789" y="108957"/>
                    <a:pt x="86308" y="130795"/>
                    <a:pt x="176213" y="130795"/>
                  </a:cubicBezTo>
                  <a:cubicBezTo>
                    <a:pt x="269713" y="130795"/>
                    <a:pt x="341637" y="108957"/>
                    <a:pt x="345233" y="76200"/>
                  </a:cubicBezTo>
                  <a:cubicBezTo>
                    <a:pt x="348829" y="83479"/>
                    <a:pt x="352425" y="87119"/>
                    <a:pt x="352425" y="94398"/>
                  </a:cubicBezTo>
                  <a:cubicBezTo>
                    <a:pt x="352425" y="94398"/>
                    <a:pt x="352425" y="94398"/>
                    <a:pt x="352425" y="148993"/>
                  </a:cubicBezTo>
                  <a:cubicBezTo>
                    <a:pt x="352425" y="189029"/>
                    <a:pt x="273309" y="225425"/>
                    <a:pt x="176213" y="225425"/>
                  </a:cubicBezTo>
                  <a:cubicBezTo>
                    <a:pt x="79116" y="225425"/>
                    <a:pt x="0" y="189029"/>
                    <a:pt x="0" y="148993"/>
                  </a:cubicBezTo>
                  <a:cubicBezTo>
                    <a:pt x="0" y="148993"/>
                    <a:pt x="0" y="148993"/>
                    <a:pt x="0" y="94398"/>
                  </a:cubicBezTo>
                  <a:cubicBezTo>
                    <a:pt x="0" y="87119"/>
                    <a:pt x="3596" y="83479"/>
                    <a:pt x="7193" y="76200"/>
                  </a:cubicBezTo>
                  <a:close/>
                  <a:moveTo>
                    <a:pt x="177006" y="0"/>
                  </a:moveTo>
                  <a:cubicBezTo>
                    <a:pt x="272134" y="0"/>
                    <a:pt x="349250" y="25942"/>
                    <a:pt x="349250" y="57944"/>
                  </a:cubicBezTo>
                  <a:cubicBezTo>
                    <a:pt x="349250" y="89946"/>
                    <a:pt x="272134" y="115888"/>
                    <a:pt x="177006" y="115888"/>
                  </a:cubicBezTo>
                  <a:cubicBezTo>
                    <a:pt x="81878" y="115888"/>
                    <a:pt x="4762" y="89946"/>
                    <a:pt x="4762" y="57944"/>
                  </a:cubicBezTo>
                  <a:cubicBezTo>
                    <a:pt x="4762" y="25942"/>
                    <a:pt x="81878" y="0"/>
                    <a:pt x="177006" y="0"/>
                  </a:cubicBezTo>
                  <a:close/>
                </a:path>
              </a:pathLst>
            </a:custGeom>
            <a:solidFill>
              <a:sysClr val="window" lastClr="FFFFFF"/>
            </a:solidFill>
            <a:ln w="9525">
              <a:noFill/>
              <a:bevel/>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zh-CN" sz="1600" b="0" i="0" u="none" strike="noStrike" kern="0" cap="none" spc="0" normalizeH="0" baseline="0" noProof="0" dirty="0">
                <a:ln>
                  <a:noFill/>
                </a:ln>
                <a:solidFill>
                  <a:prstClr val="black"/>
                </a:solidFill>
                <a:effectLst/>
                <a:uLnTx/>
                <a:uFillTx/>
                <a:latin typeface="字魂105号-简雅黑" panose="00000500000000000000" pitchFamily="2" charset="-122"/>
                <a:ea typeface="字魂105号-简雅黑" panose="00000500000000000000" pitchFamily="2" charset="-122"/>
                <a:sym typeface="Calibri" pitchFamily="34" charset="0"/>
              </a:endParaRPr>
            </a:p>
          </p:txBody>
        </p:sp>
        <p:sp>
          <p:nvSpPr>
            <p:cNvPr id="83" name="MH_Other_4">
              <a:extLst>
                <a:ext uri="{FF2B5EF4-FFF2-40B4-BE49-F238E27FC236}">
                  <a16:creationId xmlns:a16="http://schemas.microsoft.com/office/drawing/2014/main" id="{6CE66A84-27FC-5DF2-1757-8F964F2BF932}"/>
                </a:ext>
              </a:extLst>
            </p:cNvPr>
            <p:cNvSpPr>
              <a:spLocks noChangeArrowheads="1"/>
            </p:cNvSpPr>
            <p:nvPr>
              <p:custDataLst>
                <p:tags r:id="rId13"/>
              </p:custDataLst>
            </p:nvPr>
          </p:nvSpPr>
          <p:spPr bwMode="auto">
            <a:xfrm>
              <a:off x="8208770" y="4379513"/>
              <a:ext cx="650450" cy="611352"/>
            </a:xfrm>
            <a:prstGeom prst="ellipse">
              <a:avLst/>
            </a:prstGeom>
            <a:solidFill>
              <a:srgbClr val="3264CF"/>
            </a:solidFill>
            <a:ln w="28575">
              <a:noFill/>
              <a:bevel/>
              <a:headEnd/>
              <a:tailEnd/>
            </a:ln>
          </p:spPr>
          <p:txBody>
            <a:bodyPr anchor="ctr">
              <a:normAutofit fontScale="25000" lnSpcReduction="20000"/>
            </a:bodyPr>
            <a:lstStyle/>
            <a:p>
              <a:pPr algn="ctr">
                <a:defRPr/>
              </a:pPr>
              <a:endParaRPr lang="zh-CN" altLang="zh-CN" sz="8000" dirty="0">
                <a:solidFill>
                  <a:prstClr val="white"/>
                </a:solidFill>
                <a:latin typeface="字魂105号-简雅黑" panose="00000500000000000000" pitchFamily="2" charset="-122"/>
                <a:ea typeface="字魂105号-简雅黑" panose="00000500000000000000" pitchFamily="2" charset="-122"/>
                <a:sym typeface="Calibri" pitchFamily="34" charset="0"/>
              </a:endParaRPr>
            </a:p>
          </p:txBody>
        </p:sp>
        <p:sp>
          <p:nvSpPr>
            <p:cNvPr id="84" name="MH_Other_17">
              <a:extLst>
                <a:ext uri="{FF2B5EF4-FFF2-40B4-BE49-F238E27FC236}">
                  <a16:creationId xmlns:a16="http://schemas.microsoft.com/office/drawing/2014/main" id="{EF1E2AF0-F419-2482-F8E4-7299C2AF8462}"/>
                </a:ext>
              </a:extLst>
            </p:cNvPr>
            <p:cNvSpPr>
              <a:spLocks noEditPoints="1" noChangeArrowheads="1"/>
            </p:cNvSpPr>
            <p:nvPr>
              <p:custDataLst>
                <p:tags r:id="rId14"/>
              </p:custDataLst>
            </p:nvPr>
          </p:nvSpPr>
          <p:spPr bwMode="auto">
            <a:xfrm>
              <a:off x="8348920" y="4523405"/>
              <a:ext cx="323359" cy="295816"/>
            </a:xfrm>
            <a:custGeom>
              <a:avLst/>
              <a:gdLst>
                <a:gd name="T0" fmla="*/ 2147483646 w 113"/>
                <a:gd name="T1" fmla="*/ 2147483646 h 112"/>
                <a:gd name="T2" fmla="*/ 2147483646 w 113"/>
                <a:gd name="T3" fmla="*/ 2147483646 h 112"/>
                <a:gd name="T4" fmla="*/ 2147483646 w 113"/>
                <a:gd name="T5" fmla="*/ 2147483646 h 112"/>
                <a:gd name="T6" fmla="*/ 2147483646 w 113"/>
                <a:gd name="T7" fmla="*/ 2147483646 h 112"/>
                <a:gd name="T8" fmla="*/ 2147483646 w 113"/>
                <a:gd name="T9" fmla="*/ 2147483646 h 112"/>
                <a:gd name="T10" fmla="*/ 2147483646 w 113"/>
                <a:gd name="T11" fmla="*/ 2147483646 h 112"/>
                <a:gd name="T12" fmla="*/ 2147483646 w 113"/>
                <a:gd name="T13" fmla="*/ 2147483646 h 112"/>
                <a:gd name="T14" fmla="*/ 2147483646 w 113"/>
                <a:gd name="T15" fmla="*/ 2147483646 h 112"/>
                <a:gd name="T16" fmla="*/ 2147483646 w 113"/>
                <a:gd name="T17" fmla="*/ 2147483646 h 112"/>
                <a:gd name="T18" fmla="*/ 2147483646 w 113"/>
                <a:gd name="T19" fmla="*/ 2147483646 h 112"/>
                <a:gd name="T20" fmla="*/ 2147483646 w 113"/>
                <a:gd name="T21" fmla="*/ 2147483646 h 112"/>
                <a:gd name="T22" fmla="*/ 2147483646 w 113"/>
                <a:gd name="T23" fmla="*/ 2147483646 h 112"/>
                <a:gd name="T24" fmla="*/ 2147483646 w 113"/>
                <a:gd name="T25" fmla="*/ 2147483646 h 112"/>
                <a:gd name="T26" fmla="*/ 2147483646 w 113"/>
                <a:gd name="T27" fmla="*/ 2147483646 h 112"/>
                <a:gd name="T28" fmla="*/ 2147483646 w 113"/>
                <a:gd name="T29" fmla="*/ 2147483646 h 112"/>
                <a:gd name="T30" fmla="*/ 2147483646 w 113"/>
                <a:gd name="T31" fmla="*/ 2147483646 h 112"/>
                <a:gd name="T32" fmla="*/ 2147483646 w 113"/>
                <a:gd name="T33" fmla="*/ 2147483646 h 112"/>
                <a:gd name="T34" fmla="*/ 2147483646 w 113"/>
                <a:gd name="T35" fmla="*/ 2147483646 h 1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12"/>
                <a:gd name="T56" fmla="*/ 113 w 113"/>
                <a:gd name="T57" fmla="*/ 112 h 1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12">
                  <a:moveTo>
                    <a:pt x="14" y="13"/>
                  </a:moveTo>
                  <a:cubicBezTo>
                    <a:pt x="0" y="27"/>
                    <a:pt x="0" y="49"/>
                    <a:pt x="14" y="63"/>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8" y="97"/>
                  </a:cubicBezTo>
                  <a:cubicBezTo>
                    <a:pt x="81" y="96"/>
                    <a:pt x="88" y="92"/>
                    <a:pt x="92" y="97"/>
                  </a:cubicBezTo>
                  <a:cubicBezTo>
                    <a:pt x="97" y="102"/>
                    <a:pt x="91" y="112"/>
                    <a:pt x="91"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0" y="20"/>
                  </a:cubicBezTo>
                  <a:cubicBezTo>
                    <a:pt x="29" y="12"/>
                    <a:pt x="43" y="11"/>
                    <a:pt x="53" y="17"/>
                  </a:cubicBezTo>
                  <a:lnTo>
                    <a:pt x="17" y="53"/>
                  </a:lnTo>
                  <a:close/>
                </a:path>
              </a:pathLst>
            </a:custGeom>
            <a:solidFill>
              <a:sysClr val="window" lastClr="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字魂105号-简雅黑" panose="00000500000000000000" pitchFamily="2" charset="-122"/>
                <a:ea typeface="字魂105号-简雅黑" panose="00000500000000000000" pitchFamily="2" charset="-122"/>
              </a:endParaRPr>
            </a:p>
          </p:txBody>
        </p:sp>
        <p:sp>
          <p:nvSpPr>
            <p:cNvPr id="85" name="MH_Other_7">
              <a:extLst>
                <a:ext uri="{FF2B5EF4-FFF2-40B4-BE49-F238E27FC236}">
                  <a16:creationId xmlns:a16="http://schemas.microsoft.com/office/drawing/2014/main" id="{DAC12C40-2951-A80B-DBC5-53A65DB4BCE4}"/>
                </a:ext>
              </a:extLst>
            </p:cNvPr>
            <p:cNvSpPr>
              <a:spLocks noChangeArrowheads="1"/>
            </p:cNvSpPr>
            <p:nvPr>
              <p:custDataLst>
                <p:tags r:id="rId15"/>
              </p:custDataLst>
            </p:nvPr>
          </p:nvSpPr>
          <p:spPr bwMode="auto">
            <a:xfrm>
              <a:off x="6837033" y="4387362"/>
              <a:ext cx="650449" cy="611352"/>
            </a:xfrm>
            <a:prstGeom prst="ellipse">
              <a:avLst/>
            </a:prstGeom>
            <a:solidFill>
              <a:srgbClr val="4A82DE"/>
            </a:solidFill>
            <a:ln w="28575">
              <a:noFill/>
              <a:bevel/>
              <a:headEnd/>
              <a:tailEnd/>
            </a:ln>
          </p:spPr>
          <p:txBody>
            <a:bodyPr anchor="ctr">
              <a:normAutofit fontScale="25000" lnSpcReduction="20000"/>
            </a:bodyPr>
            <a:lstStyle/>
            <a:p>
              <a:pPr algn="ctr">
                <a:defRPr/>
              </a:pPr>
              <a:endParaRPr lang="zh-CN" altLang="zh-CN" sz="8000" dirty="0">
                <a:solidFill>
                  <a:prstClr val="white"/>
                </a:solidFill>
                <a:latin typeface="字魂105号-简雅黑" panose="00000500000000000000" pitchFamily="2" charset="-122"/>
                <a:ea typeface="字魂105号-简雅黑" panose="00000500000000000000" pitchFamily="2" charset="-122"/>
                <a:sym typeface="Calibri" pitchFamily="34" charset="0"/>
              </a:endParaRPr>
            </a:p>
          </p:txBody>
        </p:sp>
        <p:sp>
          <p:nvSpPr>
            <p:cNvPr id="86" name="MH_Other_18">
              <a:extLst>
                <a:ext uri="{FF2B5EF4-FFF2-40B4-BE49-F238E27FC236}">
                  <a16:creationId xmlns:a16="http://schemas.microsoft.com/office/drawing/2014/main" id="{56701948-B735-C13E-AF8D-E340EE05E418}"/>
                </a:ext>
              </a:extLst>
            </p:cNvPr>
            <p:cNvSpPr>
              <a:spLocks noEditPoints="1" noChangeArrowheads="1"/>
            </p:cNvSpPr>
            <p:nvPr>
              <p:custDataLst>
                <p:tags r:id="rId16"/>
              </p:custDataLst>
            </p:nvPr>
          </p:nvSpPr>
          <p:spPr bwMode="auto">
            <a:xfrm>
              <a:off x="7000276" y="4514705"/>
              <a:ext cx="340770" cy="313216"/>
            </a:xfrm>
            <a:custGeom>
              <a:avLst/>
              <a:gdLst>
                <a:gd name="T0" fmla="*/ 2147483646 w 120"/>
                <a:gd name="T1" fmla="*/ 2147483646 h 118"/>
                <a:gd name="T2" fmla="*/ 2147483646 w 120"/>
                <a:gd name="T3" fmla="*/ 2147483646 h 118"/>
                <a:gd name="T4" fmla="*/ 2147483646 w 120"/>
                <a:gd name="T5" fmla="*/ 2147483646 h 118"/>
                <a:gd name="T6" fmla="*/ 2147483646 w 120"/>
                <a:gd name="T7" fmla="*/ 2147483646 h 118"/>
                <a:gd name="T8" fmla="*/ 2147483646 w 120"/>
                <a:gd name="T9" fmla="*/ 2147483646 h 118"/>
                <a:gd name="T10" fmla="*/ 2147483646 w 120"/>
                <a:gd name="T11" fmla="*/ 2147483646 h 118"/>
                <a:gd name="T12" fmla="*/ 2147483646 w 120"/>
                <a:gd name="T13" fmla="*/ 2147483646 h 118"/>
                <a:gd name="T14" fmla="*/ 2147483646 w 120"/>
                <a:gd name="T15" fmla="*/ 2147483646 h 118"/>
                <a:gd name="T16" fmla="*/ 2147483646 w 120"/>
                <a:gd name="T17" fmla="*/ 2147483646 h 118"/>
                <a:gd name="T18" fmla="*/ 2147483646 w 120"/>
                <a:gd name="T19" fmla="*/ 2147483646 h 118"/>
                <a:gd name="T20" fmla="*/ 2147483646 w 120"/>
                <a:gd name="T21" fmla="*/ 2147483646 h 118"/>
                <a:gd name="T22" fmla="*/ 2147483646 w 120"/>
                <a:gd name="T23" fmla="*/ 2147483646 h 118"/>
                <a:gd name="T24" fmla="*/ 2147483646 w 120"/>
                <a:gd name="T25" fmla="*/ 2147483646 h 118"/>
                <a:gd name="T26" fmla="*/ 2147483646 w 120"/>
                <a:gd name="T27" fmla="*/ 2147483646 h 118"/>
                <a:gd name="T28" fmla="*/ 2147483646 w 120"/>
                <a:gd name="T29" fmla="*/ 2147483646 h 118"/>
                <a:gd name="T30" fmla="*/ 2147483646 w 120"/>
                <a:gd name="T31" fmla="*/ 2147483646 h 118"/>
                <a:gd name="T32" fmla="*/ 2147483646 w 120"/>
                <a:gd name="T33" fmla="*/ 2147483646 h 118"/>
                <a:gd name="T34" fmla="*/ 2147483646 w 120"/>
                <a:gd name="T35" fmla="*/ 2147483646 h 118"/>
                <a:gd name="T36" fmla="*/ 2147483646 w 120"/>
                <a:gd name="T37" fmla="*/ 2147483646 h 118"/>
                <a:gd name="T38" fmla="*/ 2147483646 w 120"/>
                <a:gd name="T39" fmla="*/ 2147483646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0"/>
                <a:gd name="T61" fmla="*/ 0 h 118"/>
                <a:gd name="T62" fmla="*/ 120 w 120"/>
                <a:gd name="T63" fmla="*/ 118 h 1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0" h="118">
                  <a:moveTo>
                    <a:pt x="53" y="35"/>
                  </a:moveTo>
                  <a:cubicBezTo>
                    <a:pt x="56" y="26"/>
                    <a:pt x="54" y="16"/>
                    <a:pt x="47" y="9"/>
                  </a:cubicBezTo>
                  <a:cubicBezTo>
                    <a:pt x="40" y="2"/>
                    <a:pt x="30" y="0"/>
                    <a:pt x="21" y="2"/>
                  </a:cubicBezTo>
                  <a:cubicBezTo>
                    <a:pt x="36" y="17"/>
                    <a:pt x="36" y="17"/>
                    <a:pt x="36" y="17"/>
                  </a:cubicBezTo>
                  <a:cubicBezTo>
                    <a:pt x="32" y="32"/>
                    <a:pt x="32" y="32"/>
                    <a:pt x="32" y="32"/>
                  </a:cubicBezTo>
                  <a:cubicBezTo>
                    <a:pt x="17" y="36"/>
                    <a:pt x="17" y="36"/>
                    <a:pt x="17" y="36"/>
                  </a:cubicBezTo>
                  <a:cubicBezTo>
                    <a:pt x="2" y="21"/>
                    <a:pt x="2" y="21"/>
                    <a:pt x="2" y="21"/>
                  </a:cubicBezTo>
                  <a:cubicBezTo>
                    <a:pt x="0" y="30"/>
                    <a:pt x="2" y="40"/>
                    <a:pt x="9" y="47"/>
                  </a:cubicBezTo>
                  <a:cubicBezTo>
                    <a:pt x="17" y="54"/>
                    <a:pt x="27" y="56"/>
                    <a:pt x="36" y="53"/>
                  </a:cubicBezTo>
                  <a:cubicBezTo>
                    <a:pt x="36" y="53"/>
                    <a:pt x="36" y="53"/>
                    <a:pt x="36" y="53"/>
                  </a:cubicBezTo>
                  <a:cubicBezTo>
                    <a:pt x="98" y="115"/>
                    <a:pt x="98" y="115"/>
                    <a:pt x="98" y="115"/>
                  </a:cubicBezTo>
                  <a:cubicBezTo>
                    <a:pt x="100" y="117"/>
                    <a:pt x="103" y="118"/>
                    <a:pt x="107" y="118"/>
                  </a:cubicBezTo>
                  <a:cubicBezTo>
                    <a:pt x="110" y="118"/>
                    <a:pt x="113" y="117"/>
                    <a:pt x="115" y="115"/>
                  </a:cubicBezTo>
                  <a:cubicBezTo>
                    <a:pt x="120" y="110"/>
                    <a:pt x="120" y="102"/>
                    <a:pt x="115" y="97"/>
                  </a:cubicBezTo>
                  <a:lnTo>
                    <a:pt x="53" y="35"/>
                  </a:lnTo>
                  <a:close/>
                  <a:moveTo>
                    <a:pt x="108" y="113"/>
                  </a:moveTo>
                  <a:cubicBezTo>
                    <a:pt x="105" y="113"/>
                    <a:pt x="103" y="110"/>
                    <a:pt x="103" y="108"/>
                  </a:cubicBezTo>
                  <a:cubicBezTo>
                    <a:pt x="103" y="105"/>
                    <a:pt x="105" y="103"/>
                    <a:pt x="108" y="103"/>
                  </a:cubicBezTo>
                  <a:cubicBezTo>
                    <a:pt x="110" y="103"/>
                    <a:pt x="113" y="105"/>
                    <a:pt x="113" y="108"/>
                  </a:cubicBezTo>
                  <a:cubicBezTo>
                    <a:pt x="113" y="110"/>
                    <a:pt x="110" y="113"/>
                    <a:pt x="108" y="113"/>
                  </a:cubicBezTo>
                  <a:close/>
                </a:path>
              </a:pathLst>
            </a:custGeom>
            <a:solidFill>
              <a:sysClr val="window" lastClr="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字魂105号-简雅黑" panose="00000500000000000000" pitchFamily="2" charset="-122"/>
                <a:ea typeface="字魂105号-简雅黑" panose="00000500000000000000" pitchFamily="2" charset="-122"/>
              </a:endParaRPr>
            </a:p>
          </p:txBody>
        </p:sp>
        <p:sp>
          <p:nvSpPr>
            <p:cNvPr id="87" name="MH_Other_5">
              <a:extLst>
                <a:ext uri="{FF2B5EF4-FFF2-40B4-BE49-F238E27FC236}">
                  <a16:creationId xmlns:a16="http://schemas.microsoft.com/office/drawing/2014/main" id="{3CE91D20-7E7B-FC6D-BC45-2FC0BDCAFB1B}"/>
                </a:ext>
              </a:extLst>
            </p:cNvPr>
            <p:cNvSpPr>
              <a:spLocks noChangeArrowheads="1"/>
            </p:cNvSpPr>
            <p:nvPr>
              <p:custDataLst>
                <p:tags r:id="rId17"/>
              </p:custDataLst>
            </p:nvPr>
          </p:nvSpPr>
          <p:spPr bwMode="auto">
            <a:xfrm>
              <a:off x="3757350" y="4347721"/>
              <a:ext cx="650449" cy="610192"/>
            </a:xfrm>
            <a:prstGeom prst="ellipse">
              <a:avLst/>
            </a:prstGeom>
            <a:solidFill>
              <a:srgbClr val="4A82DE"/>
            </a:solidFill>
            <a:ln w="28575">
              <a:noFill/>
              <a:bevel/>
              <a:headEnd/>
              <a:tailEnd/>
            </a:ln>
          </p:spPr>
          <p:txBody>
            <a:bodyPr anchor="ctr">
              <a:normAutofit fontScale="25000" lnSpcReduction="20000"/>
            </a:bodyPr>
            <a:lstStyle/>
            <a:p>
              <a:pPr algn="ctr">
                <a:defRPr/>
              </a:pPr>
              <a:endParaRPr lang="zh-CN" altLang="zh-CN" sz="8000" dirty="0">
                <a:solidFill>
                  <a:prstClr val="white"/>
                </a:solidFill>
                <a:latin typeface="字魂105号-简雅黑" panose="00000500000000000000" pitchFamily="2" charset="-122"/>
                <a:ea typeface="字魂105号-简雅黑" panose="00000500000000000000" pitchFamily="2" charset="-122"/>
                <a:sym typeface="Calibri" pitchFamily="34" charset="0"/>
              </a:endParaRPr>
            </a:p>
          </p:txBody>
        </p:sp>
        <p:grpSp>
          <p:nvGrpSpPr>
            <p:cNvPr id="88" name="组合 87">
              <a:extLst>
                <a:ext uri="{FF2B5EF4-FFF2-40B4-BE49-F238E27FC236}">
                  <a16:creationId xmlns:a16="http://schemas.microsoft.com/office/drawing/2014/main" id="{5FBA4B07-A838-1EDA-2385-859F5DD2F648}"/>
                </a:ext>
              </a:extLst>
            </p:cNvPr>
            <p:cNvGrpSpPr/>
            <p:nvPr/>
          </p:nvGrpSpPr>
          <p:grpSpPr>
            <a:xfrm>
              <a:off x="3931358" y="4472929"/>
              <a:ext cx="317638" cy="360695"/>
              <a:chOff x="4122178" y="4149080"/>
              <a:chExt cx="317638" cy="360695"/>
            </a:xfrm>
          </p:grpSpPr>
          <p:sp>
            <p:nvSpPr>
              <p:cNvPr id="89" name="MH_Other_19">
                <a:extLst>
                  <a:ext uri="{FF2B5EF4-FFF2-40B4-BE49-F238E27FC236}">
                    <a16:creationId xmlns:a16="http://schemas.microsoft.com/office/drawing/2014/main" id="{34E2C0A0-C5EC-5F24-D355-79E9536F9F7E}"/>
                  </a:ext>
                </a:extLst>
              </p:cNvPr>
              <p:cNvSpPr>
                <a:spLocks noEditPoints="1" noChangeArrowheads="1"/>
              </p:cNvSpPr>
              <p:nvPr>
                <p:custDataLst>
                  <p:tags r:id="rId18"/>
                </p:custDataLst>
              </p:nvPr>
            </p:nvSpPr>
            <p:spPr bwMode="auto">
              <a:xfrm>
                <a:off x="4122178" y="4149080"/>
                <a:ext cx="157949" cy="269134"/>
              </a:xfrm>
              <a:custGeom>
                <a:avLst/>
                <a:gdLst>
                  <a:gd name="T0" fmla="*/ 2147483646 w 50"/>
                  <a:gd name="T1" fmla="*/ 2147483646 h 90"/>
                  <a:gd name="T2" fmla="*/ 2147483646 w 50"/>
                  <a:gd name="T3" fmla="*/ 2147483646 h 90"/>
                  <a:gd name="T4" fmla="*/ 2147483646 w 50"/>
                  <a:gd name="T5" fmla="*/ 0 h 90"/>
                  <a:gd name="T6" fmla="*/ 2147483646 w 50"/>
                  <a:gd name="T7" fmla="*/ 0 h 90"/>
                  <a:gd name="T8" fmla="*/ 0 w 50"/>
                  <a:gd name="T9" fmla="*/ 2147483646 h 90"/>
                  <a:gd name="T10" fmla="*/ 0 w 50"/>
                  <a:gd name="T11" fmla="*/ 2147483646 h 90"/>
                  <a:gd name="T12" fmla="*/ 2147483646 w 50"/>
                  <a:gd name="T13" fmla="*/ 2147483646 h 90"/>
                  <a:gd name="T14" fmla="*/ 2147483646 w 50"/>
                  <a:gd name="T15" fmla="*/ 2147483646 h 90"/>
                  <a:gd name="T16" fmla="*/ 2147483646 w 50"/>
                  <a:gd name="T17" fmla="*/ 2147483646 h 90"/>
                  <a:gd name="T18" fmla="*/ 2147483646 w 50"/>
                  <a:gd name="T19" fmla="*/ 2147483646 h 90"/>
                  <a:gd name="T20" fmla="*/ 2147483646 w 50"/>
                  <a:gd name="T21" fmla="*/ 2147483646 h 90"/>
                  <a:gd name="T22" fmla="*/ 2147483646 w 50"/>
                  <a:gd name="T23" fmla="*/ 2147483646 h 90"/>
                  <a:gd name="T24" fmla="*/ 2147483646 w 50"/>
                  <a:gd name="T25" fmla="*/ 2147483646 h 90"/>
                  <a:gd name="T26" fmla="*/ 2147483646 w 50"/>
                  <a:gd name="T27" fmla="*/ 2147483646 h 90"/>
                  <a:gd name="T28" fmla="*/ 2147483646 w 50"/>
                  <a:gd name="T29" fmla="*/ 2147483646 h 90"/>
                  <a:gd name="T30" fmla="*/ 2147483646 w 50"/>
                  <a:gd name="T31" fmla="*/ 2147483646 h 90"/>
                  <a:gd name="T32" fmla="*/ 2147483646 w 50"/>
                  <a:gd name="T33" fmla="*/ 2147483646 h 90"/>
                  <a:gd name="T34" fmla="*/ 2147483646 w 50"/>
                  <a:gd name="T35" fmla="*/ 2147483646 h 90"/>
                  <a:gd name="T36" fmla="*/ 2147483646 w 50"/>
                  <a:gd name="T37" fmla="*/ 2147483646 h 90"/>
                  <a:gd name="T38" fmla="*/ 2147483646 w 50"/>
                  <a:gd name="T39" fmla="*/ 2147483646 h 90"/>
                  <a:gd name="T40" fmla="*/ 2147483646 w 50"/>
                  <a:gd name="T41" fmla="*/ 2147483646 h 90"/>
                  <a:gd name="T42" fmla="*/ 2147483646 w 50"/>
                  <a:gd name="T43" fmla="*/ 2147483646 h 90"/>
                  <a:gd name="T44" fmla="*/ 2147483646 w 50"/>
                  <a:gd name="T45" fmla="*/ 2147483646 h 90"/>
                  <a:gd name="T46" fmla="*/ 2147483646 w 50"/>
                  <a:gd name="T47" fmla="*/ 2147483646 h 90"/>
                  <a:gd name="T48" fmla="*/ 2147483646 w 50"/>
                  <a:gd name="T49" fmla="*/ 2147483646 h 90"/>
                  <a:gd name="T50" fmla="*/ 2147483646 w 50"/>
                  <a:gd name="T51" fmla="*/ 2147483646 h 90"/>
                  <a:gd name="T52" fmla="*/ 2147483646 w 50"/>
                  <a:gd name="T53" fmla="*/ 2147483646 h 90"/>
                  <a:gd name="T54" fmla="*/ 2147483646 w 50"/>
                  <a:gd name="T55" fmla="*/ 2147483646 h 90"/>
                  <a:gd name="T56" fmla="*/ 2147483646 w 50"/>
                  <a:gd name="T57" fmla="*/ 2147483646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
                  <a:gd name="T88" fmla="*/ 0 h 90"/>
                  <a:gd name="T89" fmla="*/ 50 w 50"/>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solidFill>
                <a:sysClr val="window" lastClr="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字魂105号-简雅黑" panose="00000500000000000000" pitchFamily="2" charset="-122"/>
                  <a:ea typeface="字魂105号-简雅黑" panose="00000500000000000000" pitchFamily="2" charset="-122"/>
                </a:endParaRPr>
              </a:p>
            </p:txBody>
          </p:sp>
          <p:sp>
            <p:nvSpPr>
              <p:cNvPr id="90" name="MH_Other_20">
                <a:extLst>
                  <a:ext uri="{FF2B5EF4-FFF2-40B4-BE49-F238E27FC236}">
                    <a16:creationId xmlns:a16="http://schemas.microsoft.com/office/drawing/2014/main" id="{2D7C331C-8EBF-AB46-20A7-13E8311C5B9D}"/>
                  </a:ext>
                </a:extLst>
              </p:cNvPr>
              <p:cNvSpPr>
                <a:spLocks noEditPoints="1" noChangeArrowheads="1"/>
              </p:cNvSpPr>
              <p:nvPr>
                <p:custDataLst>
                  <p:tags r:id="rId19"/>
                </p:custDataLst>
              </p:nvPr>
            </p:nvSpPr>
            <p:spPr bwMode="auto">
              <a:xfrm>
                <a:off x="4276893" y="4240641"/>
                <a:ext cx="162923" cy="269134"/>
              </a:xfrm>
              <a:custGeom>
                <a:avLst/>
                <a:gdLst>
                  <a:gd name="T0" fmla="*/ 2147483646 w 51"/>
                  <a:gd name="T1" fmla="*/ 0 h 90"/>
                  <a:gd name="T2" fmla="*/ 2147483646 w 51"/>
                  <a:gd name="T3" fmla="*/ 0 h 90"/>
                  <a:gd name="T4" fmla="*/ 0 w 51"/>
                  <a:gd name="T5" fmla="*/ 2147483646 h 90"/>
                  <a:gd name="T6" fmla="*/ 0 w 51"/>
                  <a:gd name="T7" fmla="*/ 2147483646 h 90"/>
                  <a:gd name="T8" fmla="*/ 2147483646 w 51"/>
                  <a:gd name="T9" fmla="*/ 2147483646 h 90"/>
                  <a:gd name="T10" fmla="*/ 2147483646 w 51"/>
                  <a:gd name="T11" fmla="*/ 2147483646 h 90"/>
                  <a:gd name="T12" fmla="*/ 2147483646 w 51"/>
                  <a:gd name="T13" fmla="*/ 2147483646 h 90"/>
                  <a:gd name="T14" fmla="*/ 2147483646 w 51"/>
                  <a:gd name="T15" fmla="*/ 2147483646 h 90"/>
                  <a:gd name="T16" fmla="*/ 2147483646 w 51"/>
                  <a:gd name="T17" fmla="*/ 0 h 90"/>
                  <a:gd name="T18" fmla="*/ 2147483646 w 51"/>
                  <a:gd name="T19" fmla="*/ 2147483646 h 90"/>
                  <a:gd name="T20" fmla="*/ 2147483646 w 51"/>
                  <a:gd name="T21" fmla="*/ 2147483646 h 90"/>
                  <a:gd name="T22" fmla="*/ 2147483646 w 51"/>
                  <a:gd name="T23" fmla="*/ 2147483646 h 90"/>
                  <a:gd name="T24" fmla="*/ 2147483646 w 51"/>
                  <a:gd name="T25" fmla="*/ 2147483646 h 90"/>
                  <a:gd name="T26" fmla="*/ 2147483646 w 51"/>
                  <a:gd name="T27" fmla="*/ 2147483646 h 90"/>
                  <a:gd name="T28" fmla="*/ 2147483646 w 51"/>
                  <a:gd name="T29" fmla="*/ 2147483646 h 90"/>
                  <a:gd name="T30" fmla="*/ 2147483646 w 51"/>
                  <a:gd name="T31" fmla="*/ 2147483646 h 90"/>
                  <a:gd name="T32" fmla="*/ 2147483646 w 51"/>
                  <a:gd name="T33" fmla="*/ 2147483646 h 90"/>
                  <a:gd name="T34" fmla="*/ 2147483646 w 51"/>
                  <a:gd name="T35" fmla="*/ 2147483646 h 90"/>
                  <a:gd name="T36" fmla="*/ 2147483646 w 51"/>
                  <a:gd name="T37" fmla="*/ 2147483646 h 90"/>
                  <a:gd name="T38" fmla="*/ 2147483646 w 51"/>
                  <a:gd name="T39" fmla="*/ 2147483646 h 90"/>
                  <a:gd name="T40" fmla="*/ 2147483646 w 51"/>
                  <a:gd name="T41" fmla="*/ 2147483646 h 90"/>
                  <a:gd name="T42" fmla="*/ 2147483646 w 51"/>
                  <a:gd name="T43" fmla="*/ 2147483646 h 90"/>
                  <a:gd name="T44" fmla="*/ 2147483646 w 51"/>
                  <a:gd name="T45" fmla="*/ 2147483646 h 90"/>
                  <a:gd name="T46" fmla="*/ 2147483646 w 51"/>
                  <a:gd name="T47" fmla="*/ 2147483646 h 90"/>
                  <a:gd name="T48" fmla="*/ 2147483646 w 51"/>
                  <a:gd name="T49" fmla="*/ 2147483646 h 90"/>
                  <a:gd name="T50" fmla="*/ 2147483646 w 51"/>
                  <a:gd name="T51" fmla="*/ 2147483646 h 90"/>
                  <a:gd name="T52" fmla="*/ 2147483646 w 51"/>
                  <a:gd name="T53" fmla="*/ 2147483646 h 90"/>
                  <a:gd name="T54" fmla="*/ 2147483646 w 51"/>
                  <a:gd name="T55" fmla="*/ 2147483646 h 90"/>
                  <a:gd name="T56" fmla="*/ 2147483646 w 51"/>
                  <a:gd name="T57" fmla="*/ 2147483646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1"/>
                  <a:gd name="T88" fmla="*/ 0 h 90"/>
                  <a:gd name="T89" fmla="*/ 51 w 51"/>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solidFill>
                <a:sysClr val="window" lastClr="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字魂105号-简雅黑" panose="00000500000000000000" pitchFamily="2" charset="-122"/>
                  <a:ea typeface="字魂105号-简雅黑" panose="00000500000000000000" pitchFamily="2" charset="-122"/>
                </a:endParaRPr>
              </a:p>
            </p:txBody>
          </p:sp>
          <p:sp>
            <p:nvSpPr>
              <p:cNvPr id="91" name="MH_Other_21">
                <a:extLst>
                  <a:ext uri="{FF2B5EF4-FFF2-40B4-BE49-F238E27FC236}">
                    <a16:creationId xmlns:a16="http://schemas.microsoft.com/office/drawing/2014/main" id="{91E644CC-52DE-324D-646F-BBBE04CCA522}"/>
                  </a:ext>
                </a:extLst>
              </p:cNvPr>
              <p:cNvSpPr>
                <a:spLocks noChangeArrowheads="1"/>
              </p:cNvSpPr>
              <p:nvPr>
                <p:custDataLst>
                  <p:tags r:id="rId20"/>
                </p:custDataLst>
              </p:nvPr>
            </p:nvSpPr>
            <p:spPr bwMode="auto">
              <a:xfrm>
                <a:off x="4266511" y="4163815"/>
                <a:ext cx="79954" cy="66303"/>
              </a:xfrm>
              <a:custGeom>
                <a:avLst/>
                <a:gdLst>
                  <a:gd name="T0" fmla="*/ 79865 w 40"/>
                  <a:gd name="T1" fmla="*/ 82362 h 33"/>
                  <a:gd name="T2" fmla="*/ 99831 w 40"/>
                  <a:gd name="T3" fmla="*/ 82362 h 33"/>
                  <a:gd name="T4" fmla="*/ 99831 w 40"/>
                  <a:gd name="T5" fmla="*/ 19967 h 33"/>
                  <a:gd name="T6" fmla="*/ 99831 w 40"/>
                  <a:gd name="T7" fmla="*/ 0 h 33"/>
                  <a:gd name="T8" fmla="*/ 79865 w 40"/>
                  <a:gd name="T9" fmla="*/ 0 h 33"/>
                  <a:gd name="T10" fmla="*/ 0 w 40"/>
                  <a:gd name="T11" fmla="*/ 0 h 33"/>
                  <a:gd name="T12" fmla="*/ 0 w 40"/>
                  <a:gd name="T13" fmla="*/ 19967 h 33"/>
                  <a:gd name="T14" fmla="*/ 79865 w 40"/>
                  <a:gd name="T15" fmla="*/ 19967 h 33"/>
                  <a:gd name="T16" fmla="*/ 79865 w 40"/>
                  <a:gd name="T17" fmla="*/ 82362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33"/>
                  <a:gd name="T29" fmla="*/ 40 w 40"/>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33">
                    <a:moveTo>
                      <a:pt x="32" y="33"/>
                    </a:moveTo>
                    <a:lnTo>
                      <a:pt x="40" y="33"/>
                    </a:lnTo>
                    <a:lnTo>
                      <a:pt x="40" y="8"/>
                    </a:lnTo>
                    <a:lnTo>
                      <a:pt x="40" y="0"/>
                    </a:lnTo>
                    <a:lnTo>
                      <a:pt x="32" y="0"/>
                    </a:lnTo>
                    <a:lnTo>
                      <a:pt x="0" y="0"/>
                    </a:lnTo>
                    <a:lnTo>
                      <a:pt x="0" y="8"/>
                    </a:lnTo>
                    <a:lnTo>
                      <a:pt x="32" y="8"/>
                    </a:lnTo>
                    <a:lnTo>
                      <a:pt x="32" y="33"/>
                    </a:lnTo>
                    <a:close/>
                  </a:path>
                </a:pathLst>
              </a:custGeom>
              <a:solidFill>
                <a:sysClr val="window" lastClr="FFFFFF"/>
              </a:solidFill>
              <a:ln w="9525" cmpd="sng">
                <a:noFill/>
                <a:bevel/>
                <a:headEnd/>
                <a:tailEnd/>
              </a:ln>
            </p:spPr>
            <p:txBody>
              <a:bodyPr>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prstClr val="black"/>
                  </a:solidFill>
                  <a:effectLst/>
                  <a:uLnTx/>
                  <a:uFillTx/>
                  <a:latin typeface="字魂105号-简雅黑" panose="00000500000000000000" pitchFamily="2" charset="-122"/>
                  <a:ea typeface="字魂105号-简雅黑" panose="00000500000000000000" pitchFamily="2" charset="-122"/>
                </a:endParaRPr>
              </a:p>
            </p:txBody>
          </p:sp>
          <p:sp>
            <p:nvSpPr>
              <p:cNvPr id="92" name="MH_Other_22">
                <a:extLst>
                  <a:ext uri="{FF2B5EF4-FFF2-40B4-BE49-F238E27FC236}">
                    <a16:creationId xmlns:a16="http://schemas.microsoft.com/office/drawing/2014/main" id="{9DE4580A-5CD1-90D0-3F13-B6EAA1A28E01}"/>
                  </a:ext>
                </a:extLst>
              </p:cNvPr>
              <p:cNvSpPr>
                <a:spLocks noChangeArrowheads="1"/>
              </p:cNvSpPr>
              <p:nvPr>
                <p:custDataLst>
                  <p:tags r:id="rId21"/>
                </p:custDataLst>
              </p:nvPr>
            </p:nvSpPr>
            <p:spPr bwMode="auto">
              <a:xfrm>
                <a:off x="4194863" y="4407977"/>
                <a:ext cx="65418" cy="66303"/>
              </a:xfrm>
              <a:custGeom>
                <a:avLst/>
                <a:gdLst>
                  <a:gd name="T0" fmla="*/ 19967 w 33"/>
                  <a:gd name="T1" fmla="*/ 0 h 33"/>
                  <a:gd name="T2" fmla="*/ 0 w 33"/>
                  <a:gd name="T3" fmla="*/ 0 h 33"/>
                  <a:gd name="T4" fmla="*/ 0 w 33"/>
                  <a:gd name="T5" fmla="*/ 62395 h 33"/>
                  <a:gd name="T6" fmla="*/ 0 w 33"/>
                  <a:gd name="T7" fmla="*/ 82362 h 33"/>
                  <a:gd name="T8" fmla="*/ 19967 w 33"/>
                  <a:gd name="T9" fmla="*/ 82362 h 33"/>
                  <a:gd name="T10" fmla="*/ 82362 w 33"/>
                  <a:gd name="T11" fmla="*/ 82362 h 33"/>
                  <a:gd name="T12" fmla="*/ 82362 w 33"/>
                  <a:gd name="T13" fmla="*/ 62395 h 33"/>
                  <a:gd name="T14" fmla="*/ 19967 w 33"/>
                  <a:gd name="T15" fmla="*/ 62395 h 33"/>
                  <a:gd name="T16" fmla="*/ 19967 w 33"/>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3"/>
                  <a:gd name="T29" fmla="*/ 33 w 33"/>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3">
                    <a:moveTo>
                      <a:pt x="8" y="0"/>
                    </a:moveTo>
                    <a:lnTo>
                      <a:pt x="0" y="0"/>
                    </a:lnTo>
                    <a:lnTo>
                      <a:pt x="0" y="25"/>
                    </a:lnTo>
                    <a:lnTo>
                      <a:pt x="0" y="33"/>
                    </a:lnTo>
                    <a:lnTo>
                      <a:pt x="8" y="33"/>
                    </a:lnTo>
                    <a:lnTo>
                      <a:pt x="33" y="33"/>
                    </a:lnTo>
                    <a:lnTo>
                      <a:pt x="33" y="25"/>
                    </a:lnTo>
                    <a:lnTo>
                      <a:pt x="8" y="25"/>
                    </a:lnTo>
                    <a:lnTo>
                      <a:pt x="8" y="0"/>
                    </a:lnTo>
                    <a:close/>
                  </a:path>
                </a:pathLst>
              </a:custGeom>
              <a:solidFill>
                <a:sysClr val="window" lastClr="FFFFFF"/>
              </a:solidFill>
              <a:ln w="9525" cmpd="sng">
                <a:noFill/>
                <a:bevel/>
                <a:headEnd/>
                <a:tailEnd/>
              </a:ln>
            </p:spPr>
            <p:txBody>
              <a:bodyPr>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prstClr val="black"/>
                  </a:solidFill>
                  <a:effectLst/>
                  <a:uLnTx/>
                  <a:uFillTx/>
                  <a:latin typeface="字魂105号-简雅黑" panose="00000500000000000000" pitchFamily="2" charset="-122"/>
                  <a:ea typeface="字魂105号-简雅黑" panose="00000500000000000000" pitchFamily="2" charset="-122"/>
                </a:endParaRPr>
              </a:p>
            </p:txBody>
          </p:sp>
        </p:grpSp>
      </p:grpSp>
      <p:cxnSp>
        <p:nvCxnSpPr>
          <p:cNvPr id="93" name="直接连接符 92"/>
          <p:cNvCxnSpPr/>
          <p:nvPr/>
        </p:nvCxnSpPr>
        <p:spPr>
          <a:xfrm>
            <a:off x="713105" y="6011545"/>
            <a:ext cx="10766425" cy="0"/>
          </a:xfrm>
          <a:prstGeom prst="line">
            <a:avLst/>
          </a:prstGeom>
        </p:spPr>
        <p:style>
          <a:lnRef idx="2">
            <a:schemeClr val="accent1"/>
          </a:lnRef>
          <a:fillRef idx="0">
            <a:srgbClr val="FFFFFF"/>
          </a:fillRef>
          <a:effectRef idx="0">
            <a:srgbClr val="FFFFFF"/>
          </a:effectRef>
          <a:fontRef idx="minor">
            <a:schemeClr val="tx1"/>
          </a:fontRef>
        </p:style>
      </p:cxnSp>
      <p:pic>
        <p:nvPicPr>
          <p:cNvPr id="94" name="图片 93" descr="cs -19"/>
          <p:cNvPicPr>
            <a:picLocks noChangeAspect="1"/>
          </p:cNvPicPr>
          <p:nvPr/>
        </p:nvPicPr>
        <p:blipFill>
          <a:blip r:embed="rId24"/>
          <a:stretch>
            <a:fillRect/>
          </a:stretch>
        </p:blipFill>
        <p:spPr>
          <a:xfrm>
            <a:off x="621030" y="6158865"/>
            <a:ext cx="1976120" cy="368935"/>
          </a:xfrm>
          <a:prstGeom prst="rect">
            <a:avLst/>
          </a:prstGeom>
        </p:spPr>
      </p:pic>
      <p:sp>
        <p:nvSpPr>
          <p:cNvPr id="95" name="文本框 94"/>
          <p:cNvSpPr txBox="1"/>
          <p:nvPr/>
        </p:nvSpPr>
        <p:spPr>
          <a:xfrm>
            <a:off x="713105" y="624840"/>
            <a:ext cx="10174854" cy="400110"/>
          </a:xfrm>
          <a:prstGeom prst="rect">
            <a:avLst/>
          </a:prstGeom>
          <a:noFill/>
        </p:spPr>
        <p:txBody>
          <a:bodyPr wrap="square" rtlCol="0" anchor="t">
            <a:spAutoFit/>
          </a:bodyPr>
          <a:lstStyle/>
          <a:p>
            <a:r>
              <a:rPr lang="en-US" altLang="zh-CN" sz="2000" b="1" dirty="0">
                <a:latin typeface="微软雅黑" charset="-122"/>
                <a:ea typeface="微软雅黑" charset="-122"/>
                <a:sym typeface="+mn-ea"/>
              </a:rPr>
              <a:t>WMS</a:t>
            </a:r>
            <a:r>
              <a:rPr lang="zh-CN" altLang="en-US" sz="2000" b="1" dirty="0">
                <a:latin typeface="微软雅黑" charset="-122"/>
                <a:ea typeface="微软雅黑" charset="-122"/>
                <a:sym typeface="+mn-ea"/>
              </a:rPr>
              <a:t>系统应用后业务效果呈现</a:t>
            </a:r>
          </a:p>
        </p:txBody>
      </p:sp>
    </p:spTree>
    <p:extLst>
      <p:ext uri="{BB962C8B-B14F-4D97-AF65-F5344CB8AC3E}">
        <p14:creationId xmlns:p14="http://schemas.microsoft.com/office/powerpoint/2010/main" val="4173668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金翼大赛gai-1 -17"/>
          <p:cNvPicPr>
            <a:picLocks noChangeAspect="1"/>
          </p:cNvPicPr>
          <p:nvPr/>
        </p:nvPicPr>
        <p:blipFill>
          <a:blip r:embed="rId4"/>
          <a:stretch>
            <a:fillRect/>
          </a:stretch>
        </p:blipFill>
        <p:spPr>
          <a:xfrm>
            <a:off x="10264140" y="6101715"/>
            <a:ext cx="1249680" cy="480695"/>
          </a:xfrm>
          <a:prstGeom prst="rect">
            <a:avLst/>
          </a:prstGeom>
        </p:spPr>
      </p:pic>
      <p:cxnSp>
        <p:nvCxnSpPr>
          <p:cNvPr id="4" name="直接连接符 3"/>
          <p:cNvCxnSpPr/>
          <p:nvPr/>
        </p:nvCxnSpPr>
        <p:spPr>
          <a:xfrm>
            <a:off x="713105" y="6011545"/>
            <a:ext cx="10766425" cy="0"/>
          </a:xfrm>
          <a:prstGeom prst="line">
            <a:avLst/>
          </a:prstGeom>
        </p:spPr>
        <p:style>
          <a:lnRef idx="2">
            <a:schemeClr val="accent1"/>
          </a:lnRef>
          <a:fillRef idx="0">
            <a:srgbClr val="FFFFFF"/>
          </a:fillRef>
          <a:effectRef idx="0">
            <a:srgbClr val="FFFFFF"/>
          </a:effectRef>
          <a:fontRef idx="minor">
            <a:schemeClr val="tx1"/>
          </a:fontRef>
        </p:style>
      </p:cxnSp>
      <p:pic>
        <p:nvPicPr>
          <p:cNvPr id="7" name="图片 6" descr="cs -19"/>
          <p:cNvPicPr>
            <a:picLocks noChangeAspect="1"/>
          </p:cNvPicPr>
          <p:nvPr/>
        </p:nvPicPr>
        <p:blipFill>
          <a:blip r:embed="rId5"/>
          <a:stretch>
            <a:fillRect/>
          </a:stretch>
        </p:blipFill>
        <p:spPr>
          <a:xfrm>
            <a:off x="713105" y="6158865"/>
            <a:ext cx="1976120" cy="368935"/>
          </a:xfrm>
          <a:prstGeom prst="rect">
            <a:avLst/>
          </a:prstGeom>
        </p:spPr>
      </p:pic>
      <p:graphicFrame>
        <p:nvGraphicFramePr>
          <p:cNvPr id="11" name="表格 10"/>
          <p:cNvGraphicFramePr>
            <a:graphicFrameLocks noGrp="1"/>
          </p:cNvGraphicFramePr>
          <p:nvPr>
            <p:custDataLst>
              <p:tags r:id="rId1"/>
            </p:custDataLst>
            <p:extLst>
              <p:ext uri="{D42A27DB-BD31-4B8C-83A1-F6EECF244321}">
                <p14:modId xmlns:p14="http://schemas.microsoft.com/office/powerpoint/2010/main" val="368626964"/>
              </p:ext>
            </p:extLst>
          </p:nvPr>
        </p:nvGraphicFramePr>
        <p:xfrm>
          <a:off x="1150620" y="959485"/>
          <a:ext cx="9975215" cy="4881880"/>
        </p:xfrm>
        <a:graphic>
          <a:graphicData uri="http://schemas.openxmlformats.org/drawingml/2006/table">
            <a:tbl>
              <a:tblPr firstRow="1" bandRow="1">
                <a:tableStyleId>{5C22544A-7EE6-4342-B048-85BDC9FD1C3A}</a:tableStyleId>
              </a:tblPr>
              <a:tblGrid>
                <a:gridCol w="2172970">
                  <a:extLst>
                    <a:ext uri="{9D8B030D-6E8A-4147-A177-3AD203B41FA5}">
                      <a16:colId xmlns:a16="http://schemas.microsoft.com/office/drawing/2014/main" val="20000"/>
                    </a:ext>
                  </a:extLst>
                </a:gridCol>
                <a:gridCol w="1341755">
                  <a:extLst>
                    <a:ext uri="{9D8B030D-6E8A-4147-A177-3AD203B41FA5}">
                      <a16:colId xmlns:a16="http://schemas.microsoft.com/office/drawing/2014/main" val="20001"/>
                    </a:ext>
                  </a:extLst>
                </a:gridCol>
                <a:gridCol w="6460490">
                  <a:extLst>
                    <a:ext uri="{9D8B030D-6E8A-4147-A177-3AD203B41FA5}">
                      <a16:colId xmlns:a16="http://schemas.microsoft.com/office/drawing/2014/main" val="20002"/>
                    </a:ext>
                  </a:extLst>
                </a:gridCol>
              </a:tblGrid>
              <a:tr h="929640">
                <a:tc gridSpan="2">
                  <a:txBody>
                    <a:bodyPr/>
                    <a:lstStyle/>
                    <a:p>
                      <a:pPr algn="ctr"/>
                      <a:r>
                        <a:rPr lang="zh-CN" altLang="en-US" sz="1400" b="1" dirty="0">
                          <a:solidFill>
                            <a:schemeClr val="tx1"/>
                          </a:solidFill>
                          <a:latin typeface="微软雅黑" charset="-122"/>
                          <a:ea typeface="微软雅黑" charset="-122"/>
                        </a:rPr>
                        <a:t>案例名称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9BD"/>
                    </a:solidFill>
                  </a:tcPr>
                </a:tc>
                <a:tc>
                  <a:txBody>
                    <a:bodyPr/>
                    <a:lstStyle/>
                    <a:p>
                      <a:pPr marL="0" algn="l" defTabSz="914400" rtl="0" eaLnBrk="1" latinLnBrk="0" hangingPunct="1">
                        <a:lnSpc>
                          <a:spcPct val="150000"/>
                        </a:lnSpc>
                      </a:pPr>
                      <a:r>
                        <a:rPr lang="zh-CN" altLang="en-US" sz="1200" b="0" kern="1200" dirty="0">
                          <a:solidFill>
                            <a:schemeClr val="tx1"/>
                          </a:solidFill>
                          <a:effectLst/>
                          <a:latin typeface="微软雅黑" charset="-122"/>
                          <a:ea typeface="微软雅黑" charset="-122"/>
                          <a:cs typeface="+mn-cs"/>
                        </a:rPr>
                        <a:t>黑龙江华辰物流：手持移动设备，开启库存管理 “精智” 时代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10000"/>
                  </a:ext>
                </a:extLst>
              </a:tr>
              <a:tr h="824230">
                <a:tc rowSpan="2">
                  <a:txBody>
                    <a:bodyPr/>
                    <a:lstStyle/>
                    <a:p>
                      <a:pPr algn="ctr"/>
                      <a:r>
                        <a:rPr lang="zh-CN" altLang="en-US" sz="1400" b="1" dirty="0">
                          <a:solidFill>
                            <a:schemeClr val="tx1"/>
                          </a:solidFill>
                          <a:latin typeface="微软雅黑" charset="-122"/>
                          <a:ea typeface="微软雅黑" charset="-122"/>
                        </a:rPr>
                        <a:t>参与方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r>
                        <a:rPr lang="zh-CN" altLang="en-US" sz="1400" b="1" dirty="0">
                          <a:solidFill>
                            <a:schemeClr val="tx1"/>
                          </a:solidFill>
                          <a:latin typeface="微软雅黑" charset="-122"/>
                          <a:ea typeface="微软雅黑" charset="-122"/>
                        </a:rPr>
                        <a:t>申报企业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marL="0" algn="l" defTabSz="914400" rtl="0" eaLnBrk="1" latinLnBrk="0" hangingPunct="1">
                        <a:lnSpc>
                          <a:spcPct val="150000"/>
                        </a:lnSpc>
                      </a:pPr>
                      <a:r>
                        <a:rPr lang="zh-CN" altLang="en-US" sz="1200" b="0" kern="1200" dirty="0">
                          <a:solidFill>
                            <a:schemeClr val="tx1"/>
                          </a:solidFill>
                          <a:effectLst/>
                          <a:latin typeface="微软雅黑" charset="-122"/>
                          <a:ea typeface="微软雅黑" charset="-122"/>
                          <a:cs typeface="+mn-cs"/>
                        </a:rPr>
                        <a:t>北京石基大商信息技术有限公司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10001"/>
                  </a:ext>
                </a:extLst>
              </a:tr>
              <a:tr h="781050">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9BD"/>
                    </a:solidFill>
                  </a:tcPr>
                </a:tc>
                <a:tc>
                  <a:txBody>
                    <a:bodyPr/>
                    <a:lstStyle/>
                    <a:p>
                      <a:pPr algn="ctr"/>
                      <a:r>
                        <a:rPr lang="zh-CN" altLang="en-US" sz="1400" b="1" dirty="0">
                          <a:solidFill>
                            <a:schemeClr val="tx1"/>
                          </a:solidFill>
                          <a:latin typeface="微软雅黑" charset="-122"/>
                          <a:ea typeface="微软雅黑" charset="-122"/>
                        </a:rPr>
                        <a:t>应用企业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r>
                        <a:rPr lang="zh-CN" altLang="en-US" sz="1200" b="0" kern="1200" dirty="0">
                          <a:solidFill>
                            <a:schemeClr val="tx1"/>
                          </a:solidFill>
                          <a:effectLst/>
                          <a:latin typeface="微软雅黑" charset="-122"/>
                          <a:ea typeface="微软雅黑" charset="-122"/>
                          <a:cs typeface="+mn-cs"/>
                        </a:rPr>
                        <a:t>黑龙江省华辰超市连锁有限公司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10002"/>
                  </a:ext>
                </a:extLst>
              </a:tr>
              <a:tr h="782320">
                <a:tc gridSpan="2">
                  <a:txBody>
                    <a:bodyPr/>
                    <a:lstStyle/>
                    <a:p>
                      <a:pPr algn="l"/>
                      <a:r>
                        <a:rPr lang="en-US" altLang="zh-CN" sz="1400" b="1" dirty="0">
                          <a:solidFill>
                            <a:schemeClr val="tx1"/>
                          </a:solidFill>
                          <a:latin typeface="微软雅黑" charset="-122"/>
                          <a:ea typeface="微软雅黑" charset="-122"/>
                        </a:rPr>
                        <a:t>            </a:t>
                      </a:r>
                      <a:r>
                        <a:rPr lang="zh-CN" altLang="en-US" sz="1400" b="1" dirty="0">
                          <a:solidFill>
                            <a:schemeClr val="tx1"/>
                          </a:solidFill>
                          <a:latin typeface="微软雅黑" charset="-122"/>
                          <a:ea typeface="微软雅黑" charset="-122"/>
                        </a:rPr>
                        <a:t>申报奖项类别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9BD"/>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zh-CN" altLang="en-US" sz="1000" b="1" kern="1200" dirty="0">
                          <a:solidFill>
                            <a:schemeClr val="tx1"/>
                          </a:solidFill>
                          <a:effectLst/>
                          <a:latin typeface="微软雅黑" charset="-122"/>
                          <a:ea typeface="微软雅黑" charset="-122"/>
                          <a:cs typeface="+mn-cs"/>
                        </a:rPr>
                        <a:t>数智供应链赛道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10003"/>
                  </a:ext>
                </a:extLst>
              </a:tr>
              <a:tr h="782320">
                <a:tc gridSpan="2">
                  <a:txBody>
                    <a:bodyPr/>
                    <a:lstStyle/>
                    <a:p>
                      <a:pPr algn="l"/>
                      <a:r>
                        <a:rPr lang="en-US" altLang="zh-CN" sz="1400" b="1" dirty="0">
                          <a:solidFill>
                            <a:schemeClr val="tx1"/>
                          </a:solidFill>
                          <a:effectLst/>
                          <a:latin typeface="微软雅黑" charset="-122"/>
                          <a:ea typeface="微软雅黑" charset="-122"/>
                          <a:sym typeface="+mn-ea"/>
                        </a:rPr>
                        <a:t>            </a:t>
                      </a:r>
                      <a:r>
                        <a:rPr lang="zh-CN" altLang="en-US" sz="1400" b="1" dirty="0">
                          <a:solidFill>
                            <a:schemeClr val="tx1"/>
                          </a:solidFill>
                          <a:effectLst/>
                          <a:latin typeface="微软雅黑" charset="-122"/>
                          <a:ea typeface="微软雅黑" charset="-122"/>
                          <a:sym typeface="+mn-ea"/>
                        </a:rPr>
                        <a:t>案例核心要素</a:t>
                      </a:r>
                      <a:endParaRPr lang="zh-CN" altLang="en-US" sz="1400" b="1" dirty="0">
                        <a:solidFill>
                          <a:schemeClr val="tx1"/>
                        </a:solidFill>
                        <a:latin typeface="微软雅黑" charset="-122"/>
                        <a:ea typeface="微软雅黑"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9BD"/>
                    </a:solidFill>
                  </a:tcPr>
                </a:tc>
                <a:tc>
                  <a:txBody>
                    <a:bodyPr/>
                    <a:lstStyle/>
                    <a:p>
                      <a:pPr marL="0" algn="l" defTabSz="914400" rtl="0" eaLnBrk="1" latinLnBrk="0" hangingPunct="1">
                        <a:lnSpc>
                          <a:spcPct val="150000"/>
                        </a:lnSpc>
                      </a:pPr>
                      <a:r>
                        <a:rPr lang="en-US" altLang="zh-CN" sz="1200" b="0" kern="1200" dirty="0">
                          <a:solidFill>
                            <a:schemeClr val="tx1">
                              <a:lumMod val="50000"/>
                              <a:lumOff val="50000"/>
                            </a:schemeClr>
                          </a:solidFill>
                          <a:effectLst/>
                          <a:latin typeface="微软雅黑" charset="-122"/>
                          <a:ea typeface="微软雅黑" charset="-122"/>
                          <a:cs typeface="+mn-cs"/>
                        </a:rPr>
                        <a:t>WMS</a:t>
                      </a:r>
                      <a:r>
                        <a:rPr lang="zh-CN" altLang="en-US" sz="1200" b="0" kern="1200" dirty="0">
                          <a:solidFill>
                            <a:schemeClr val="tx1">
                              <a:lumMod val="50000"/>
                              <a:lumOff val="50000"/>
                            </a:schemeClr>
                          </a:solidFill>
                          <a:effectLst/>
                          <a:latin typeface="微软雅黑" charset="-122"/>
                          <a:ea typeface="微软雅黑" charset="-122"/>
                          <a:cs typeface="+mn-cs"/>
                        </a:rPr>
                        <a:t>系统应用、</a:t>
                      </a:r>
                      <a:r>
                        <a:rPr lang="en-US" altLang="zh-CN" sz="1200" b="0" kern="1200" dirty="0">
                          <a:solidFill>
                            <a:schemeClr val="tx1">
                              <a:lumMod val="50000"/>
                              <a:lumOff val="50000"/>
                            </a:schemeClr>
                          </a:solidFill>
                          <a:effectLst/>
                          <a:latin typeface="微软雅黑" charset="-122"/>
                          <a:ea typeface="微软雅黑" charset="-122"/>
                          <a:cs typeface="+mn-cs"/>
                          <a:sym typeface="+mn-ea"/>
                        </a:rPr>
                        <a:t>IPAD</a:t>
                      </a:r>
                      <a:r>
                        <a:rPr lang="zh-CN" altLang="en-US" sz="1200" b="0" kern="1200" dirty="0">
                          <a:solidFill>
                            <a:schemeClr val="tx1">
                              <a:lumMod val="50000"/>
                              <a:lumOff val="50000"/>
                            </a:schemeClr>
                          </a:solidFill>
                          <a:effectLst/>
                          <a:latin typeface="微软雅黑" charset="-122"/>
                          <a:ea typeface="微软雅黑" charset="-122"/>
                          <a:cs typeface="+mn-cs"/>
                          <a:sym typeface="+mn-ea"/>
                        </a:rPr>
                        <a:t>应用、</a:t>
                      </a:r>
                      <a:r>
                        <a:rPr lang="en-US" altLang="zh-CN" sz="1200" b="0" kern="1200" dirty="0">
                          <a:solidFill>
                            <a:schemeClr val="tx1">
                              <a:lumMod val="50000"/>
                              <a:lumOff val="50000"/>
                            </a:schemeClr>
                          </a:solidFill>
                          <a:effectLst/>
                          <a:latin typeface="微软雅黑" charset="-122"/>
                          <a:ea typeface="微软雅黑" charset="-122"/>
                          <a:cs typeface="+mn-cs"/>
                        </a:rPr>
                        <a:t>PDA</a:t>
                      </a:r>
                      <a:r>
                        <a:rPr lang="zh-CN" altLang="en-US" sz="1200" b="0" kern="1200" dirty="0">
                          <a:solidFill>
                            <a:schemeClr val="tx1">
                              <a:lumMod val="50000"/>
                              <a:lumOff val="50000"/>
                            </a:schemeClr>
                          </a:solidFill>
                          <a:effectLst/>
                          <a:latin typeface="微软雅黑" charset="-122"/>
                          <a:ea typeface="微软雅黑" charset="-122"/>
                          <a:cs typeface="+mn-cs"/>
                        </a:rPr>
                        <a:t>应用、移动分拣秤的应用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10004"/>
                  </a:ext>
                </a:extLst>
              </a:tr>
              <a:tr h="782320">
                <a:tc gridSpan="2">
                  <a:txBody>
                    <a:bodyPr/>
                    <a:lstStyle/>
                    <a:p>
                      <a:pPr algn="l">
                        <a:buNone/>
                      </a:pPr>
                      <a:r>
                        <a:rPr lang="en-US" altLang="zh-CN" sz="1400" b="1" dirty="0">
                          <a:solidFill>
                            <a:schemeClr val="tx1"/>
                          </a:solidFill>
                          <a:latin typeface="微软雅黑" charset="-122"/>
                          <a:ea typeface="微软雅黑" charset="-122"/>
                          <a:sym typeface="+mn-ea"/>
                        </a:rPr>
                        <a:t>            </a:t>
                      </a:r>
                      <a:r>
                        <a:rPr lang="zh-CN" altLang="en-US" sz="1400" b="1" dirty="0">
                          <a:solidFill>
                            <a:schemeClr val="tx1"/>
                          </a:solidFill>
                          <a:latin typeface="微软雅黑" charset="-122"/>
                          <a:ea typeface="微软雅黑" charset="-122"/>
                          <a:sym typeface="+mn-ea"/>
                        </a:rPr>
                        <a:t>应用企业推荐语</a:t>
                      </a:r>
                      <a:endParaRPr lang="en-US" altLang="zh-CN" sz="1400" b="1" dirty="0">
                        <a:solidFill>
                          <a:schemeClr val="tx1"/>
                        </a:solidFill>
                        <a:latin typeface="微软雅黑" charset="-122"/>
                        <a:ea typeface="微软雅黑" charset="-122"/>
                        <a:sym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B657"/>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zh-CN" altLang="en-US" sz="1200" b="0" kern="1200" dirty="0">
                          <a:solidFill>
                            <a:schemeClr val="tx1"/>
                          </a:solidFill>
                          <a:effectLst/>
                          <a:latin typeface="微软雅黑" charset="-122"/>
                          <a:ea typeface="微软雅黑" charset="-122"/>
                          <a:cs typeface="+mn-cs"/>
                        </a:rPr>
                        <a:t>搭载先进数智设备，实现无纸化办公，</a:t>
                      </a:r>
                      <a:r>
                        <a:rPr lang="zh-CN" altLang="en-US" sz="1200" b="0" kern="1200">
                          <a:solidFill>
                            <a:schemeClr val="tx1"/>
                          </a:solidFill>
                          <a:effectLst/>
                          <a:latin typeface="微软雅黑" charset="-122"/>
                          <a:ea typeface="微软雅黑" charset="-122"/>
                          <a:cs typeface="+mn-cs"/>
                        </a:rPr>
                        <a:t>流程标准化高效达成</a:t>
                      </a:r>
                      <a:r>
                        <a:rPr lang="zh-CN" altLang="en-US" sz="1200" b="0" kern="1200" dirty="0">
                          <a:solidFill>
                            <a:schemeClr val="tx1"/>
                          </a:solidFill>
                          <a:effectLst/>
                          <a:latin typeface="微软雅黑" charset="-122"/>
                          <a:ea typeface="微软雅黑" charset="-122"/>
                          <a:cs typeface="+mn-cs"/>
                        </a:rPr>
                        <a:t>，管理轻松，效益增加！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金翼大赛gai-1 -17"/>
          <p:cNvPicPr>
            <a:picLocks noChangeAspect="1"/>
          </p:cNvPicPr>
          <p:nvPr/>
        </p:nvPicPr>
        <p:blipFill>
          <a:blip r:embed="rId3"/>
          <a:stretch>
            <a:fillRect/>
          </a:stretch>
        </p:blipFill>
        <p:spPr>
          <a:xfrm>
            <a:off x="10333355" y="6151245"/>
            <a:ext cx="1222375" cy="469900"/>
          </a:xfrm>
          <a:prstGeom prst="rect">
            <a:avLst/>
          </a:prstGeom>
        </p:spPr>
      </p:pic>
      <p:cxnSp>
        <p:nvCxnSpPr>
          <p:cNvPr id="4" name="直接连接符 3"/>
          <p:cNvCxnSpPr/>
          <p:nvPr/>
        </p:nvCxnSpPr>
        <p:spPr>
          <a:xfrm>
            <a:off x="713105" y="6011545"/>
            <a:ext cx="10766425" cy="0"/>
          </a:xfrm>
          <a:prstGeom prst="line">
            <a:avLst/>
          </a:prstGeom>
        </p:spPr>
        <p:style>
          <a:lnRef idx="2">
            <a:schemeClr val="accent1"/>
          </a:lnRef>
          <a:fillRef idx="0">
            <a:srgbClr val="FFFFFF"/>
          </a:fillRef>
          <a:effectRef idx="0">
            <a:srgbClr val="FFFFFF"/>
          </a:effectRef>
          <a:fontRef idx="minor">
            <a:schemeClr val="tx1"/>
          </a:fontRef>
        </p:style>
      </p:cxnSp>
      <p:pic>
        <p:nvPicPr>
          <p:cNvPr id="7" name="图片 6" descr="cs -19"/>
          <p:cNvPicPr>
            <a:picLocks noChangeAspect="1"/>
          </p:cNvPicPr>
          <p:nvPr/>
        </p:nvPicPr>
        <p:blipFill>
          <a:blip r:embed="rId4"/>
          <a:stretch>
            <a:fillRect/>
          </a:stretch>
        </p:blipFill>
        <p:spPr>
          <a:xfrm>
            <a:off x="621030" y="6158865"/>
            <a:ext cx="1976120" cy="368935"/>
          </a:xfrm>
          <a:prstGeom prst="rect">
            <a:avLst/>
          </a:prstGeom>
        </p:spPr>
      </p:pic>
      <p:sp>
        <p:nvSpPr>
          <p:cNvPr id="3" name="文本框 2"/>
          <p:cNvSpPr txBox="1"/>
          <p:nvPr/>
        </p:nvSpPr>
        <p:spPr>
          <a:xfrm>
            <a:off x="713105" y="624840"/>
            <a:ext cx="9843135" cy="398780"/>
          </a:xfrm>
          <a:prstGeom prst="rect">
            <a:avLst/>
          </a:prstGeom>
          <a:noFill/>
        </p:spPr>
        <p:txBody>
          <a:bodyPr wrap="square" rtlCol="0" anchor="t">
            <a:spAutoFit/>
          </a:bodyPr>
          <a:lstStyle/>
          <a:p>
            <a:pPr algn="l"/>
            <a:r>
              <a:rPr lang="zh-CN" altLang="en-US" sz="2000" b="1" dirty="0">
                <a:latin typeface="微软雅黑" charset="-122"/>
                <a:ea typeface="微软雅黑" charset="-122"/>
                <a:sym typeface="+mn-ea"/>
              </a:rPr>
              <a:t>案例简述</a:t>
            </a:r>
          </a:p>
        </p:txBody>
      </p:sp>
      <p:sp>
        <p:nvSpPr>
          <p:cNvPr id="11" name="文本框 10">
            <a:extLst>
              <a:ext uri="{FF2B5EF4-FFF2-40B4-BE49-F238E27FC236}">
                <a16:creationId xmlns:a16="http://schemas.microsoft.com/office/drawing/2014/main" id="{D2296C50-A4B2-4D12-C48D-9DFBA9A68DB3}"/>
              </a:ext>
            </a:extLst>
          </p:cNvPr>
          <p:cNvSpPr txBox="1"/>
          <p:nvPr/>
        </p:nvSpPr>
        <p:spPr>
          <a:xfrm>
            <a:off x="889952" y="1244549"/>
            <a:ext cx="902811" cy="307777"/>
          </a:xfrm>
          <a:prstGeom prst="rect">
            <a:avLst/>
          </a:prstGeom>
          <a:noFill/>
        </p:spPr>
        <p:txBody>
          <a:bodyPr wrap="none" rtlCol="0">
            <a:spAutoFit/>
          </a:bodyPr>
          <a:lstStyle/>
          <a:p>
            <a:r>
              <a:rPr lang="zh-CN" altLang="en-US" sz="1400" b="1" dirty="0">
                <a:latin typeface="微软雅黑" panose="020B0503020204020204" pitchFamily="34" charset="-122"/>
                <a:ea typeface="微软雅黑" panose="020B0503020204020204" pitchFamily="34" charset="-122"/>
              </a:rPr>
              <a:t>项目背景</a:t>
            </a:r>
          </a:p>
        </p:txBody>
      </p:sp>
      <p:pic>
        <p:nvPicPr>
          <p:cNvPr id="5" name="图片 4"/>
          <p:cNvPicPr>
            <a:picLocks noChangeAspect="1"/>
          </p:cNvPicPr>
          <p:nvPr/>
        </p:nvPicPr>
        <p:blipFill>
          <a:blip r:embed="rId5"/>
          <a:stretch>
            <a:fillRect/>
          </a:stretch>
        </p:blipFill>
        <p:spPr>
          <a:xfrm>
            <a:off x="1047908" y="4110455"/>
            <a:ext cx="2537123" cy="1523927"/>
          </a:xfrm>
          <a:prstGeom prst="rect">
            <a:avLst/>
          </a:prstGeom>
        </p:spPr>
      </p:pic>
      <p:sp>
        <p:nvSpPr>
          <p:cNvPr id="9" name="矩形 8"/>
          <p:cNvSpPr/>
          <p:nvPr/>
        </p:nvSpPr>
        <p:spPr>
          <a:xfrm>
            <a:off x="964097" y="1552326"/>
            <a:ext cx="10515434" cy="646331"/>
          </a:xfrm>
          <a:prstGeom prst="rect">
            <a:avLst/>
          </a:prstGeom>
        </p:spPr>
        <p:txBody>
          <a:bodyPr wrap="square">
            <a:spAutoFit/>
          </a:bodyPr>
          <a:lstStyle/>
          <a:p>
            <a:pPr>
              <a:lnSpc>
                <a:spcPct val="150000"/>
              </a:lnSpc>
            </a:pPr>
            <a:r>
              <a:rPr lang="zh-CN" altLang="en-US" sz="12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     黑龙江省华辰超市连锁有限公司成立于</a:t>
            </a:r>
            <a:r>
              <a:rPr lang="en-US" altLang="zh-CN" sz="12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2013</a:t>
            </a:r>
            <a:r>
              <a:rPr lang="zh-CN" altLang="en-US" sz="12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年，拥</a:t>
            </a:r>
            <a:r>
              <a:rPr lang="zh-CN" altLang="en-US" sz="1200" kern="0" dirty="0">
                <a:solidFill>
                  <a:srgbClr val="333333"/>
                </a:solidFill>
                <a:latin typeface="微软雅黑" panose="020B0503020204020204" pitchFamily="34" charset="-122"/>
                <a:ea typeface="微软雅黑" panose="020B0503020204020204" pitchFamily="34" charset="-122"/>
                <a:cs typeface="宋体" panose="02010600030101010101" pitchFamily="2" charset="-122"/>
              </a:rPr>
              <a:t>有门店</a:t>
            </a:r>
            <a:r>
              <a:rPr lang="en-US" altLang="zh-CN" sz="1200" kern="0" dirty="0">
                <a:solidFill>
                  <a:srgbClr val="333333"/>
                </a:solidFill>
                <a:latin typeface="微软雅黑" panose="020B0503020204020204" pitchFamily="34" charset="-122"/>
                <a:ea typeface="微软雅黑" panose="020B0503020204020204" pitchFamily="34" charset="-122"/>
                <a:cs typeface="宋体" panose="02010600030101010101" pitchFamily="2" charset="-122"/>
              </a:rPr>
              <a:t>42</a:t>
            </a:r>
            <a:r>
              <a:rPr lang="zh-CN" altLang="en-US" sz="1200" kern="0" dirty="0">
                <a:solidFill>
                  <a:srgbClr val="333333"/>
                </a:solidFill>
                <a:latin typeface="微软雅黑" panose="020B0503020204020204" pitchFamily="34" charset="-122"/>
                <a:ea typeface="微软雅黑" panose="020B0503020204020204" pitchFamily="34" charset="-122"/>
                <a:cs typeface="宋体" panose="02010600030101010101" pitchFamily="2" charset="-122"/>
              </a:rPr>
              <a:t>家（大卖场）。业务</a:t>
            </a:r>
            <a:r>
              <a:rPr lang="zh-CN" altLang="en-US" sz="12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发展区域已遍布绥化、绥棱、海伦、安达、望奎、明水、庆安、巴彦、肇州以及青冈等市（县）。</a:t>
            </a:r>
            <a:endParaRPr lang="zh-CN" altLang="en-US" dirty="0"/>
          </a:p>
        </p:txBody>
      </p:sp>
      <p:sp>
        <p:nvSpPr>
          <p:cNvPr id="17" name="矩形 16"/>
          <p:cNvSpPr/>
          <p:nvPr/>
        </p:nvSpPr>
        <p:spPr>
          <a:xfrm>
            <a:off x="964097" y="2265624"/>
            <a:ext cx="902811" cy="307777"/>
          </a:xfrm>
          <a:prstGeom prst="rect">
            <a:avLst/>
          </a:prstGeom>
        </p:spPr>
        <p:txBody>
          <a:bodyPr wrap="none">
            <a:spAutoFit/>
          </a:bodyPr>
          <a:lstStyle/>
          <a:p>
            <a:r>
              <a:rPr lang="zh-CN" altLang="en-US" sz="1400" b="1" dirty="0">
                <a:solidFill>
                  <a:prstClr val="black"/>
                </a:solidFill>
                <a:latin typeface="微软雅黑" panose="020B0503020204020204" pitchFamily="34" charset="-122"/>
                <a:ea typeface="微软雅黑" panose="020B0503020204020204" pitchFamily="34" charset="-122"/>
              </a:rPr>
              <a:t>物流概况</a:t>
            </a:r>
            <a:endParaRPr lang="zh-CN" altLang="en-US" dirty="0"/>
          </a:p>
        </p:txBody>
      </p:sp>
      <p:sp>
        <p:nvSpPr>
          <p:cNvPr id="18" name="矩形 17"/>
          <p:cNvSpPr/>
          <p:nvPr/>
        </p:nvSpPr>
        <p:spPr>
          <a:xfrm>
            <a:off x="6391373" y="2615982"/>
            <a:ext cx="5164357" cy="1200329"/>
          </a:xfrm>
          <a:prstGeom prst="rect">
            <a:avLst/>
          </a:prstGeom>
        </p:spPr>
        <p:txBody>
          <a:bodyPr wrap="square">
            <a:spAutoFit/>
          </a:bodyPr>
          <a:lstStyle/>
          <a:p>
            <a:pPr lvl="0" indent="263525">
              <a:lnSpc>
                <a:spcPct val="150000"/>
              </a:lnSpc>
            </a:pPr>
            <a:r>
              <a:rPr lang="zh-CN" altLang="en-US" sz="12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华辰物流一直都采用手工的方式在管理，随着业务拓展，物流效率与管理精准度成为发展瓶颈。</a:t>
            </a:r>
            <a:endParaRPr lang="en-US" altLang="zh-CN" sz="12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lvl="0" indent="263525">
              <a:lnSpc>
                <a:spcPct val="150000"/>
              </a:lnSpc>
            </a:pPr>
            <a:r>
              <a:rPr lang="zh-CN" altLang="en-US" sz="12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传统系统库存管理滞后，库存信息更新不及时，常导致缺货或积压；</a:t>
            </a:r>
            <a:endParaRPr lang="en-US" altLang="zh-CN" sz="12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lvl="0" indent="263525">
              <a:lnSpc>
                <a:spcPct val="150000"/>
              </a:lnSpc>
            </a:pPr>
            <a:r>
              <a:rPr lang="zh-CN" altLang="en-US" sz="12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订单处理依赖人工，效率低且易出错，员工找不到货物。</a:t>
            </a:r>
            <a:endParaRPr lang="en-US" altLang="zh-CN" sz="12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9" name="图片 18"/>
          <p:cNvPicPr>
            <a:picLocks noChangeAspect="1"/>
          </p:cNvPicPr>
          <p:nvPr/>
        </p:nvPicPr>
        <p:blipFill>
          <a:blip r:embed="rId6"/>
          <a:stretch>
            <a:fillRect/>
          </a:stretch>
        </p:blipFill>
        <p:spPr>
          <a:xfrm>
            <a:off x="3774493" y="4114147"/>
            <a:ext cx="2546342" cy="1531547"/>
          </a:xfrm>
          <a:prstGeom prst="rect">
            <a:avLst/>
          </a:prstGeom>
        </p:spPr>
      </p:pic>
      <p:sp>
        <p:nvSpPr>
          <p:cNvPr id="20" name="矩形 19"/>
          <p:cNvSpPr/>
          <p:nvPr/>
        </p:nvSpPr>
        <p:spPr>
          <a:xfrm>
            <a:off x="6462347" y="2235726"/>
            <a:ext cx="924091" cy="307777"/>
          </a:xfrm>
          <a:prstGeom prst="rect">
            <a:avLst/>
          </a:prstGeom>
        </p:spPr>
        <p:txBody>
          <a:bodyPr wrap="square">
            <a:spAutoFit/>
          </a:bodyPr>
          <a:lstStyle/>
          <a:p>
            <a:r>
              <a:rPr lang="zh-CN" altLang="en-US" sz="1400" b="1" dirty="0">
                <a:solidFill>
                  <a:prstClr val="black"/>
                </a:solidFill>
                <a:latin typeface="微软雅黑" panose="020B0503020204020204" pitchFamily="34" charset="-122"/>
                <a:ea typeface="微软雅黑" panose="020B0503020204020204" pitchFamily="34" charset="-122"/>
              </a:rPr>
              <a:t>业务痛点</a:t>
            </a:r>
            <a:endParaRPr lang="zh-CN" altLang="en-US" dirty="0"/>
          </a:p>
        </p:txBody>
      </p:sp>
      <p:sp>
        <p:nvSpPr>
          <p:cNvPr id="21" name="文本框 20">
            <a:extLst>
              <a:ext uri="{FF2B5EF4-FFF2-40B4-BE49-F238E27FC236}">
                <a16:creationId xmlns:a16="http://schemas.microsoft.com/office/drawing/2014/main" id="{39201689-AE21-3F96-9478-4799FA3C0772}"/>
              </a:ext>
            </a:extLst>
          </p:cNvPr>
          <p:cNvSpPr txBox="1"/>
          <p:nvPr/>
        </p:nvSpPr>
        <p:spPr>
          <a:xfrm>
            <a:off x="6480554" y="4117780"/>
            <a:ext cx="1291627" cy="307777"/>
          </a:xfrm>
          <a:prstGeom prst="rect">
            <a:avLst/>
          </a:prstGeom>
          <a:noFill/>
        </p:spPr>
        <p:txBody>
          <a:bodyPr wrap="square" rtlCol="0">
            <a:spAutoFit/>
          </a:bodyPr>
          <a:lstStyle/>
          <a:p>
            <a:r>
              <a:rPr lang="zh-CN" altLang="en-US" sz="1400" b="1" dirty="0">
                <a:latin typeface="微软雅黑" panose="020B0503020204020204" pitchFamily="34" charset="-122"/>
                <a:ea typeface="微软雅黑" panose="020B0503020204020204" pitchFamily="34" charset="-122"/>
              </a:rPr>
              <a:t>项目实施效果</a:t>
            </a:r>
          </a:p>
        </p:txBody>
      </p:sp>
      <p:sp>
        <p:nvSpPr>
          <p:cNvPr id="22" name="文本框 21">
            <a:extLst>
              <a:ext uri="{FF2B5EF4-FFF2-40B4-BE49-F238E27FC236}">
                <a16:creationId xmlns:a16="http://schemas.microsoft.com/office/drawing/2014/main" id="{00361716-C280-57D3-4261-E9A8D62D4377}"/>
              </a:ext>
            </a:extLst>
          </p:cNvPr>
          <p:cNvSpPr txBox="1"/>
          <p:nvPr/>
        </p:nvSpPr>
        <p:spPr>
          <a:xfrm>
            <a:off x="6342473" y="4595591"/>
            <a:ext cx="5137057" cy="923330"/>
          </a:xfrm>
          <a:prstGeom prst="rect">
            <a:avLst/>
          </a:prstGeom>
          <a:noFill/>
        </p:spPr>
        <p:txBody>
          <a:bodyPr wrap="square">
            <a:spAutoFit/>
          </a:bodyPr>
          <a:lstStyle>
            <a:defPPr>
              <a:defRPr lang="zh-CN"/>
            </a:defPPr>
            <a:lvl1pPr indent="263525">
              <a:lnSpc>
                <a:spcPct val="150000"/>
              </a:lnSpc>
              <a:defRPr sz="1200" kern="10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defRPr>
            </a:lvl1pPr>
          </a:lstStyle>
          <a:p>
            <a:r>
              <a:rPr lang="zh-CN" altLang="en-US" dirty="0"/>
              <a:t>通过建设数字化物流体系和移动技术的应用，进一步提升物流作业效率和库存精细化管理水平。商品承载率扩大了</a:t>
            </a:r>
            <a:r>
              <a:rPr lang="en-US" altLang="zh-CN" dirty="0"/>
              <a:t>2</a:t>
            </a:r>
            <a:r>
              <a:rPr lang="zh-CN" altLang="en-US" dirty="0"/>
              <a:t>倍，降低人工成本</a:t>
            </a:r>
            <a:r>
              <a:rPr lang="en-US" altLang="zh-CN" dirty="0"/>
              <a:t>50%</a:t>
            </a:r>
            <a:r>
              <a:rPr lang="zh-CN" altLang="en-US" dirty="0"/>
              <a:t>，供应链响应效率提升</a:t>
            </a:r>
            <a:r>
              <a:rPr lang="en-US" altLang="zh-CN" dirty="0"/>
              <a:t>20%</a:t>
            </a:r>
            <a:r>
              <a:rPr lang="zh-CN" altLang="en-US" dirty="0"/>
              <a:t>以上，库存准确率提升到</a:t>
            </a:r>
            <a:r>
              <a:rPr lang="en-US" altLang="zh-CN" dirty="0"/>
              <a:t>98%</a:t>
            </a:r>
            <a:r>
              <a:rPr lang="zh-CN" altLang="en-US" dirty="0"/>
              <a:t>。</a:t>
            </a:r>
            <a:endParaRPr lang="en-US" altLang="zh-CN" dirty="0"/>
          </a:p>
        </p:txBody>
      </p:sp>
      <p:sp>
        <p:nvSpPr>
          <p:cNvPr id="15" name="矩形 14"/>
          <p:cNvSpPr/>
          <p:nvPr/>
        </p:nvSpPr>
        <p:spPr>
          <a:xfrm>
            <a:off x="713104" y="2573401"/>
            <a:ext cx="5747663" cy="2031325"/>
          </a:xfrm>
          <a:prstGeom prst="rect">
            <a:avLst/>
          </a:prstGeom>
        </p:spPr>
        <p:txBody>
          <a:bodyPr wrap="square">
            <a:spAutoFit/>
          </a:bodyPr>
          <a:lstStyle/>
          <a:p>
            <a:pPr lvl="0">
              <a:lnSpc>
                <a:spcPct val="150000"/>
              </a:lnSpc>
            </a:pPr>
            <a:r>
              <a:rPr lang="zh-CN" altLang="en-US" sz="12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       华辰物流主要经营：常温、生鲜（蔬菜水果为主）；</a:t>
            </a:r>
            <a:endParaRPr lang="en-US" altLang="zh-CN" sz="12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lvl="0" indent="263525">
              <a:lnSpc>
                <a:spcPct val="150000"/>
              </a:lnSpc>
            </a:pPr>
            <a:r>
              <a:rPr lang="zh-CN" altLang="en-US" sz="12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 常温仓：</a:t>
            </a:r>
            <a:r>
              <a:rPr lang="en-US" altLang="zh-CN" sz="12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13000</a:t>
            </a:r>
            <a:r>
              <a:rPr lang="zh-CN" altLang="en-US" sz="12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多平米，</a:t>
            </a:r>
            <a:r>
              <a:rPr lang="en-US" altLang="zh-CN" sz="12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2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在库</a:t>
            </a:r>
            <a:r>
              <a:rPr lang="en-US" altLang="zh-CN" sz="12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SKU</a:t>
            </a:r>
            <a:r>
              <a:rPr lang="zh-CN" altLang="en-US" sz="12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约</a:t>
            </a:r>
            <a:r>
              <a:rPr lang="en-US" altLang="zh-CN" sz="12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5000+</a:t>
            </a:r>
            <a:r>
              <a:rPr lang="zh-CN" altLang="en-US" sz="12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2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lvl="0" indent="263525">
              <a:lnSpc>
                <a:spcPct val="150000"/>
              </a:lnSpc>
            </a:pPr>
            <a:r>
              <a:rPr lang="en-US" altLang="zh-CN" sz="12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2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生鲜仓：</a:t>
            </a:r>
            <a:r>
              <a:rPr lang="en-US" altLang="zh-CN" sz="12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13000</a:t>
            </a:r>
            <a:r>
              <a:rPr lang="zh-CN" altLang="en-US" sz="12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多平米，</a:t>
            </a:r>
            <a:r>
              <a:rPr lang="en-US" altLang="zh-CN" sz="12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2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在库蔬果</a:t>
            </a:r>
            <a:r>
              <a:rPr lang="en-US" altLang="zh-CN" sz="12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SKU</a:t>
            </a:r>
            <a:r>
              <a:rPr lang="zh-CN" altLang="en-US" sz="12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约</a:t>
            </a:r>
            <a:r>
              <a:rPr lang="en-US" altLang="zh-CN" sz="12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300+</a:t>
            </a:r>
            <a:r>
              <a:rPr lang="zh-CN" altLang="en-US" sz="12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2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indent="263525">
              <a:lnSpc>
                <a:spcPct val="150000"/>
              </a:lnSpc>
            </a:pPr>
            <a:r>
              <a:rPr lang="zh-CN" altLang="zh-CN" sz="12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仓库净高</a:t>
            </a:r>
            <a:r>
              <a:rPr lang="en-US" altLang="zh-CN" sz="12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7</a:t>
            </a:r>
            <a:r>
              <a:rPr lang="zh-CN" altLang="zh-CN" sz="12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米左右，</a:t>
            </a:r>
            <a:r>
              <a:rPr lang="en-US" altLang="zh-CN" sz="12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3-4</a:t>
            </a:r>
            <a:r>
              <a:rPr lang="zh-CN" altLang="zh-CN" sz="12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层货架，整</a:t>
            </a:r>
            <a:r>
              <a:rPr lang="zh-CN" altLang="en-US" sz="12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出</a:t>
            </a:r>
            <a:r>
              <a:rPr lang="zh-CN" altLang="zh-CN" sz="12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为主</a:t>
            </a:r>
            <a:r>
              <a:rPr lang="zh-CN" altLang="en-US" sz="12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2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lvl="0" indent="263525">
              <a:lnSpc>
                <a:spcPct val="150000"/>
              </a:lnSpc>
            </a:pPr>
            <a:r>
              <a:rPr lang="zh-CN" altLang="en-US" sz="12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运输：</a:t>
            </a:r>
            <a:r>
              <a:rPr lang="zh-CN" altLang="zh-CN" sz="12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全是自有车辆，车辆总数</a:t>
            </a:r>
            <a:r>
              <a:rPr lang="en-US" altLang="zh-CN" sz="12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54</a:t>
            </a:r>
            <a:r>
              <a:rPr lang="zh-CN" altLang="zh-CN" sz="12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台</a:t>
            </a:r>
            <a:endParaRPr lang="en-US" altLang="zh-CN" sz="12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lvl="0" indent="263525">
              <a:lnSpc>
                <a:spcPct val="150000"/>
              </a:lnSpc>
            </a:pPr>
            <a:endParaRPr lang="en-US" altLang="zh-CN" sz="12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lvl="0" indent="263525">
              <a:lnSpc>
                <a:spcPct val="150000"/>
              </a:lnSpc>
            </a:pPr>
            <a:endParaRPr lang="en-US" altLang="zh-CN" sz="12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906329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金翼大赛gai-1 -17"/>
          <p:cNvPicPr>
            <a:picLocks noChangeAspect="1"/>
          </p:cNvPicPr>
          <p:nvPr/>
        </p:nvPicPr>
        <p:blipFill>
          <a:blip r:embed="rId3"/>
          <a:stretch>
            <a:fillRect/>
          </a:stretch>
        </p:blipFill>
        <p:spPr>
          <a:xfrm>
            <a:off x="10333355" y="6151245"/>
            <a:ext cx="1222375" cy="469900"/>
          </a:xfrm>
          <a:prstGeom prst="rect">
            <a:avLst/>
          </a:prstGeom>
        </p:spPr>
      </p:pic>
      <p:cxnSp>
        <p:nvCxnSpPr>
          <p:cNvPr id="4" name="直接连接符 3"/>
          <p:cNvCxnSpPr/>
          <p:nvPr/>
        </p:nvCxnSpPr>
        <p:spPr>
          <a:xfrm>
            <a:off x="713105" y="6011545"/>
            <a:ext cx="10766425" cy="0"/>
          </a:xfrm>
          <a:prstGeom prst="line">
            <a:avLst/>
          </a:prstGeom>
        </p:spPr>
        <p:style>
          <a:lnRef idx="2">
            <a:schemeClr val="accent1"/>
          </a:lnRef>
          <a:fillRef idx="0">
            <a:srgbClr val="FFFFFF"/>
          </a:fillRef>
          <a:effectRef idx="0">
            <a:srgbClr val="FFFFFF"/>
          </a:effectRef>
          <a:fontRef idx="minor">
            <a:schemeClr val="tx1"/>
          </a:fontRef>
        </p:style>
      </p:cxnSp>
      <p:pic>
        <p:nvPicPr>
          <p:cNvPr id="7" name="图片 6" descr="cs -19"/>
          <p:cNvPicPr>
            <a:picLocks noChangeAspect="1"/>
          </p:cNvPicPr>
          <p:nvPr/>
        </p:nvPicPr>
        <p:blipFill>
          <a:blip r:embed="rId4"/>
          <a:stretch>
            <a:fillRect/>
          </a:stretch>
        </p:blipFill>
        <p:spPr>
          <a:xfrm>
            <a:off x="621030" y="6158865"/>
            <a:ext cx="1976120" cy="368935"/>
          </a:xfrm>
          <a:prstGeom prst="rect">
            <a:avLst/>
          </a:prstGeom>
        </p:spPr>
      </p:pic>
      <p:pic>
        <p:nvPicPr>
          <p:cNvPr id="11" name="图片 10">
            <a:extLst>
              <a:ext uri="{FF2B5EF4-FFF2-40B4-BE49-F238E27FC236}">
                <a16:creationId xmlns:a16="http://schemas.microsoft.com/office/drawing/2014/main" id="{CFB3D9F0-5724-7C72-DBD5-D9749F7C10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67406" y="1271580"/>
            <a:ext cx="3893272" cy="4258277"/>
          </a:xfrm>
          <a:prstGeom prst="rect">
            <a:avLst/>
          </a:prstGeom>
        </p:spPr>
      </p:pic>
      <p:sp>
        <p:nvSpPr>
          <p:cNvPr id="8" name="文本框 7"/>
          <p:cNvSpPr txBox="1"/>
          <p:nvPr/>
        </p:nvSpPr>
        <p:spPr>
          <a:xfrm>
            <a:off x="713105" y="624840"/>
            <a:ext cx="9843135" cy="398780"/>
          </a:xfrm>
          <a:prstGeom prst="rect">
            <a:avLst/>
          </a:prstGeom>
          <a:noFill/>
        </p:spPr>
        <p:txBody>
          <a:bodyPr wrap="square" rtlCol="0" anchor="t">
            <a:spAutoFit/>
          </a:bodyPr>
          <a:lstStyle/>
          <a:p>
            <a:r>
              <a:rPr lang="zh-CN" altLang="en-US" sz="2000" b="1" dirty="0">
                <a:latin typeface="微软雅黑" charset="-122"/>
                <a:ea typeface="微软雅黑" charset="-122"/>
                <a:sym typeface="+mn-ea"/>
              </a:rPr>
              <a:t>案例辅助证明</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金翼大赛gai-1 -17"/>
          <p:cNvPicPr>
            <a:picLocks noChangeAspect="1"/>
          </p:cNvPicPr>
          <p:nvPr/>
        </p:nvPicPr>
        <p:blipFill>
          <a:blip r:embed="rId3"/>
          <a:stretch>
            <a:fillRect/>
          </a:stretch>
        </p:blipFill>
        <p:spPr>
          <a:xfrm>
            <a:off x="10333355" y="6151245"/>
            <a:ext cx="1222375" cy="469900"/>
          </a:xfrm>
          <a:prstGeom prst="rect">
            <a:avLst/>
          </a:prstGeom>
        </p:spPr>
      </p:pic>
      <p:cxnSp>
        <p:nvCxnSpPr>
          <p:cNvPr id="4" name="直接连接符 3"/>
          <p:cNvCxnSpPr/>
          <p:nvPr/>
        </p:nvCxnSpPr>
        <p:spPr>
          <a:xfrm>
            <a:off x="713105" y="6011545"/>
            <a:ext cx="10766425" cy="0"/>
          </a:xfrm>
          <a:prstGeom prst="line">
            <a:avLst/>
          </a:prstGeom>
        </p:spPr>
        <p:style>
          <a:lnRef idx="2">
            <a:schemeClr val="accent1"/>
          </a:lnRef>
          <a:fillRef idx="0">
            <a:srgbClr val="FFFFFF"/>
          </a:fillRef>
          <a:effectRef idx="0">
            <a:srgbClr val="FFFFFF"/>
          </a:effectRef>
          <a:fontRef idx="minor">
            <a:schemeClr val="tx1"/>
          </a:fontRef>
        </p:style>
      </p:cxnSp>
      <p:pic>
        <p:nvPicPr>
          <p:cNvPr id="7" name="图片 6" descr="cs -19"/>
          <p:cNvPicPr>
            <a:picLocks noChangeAspect="1"/>
          </p:cNvPicPr>
          <p:nvPr/>
        </p:nvPicPr>
        <p:blipFill>
          <a:blip r:embed="rId4"/>
          <a:stretch>
            <a:fillRect/>
          </a:stretch>
        </p:blipFill>
        <p:spPr>
          <a:xfrm>
            <a:off x="621030" y="6158865"/>
            <a:ext cx="1976120" cy="368935"/>
          </a:xfrm>
          <a:prstGeom prst="rect">
            <a:avLst/>
          </a:prstGeom>
        </p:spPr>
      </p:pic>
      <p:pic>
        <p:nvPicPr>
          <p:cNvPr id="38" name="图片 37">
            <a:extLst>
              <a:ext uri="{FF2B5EF4-FFF2-40B4-BE49-F238E27FC236}">
                <a16:creationId xmlns:a16="http://schemas.microsoft.com/office/drawing/2014/main" id="{36296EDA-FE51-1D54-72C6-3C1E3B759EA4}"/>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5281303" y="1735570"/>
            <a:ext cx="1796469" cy="2911525"/>
          </a:xfrm>
          <a:prstGeom prst="rect">
            <a:avLst/>
          </a:prstGeom>
          <a:ln w="9525">
            <a:solidFill>
              <a:schemeClr val="bg1">
                <a:lumMod val="50000"/>
              </a:schemeClr>
            </a:solidFill>
          </a:ln>
          <a:effectLst>
            <a:outerShdw blurRad="50800" dist="38100" dir="2700000" algn="tl" rotWithShape="0">
              <a:prstClr val="black">
                <a:alpha val="40000"/>
              </a:prstClr>
            </a:outerShdw>
          </a:effectLst>
        </p:spPr>
      </p:pic>
      <p:grpSp>
        <p:nvGrpSpPr>
          <p:cNvPr id="40" name="组合 39">
            <a:extLst>
              <a:ext uri="{FF2B5EF4-FFF2-40B4-BE49-F238E27FC236}">
                <a16:creationId xmlns:a16="http://schemas.microsoft.com/office/drawing/2014/main" id="{98CB5928-D943-C6E1-73F3-0DBADEED3322}"/>
              </a:ext>
            </a:extLst>
          </p:cNvPr>
          <p:cNvGrpSpPr/>
          <p:nvPr/>
        </p:nvGrpSpPr>
        <p:grpSpPr>
          <a:xfrm>
            <a:off x="1055441" y="1735570"/>
            <a:ext cx="10075288" cy="3307770"/>
            <a:chOff x="598154" y="1613294"/>
            <a:chExt cx="10989861" cy="3841336"/>
          </a:xfrm>
        </p:grpSpPr>
        <p:pic>
          <p:nvPicPr>
            <p:cNvPr id="41" name="图片 40">
              <a:extLst>
                <a:ext uri="{FF2B5EF4-FFF2-40B4-BE49-F238E27FC236}">
                  <a16:creationId xmlns:a16="http://schemas.microsoft.com/office/drawing/2014/main" id="{47733E27-3213-4751-B3EE-9D4AD44465F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7374" y="1613295"/>
              <a:ext cx="1978001" cy="3381179"/>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42" name="图片 41">
              <a:extLst>
                <a:ext uri="{FF2B5EF4-FFF2-40B4-BE49-F238E27FC236}">
                  <a16:creationId xmlns:a16="http://schemas.microsoft.com/office/drawing/2014/main" id="{42FCF855-6185-4A9A-8DC1-8CDF6EEA10A3}"/>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56675"/>
            <a:stretch/>
          </p:blipFill>
          <p:spPr bwMode="auto">
            <a:xfrm>
              <a:off x="5624997" y="3969283"/>
              <a:ext cx="1178167" cy="872544"/>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44" name="图片 43">
              <a:extLst>
                <a:ext uri="{FF2B5EF4-FFF2-40B4-BE49-F238E27FC236}">
                  <a16:creationId xmlns:a16="http://schemas.microsoft.com/office/drawing/2014/main" id="{495F069A-E574-4E94-AA36-D3957BF74F1A}"/>
                </a:ext>
              </a:extLst>
            </p:cNvPr>
            <p:cNvPicPr>
              <a:picLocks noChangeAspect="1"/>
            </p:cNvPicPr>
            <p:nvPr/>
          </p:nvPicPr>
          <p:blipFill>
            <a:blip r:embed="rId8"/>
            <a:stretch>
              <a:fillRect/>
            </a:stretch>
          </p:blipFill>
          <p:spPr>
            <a:xfrm>
              <a:off x="9496250" y="1613295"/>
              <a:ext cx="2091765" cy="3381176"/>
            </a:xfrm>
            <a:prstGeom prst="rect">
              <a:avLst/>
            </a:prstGeom>
            <a:noFill/>
            <a:ln>
              <a:solidFill>
                <a:schemeClr val="bg1">
                  <a:lumMod val="50000"/>
                </a:schemeClr>
              </a:solidFill>
            </a:ln>
          </p:spPr>
        </p:pic>
        <p:grpSp>
          <p:nvGrpSpPr>
            <p:cNvPr id="45" name="组合 44">
              <a:extLst>
                <a:ext uri="{FF2B5EF4-FFF2-40B4-BE49-F238E27FC236}">
                  <a16:creationId xmlns:a16="http://schemas.microsoft.com/office/drawing/2014/main" id="{BB92A6F2-A649-52B4-25B5-4CBAFC51A896}"/>
                </a:ext>
              </a:extLst>
            </p:cNvPr>
            <p:cNvGrpSpPr/>
            <p:nvPr/>
          </p:nvGrpSpPr>
          <p:grpSpPr>
            <a:xfrm>
              <a:off x="3083191" y="5168048"/>
              <a:ext cx="8413032" cy="286582"/>
              <a:chOff x="3083191" y="5168048"/>
              <a:chExt cx="8413032" cy="286582"/>
            </a:xfrm>
          </p:grpSpPr>
          <p:sp>
            <p:nvSpPr>
              <p:cNvPr id="47" name="文本框 46">
                <a:extLst>
                  <a:ext uri="{FF2B5EF4-FFF2-40B4-BE49-F238E27FC236}">
                    <a16:creationId xmlns:a16="http://schemas.microsoft.com/office/drawing/2014/main" id="{312837C2-292F-409B-9B56-E9D98A083F62}"/>
                  </a:ext>
                </a:extLst>
              </p:cNvPr>
              <p:cNvSpPr txBox="1"/>
              <p:nvPr/>
            </p:nvSpPr>
            <p:spPr>
              <a:xfrm>
                <a:off x="3083191" y="5168048"/>
                <a:ext cx="1908183" cy="286582"/>
              </a:xfrm>
              <a:prstGeom prst="roundRect">
                <a:avLst>
                  <a:gd name="adj" fmla="val 50000"/>
                </a:avLst>
              </a:prstGeom>
              <a:noFill/>
              <a:ln>
                <a:solidFill>
                  <a:schemeClr val="bg1">
                    <a:lumMod val="50000"/>
                  </a:schemeClr>
                </a:solidFill>
              </a:ln>
            </p:spPr>
            <p:txBody>
              <a:bodyPr wrap="square" anchor="ctr">
                <a:noAutofit/>
              </a:bodyPr>
              <a:lstStyle/>
              <a:p>
                <a:pPr algn="ctr"/>
                <a:r>
                  <a:rPr lang="zh-CN" altLang="en-US" sz="1100" dirty="0">
                    <a:solidFill>
                      <a:schemeClr val="tx1">
                        <a:lumMod val="50000"/>
                        <a:lumOff val="50000"/>
                      </a:schemeClr>
                    </a:solidFill>
                    <a:latin typeface="微软雅黑" pitchFamily="34" charset="-122"/>
                    <a:ea typeface="微软雅黑" pitchFamily="34" charset="-122"/>
                  </a:rPr>
                  <a:t>质检订单自由选择</a:t>
                </a:r>
                <a:endParaRPr lang="en-US" altLang="zh-CN" sz="1100" dirty="0">
                  <a:solidFill>
                    <a:schemeClr val="tx1">
                      <a:lumMod val="50000"/>
                      <a:lumOff val="50000"/>
                    </a:schemeClr>
                  </a:solidFill>
                  <a:latin typeface="微软雅黑" pitchFamily="34" charset="-122"/>
                  <a:ea typeface="微软雅黑" pitchFamily="34" charset="-122"/>
                </a:endParaRPr>
              </a:p>
            </p:txBody>
          </p:sp>
          <p:sp>
            <p:nvSpPr>
              <p:cNvPr id="48" name="文本框 47">
                <a:extLst>
                  <a:ext uri="{FF2B5EF4-FFF2-40B4-BE49-F238E27FC236}">
                    <a16:creationId xmlns:a16="http://schemas.microsoft.com/office/drawing/2014/main" id="{66B6A999-096F-4C33-9B46-8CE0E50DAD34}"/>
                  </a:ext>
                </a:extLst>
              </p:cNvPr>
              <p:cNvSpPr txBox="1"/>
              <p:nvPr/>
            </p:nvSpPr>
            <p:spPr>
              <a:xfrm>
                <a:off x="5229812" y="5168048"/>
                <a:ext cx="1908183" cy="286582"/>
              </a:xfrm>
              <a:prstGeom prst="roundRect">
                <a:avLst>
                  <a:gd name="adj" fmla="val 50000"/>
                </a:avLst>
              </a:prstGeom>
              <a:noFill/>
              <a:ln>
                <a:solidFill>
                  <a:schemeClr val="bg1">
                    <a:lumMod val="50000"/>
                  </a:schemeClr>
                </a:solidFill>
              </a:ln>
            </p:spPr>
            <p:txBody>
              <a:bodyPr wrap="square" anchor="ctr">
                <a:noAutofit/>
              </a:bodyPr>
              <a:lstStyle/>
              <a:p>
                <a:pPr algn="ctr"/>
                <a:r>
                  <a:rPr lang="zh-CN" altLang="en-US" sz="1100" dirty="0">
                    <a:solidFill>
                      <a:schemeClr val="tx1">
                        <a:lumMod val="50000"/>
                        <a:lumOff val="50000"/>
                      </a:schemeClr>
                    </a:solidFill>
                    <a:latin typeface="微软雅黑" pitchFamily="34" charset="-122"/>
                    <a:ea typeface="微软雅黑" pitchFamily="34" charset="-122"/>
                  </a:rPr>
                  <a:t>质检任务看板</a:t>
                </a:r>
                <a:endParaRPr lang="en-US" altLang="zh-CN" sz="1100" dirty="0">
                  <a:solidFill>
                    <a:schemeClr val="tx1">
                      <a:lumMod val="50000"/>
                      <a:lumOff val="50000"/>
                    </a:schemeClr>
                  </a:solidFill>
                  <a:latin typeface="微软雅黑" pitchFamily="34" charset="-122"/>
                  <a:ea typeface="微软雅黑" pitchFamily="34" charset="-122"/>
                </a:endParaRPr>
              </a:p>
            </p:txBody>
          </p:sp>
          <p:sp>
            <p:nvSpPr>
              <p:cNvPr id="49" name="文本框 48">
                <a:extLst>
                  <a:ext uri="{FF2B5EF4-FFF2-40B4-BE49-F238E27FC236}">
                    <a16:creationId xmlns:a16="http://schemas.microsoft.com/office/drawing/2014/main" id="{7155A5E4-5624-4D28-B5E8-3ACFFADBE637}"/>
                  </a:ext>
                </a:extLst>
              </p:cNvPr>
              <p:cNvSpPr txBox="1"/>
              <p:nvPr/>
            </p:nvSpPr>
            <p:spPr>
              <a:xfrm>
                <a:off x="7376812" y="5168048"/>
                <a:ext cx="1908183" cy="286582"/>
              </a:xfrm>
              <a:prstGeom prst="roundRect">
                <a:avLst>
                  <a:gd name="adj" fmla="val 50000"/>
                </a:avLst>
              </a:prstGeom>
              <a:noFill/>
              <a:ln>
                <a:solidFill>
                  <a:schemeClr val="bg1">
                    <a:lumMod val="50000"/>
                  </a:schemeClr>
                </a:solidFill>
              </a:ln>
            </p:spPr>
            <p:txBody>
              <a:bodyPr wrap="square" anchor="ctr">
                <a:noAutofit/>
              </a:bodyPr>
              <a:lstStyle/>
              <a:p>
                <a:pPr algn="ctr"/>
                <a:r>
                  <a:rPr lang="zh-CN" altLang="en-US" sz="1100" dirty="0">
                    <a:solidFill>
                      <a:schemeClr val="tx1">
                        <a:lumMod val="50000"/>
                        <a:lumOff val="50000"/>
                      </a:schemeClr>
                    </a:solidFill>
                    <a:latin typeface="微软雅黑" pitchFamily="34" charset="-122"/>
                    <a:ea typeface="微软雅黑" pitchFamily="34" charset="-122"/>
                  </a:rPr>
                  <a:t>质检信息现场录入</a:t>
                </a:r>
                <a:endParaRPr lang="en-US" altLang="zh-CN" sz="1100" dirty="0">
                  <a:solidFill>
                    <a:schemeClr val="tx1">
                      <a:lumMod val="50000"/>
                      <a:lumOff val="50000"/>
                    </a:schemeClr>
                  </a:solidFill>
                  <a:latin typeface="微软雅黑" pitchFamily="34" charset="-122"/>
                  <a:ea typeface="微软雅黑" pitchFamily="34" charset="-122"/>
                </a:endParaRPr>
              </a:p>
            </p:txBody>
          </p:sp>
          <p:sp>
            <p:nvSpPr>
              <p:cNvPr id="50" name="文本框 49">
                <a:extLst>
                  <a:ext uri="{FF2B5EF4-FFF2-40B4-BE49-F238E27FC236}">
                    <a16:creationId xmlns:a16="http://schemas.microsoft.com/office/drawing/2014/main" id="{403CBC7C-A5B6-4B5B-906D-2FA7E19DD40A}"/>
                  </a:ext>
                </a:extLst>
              </p:cNvPr>
              <p:cNvSpPr txBox="1"/>
              <p:nvPr/>
            </p:nvSpPr>
            <p:spPr>
              <a:xfrm>
                <a:off x="9588040" y="5168048"/>
                <a:ext cx="1908183" cy="286582"/>
              </a:xfrm>
              <a:prstGeom prst="roundRect">
                <a:avLst>
                  <a:gd name="adj" fmla="val 50000"/>
                </a:avLst>
              </a:prstGeom>
              <a:noFill/>
              <a:ln>
                <a:solidFill>
                  <a:schemeClr val="bg1">
                    <a:lumMod val="50000"/>
                  </a:schemeClr>
                </a:solidFill>
              </a:ln>
            </p:spPr>
            <p:txBody>
              <a:bodyPr wrap="square" anchor="ctr">
                <a:noAutofit/>
              </a:bodyPr>
              <a:lstStyle/>
              <a:p>
                <a:pPr algn="ctr"/>
                <a:r>
                  <a:rPr lang="zh-CN" altLang="en-US" sz="1100" dirty="0">
                    <a:solidFill>
                      <a:schemeClr val="tx1">
                        <a:lumMod val="50000"/>
                        <a:lumOff val="50000"/>
                      </a:schemeClr>
                    </a:solidFill>
                    <a:latin typeface="微软雅黑" pitchFamily="34" charset="-122"/>
                    <a:ea typeface="微软雅黑" pitchFamily="34" charset="-122"/>
                  </a:rPr>
                  <a:t>抽检信息现场录入</a:t>
                </a:r>
                <a:endParaRPr lang="en-US" altLang="zh-CN" sz="1100" dirty="0">
                  <a:solidFill>
                    <a:schemeClr val="tx1">
                      <a:lumMod val="50000"/>
                      <a:lumOff val="50000"/>
                    </a:schemeClr>
                  </a:solidFill>
                  <a:latin typeface="微软雅黑" pitchFamily="34" charset="-122"/>
                  <a:ea typeface="微软雅黑" pitchFamily="34" charset="-122"/>
                </a:endParaRPr>
              </a:p>
            </p:txBody>
          </p:sp>
        </p:grpSp>
        <p:pic>
          <p:nvPicPr>
            <p:cNvPr id="46" name="图片 45">
              <a:extLst>
                <a:ext uri="{FF2B5EF4-FFF2-40B4-BE49-F238E27FC236}">
                  <a16:creationId xmlns:a16="http://schemas.microsoft.com/office/drawing/2014/main" id="{1F37CA97-902F-429A-8BCE-6A05CA37627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1795" t="8799" r="10984" b="4819"/>
            <a:stretch/>
          </p:blipFill>
          <p:spPr>
            <a:xfrm>
              <a:off x="598154" y="1613294"/>
              <a:ext cx="2266981" cy="3381174"/>
            </a:xfrm>
            <a:prstGeom prst="rect">
              <a:avLst/>
            </a:prstGeom>
            <a:effectLst>
              <a:outerShdw blurRad="50800" dist="38100" dir="2700000" algn="tl" rotWithShape="0">
                <a:prstClr val="black">
                  <a:alpha val="40000"/>
                </a:prstClr>
              </a:outerShdw>
            </a:effectLst>
          </p:spPr>
        </p:pic>
      </p:grpSp>
      <p:sp>
        <p:nvSpPr>
          <p:cNvPr id="51" name="矩形 50">
            <a:extLst>
              <a:ext uri="{FF2B5EF4-FFF2-40B4-BE49-F238E27FC236}">
                <a16:creationId xmlns:a16="http://schemas.microsoft.com/office/drawing/2014/main" id="{06D774D7-CC84-4BF1-9EBD-6DDEDD382C10}"/>
              </a:ext>
            </a:extLst>
          </p:cNvPr>
          <p:cNvSpPr/>
          <p:nvPr/>
        </p:nvSpPr>
        <p:spPr>
          <a:xfrm>
            <a:off x="2428474" y="5255261"/>
            <a:ext cx="8208911"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altLang="zh-CN" sz="1200" b="1" dirty="0">
                <a:solidFill>
                  <a:schemeClr val="accent2"/>
                </a:solidFill>
                <a:latin typeface="+mn-ea"/>
              </a:rPr>
              <a:t>IPAD</a:t>
            </a:r>
            <a:r>
              <a:rPr lang="zh-CN" altLang="en-US" sz="1200" b="1" dirty="0">
                <a:solidFill>
                  <a:schemeClr val="accent2"/>
                </a:solidFill>
                <a:latin typeface="+mn-ea"/>
              </a:rPr>
              <a:t>大屏幕作业，现场无纸化移动化操作，质检信息实时录入兼具商品拍照留档功能</a:t>
            </a:r>
            <a:endParaRPr lang="en-US" altLang="zh-CN" sz="1200" b="1" dirty="0">
              <a:solidFill>
                <a:schemeClr val="accent2"/>
              </a:solidFill>
              <a:latin typeface="+mn-ea"/>
            </a:endParaRPr>
          </a:p>
          <a:p>
            <a:pPr algn="ctr">
              <a:lnSpc>
                <a:spcPct val="150000"/>
              </a:lnSpc>
            </a:pPr>
            <a:r>
              <a:rPr lang="zh-CN" altLang="en-US" sz="1200" b="1" dirty="0">
                <a:solidFill>
                  <a:schemeClr val="accent2"/>
                </a:solidFill>
                <a:latin typeface="+mn-ea"/>
              </a:rPr>
              <a:t>生鲜皮重、扣比管理，进入收货环节可自动带出，减少操作</a:t>
            </a:r>
          </a:p>
          <a:p>
            <a:pPr algn="ctr">
              <a:lnSpc>
                <a:spcPct val="150000"/>
              </a:lnSpc>
            </a:pPr>
            <a:endParaRPr lang="en-US" altLang="zh-CN" sz="1200" b="1" dirty="0">
              <a:solidFill>
                <a:schemeClr val="accent2"/>
              </a:solidFill>
              <a:latin typeface="+mn-ea"/>
            </a:endParaRPr>
          </a:p>
        </p:txBody>
      </p:sp>
      <p:pic>
        <p:nvPicPr>
          <p:cNvPr id="52" name="图片 51"/>
          <p:cNvPicPr/>
          <p:nvPr/>
        </p:nvPicPr>
        <p:blipFill>
          <a:blip r:embed="rId10"/>
          <a:stretch>
            <a:fillRect/>
          </a:stretch>
        </p:blipFill>
        <p:spPr>
          <a:xfrm>
            <a:off x="7218327" y="1731658"/>
            <a:ext cx="1801039" cy="2915437"/>
          </a:xfrm>
          <a:prstGeom prst="rect">
            <a:avLst/>
          </a:prstGeom>
          <a:noFill/>
          <a:ln>
            <a:solidFill>
              <a:schemeClr val="bg1">
                <a:lumMod val="50000"/>
              </a:schemeClr>
            </a:solidFill>
          </a:ln>
        </p:spPr>
      </p:pic>
      <p:sp>
        <p:nvSpPr>
          <p:cNvPr id="20" name="文本框 19"/>
          <p:cNvSpPr txBox="1"/>
          <p:nvPr/>
        </p:nvSpPr>
        <p:spPr>
          <a:xfrm>
            <a:off x="713105" y="624840"/>
            <a:ext cx="10174854" cy="400110"/>
          </a:xfrm>
          <a:prstGeom prst="rect">
            <a:avLst/>
          </a:prstGeom>
          <a:noFill/>
        </p:spPr>
        <p:txBody>
          <a:bodyPr wrap="square" rtlCol="0" anchor="t">
            <a:spAutoFit/>
          </a:bodyPr>
          <a:lstStyle/>
          <a:p>
            <a:r>
              <a:rPr lang="zh-CN" altLang="en-US" sz="2000" b="1" dirty="0">
                <a:latin typeface="微软雅黑" charset="-122"/>
                <a:ea typeface="微软雅黑" charset="-122"/>
                <a:sym typeface="+mn-ea"/>
              </a:rPr>
              <a:t>安卓</a:t>
            </a:r>
            <a:r>
              <a:rPr lang="en-US" altLang="zh-CN" sz="2000" b="1" dirty="0">
                <a:latin typeface="微软雅黑" charset="-122"/>
                <a:ea typeface="微软雅黑" charset="-122"/>
                <a:sym typeface="+mn-ea"/>
              </a:rPr>
              <a:t>IPAD</a:t>
            </a:r>
            <a:r>
              <a:rPr lang="zh-CN" altLang="en-US" sz="2000" b="1" dirty="0">
                <a:latin typeface="微软雅黑" charset="-122"/>
                <a:ea typeface="微软雅黑" charset="-122"/>
                <a:sym typeface="+mn-ea"/>
              </a:rPr>
              <a:t>无纸化、移动化质检管理</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金翼大赛gai-1 -17"/>
          <p:cNvPicPr>
            <a:picLocks noChangeAspect="1"/>
          </p:cNvPicPr>
          <p:nvPr/>
        </p:nvPicPr>
        <p:blipFill>
          <a:blip r:embed="rId2"/>
          <a:stretch>
            <a:fillRect/>
          </a:stretch>
        </p:blipFill>
        <p:spPr>
          <a:xfrm>
            <a:off x="10333355" y="6151245"/>
            <a:ext cx="1222375" cy="469900"/>
          </a:xfrm>
          <a:prstGeom prst="rect">
            <a:avLst/>
          </a:prstGeom>
        </p:spPr>
      </p:pic>
      <p:cxnSp>
        <p:nvCxnSpPr>
          <p:cNvPr id="5" name="直接连接符 4"/>
          <p:cNvCxnSpPr/>
          <p:nvPr/>
        </p:nvCxnSpPr>
        <p:spPr>
          <a:xfrm>
            <a:off x="713105" y="6011545"/>
            <a:ext cx="10766425" cy="0"/>
          </a:xfrm>
          <a:prstGeom prst="line">
            <a:avLst/>
          </a:prstGeom>
        </p:spPr>
        <p:style>
          <a:lnRef idx="2">
            <a:schemeClr val="accent1"/>
          </a:lnRef>
          <a:fillRef idx="0">
            <a:srgbClr val="FFFFFF"/>
          </a:fillRef>
          <a:effectRef idx="0">
            <a:srgbClr val="FFFFFF"/>
          </a:effectRef>
          <a:fontRef idx="minor">
            <a:schemeClr val="tx1"/>
          </a:fontRef>
        </p:style>
      </p:cxnSp>
      <p:pic>
        <p:nvPicPr>
          <p:cNvPr id="6" name="图片 5" descr="cs -19"/>
          <p:cNvPicPr>
            <a:picLocks noChangeAspect="1"/>
          </p:cNvPicPr>
          <p:nvPr/>
        </p:nvPicPr>
        <p:blipFill>
          <a:blip r:embed="rId3"/>
          <a:stretch>
            <a:fillRect/>
          </a:stretch>
        </p:blipFill>
        <p:spPr>
          <a:xfrm>
            <a:off x="621030" y="6158865"/>
            <a:ext cx="1976120" cy="368935"/>
          </a:xfrm>
          <a:prstGeom prst="rect">
            <a:avLst/>
          </a:prstGeom>
        </p:spPr>
      </p:pic>
      <p:grpSp>
        <p:nvGrpSpPr>
          <p:cNvPr id="9" name="组合 8">
            <a:extLst>
              <a:ext uri="{FF2B5EF4-FFF2-40B4-BE49-F238E27FC236}">
                <a16:creationId xmlns:a16="http://schemas.microsoft.com/office/drawing/2014/main" id="{1485F6DC-27E1-F6FB-B0B0-3F051C49EF32}"/>
              </a:ext>
            </a:extLst>
          </p:cNvPr>
          <p:cNvGrpSpPr/>
          <p:nvPr/>
        </p:nvGrpSpPr>
        <p:grpSpPr>
          <a:xfrm>
            <a:off x="929486" y="1755139"/>
            <a:ext cx="10129462" cy="3217010"/>
            <a:chOff x="796344" y="1170390"/>
            <a:chExt cx="10791671" cy="3841336"/>
          </a:xfrm>
        </p:grpSpPr>
        <p:pic>
          <p:nvPicPr>
            <p:cNvPr id="10" name="图片 176">
              <a:extLst>
                <a:ext uri="{FF2B5EF4-FFF2-40B4-BE49-F238E27FC236}">
                  <a16:creationId xmlns:a16="http://schemas.microsoft.com/office/drawing/2014/main" id="{A7E24B2F-8807-4707-8EBE-A34B4BD73EB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1779" y="1208491"/>
              <a:ext cx="1941026" cy="3343071"/>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11" name="图片 177">
              <a:extLst>
                <a:ext uri="{FF2B5EF4-FFF2-40B4-BE49-F238E27FC236}">
                  <a16:creationId xmlns:a16="http://schemas.microsoft.com/office/drawing/2014/main" id="{EA639D42-3F9B-446E-9498-B3F63C67EC5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15815" y="1207544"/>
              <a:ext cx="1948162" cy="3343071"/>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12" name="图片 178">
              <a:extLst>
                <a:ext uri="{FF2B5EF4-FFF2-40B4-BE49-F238E27FC236}">
                  <a16:creationId xmlns:a16="http://schemas.microsoft.com/office/drawing/2014/main" id="{66D55FA1-90E0-47BD-A6D4-F543BC364AB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46989" y="1208491"/>
              <a:ext cx="1941026" cy="3342123"/>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13" name="图片 12">
              <a:extLst>
                <a:ext uri="{FF2B5EF4-FFF2-40B4-BE49-F238E27FC236}">
                  <a16:creationId xmlns:a16="http://schemas.microsoft.com/office/drawing/2014/main" id="{A088A714-A930-4E43-BA7F-286AA5BA6C0F}"/>
                </a:ext>
              </a:extLst>
            </p:cNvPr>
            <p:cNvPicPr>
              <a:picLocks noChangeAspect="1"/>
            </p:cNvPicPr>
            <p:nvPr/>
          </p:nvPicPr>
          <p:blipFill>
            <a:blip r:embed="rId7"/>
            <a:stretch>
              <a:fillRect/>
            </a:stretch>
          </p:blipFill>
          <p:spPr>
            <a:xfrm>
              <a:off x="3246335" y="1205367"/>
              <a:ext cx="1962434" cy="3346198"/>
            </a:xfrm>
            <a:prstGeom prst="rect">
              <a:avLst/>
            </a:prstGeom>
            <a:ln>
              <a:solidFill>
                <a:schemeClr val="bg1">
                  <a:lumMod val="50000"/>
                </a:schemeClr>
              </a:solidFill>
            </a:ln>
          </p:spPr>
        </p:pic>
        <p:pic>
          <p:nvPicPr>
            <p:cNvPr id="14" name="图片 13">
              <a:extLst>
                <a:ext uri="{FF2B5EF4-FFF2-40B4-BE49-F238E27FC236}">
                  <a16:creationId xmlns:a16="http://schemas.microsoft.com/office/drawing/2014/main" id="{D3F9DAAF-59B7-44FD-A48C-E7F370C4215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1795" t="8799" r="10984" b="4819"/>
            <a:stretch/>
          </p:blipFill>
          <p:spPr>
            <a:xfrm>
              <a:off x="796344" y="1170390"/>
              <a:ext cx="2266981" cy="3381174"/>
            </a:xfrm>
            <a:prstGeom prst="rect">
              <a:avLst/>
            </a:prstGeom>
            <a:effectLst>
              <a:outerShdw blurRad="50800" dist="38100" dir="2700000" algn="tl" rotWithShape="0">
                <a:prstClr val="black">
                  <a:alpha val="40000"/>
                </a:prstClr>
              </a:outerShdw>
            </a:effectLst>
          </p:spPr>
        </p:pic>
        <p:sp>
          <p:nvSpPr>
            <p:cNvPr id="15" name="文本框 14">
              <a:extLst>
                <a:ext uri="{FF2B5EF4-FFF2-40B4-BE49-F238E27FC236}">
                  <a16:creationId xmlns:a16="http://schemas.microsoft.com/office/drawing/2014/main" id="{D5C3C6AC-7FA8-4EFD-AB72-DF41E9FACBBE}"/>
                </a:ext>
              </a:extLst>
            </p:cNvPr>
            <p:cNvSpPr txBox="1"/>
            <p:nvPr/>
          </p:nvSpPr>
          <p:spPr>
            <a:xfrm>
              <a:off x="3281381" y="4725144"/>
              <a:ext cx="1908183" cy="286582"/>
            </a:xfrm>
            <a:prstGeom prst="roundRect">
              <a:avLst>
                <a:gd name="adj" fmla="val 50000"/>
              </a:avLst>
            </a:prstGeom>
            <a:noFill/>
            <a:ln>
              <a:solidFill>
                <a:schemeClr val="bg1">
                  <a:lumMod val="50000"/>
                </a:schemeClr>
              </a:solidFill>
            </a:ln>
          </p:spPr>
          <p:txBody>
            <a:bodyPr wrap="square" anchor="ctr">
              <a:noAutofit/>
            </a:bodyPr>
            <a:lstStyle/>
            <a:p>
              <a:pPr algn="ctr"/>
              <a:r>
                <a:rPr lang="zh-CN" altLang="en-US" sz="1100" dirty="0">
                  <a:solidFill>
                    <a:schemeClr val="tx1">
                      <a:lumMod val="50000"/>
                      <a:lumOff val="50000"/>
                    </a:schemeClr>
                  </a:solidFill>
                  <a:latin typeface="微软雅黑" pitchFamily="34" charset="-122"/>
                  <a:ea typeface="微软雅黑" pitchFamily="34" charset="-122"/>
                </a:rPr>
                <a:t>订单业态自由选择</a:t>
              </a:r>
              <a:endParaRPr lang="en-US" altLang="zh-CN" sz="1100" dirty="0">
                <a:solidFill>
                  <a:schemeClr val="tx1">
                    <a:lumMod val="50000"/>
                    <a:lumOff val="50000"/>
                  </a:schemeClr>
                </a:solidFill>
                <a:latin typeface="微软雅黑" pitchFamily="34" charset="-122"/>
                <a:ea typeface="微软雅黑" pitchFamily="34" charset="-122"/>
              </a:endParaRPr>
            </a:p>
          </p:txBody>
        </p:sp>
        <p:sp>
          <p:nvSpPr>
            <p:cNvPr id="16" name="文本框 15">
              <a:extLst>
                <a:ext uri="{FF2B5EF4-FFF2-40B4-BE49-F238E27FC236}">
                  <a16:creationId xmlns:a16="http://schemas.microsoft.com/office/drawing/2014/main" id="{35F93455-1CCD-46CB-B582-00CD9375200A}"/>
                </a:ext>
              </a:extLst>
            </p:cNvPr>
            <p:cNvSpPr txBox="1"/>
            <p:nvPr/>
          </p:nvSpPr>
          <p:spPr>
            <a:xfrm>
              <a:off x="5391779" y="4725144"/>
              <a:ext cx="1908183" cy="286582"/>
            </a:xfrm>
            <a:prstGeom prst="roundRect">
              <a:avLst>
                <a:gd name="adj" fmla="val 50000"/>
              </a:avLst>
            </a:prstGeom>
            <a:noFill/>
            <a:ln>
              <a:solidFill>
                <a:schemeClr val="bg1">
                  <a:lumMod val="50000"/>
                </a:schemeClr>
              </a:solidFill>
            </a:ln>
          </p:spPr>
          <p:txBody>
            <a:bodyPr wrap="square" anchor="ctr">
              <a:noAutofit/>
            </a:bodyPr>
            <a:lstStyle/>
            <a:p>
              <a:pPr algn="ctr"/>
              <a:r>
                <a:rPr lang="zh-CN" altLang="en-US" sz="1100" dirty="0">
                  <a:solidFill>
                    <a:schemeClr val="tx1">
                      <a:lumMod val="50000"/>
                      <a:lumOff val="50000"/>
                    </a:schemeClr>
                  </a:solidFill>
                  <a:latin typeface="微软雅黑" pitchFamily="34" charset="-122"/>
                  <a:ea typeface="微软雅黑" pitchFamily="34" charset="-122"/>
                </a:rPr>
                <a:t>验收情况实时查询</a:t>
              </a:r>
              <a:endParaRPr lang="en-US" altLang="zh-CN" sz="1100" dirty="0">
                <a:solidFill>
                  <a:schemeClr val="tx1">
                    <a:lumMod val="50000"/>
                    <a:lumOff val="50000"/>
                  </a:schemeClr>
                </a:solidFill>
                <a:latin typeface="微软雅黑" pitchFamily="34" charset="-122"/>
                <a:ea typeface="微软雅黑" pitchFamily="34" charset="-122"/>
              </a:endParaRPr>
            </a:p>
          </p:txBody>
        </p:sp>
        <p:sp>
          <p:nvSpPr>
            <p:cNvPr id="17" name="文本框 16">
              <a:extLst>
                <a:ext uri="{FF2B5EF4-FFF2-40B4-BE49-F238E27FC236}">
                  <a16:creationId xmlns:a16="http://schemas.microsoft.com/office/drawing/2014/main" id="{DE5CA349-62C0-459F-B60B-0BA8C6A3E806}"/>
                </a:ext>
              </a:extLst>
            </p:cNvPr>
            <p:cNvSpPr txBox="1"/>
            <p:nvPr/>
          </p:nvSpPr>
          <p:spPr>
            <a:xfrm>
              <a:off x="7524571" y="4725144"/>
              <a:ext cx="1908183" cy="286582"/>
            </a:xfrm>
            <a:prstGeom prst="roundRect">
              <a:avLst>
                <a:gd name="adj" fmla="val 50000"/>
              </a:avLst>
            </a:prstGeom>
            <a:noFill/>
            <a:ln>
              <a:solidFill>
                <a:schemeClr val="bg1">
                  <a:lumMod val="50000"/>
                </a:schemeClr>
              </a:solidFill>
            </a:ln>
          </p:spPr>
          <p:txBody>
            <a:bodyPr wrap="square" anchor="ctr">
              <a:noAutofit/>
            </a:bodyPr>
            <a:lstStyle/>
            <a:p>
              <a:pPr algn="ctr"/>
              <a:r>
                <a:rPr lang="zh-CN" altLang="en-US" sz="1100" dirty="0">
                  <a:solidFill>
                    <a:schemeClr val="tx1">
                      <a:lumMod val="50000"/>
                      <a:lumOff val="50000"/>
                    </a:schemeClr>
                  </a:solidFill>
                  <a:latin typeface="微软雅黑" pitchFamily="34" charset="-122"/>
                  <a:ea typeface="微软雅黑" pitchFamily="34" charset="-122"/>
                </a:rPr>
                <a:t>验收差异更正</a:t>
              </a:r>
              <a:endParaRPr lang="en-US" altLang="zh-CN" sz="1100" dirty="0">
                <a:solidFill>
                  <a:schemeClr val="tx1">
                    <a:lumMod val="50000"/>
                    <a:lumOff val="50000"/>
                  </a:schemeClr>
                </a:solidFill>
                <a:latin typeface="微软雅黑" pitchFamily="34" charset="-122"/>
                <a:ea typeface="微软雅黑" pitchFamily="34" charset="-122"/>
              </a:endParaRPr>
            </a:p>
          </p:txBody>
        </p:sp>
        <p:sp>
          <p:nvSpPr>
            <p:cNvPr id="18" name="文本框 17">
              <a:extLst>
                <a:ext uri="{FF2B5EF4-FFF2-40B4-BE49-F238E27FC236}">
                  <a16:creationId xmlns:a16="http://schemas.microsoft.com/office/drawing/2014/main" id="{59D35575-9ED7-435E-8048-34D15FC5DC29}"/>
                </a:ext>
              </a:extLst>
            </p:cNvPr>
            <p:cNvSpPr txBox="1"/>
            <p:nvPr/>
          </p:nvSpPr>
          <p:spPr>
            <a:xfrm>
              <a:off x="9631461" y="4725144"/>
              <a:ext cx="1908183" cy="286582"/>
            </a:xfrm>
            <a:prstGeom prst="roundRect">
              <a:avLst>
                <a:gd name="adj" fmla="val 50000"/>
              </a:avLst>
            </a:prstGeom>
            <a:noFill/>
            <a:ln>
              <a:solidFill>
                <a:schemeClr val="bg1">
                  <a:lumMod val="50000"/>
                </a:schemeClr>
              </a:solidFill>
            </a:ln>
          </p:spPr>
          <p:txBody>
            <a:bodyPr wrap="square" anchor="ctr">
              <a:noAutofit/>
            </a:bodyPr>
            <a:lstStyle/>
            <a:p>
              <a:pPr algn="ctr"/>
              <a:r>
                <a:rPr lang="zh-CN" altLang="en-US" sz="1100" dirty="0">
                  <a:solidFill>
                    <a:schemeClr val="tx1">
                      <a:lumMod val="50000"/>
                      <a:lumOff val="50000"/>
                    </a:schemeClr>
                  </a:solidFill>
                  <a:latin typeface="微软雅黑" pitchFamily="34" charset="-122"/>
                  <a:ea typeface="微软雅黑" pitchFamily="34" charset="-122"/>
                </a:rPr>
                <a:t>验收差异更正</a:t>
              </a:r>
              <a:endParaRPr lang="en-US" altLang="zh-CN" sz="1100" dirty="0">
                <a:solidFill>
                  <a:schemeClr val="tx1">
                    <a:lumMod val="50000"/>
                    <a:lumOff val="50000"/>
                  </a:schemeClr>
                </a:solidFill>
                <a:latin typeface="微软雅黑" pitchFamily="34" charset="-122"/>
                <a:ea typeface="微软雅黑" pitchFamily="34" charset="-122"/>
              </a:endParaRPr>
            </a:p>
          </p:txBody>
        </p:sp>
      </p:grpSp>
      <p:sp>
        <p:nvSpPr>
          <p:cNvPr id="19" name="矩形 18">
            <a:extLst>
              <a:ext uri="{FF2B5EF4-FFF2-40B4-BE49-F238E27FC236}">
                <a16:creationId xmlns:a16="http://schemas.microsoft.com/office/drawing/2014/main" id="{08A2FC50-AD74-4A3C-AC05-02A544C036CE}"/>
              </a:ext>
            </a:extLst>
          </p:cNvPr>
          <p:cNvSpPr/>
          <p:nvPr/>
        </p:nvSpPr>
        <p:spPr>
          <a:xfrm>
            <a:off x="2600376" y="5109442"/>
            <a:ext cx="7715586" cy="832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altLang="zh-CN" sz="1200" b="1" dirty="0">
                <a:solidFill>
                  <a:schemeClr val="accent2"/>
                </a:solidFill>
                <a:latin typeface="+mn-ea"/>
              </a:rPr>
              <a:t>IPAD</a:t>
            </a:r>
            <a:r>
              <a:rPr lang="zh-CN" altLang="en-US" sz="1200" b="1" dirty="0">
                <a:solidFill>
                  <a:schemeClr val="accent2"/>
                </a:solidFill>
                <a:latin typeface="+mn-ea"/>
              </a:rPr>
              <a:t>大屏幕作业，现场无纸化移动化操作，误差现场查询调整，作业更高效</a:t>
            </a:r>
            <a:endParaRPr lang="en-US" altLang="zh-CN" sz="1200" b="1" dirty="0">
              <a:solidFill>
                <a:schemeClr val="accent2"/>
              </a:solidFill>
              <a:latin typeface="+mn-ea"/>
            </a:endParaRPr>
          </a:p>
          <a:p>
            <a:pPr algn="ctr">
              <a:lnSpc>
                <a:spcPct val="150000"/>
              </a:lnSpc>
            </a:pPr>
            <a:r>
              <a:rPr lang="en-US" altLang="zh-CN" sz="1200" b="1" dirty="0">
                <a:solidFill>
                  <a:schemeClr val="accent2"/>
                </a:solidFill>
                <a:latin typeface="+mn-ea"/>
              </a:rPr>
              <a:t>IPAD</a:t>
            </a:r>
            <a:r>
              <a:rPr lang="zh-CN" altLang="en-US" sz="1200" b="1" dirty="0">
                <a:solidFill>
                  <a:schemeClr val="accent2"/>
                </a:solidFill>
                <a:latin typeface="+mn-ea"/>
              </a:rPr>
              <a:t>可与蓝牙秤自动连接，称重重量自动录入系统</a:t>
            </a:r>
            <a:r>
              <a:rPr lang="en-US" altLang="zh-CN" sz="1200" b="1" dirty="0">
                <a:solidFill>
                  <a:schemeClr val="accent2"/>
                </a:solidFill>
                <a:latin typeface="+mn-ea"/>
              </a:rPr>
              <a:t>; </a:t>
            </a:r>
            <a:r>
              <a:rPr lang="zh-CN" altLang="en-US" sz="1200" b="1" dirty="0">
                <a:solidFill>
                  <a:schemeClr val="accent2"/>
                </a:solidFill>
                <a:latin typeface="+mn-ea"/>
              </a:rPr>
              <a:t>可与蓝牙打印机自动连接，收货完成自动打印收货标签</a:t>
            </a:r>
            <a:endParaRPr lang="en-US" altLang="zh-CN" sz="1200" b="1" dirty="0">
              <a:solidFill>
                <a:schemeClr val="accent2"/>
              </a:solidFill>
              <a:latin typeface="+mn-ea"/>
            </a:endParaRPr>
          </a:p>
        </p:txBody>
      </p:sp>
      <p:sp>
        <p:nvSpPr>
          <p:cNvPr id="20" name="文本框 19"/>
          <p:cNvSpPr txBox="1"/>
          <p:nvPr/>
        </p:nvSpPr>
        <p:spPr>
          <a:xfrm>
            <a:off x="713105" y="624840"/>
            <a:ext cx="10174854" cy="400110"/>
          </a:xfrm>
          <a:prstGeom prst="rect">
            <a:avLst/>
          </a:prstGeom>
          <a:noFill/>
        </p:spPr>
        <p:txBody>
          <a:bodyPr wrap="square" rtlCol="0" anchor="t">
            <a:spAutoFit/>
          </a:bodyPr>
          <a:lstStyle/>
          <a:p>
            <a:r>
              <a:rPr lang="zh-CN" altLang="en-US" sz="2000" b="1" dirty="0">
                <a:latin typeface="微软雅黑" charset="-122"/>
                <a:ea typeface="微软雅黑" charset="-122"/>
                <a:sym typeface="+mn-ea"/>
              </a:rPr>
              <a:t>安卓</a:t>
            </a:r>
            <a:r>
              <a:rPr lang="en-US" altLang="zh-CN" sz="2000" b="1" dirty="0">
                <a:latin typeface="微软雅黑" charset="-122"/>
                <a:ea typeface="微软雅黑" charset="-122"/>
                <a:sym typeface="+mn-ea"/>
              </a:rPr>
              <a:t>IPAD</a:t>
            </a:r>
            <a:r>
              <a:rPr lang="zh-CN" altLang="en-US" sz="2000" b="1" dirty="0">
                <a:latin typeface="微软雅黑" charset="-122"/>
                <a:ea typeface="微软雅黑" charset="-122"/>
                <a:sym typeface="+mn-ea"/>
              </a:rPr>
              <a:t>无纸化、移动化收货管理</a:t>
            </a:r>
          </a:p>
        </p:txBody>
      </p:sp>
    </p:spTree>
    <p:extLst>
      <p:ext uri="{BB962C8B-B14F-4D97-AF65-F5344CB8AC3E}">
        <p14:creationId xmlns:p14="http://schemas.microsoft.com/office/powerpoint/2010/main" val="3766870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金翼大赛gai-1 -17"/>
          <p:cNvPicPr>
            <a:picLocks noChangeAspect="1"/>
          </p:cNvPicPr>
          <p:nvPr/>
        </p:nvPicPr>
        <p:blipFill>
          <a:blip r:embed="rId2"/>
          <a:stretch>
            <a:fillRect/>
          </a:stretch>
        </p:blipFill>
        <p:spPr>
          <a:xfrm>
            <a:off x="10333355" y="6151245"/>
            <a:ext cx="1222375" cy="469900"/>
          </a:xfrm>
          <a:prstGeom prst="rect">
            <a:avLst/>
          </a:prstGeom>
        </p:spPr>
      </p:pic>
      <p:cxnSp>
        <p:nvCxnSpPr>
          <p:cNvPr id="5" name="直接连接符 4"/>
          <p:cNvCxnSpPr/>
          <p:nvPr/>
        </p:nvCxnSpPr>
        <p:spPr>
          <a:xfrm>
            <a:off x="713105" y="6011545"/>
            <a:ext cx="10766425" cy="0"/>
          </a:xfrm>
          <a:prstGeom prst="line">
            <a:avLst/>
          </a:prstGeom>
        </p:spPr>
        <p:style>
          <a:lnRef idx="2">
            <a:schemeClr val="accent1"/>
          </a:lnRef>
          <a:fillRef idx="0">
            <a:srgbClr val="FFFFFF"/>
          </a:fillRef>
          <a:effectRef idx="0">
            <a:srgbClr val="FFFFFF"/>
          </a:effectRef>
          <a:fontRef idx="minor">
            <a:schemeClr val="tx1"/>
          </a:fontRef>
        </p:style>
      </p:cxnSp>
      <p:pic>
        <p:nvPicPr>
          <p:cNvPr id="6" name="图片 5" descr="cs -19"/>
          <p:cNvPicPr>
            <a:picLocks noChangeAspect="1"/>
          </p:cNvPicPr>
          <p:nvPr/>
        </p:nvPicPr>
        <p:blipFill>
          <a:blip r:embed="rId3"/>
          <a:stretch>
            <a:fillRect/>
          </a:stretch>
        </p:blipFill>
        <p:spPr>
          <a:xfrm>
            <a:off x="621030" y="6158865"/>
            <a:ext cx="1976120" cy="368935"/>
          </a:xfrm>
          <a:prstGeom prst="rect">
            <a:avLst/>
          </a:prstGeom>
        </p:spPr>
      </p:pic>
      <p:grpSp>
        <p:nvGrpSpPr>
          <p:cNvPr id="2" name="组合 1"/>
          <p:cNvGrpSpPr/>
          <p:nvPr/>
        </p:nvGrpSpPr>
        <p:grpSpPr>
          <a:xfrm>
            <a:off x="904973" y="1489232"/>
            <a:ext cx="10426045" cy="4298826"/>
            <a:chOff x="1355684" y="1767812"/>
            <a:chExt cx="9335675" cy="4438082"/>
          </a:xfrm>
        </p:grpSpPr>
        <p:grpSp>
          <p:nvGrpSpPr>
            <p:cNvPr id="21" name="组合 20">
              <a:extLst>
                <a:ext uri="{FF2B5EF4-FFF2-40B4-BE49-F238E27FC236}">
                  <a16:creationId xmlns:a16="http://schemas.microsoft.com/office/drawing/2014/main" id="{77F0DDEC-68F2-EA2D-13B6-69E686DBF860}"/>
                </a:ext>
              </a:extLst>
            </p:cNvPr>
            <p:cNvGrpSpPr/>
            <p:nvPr/>
          </p:nvGrpSpPr>
          <p:grpSpPr>
            <a:xfrm>
              <a:off x="1599100" y="3640893"/>
              <a:ext cx="1057890" cy="2324800"/>
              <a:chOff x="2243224" y="2241751"/>
              <a:chExt cx="1444877" cy="3572566"/>
            </a:xfrm>
          </p:grpSpPr>
          <p:pic>
            <p:nvPicPr>
              <p:cNvPr id="22" name="图片 21">
                <a:extLst>
                  <a:ext uri="{FF2B5EF4-FFF2-40B4-BE49-F238E27FC236}">
                    <a16:creationId xmlns:a16="http://schemas.microsoft.com/office/drawing/2014/main" id="{24AE79D0-6F9B-1F7B-B270-FB6EBE2A6951}"/>
                  </a:ext>
                </a:extLst>
              </p:cNvPr>
              <p:cNvPicPr>
                <a:picLocks noChangeAspect="1"/>
              </p:cNvPicPr>
              <p:nvPr/>
            </p:nvPicPr>
            <p:blipFill>
              <a:blip r:embed="rId4"/>
              <a:stretch>
                <a:fillRect/>
              </a:stretch>
            </p:blipFill>
            <p:spPr>
              <a:xfrm>
                <a:off x="2243224" y="2241751"/>
                <a:ext cx="1444877" cy="3572566"/>
              </a:xfrm>
              <a:prstGeom prst="rect">
                <a:avLst/>
              </a:prstGeom>
            </p:spPr>
          </p:pic>
          <p:pic>
            <p:nvPicPr>
              <p:cNvPr id="23" name="图片 22">
                <a:extLst>
                  <a:ext uri="{FF2B5EF4-FFF2-40B4-BE49-F238E27FC236}">
                    <a16:creationId xmlns:a16="http://schemas.microsoft.com/office/drawing/2014/main" id="{E673BA0F-18CF-6102-F4C3-0370E856A5F5}"/>
                  </a:ext>
                </a:extLst>
              </p:cNvPr>
              <p:cNvPicPr/>
              <p:nvPr/>
            </p:nvPicPr>
            <p:blipFill rotWithShape="1">
              <a:blip r:embed="rId5" cstate="print">
                <a:extLst>
                  <a:ext uri="{28A0092B-C50C-407E-A947-70E740481C1C}">
                    <a14:useLocalDpi xmlns:a14="http://schemas.microsoft.com/office/drawing/2010/main" val="0"/>
                  </a:ext>
                </a:extLst>
              </a:blip>
              <a:srcRect t="3839"/>
              <a:stretch/>
            </p:blipFill>
            <p:spPr>
              <a:xfrm>
                <a:off x="2480463" y="2727273"/>
                <a:ext cx="927370" cy="1486182"/>
              </a:xfrm>
              <a:prstGeom prst="rect">
                <a:avLst/>
              </a:prstGeom>
              <a:noFill/>
              <a:ln w="6350" cmpd="sng">
                <a:solidFill>
                  <a:srgbClr val="000000"/>
                </a:solidFill>
                <a:miter lim="800000"/>
                <a:headEnd/>
                <a:tailEnd/>
              </a:ln>
              <a:effectLst>
                <a:outerShdw blurRad="50800" dist="38100" dir="2700000" algn="tl" rotWithShape="0">
                  <a:prstClr val="black">
                    <a:alpha val="40000"/>
                  </a:prstClr>
                </a:outerShdw>
              </a:effectLst>
            </p:spPr>
          </p:pic>
        </p:grpSp>
        <p:sp>
          <p:nvSpPr>
            <p:cNvPr id="24" name="文本框 23">
              <a:extLst>
                <a:ext uri="{FF2B5EF4-FFF2-40B4-BE49-F238E27FC236}">
                  <a16:creationId xmlns:a16="http://schemas.microsoft.com/office/drawing/2014/main" id="{3C636691-8E69-5192-F9DA-2D073C627066}"/>
                </a:ext>
              </a:extLst>
            </p:cNvPr>
            <p:cNvSpPr txBox="1"/>
            <p:nvPr/>
          </p:nvSpPr>
          <p:spPr bwMode="auto">
            <a:xfrm>
              <a:off x="5061875" y="2644694"/>
              <a:ext cx="5343366" cy="496273"/>
            </a:xfrm>
            <a:prstGeom prst="roundRect">
              <a:avLst>
                <a:gd name="adj" fmla="val 4330"/>
              </a:avLst>
            </a:prstGeom>
            <a:solidFill>
              <a:sysClr val="window" lastClr="FFFFFF"/>
            </a:solidFill>
            <a:ln w="6350" cap="flat" cmpd="sng" algn="ctr">
              <a:noFill/>
              <a:prstDash val="dash"/>
              <a:miter lim="800000"/>
            </a:ln>
            <a:effectLst>
              <a:outerShdw blurRad="152400" algn="ctr" rotWithShape="0">
                <a:prstClr val="black">
                  <a:alpha val="9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2000" tIns="72000" rIns="72000" bIns="72000" rtlCol="0" anchor="ctr"/>
            <a:lstStyle>
              <a:defPPr>
                <a:defRPr lang="zh-CN"/>
              </a:defPPr>
              <a:lvl1pPr marL="177800" indent="-85725">
                <a:lnSpc>
                  <a:spcPct val="150000"/>
                </a:lnSpc>
                <a:buFont typeface="Arial" panose="020B0604020202020204" pitchFamily="34" charset="0"/>
                <a:buChar char="•"/>
                <a:defRPr sz="1000">
                  <a:solidFill>
                    <a:schemeClr val="tx1">
                      <a:lumMod val="65000"/>
                      <a:lumOff val="35000"/>
                    </a:schemeClr>
                  </a:solidFill>
                  <a:latin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zh-CN" altLang="en-US" sz="1100" b="1" i="0" u="none" strike="noStrike" kern="0" cap="none" spc="0" normalizeH="0" baseline="0" noProof="0" dirty="0">
                  <a:ln>
                    <a:noFill/>
                  </a:ln>
                  <a:solidFill>
                    <a:srgbClr val="134E7B"/>
                  </a:solidFill>
                  <a:effectLst/>
                  <a:uLnTx/>
                  <a:uFillTx/>
                  <a:latin typeface="微软雅黑"/>
                  <a:ea typeface="微软雅黑"/>
                  <a:cs typeface="+mn-cs"/>
                </a:rPr>
                <a:t>商品码、外箱码、储位码、托盘码、上架码、捡货码、分播码、载具码</a:t>
              </a:r>
              <a:endParaRPr kumimoji="0" lang="en-US" altLang="zh-CN" sz="1100" b="1" i="0" u="none" strike="noStrike" kern="0" cap="none" spc="0" normalizeH="0" baseline="0" noProof="0" dirty="0">
                <a:ln>
                  <a:noFill/>
                </a:ln>
                <a:solidFill>
                  <a:srgbClr val="134E7B"/>
                </a:solidFill>
                <a:effectLst/>
                <a:uLnTx/>
                <a:uFillTx/>
                <a:latin typeface="微软雅黑"/>
                <a:ea typeface="微软雅黑"/>
                <a:cs typeface="+mn-cs"/>
              </a:endParaRPr>
            </a:p>
            <a:p>
              <a:pPr marL="0" marR="0" lvl="0" indent="0" algn="ctr" defTabSz="91440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zh-CN" altLang="en-US" sz="1100" b="1" i="0" u="none" strike="noStrike" kern="0" cap="none" spc="0" normalizeH="0" baseline="0" noProof="0" dirty="0">
                  <a:ln>
                    <a:noFill/>
                  </a:ln>
                  <a:solidFill>
                    <a:srgbClr val="134E7B"/>
                  </a:solidFill>
                  <a:effectLst/>
                  <a:uLnTx/>
                  <a:uFillTx/>
                  <a:latin typeface="微软雅黑"/>
                  <a:ea typeface="微软雅黑"/>
                  <a:cs typeface="+mn-cs"/>
                </a:rPr>
                <a:t>送货订单、 预验收单、配送单、调拔单、返仓单、转运单</a:t>
              </a:r>
              <a:r>
                <a:rPr kumimoji="0" lang="en-US" altLang="zh-CN" sz="1100" b="1" i="0" u="none" strike="noStrike" kern="0" cap="none" spc="0" normalizeH="0" baseline="0" noProof="0" dirty="0">
                  <a:ln>
                    <a:noFill/>
                  </a:ln>
                  <a:solidFill>
                    <a:srgbClr val="134E7B"/>
                  </a:solidFill>
                  <a:effectLst/>
                  <a:uLnTx/>
                  <a:uFillTx/>
                  <a:latin typeface="微软雅黑"/>
                  <a:ea typeface="微软雅黑"/>
                  <a:cs typeface="+mn-cs"/>
                </a:rPr>
                <a:t>……</a:t>
              </a:r>
            </a:p>
          </p:txBody>
        </p:sp>
        <p:sp>
          <p:nvSpPr>
            <p:cNvPr id="25" name="矩形 24">
              <a:extLst>
                <a:ext uri="{FF2B5EF4-FFF2-40B4-BE49-F238E27FC236}">
                  <a16:creationId xmlns:a16="http://schemas.microsoft.com/office/drawing/2014/main" id="{58749301-4A6F-8BAD-AEEB-92BA95E18475}"/>
                </a:ext>
              </a:extLst>
            </p:cNvPr>
            <p:cNvSpPr/>
            <p:nvPr/>
          </p:nvSpPr>
          <p:spPr>
            <a:xfrm>
              <a:off x="8536438" y="4136993"/>
              <a:ext cx="851172" cy="209063"/>
            </a:xfrm>
            <a:prstGeom prst="rect">
              <a:avLst/>
            </a:prstGeom>
            <a:solidFill>
              <a:sysClr val="window" lastClr="FFFFFF"/>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srgbClr val="4472C4"/>
                  </a:solidFill>
                  <a:effectLst/>
                  <a:uLnTx/>
                  <a:uFillTx/>
                  <a:latin typeface="Arial"/>
                  <a:ea typeface="微软雅黑"/>
                  <a:cs typeface="+mn-cs"/>
                </a:rPr>
                <a:t>装车运输</a:t>
              </a:r>
            </a:p>
          </p:txBody>
        </p:sp>
        <p:sp>
          <p:nvSpPr>
            <p:cNvPr id="26" name="矩形 25">
              <a:extLst>
                <a:ext uri="{FF2B5EF4-FFF2-40B4-BE49-F238E27FC236}">
                  <a16:creationId xmlns:a16="http://schemas.microsoft.com/office/drawing/2014/main" id="{3D83AB5E-26FE-CF7B-7FDB-E2C04C2891F6}"/>
                </a:ext>
              </a:extLst>
            </p:cNvPr>
            <p:cNvSpPr/>
            <p:nvPr/>
          </p:nvSpPr>
          <p:spPr>
            <a:xfrm>
              <a:off x="5999548" y="4136993"/>
              <a:ext cx="708056" cy="209063"/>
            </a:xfrm>
            <a:prstGeom prst="rect">
              <a:avLst/>
            </a:prstGeom>
            <a:solidFill>
              <a:sysClr val="window" lastClr="FFFFFF"/>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srgbClr val="4472C4"/>
                  </a:solidFill>
                  <a:effectLst/>
                  <a:uLnTx/>
                  <a:uFillTx/>
                  <a:latin typeface="Arial"/>
                  <a:ea typeface="微软雅黑"/>
                  <a:cs typeface="+mn-cs"/>
                </a:rPr>
                <a:t>分播作业</a:t>
              </a:r>
            </a:p>
          </p:txBody>
        </p:sp>
        <p:sp>
          <p:nvSpPr>
            <p:cNvPr id="27" name="矩形 26">
              <a:extLst>
                <a:ext uri="{FF2B5EF4-FFF2-40B4-BE49-F238E27FC236}">
                  <a16:creationId xmlns:a16="http://schemas.microsoft.com/office/drawing/2014/main" id="{BF2BD85F-1B7D-E4FB-343D-09D0155D2DBD}"/>
                </a:ext>
              </a:extLst>
            </p:cNvPr>
            <p:cNvSpPr/>
            <p:nvPr/>
          </p:nvSpPr>
          <p:spPr>
            <a:xfrm>
              <a:off x="7186669" y="4136993"/>
              <a:ext cx="933277" cy="209063"/>
            </a:xfrm>
            <a:prstGeom prst="rect">
              <a:avLst/>
            </a:prstGeom>
            <a:solidFill>
              <a:sysClr val="window" lastClr="FFFFFF"/>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srgbClr val="4472C4"/>
                  </a:solidFill>
                  <a:effectLst/>
                  <a:uLnTx/>
                  <a:uFillTx/>
                  <a:latin typeface="Arial"/>
                  <a:ea typeface="微软雅黑"/>
                  <a:cs typeface="+mn-cs"/>
                </a:rPr>
                <a:t>复核作业</a:t>
              </a:r>
            </a:p>
          </p:txBody>
        </p:sp>
        <p:grpSp>
          <p:nvGrpSpPr>
            <p:cNvPr id="28" name="组合 27">
              <a:extLst>
                <a:ext uri="{FF2B5EF4-FFF2-40B4-BE49-F238E27FC236}">
                  <a16:creationId xmlns:a16="http://schemas.microsoft.com/office/drawing/2014/main" id="{859693C8-D3D2-4D31-CDA7-6F378433DF3E}"/>
                </a:ext>
              </a:extLst>
            </p:cNvPr>
            <p:cNvGrpSpPr/>
            <p:nvPr/>
          </p:nvGrpSpPr>
          <p:grpSpPr>
            <a:xfrm>
              <a:off x="7390545" y="3560420"/>
              <a:ext cx="534206" cy="474795"/>
              <a:chOff x="7313676" y="2054967"/>
              <a:chExt cx="385300" cy="385301"/>
            </a:xfrm>
          </p:grpSpPr>
          <p:sp>
            <p:nvSpPr>
              <p:cNvPr id="29" name="椭圆 28">
                <a:extLst>
                  <a:ext uri="{FF2B5EF4-FFF2-40B4-BE49-F238E27FC236}">
                    <a16:creationId xmlns:a16="http://schemas.microsoft.com/office/drawing/2014/main" id="{11DE1D09-C6C5-D068-7B36-CB927451510E}"/>
                  </a:ext>
                </a:extLst>
              </p:cNvPr>
              <p:cNvSpPr/>
              <p:nvPr/>
            </p:nvSpPr>
            <p:spPr>
              <a:xfrm>
                <a:off x="7313676" y="2054967"/>
                <a:ext cx="385300" cy="385301"/>
              </a:xfrm>
              <a:prstGeom prst="ellipse">
                <a:avLst/>
              </a:prstGeom>
              <a:solidFill>
                <a:sysClr val="window" lastClr="FFFFFF"/>
              </a:solidFill>
              <a:ln w="19050">
                <a:solidFill>
                  <a:srgbClr val="4472C4"/>
                </a:solidFill>
              </a:ln>
            </p:spPr>
            <p:txBody>
              <a:bodyPr wrap="square" lIns="0" tIns="0" rIns="0" bIns="0" anchor="ctr">
                <a:noAutofit/>
              </a:bodyPr>
              <a:lstStyle/>
              <a:p>
                <a:pPr marL="0" marR="0" lvl="0" indent="0" algn="ctr" defTabSz="914400" eaLnBrk="1" fontAlgn="auto" latinLnBrk="0" hangingPunct="1">
                  <a:lnSpc>
                    <a:spcPct val="100000"/>
                  </a:lnSpc>
                  <a:spcBef>
                    <a:spcPts val="0"/>
                  </a:spcBef>
                  <a:spcAft>
                    <a:spcPts val="0"/>
                  </a:spcAft>
                  <a:buClrTx/>
                  <a:buSzPct val="100000"/>
                  <a:buFontTx/>
                  <a:buNone/>
                  <a:tabLst/>
                  <a:defRPr/>
                </a:pPr>
                <a:endParaRPr kumimoji="0" lang="zh-CN" altLang="en-US" sz="1000" b="0" i="0" u="none" strike="noStrike" kern="0" cap="none" spc="0" normalizeH="0" baseline="0" noProof="0" dirty="0">
                  <a:ln>
                    <a:noFill/>
                  </a:ln>
                  <a:solidFill>
                    <a:srgbClr val="49A3AB"/>
                  </a:solidFill>
                  <a:effectLst/>
                  <a:uLnTx/>
                  <a:uFillTx/>
                  <a:latin typeface="微软雅黑" panose="020B0503020204020204" pitchFamily="34" charset="-122"/>
                  <a:ea typeface="微软雅黑" panose="020B0503020204020204" pitchFamily="34" charset="-122"/>
                </a:endParaRPr>
              </a:p>
            </p:txBody>
          </p:sp>
          <p:pic>
            <p:nvPicPr>
              <p:cNvPr id="30" name="图片 29">
                <a:extLst>
                  <a:ext uri="{FF2B5EF4-FFF2-40B4-BE49-F238E27FC236}">
                    <a16:creationId xmlns:a16="http://schemas.microsoft.com/office/drawing/2014/main" id="{67B82EB2-3F5C-F022-94F3-0BA88DCA96DD}"/>
                  </a:ext>
                </a:extLst>
              </p:cNvPr>
              <p:cNvPicPr>
                <a:picLocks noChangeAspect="1"/>
              </p:cNvPicPr>
              <p:nvPr/>
            </p:nvPicPr>
            <p:blipFill>
              <a:blip r:embed="rId6">
                <a:duotone>
                  <a:srgbClr val="003A8C">
                    <a:shade val="45000"/>
                    <a:satMod val="135000"/>
                  </a:srgbClr>
                  <a:prstClr val="white"/>
                </a:duotone>
              </a:blip>
              <a:stretch>
                <a:fillRect/>
              </a:stretch>
            </p:blipFill>
            <p:spPr>
              <a:xfrm>
                <a:off x="7380797" y="2126796"/>
                <a:ext cx="251059" cy="237541"/>
              </a:xfrm>
              <a:prstGeom prst="rect">
                <a:avLst/>
              </a:prstGeom>
              <a:ln w="19050">
                <a:noFill/>
              </a:ln>
            </p:spPr>
          </p:pic>
        </p:grpSp>
        <p:sp>
          <p:nvSpPr>
            <p:cNvPr id="31" name="矩形 30">
              <a:extLst>
                <a:ext uri="{FF2B5EF4-FFF2-40B4-BE49-F238E27FC236}">
                  <a16:creationId xmlns:a16="http://schemas.microsoft.com/office/drawing/2014/main" id="{A93708CB-F66F-9209-18ED-F1CA3BC03501}"/>
                </a:ext>
              </a:extLst>
            </p:cNvPr>
            <p:cNvSpPr/>
            <p:nvPr/>
          </p:nvSpPr>
          <p:spPr>
            <a:xfrm>
              <a:off x="3292221" y="4136993"/>
              <a:ext cx="904591" cy="209063"/>
            </a:xfrm>
            <a:prstGeom prst="rect">
              <a:avLst/>
            </a:prstGeom>
            <a:solidFill>
              <a:sysClr val="window" lastClr="FFFFFF"/>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srgbClr val="4472C4"/>
                  </a:solidFill>
                  <a:effectLst/>
                  <a:uLnTx/>
                  <a:uFillTx/>
                  <a:latin typeface="Arial"/>
                  <a:ea typeface="微软雅黑"/>
                  <a:cs typeface="+mn-cs"/>
                </a:rPr>
                <a:t>收货作业</a:t>
              </a:r>
            </a:p>
          </p:txBody>
        </p:sp>
        <p:sp>
          <p:nvSpPr>
            <p:cNvPr id="32" name="矩形 31">
              <a:extLst>
                <a:ext uri="{FF2B5EF4-FFF2-40B4-BE49-F238E27FC236}">
                  <a16:creationId xmlns:a16="http://schemas.microsoft.com/office/drawing/2014/main" id="{6CD13192-C79F-AB29-8FFE-E088437540FB}"/>
                </a:ext>
              </a:extLst>
            </p:cNvPr>
            <p:cNvSpPr/>
            <p:nvPr/>
          </p:nvSpPr>
          <p:spPr>
            <a:xfrm>
              <a:off x="4694866" y="4136993"/>
              <a:ext cx="708056" cy="209063"/>
            </a:xfrm>
            <a:prstGeom prst="rect">
              <a:avLst/>
            </a:prstGeom>
            <a:solidFill>
              <a:sysClr val="window" lastClr="FFFFFF"/>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srgbClr val="4472C4"/>
                  </a:solidFill>
                  <a:effectLst/>
                  <a:uLnTx/>
                  <a:uFillTx/>
                  <a:latin typeface="Arial"/>
                  <a:ea typeface="微软雅黑"/>
                  <a:cs typeface="+mn-cs"/>
                </a:rPr>
                <a:t>拣货作业</a:t>
              </a:r>
            </a:p>
          </p:txBody>
        </p:sp>
        <p:grpSp>
          <p:nvGrpSpPr>
            <p:cNvPr id="33" name="组合 32">
              <a:extLst>
                <a:ext uri="{FF2B5EF4-FFF2-40B4-BE49-F238E27FC236}">
                  <a16:creationId xmlns:a16="http://schemas.microsoft.com/office/drawing/2014/main" id="{EEFD9C5F-2ED8-BD0C-4926-AB58B0C950BC}"/>
                </a:ext>
              </a:extLst>
            </p:cNvPr>
            <p:cNvGrpSpPr/>
            <p:nvPr/>
          </p:nvGrpSpPr>
          <p:grpSpPr>
            <a:xfrm>
              <a:off x="6086168" y="3560420"/>
              <a:ext cx="534206" cy="474795"/>
              <a:chOff x="5156540" y="1530115"/>
              <a:chExt cx="760396" cy="760398"/>
            </a:xfrm>
          </p:grpSpPr>
          <p:sp>
            <p:nvSpPr>
              <p:cNvPr id="34" name="椭圆 33">
                <a:extLst>
                  <a:ext uri="{FF2B5EF4-FFF2-40B4-BE49-F238E27FC236}">
                    <a16:creationId xmlns:a16="http://schemas.microsoft.com/office/drawing/2014/main" id="{9691D53E-F210-896D-E925-95D3BE87FD15}"/>
                  </a:ext>
                </a:extLst>
              </p:cNvPr>
              <p:cNvSpPr/>
              <p:nvPr/>
            </p:nvSpPr>
            <p:spPr>
              <a:xfrm>
                <a:off x="5156540" y="1530115"/>
                <a:ext cx="760396" cy="760398"/>
              </a:xfrm>
              <a:prstGeom prst="ellipse">
                <a:avLst/>
              </a:prstGeom>
              <a:solidFill>
                <a:sysClr val="window" lastClr="FFFFFF"/>
              </a:solidFill>
              <a:ln w="19050">
                <a:solidFill>
                  <a:srgbClr val="4472C4"/>
                </a:solidFill>
              </a:ln>
            </p:spPr>
            <p:txBody>
              <a:bodyPr wrap="square" lIns="0" tIns="0" rIns="0" bIns="0" anchor="ctr">
                <a:noAutofit/>
              </a:bodyPr>
              <a:lstStyle/>
              <a:p>
                <a:pPr marL="0" marR="0" lvl="0" indent="0" algn="ctr" defTabSz="914400" eaLnBrk="1" fontAlgn="auto" latinLnBrk="0" hangingPunct="1">
                  <a:lnSpc>
                    <a:spcPct val="100000"/>
                  </a:lnSpc>
                  <a:spcBef>
                    <a:spcPts val="0"/>
                  </a:spcBef>
                  <a:spcAft>
                    <a:spcPts val="0"/>
                  </a:spcAft>
                  <a:buClrTx/>
                  <a:buSzPct val="100000"/>
                  <a:buFontTx/>
                  <a:buNone/>
                  <a:tabLst/>
                  <a:defRPr/>
                </a:pPr>
                <a:endParaRPr kumimoji="0" lang="zh-CN" altLang="en-US" sz="1000" b="0" i="0" u="none" strike="noStrike" kern="0" cap="none" spc="0" normalizeH="0" baseline="0" noProof="0" dirty="0">
                  <a:ln>
                    <a:noFill/>
                  </a:ln>
                  <a:solidFill>
                    <a:srgbClr val="49A3AB"/>
                  </a:solidFill>
                  <a:effectLst/>
                  <a:uLnTx/>
                  <a:uFillTx/>
                  <a:latin typeface="微软雅黑" panose="020B0503020204020204" pitchFamily="34" charset="-122"/>
                  <a:ea typeface="微软雅黑" panose="020B0503020204020204" pitchFamily="34" charset="-122"/>
                </a:endParaRPr>
              </a:p>
            </p:txBody>
          </p:sp>
          <p:pic>
            <p:nvPicPr>
              <p:cNvPr id="35" name="图形 27">
                <a:extLst>
                  <a:ext uri="{FF2B5EF4-FFF2-40B4-BE49-F238E27FC236}">
                    <a16:creationId xmlns:a16="http://schemas.microsoft.com/office/drawing/2014/main" id="{3D90BEFA-A6E9-F6F5-0F6A-F8843F12135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90792" y="1664368"/>
                <a:ext cx="491892" cy="491892"/>
              </a:xfrm>
              <a:prstGeom prst="rect">
                <a:avLst/>
              </a:prstGeom>
            </p:spPr>
          </p:pic>
        </p:grpSp>
        <p:grpSp>
          <p:nvGrpSpPr>
            <p:cNvPr id="36" name="组合 35">
              <a:extLst>
                <a:ext uri="{FF2B5EF4-FFF2-40B4-BE49-F238E27FC236}">
                  <a16:creationId xmlns:a16="http://schemas.microsoft.com/office/drawing/2014/main" id="{D926DDB3-41A5-D1DA-03E7-02DA88D2DCB5}"/>
                </a:ext>
              </a:extLst>
            </p:cNvPr>
            <p:cNvGrpSpPr/>
            <p:nvPr/>
          </p:nvGrpSpPr>
          <p:grpSpPr>
            <a:xfrm>
              <a:off x="4781791" y="3560420"/>
              <a:ext cx="534206" cy="474795"/>
              <a:chOff x="3530396" y="1530115"/>
              <a:chExt cx="760396" cy="760398"/>
            </a:xfrm>
          </p:grpSpPr>
          <p:sp>
            <p:nvSpPr>
              <p:cNvPr id="37" name="椭圆 36">
                <a:extLst>
                  <a:ext uri="{FF2B5EF4-FFF2-40B4-BE49-F238E27FC236}">
                    <a16:creationId xmlns:a16="http://schemas.microsoft.com/office/drawing/2014/main" id="{422AEA4A-175F-802C-5023-95BF727266C6}"/>
                  </a:ext>
                </a:extLst>
              </p:cNvPr>
              <p:cNvSpPr/>
              <p:nvPr/>
            </p:nvSpPr>
            <p:spPr>
              <a:xfrm>
                <a:off x="3530396" y="1530115"/>
                <a:ext cx="760396" cy="760398"/>
              </a:xfrm>
              <a:prstGeom prst="ellipse">
                <a:avLst/>
              </a:prstGeom>
              <a:solidFill>
                <a:sysClr val="window" lastClr="FFFFFF"/>
              </a:solidFill>
              <a:ln w="19050">
                <a:solidFill>
                  <a:srgbClr val="4472C4"/>
                </a:solidFill>
              </a:ln>
            </p:spPr>
            <p:txBody>
              <a:bodyPr wrap="square" lIns="0" tIns="0" rIns="0" bIns="0" anchor="ctr">
                <a:noAutofit/>
              </a:bodyPr>
              <a:lstStyle/>
              <a:p>
                <a:pPr marL="0" marR="0" lvl="0" indent="0" algn="ctr" defTabSz="914400" eaLnBrk="1" fontAlgn="auto" latinLnBrk="0" hangingPunct="1">
                  <a:lnSpc>
                    <a:spcPct val="100000"/>
                  </a:lnSpc>
                  <a:spcBef>
                    <a:spcPts val="0"/>
                  </a:spcBef>
                  <a:spcAft>
                    <a:spcPts val="0"/>
                  </a:spcAft>
                  <a:buClrTx/>
                  <a:buSzPct val="100000"/>
                  <a:buFontTx/>
                  <a:buNone/>
                  <a:tabLst/>
                  <a:defRPr/>
                </a:pPr>
                <a:endParaRPr kumimoji="0" lang="zh-CN" altLang="en-US" sz="1000" b="0" i="0" u="none" strike="noStrike" kern="0" cap="none" spc="0" normalizeH="0" baseline="0" noProof="0" dirty="0">
                  <a:ln>
                    <a:noFill/>
                  </a:ln>
                  <a:solidFill>
                    <a:srgbClr val="49A3AB"/>
                  </a:solidFill>
                  <a:effectLst/>
                  <a:uLnTx/>
                  <a:uFillTx/>
                  <a:latin typeface="微软雅黑" panose="020B0503020204020204" pitchFamily="34" charset="-122"/>
                  <a:ea typeface="微软雅黑" panose="020B0503020204020204" pitchFamily="34" charset="-122"/>
                </a:endParaRPr>
              </a:p>
            </p:txBody>
          </p:sp>
          <p:pic>
            <p:nvPicPr>
              <p:cNvPr id="38" name="图形 33">
                <a:extLst>
                  <a:ext uri="{FF2B5EF4-FFF2-40B4-BE49-F238E27FC236}">
                    <a16:creationId xmlns:a16="http://schemas.microsoft.com/office/drawing/2014/main" id="{36AE1E1C-5E1F-0495-CFFB-A1D44EB127B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21273" y="1720993"/>
                <a:ext cx="378642" cy="378642"/>
              </a:xfrm>
              <a:prstGeom prst="rect">
                <a:avLst/>
              </a:prstGeom>
            </p:spPr>
          </p:pic>
        </p:grpSp>
        <p:grpSp>
          <p:nvGrpSpPr>
            <p:cNvPr id="39" name="组合 38">
              <a:extLst>
                <a:ext uri="{FF2B5EF4-FFF2-40B4-BE49-F238E27FC236}">
                  <a16:creationId xmlns:a16="http://schemas.microsoft.com/office/drawing/2014/main" id="{24BB29B0-FAD4-EDFC-AD8A-DABC696C3055}"/>
                </a:ext>
              </a:extLst>
            </p:cNvPr>
            <p:cNvGrpSpPr/>
            <p:nvPr/>
          </p:nvGrpSpPr>
          <p:grpSpPr>
            <a:xfrm>
              <a:off x="3477414" y="3560420"/>
              <a:ext cx="534206" cy="474795"/>
              <a:chOff x="2060462" y="1530115"/>
              <a:chExt cx="760396" cy="760398"/>
            </a:xfrm>
          </p:grpSpPr>
          <p:sp>
            <p:nvSpPr>
              <p:cNvPr id="40" name="椭圆 39">
                <a:extLst>
                  <a:ext uri="{FF2B5EF4-FFF2-40B4-BE49-F238E27FC236}">
                    <a16:creationId xmlns:a16="http://schemas.microsoft.com/office/drawing/2014/main" id="{64891349-E70E-99FE-85E2-42F80C4A6292}"/>
                  </a:ext>
                </a:extLst>
              </p:cNvPr>
              <p:cNvSpPr/>
              <p:nvPr/>
            </p:nvSpPr>
            <p:spPr>
              <a:xfrm>
                <a:off x="2060462" y="1530115"/>
                <a:ext cx="760396" cy="760398"/>
              </a:xfrm>
              <a:prstGeom prst="ellipse">
                <a:avLst/>
              </a:prstGeom>
              <a:solidFill>
                <a:sysClr val="window" lastClr="FFFFFF"/>
              </a:solidFill>
              <a:ln w="19050">
                <a:solidFill>
                  <a:srgbClr val="4472C4"/>
                </a:solidFill>
              </a:ln>
            </p:spPr>
            <p:txBody>
              <a:bodyPr wrap="square" lIns="0" tIns="0" rIns="0" bIns="0" anchor="ctr">
                <a:noAutofit/>
              </a:bodyPr>
              <a:lstStyle/>
              <a:p>
                <a:pPr marL="0" marR="0" lvl="0" indent="0" algn="ctr" defTabSz="914400" eaLnBrk="1" fontAlgn="auto" latinLnBrk="0" hangingPunct="1">
                  <a:lnSpc>
                    <a:spcPct val="100000"/>
                  </a:lnSpc>
                  <a:spcBef>
                    <a:spcPts val="0"/>
                  </a:spcBef>
                  <a:spcAft>
                    <a:spcPts val="0"/>
                  </a:spcAft>
                  <a:buClrTx/>
                  <a:buSzPct val="100000"/>
                  <a:buFontTx/>
                  <a:buNone/>
                  <a:tabLst/>
                  <a:defRPr/>
                </a:pPr>
                <a:endParaRPr kumimoji="0" lang="zh-CN" altLang="en-US" sz="1000" b="0" i="0" u="none" strike="noStrike" kern="0" cap="none" spc="0" normalizeH="0" baseline="0" noProof="0" dirty="0">
                  <a:ln>
                    <a:noFill/>
                  </a:ln>
                  <a:solidFill>
                    <a:srgbClr val="49A3AB"/>
                  </a:solidFill>
                  <a:effectLst/>
                  <a:uLnTx/>
                  <a:uFillTx/>
                  <a:latin typeface="微软雅黑" panose="020B0503020204020204" pitchFamily="34" charset="-122"/>
                  <a:ea typeface="微软雅黑" panose="020B0503020204020204" pitchFamily="34" charset="-122"/>
                </a:endParaRPr>
              </a:p>
            </p:txBody>
          </p:sp>
          <p:pic>
            <p:nvPicPr>
              <p:cNvPr id="41" name="图形 40">
                <a:extLst>
                  <a:ext uri="{FF2B5EF4-FFF2-40B4-BE49-F238E27FC236}">
                    <a16:creationId xmlns:a16="http://schemas.microsoft.com/office/drawing/2014/main" id="{47C52DC8-5134-D842-663C-D617CADAE83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244655" y="1714309"/>
                <a:ext cx="392011" cy="392011"/>
              </a:xfrm>
              <a:prstGeom prst="rect">
                <a:avLst/>
              </a:prstGeom>
            </p:spPr>
          </p:pic>
        </p:grpSp>
        <p:cxnSp>
          <p:nvCxnSpPr>
            <p:cNvPr id="42" name="直接连接符 41">
              <a:extLst>
                <a:ext uri="{FF2B5EF4-FFF2-40B4-BE49-F238E27FC236}">
                  <a16:creationId xmlns:a16="http://schemas.microsoft.com/office/drawing/2014/main" id="{3F6B01D2-BC42-AD5A-4201-AADE767E5E66}"/>
                </a:ext>
              </a:extLst>
            </p:cNvPr>
            <p:cNvCxnSpPr>
              <a:cxnSpLocks/>
              <a:stCxn id="40" idx="6"/>
              <a:endCxn id="37" idx="2"/>
            </p:cNvCxnSpPr>
            <p:nvPr/>
          </p:nvCxnSpPr>
          <p:spPr>
            <a:xfrm>
              <a:off x="4011620" y="3797818"/>
              <a:ext cx="770171" cy="0"/>
            </a:xfrm>
            <a:prstGeom prst="line">
              <a:avLst/>
            </a:prstGeom>
            <a:noFill/>
            <a:ln w="3175" cap="flat" cmpd="sng" algn="ctr">
              <a:solidFill>
                <a:srgbClr val="4472C4"/>
              </a:solidFill>
              <a:prstDash val="dash"/>
              <a:miter lim="800000"/>
              <a:headEnd type="oval" w="sm" len="sm"/>
              <a:tailEnd type="oval" w="sm" len="sm"/>
            </a:ln>
            <a:effectLst/>
          </p:spPr>
        </p:cxnSp>
        <p:cxnSp>
          <p:nvCxnSpPr>
            <p:cNvPr id="43" name="直接连接符 42">
              <a:extLst>
                <a:ext uri="{FF2B5EF4-FFF2-40B4-BE49-F238E27FC236}">
                  <a16:creationId xmlns:a16="http://schemas.microsoft.com/office/drawing/2014/main" id="{928DB9E0-60FC-8016-DB4A-A32BA5815D9B}"/>
                </a:ext>
              </a:extLst>
            </p:cNvPr>
            <p:cNvCxnSpPr>
              <a:cxnSpLocks/>
              <a:stCxn id="37" idx="6"/>
              <a:endCxn id="34" idx="2"/>
            </p:cNvCxnSpPr>
            <p:nvPr/>
          </p:nvCxnSpPr>
          <p:spPr>
            <a:xfrm>
              <a:off x="5315997" y="3797818"/>
              <a:ext cx="770171" cy="0"/>
            </a:xfrm>
            <a:prstGeom prst="line">
              <a:avLst/>
            </a:prstGeom>
            <a:noFill/>
            <a:ln w="3175" cap="flat" cmpd="sng" algn="ctr">
              <a:solidFill>
                <a:srgbClr val="4472C4"/>
              </a:solidFill>
              <a:prstDash val="dash"/>
              <a:miter lim="800000"/>
              <a:headEnd type="oval" w="sm" len="sm"/>
              <a:tailEnd type="oval" w="sm" len="sm"/>
            </a:ln>
            <a:effectLst/>
          </p:spPr>
        </p:cxnSp>
        <p:cxnSp>
          <p:nvCxnSpPr>
            <p:cNvPr id="44" name="直接连接符 43">
              <a:extLst>
                <a:ext uri="{FF2B5EF4-FFF2-40B4-BE49-F238E27FC236}">
                  <a16:creationId xmlns:a16="http://schemas.microsoft.com/office/drawing/2014/main" id="{E45BC78B-6072-AAEF-2B7B-7609C3DCF2BB}"/>
                </a:ext>
              </a:extLst>
            </p:cNvPr>
            <p:cNvCxnSpPr>
              <a:cxnSpLocks/>
              <a:stCxn id="34" idx="6"/>
              <a:endCxn id="29" idx="2"/>
            </p:cNvCxnSpPr>
            <p:nvPr/>
          </p:nvCxnSpPr>
          <p:spPr>
            <a:xfrm>
              <a:off x="6620374" y="3797818"/>
              <a:ext cx="770171" cy="0"/>
            </a:xfrm>
            <a:prstGeom prst="line">
              <a:avLst/>
            </a:prstGeom>
            <a:noFill/>
            <a:ln w="3175" cap="flat" cmpd="sng" algn="ctr">
              <a:solidFill>
                <a:srgbClr val="4472C4"/>
              </a:solidFill>
              <a:prstDash val="dash"/>
              <a:miter lim="800000"/>
              <a:headEnd type="oval" w="sm" len="sm"/>
              <a:tailEnd type="oval" w="sm" len="sm"/>
            </a:ln>
            <a:effectLst/>
          </p:spPr>
        </p:cxnSp>
        <p:sp>
          <p:nvSpPr>
            <p:cNvPr id="45" name="矩形 44">
              <a:extLst>
                <a:ext uri="{FF2B5EF4-FFF2-40B4-BE49-F238E27FC236}">
                  <a16:creationId xmlns:a16="http://schemas.microsoft.com/office/drawing/2014/main" id="{C322EC75-D8A6-79C8-DA5B-013A0B9528B4}"/>
                </a:ext>
              </a:extLst>
            </p:cNvPr>
            <p:cNvSpPr/>
            <p:nvPr/>
          </p:nvSpPr>
          <p:spPr>
            <a:xfrm>
              <a:off x="9840187" y="4136993"/>
              <a:ext cx="851172" cy="209063"/>
            </a:xfrm>
            <a:prstGeom prst="rect">
              <a:avLst/>
            </a:prstGeom>
            <a:solidFill>
              <a:sysClr val="window" lastClr="FFFFFF"/>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srgbClr val="4472C4"/>
                  </a:solidFill>
                  <a:effectLst/>
                  <a:uLnTx/>
                  <a:uFillTx/>
                  <a:latin typeface="Arial"/>
                  <a:ea typeface="微软雅黑"/>
                  <a:cs typeface="+mn-cs"/>
                </a:rPr>
                <a:t>退货作业</a:t>
              </a:r>
            </a:p>
          </p:txBody>
        </p:sp>
        <p:grpSp>
          <p:nvGrpSpPr>
            <p:cNvPr id="46" name="组合 45">
              <a:extLst>
                <a:ext uri="{FF2B5EF4-FFF2-40B4-BE49-F238E27FC236}">
                  <a16:creationId xmlns:a16="http://schemas.microsoft.com/office/drawing/2014/main" id="{D3199427-8B34-EDD0-6985-C204284D399E}"/>
                </a:ext>
              </a:extLst>
            </p:cNvPr>
            <p:cNvGrpSpPr/>
            <p:nvPr/>
          </p:nvGrpSpPr>
          <p:grpSpPr>
            <a:xfrm>
              <a:off x="9999298" y="3560420"/>
              <a:ext cx="534206" cy="474795"/>
              <a:chOff x="10553753" y="3481008"/>
              <a:chExt cx="618864" cy="618866"/>
            </a:xfrm>
          </p:grpSpPr>
          <p:sp>
            <p:nvSpPr>
              <p:cNvPr id="47" name="椭圆 46">
                <a:extLst>
                  <a:ext uri="{FF2B5EF4-FFF2-40B4-BE49-F238E27FC236}">
                    <a16:creationId xmlns:a16="http://schemas.microsoft.com/office/drawing/2014/main" id="{7B0F5BFD-A513-F635-05A2-CF97F878E11B}"/>
                  </a:ext>
                </a:extLst>
              </p:cNvPr>
              <p:cNvSpPr/>
              <p:nvPr/>
            </p:nvSpPr>
            <p:spPr>
              <a:xfrm>
                <a:off x="10553753" y="3481008"/>
                <a:ext cx="618864" cy="618866"/>
              </a:xfrm>
              <a:prstGeom prst="ellipse">
                <a:avLst/>
              </a:prstGeom>
              <a:solidFill>
                <a:sysClr val="window" lastClr="FFFFFF"/>
              </a:solidFill>
              <a:ln w="19050">
                <a:solidFill>
                  <a:srgbClr val="4472C4"/>
                </a:solidFill>
              </a:ln>
            </p:spPr>
            <p:txBody>
              <a:bodyPr wrap="square" lIns="0" tIns="0" rIns="0" bIns="0" anchor="ctr">
                <a:noAutofit/>
              </a:bodyPr>
              <a:lstStyle/>
              <a:p>
                <a:pPr marL="0" marR="0" lvl="0" indent="0" algn="ctr" defTabSz="914400" eaLnBrk="1" fontAlgn="auto" latinLnBrk="0" hangingPunct="1">
                  <a:lnSpc>
                    <a:spcPct val="100000"/>
                  </a:lnSpc>
                  <a:spcBef>
                    <a:spcPts val="0"/>
                  </a:spcBef>
                  <a:spcAft>
                    <a:spcPts val="0"/>
                  </a:spcAft>
                  <a:buClrTx/>
                  <a:buSzPct val="100000"/>
                  <a:buFontTx/>
                  <a:buNone/>
                  <a:tabLst/>
                  <a:defRPr/>
                </a:pPr>
                <a:endParaRPr kumimoji="0" lang="zh-CN" altLang="en-US" sz="1000" b="0" i="0" u="none" strike="noStrike" kern="0" cap="none" spc="0" normalizeH="0" baseline="0" noProof="0" dirty="0">
                  <a:ln>
                    <a:noFill/>
                  </a:ln>
                  <a:solidFill>
                    <a:srgbClr val="49A3AB"/>
                  </a:solidFill>
                  <a:effectLst/>
                  <a:uLnTx/>
                  <a:uFillTx/>
                  <a:latin typeface="微软雅黑" panose="020B0503020204020204" pitchFamily="34" charset="-122"/>
                  <a:ea typeface="微软雅黑" panose="020B0503020204020204" pitchFamily="34" charset="-122"/>
                </a:endParaRPr>
              </a:p>
            </p:txBody>
          </p:sp>
          <p:pic>
            <p:nvPicPr>
              <p:cNvPr id="48" name="图形 30">
                <a:extLst>
                  <a:ext uri="{FF2B5EF4-FFF2-40B4-BE49-F238E27FC236}">
                    <a16:creationId xmlns:a16="http://schemas.microsoft.com/office/drawing/2014/main" id="{002B2EC5-7E51-F977-B392-630E7A84E89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08688" y="3635944"/>
                <a:ext cx="308994" cy="308994"/>
              </a:xfrm>
              <a:prstGeom prst="rect">
                <a:avLst/>
              </a:prstGeom>
            </p:spPr>
          </p:pic>
        </p:grpSp>
        <p:grpSp>
          <p:nvGrpSpPr>
            <p:cNvPr id="49" name="组合 48">
              <a:extLst>
                <a:ext uri="{FF2B5EF4-FFF2-40B4-BE49-F238E27FC236}">
                  <a16:creationId xmlns:a16="http://schemas.microsoft.com/office/drawing/2014/main" id="{CC258F4F-EF9E-C254-DA82-82E8239AEB7D}"/>
                </a:ext>
              </a:extLst>
            </p:cNvPr>
            <p:cNvGrpSpPr/>
            <p:nvPr/>
          </p:nvGrpSpPr>
          <p:grpSpPr>
            <a:xfrm>
              <a:off x="8694922" y="3560420"/>
              <a:ext cx="534206" cy="474795"/>
              <a:chOff x="9363369" y="3481008"/>
              <a:chExt cx="618864" cy="618866"/>
            </a:xfrm>
          </p:grpSpPr>
          <p:sp>
            <p:nvSpPr>
              <p:cNvPr id="50" name="椭圆 49">
                <a:extLst>
                  <a:ext uri="{FF2B5EF4-FFF2-40B4-BE49-F238E27FC236}">
                    <a16:creationId xmlns:a16="http://schemas.microsoft.com/office/drawing/2014/main" id="{7BAF3F55-0B3D-563E-390A-7CF90DD866AA}"/>
                  </a:ext>
                </a:extLst>
              </p:cNvPr>
              <p:cNvSpPr/>
              <p:nvPr/>
            </p:nvSpPr>
            <p:spPr>
              <a:xfrm>
                <a:off x="9363369" y="3481008"/>
                <a:ext cx="618864" cy="618866"/>
              </a:xfrm>
              <a:prstGeom prst="ellipse">
                <a:avLst/>
              </a:prstGeom>
              <a:solidFill>
                <a:sysClr val="window" lastClr="FFFFFF"/>
              </a:solidFill>
              <a:ln w="19050">
                <a:solidFill>
                  <a:srgbClr val="4472C4"/>
                </a:solidFill>
              </a:ln>
            </p:spPr>
            <p:txBody>
              <a:bodyPr wrap="square" lIns="0" tIns="0" rIns="0" bIns="0" anchor="ctr">
                <a:noAutofit/>
              </a:bodyPr>
              <a:lstStyle/>
              <a:p>
                <a:pPr marL="0" marR="0" lvl="0" indent="0" algn="ctr" defTabSz="914400" eaLnBrk="1" fontAlgn="auto" latinLnBrk="0" hangingPunct="1">
                  <a:lnSpc>
                    <a:spcPct val="100000"/>
                  </a:lnSpc>
                  <a:spcBef>
                    <a:spcPts val="0"/>
                  </a:spcBef>
                  <a:spcAft>
                    <a:spcPts val="0"/>
                  </a:spcAft>
                  <a:buClrTx/>
                  <a:buSzPct val="100000"/>
                  <a:buFontTx/>
                  <a:buNone/>
                  <a:tabLst/>
                  <a:defRPr/>
                </a:pPr>
                <a:endParaRPr kumimoji="0" lang="zh-CN" altLang="en-US" sz="1000" b="0" i="0" u="none" strike="noStrike" kern="0" cap="none" spc="0" normalizeH="0" baseline="0" noProof="0" dirty="0">
                  <a:ln>
                    <a:noFill/>
                  </a:ln>
                  <a:solidFill>
                    <a:srgbClr val="49A3AB"/>
                  </a:solidFill>
                  <a:effectLst/>
                  <a:uLnTx/>
                  <a:uFillTx/>
                  <a:latin typeface="微软雅黑" panose="020B0503020204020204" pitchFamily="34" charset="-122"/>
                  <a:ea typeface="微软雅黑" panose="020B0503020204020204" pitchFamily="34" charset="-122"/>
                </a:endParaRPr>
              </a:p>
            </p:txBody>
          </p:sp>
          <p:pic>
            <p:nvPicPr>
              <p:cNvPr id="51" name="图形 67">
                <a:extLst>
                  <a:ext uri="{FF2B5EF4-FFF2-40B4-BE49-F238E27FC236}">
                    <a16:creationId xmlns:a16="http://schemas.microsoft.com/office/drawing/2014/main" id="{ED683CF0-9DE5-6E8E-C3B1-C7AA11D57713}"/>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flipH="1">
                <a:off x="9493924" y="3611566"/>
                <a:ext cx="357752" cy="357752"/>
              </a:xfrm>
              <a:prstGeom prst="rect">
                <a:avLst/>
              </a:prstGeom>
            </p:spPr>
          </p:pic>
        </p:grpSp>
        <p:cxnSp>
          <p:nvCxnSpPr>
            <p:cNvPr id="52" name="直接连接符 51">
              <a:extLst>
                <a:ext uri="{FF2B5EF4-FFF2-40B4-BE49-F238E27FC236}">
                  <a16:creationId xmlns:a16="http://schemas.microsoft.com/office/drawing/2014/main" id="{7425890E-63CB-7DFC-BC1B-61B029285AD3}"/>
                </a:ext>
              </a:extLst>
            </p:cNvPr>
            <p:cNvCxnSpPr>
              <a:cxnSpLocks/>
              <a:stCxn id="50" idx="6"/>
              <a:endCxn id="47" idx="2"/>
            </p:cNvCxnSpPr>
            <p:nvPr/>
          </p:nvCxnSpPr>
          <p:spPr>
            <a:xfrm>
              <a:off x="9229128" y="3797818"/>
              <a:ext cx="770170" cy="0"/>
            </a:xfrm>
            <a:prstGeom prst="line">
              <a:avLst/>
            </a:prstGeom>
            <a:noFill/>
            <a:ln w="3175" cap="flat" cmpd="sng" algn="ctr">
              <a:solidFill>
                <a:srgbClr val="4472C4"/>
              </a:solidFill>
              <a:prstDash val="dash"/>
              <a:miter lim="800000"/>
              <a:headEnd type="oval" w="sm" len="sm"/>
              <a:tailEnd type="oval" w="sm" len="sm"/>
            </a:ln>
            <a:effectLst/>
          </p:spPr>
        </p:cxnSp>
        <p:cxnSp>
          <p:nvCxnSpPr>
            <p:cNvPr id="53" name="直接连接符 52">
              <a:extLst>
                <a:ext uri="{FF2B5EF4-FFF2-40B4-BE49-F238E27FC236}">
                  <a16:creationId xmlns:a16="http://schemas.microsoft.com/office/drawing/2014/main" id="{387C4C29-5278-CC2A-1597-C7D6A886BDDA}"/>
                </a:ext>
              </a:extLst>
            </p:cNvPr>
            <p:cNvCxnSpPr>
              <a:cxnSpLocks/>
              <a:stCxn id="29" idx="6"/>
              <a:endCxn id="50" idx="2"/>
            </p:cNvCxnSpPr>
            <p:nvPr/>
          </p:nvCxnSpPr>
          <p:spPr>
            <a:xfrm>
              <a:off x="7924751" y="3797818"/>
              <a:ext cx="770171" cy="0"/>
            </a:xfrm>
            <a:prstGeom prst="line">
              <a:avLst/>
            </a:prstGeom>
            <a:noFill/>
            <a:ln w="3175" cap="flat" cmpd="sng" algn="ctr">
              <a:solidFill>
                <a:srgbClr val="4472C4"/>
              </a:solidFill>
              <a:prstDash val="dash"/>
              <a:miter lim="800000"/>
              <a:headEnd type="oval" w="sm" len="sm"/>
              <a:tailEnd type="oval" w="sm" len="sm"/>
            </a:ln>
            <a:effectLst/>
          </p:spPr>
        </p:cxnSp>
        <p:sp>
          <p:nvSpPr>
            <p:cNvPr id="54" name="文本框 53">
              <a:extLst>
                <a:ext uri="{FF2B5EF4-FFF2-40B4-BE49-F238E27FC236}">
                  <a16:creationId xmlns:a16="http://schemas.microsoft.com/office/drawing/2014/main" id="{EF0BE641-0182-EF4D-B80E-9909BA0EB887}"/>
                </a:ext>
              </a:extLst>
            </p:cNvPr>
            <p:cNvSpPr txBox="1"/>
            <p:nvPr/>
          </p:nvSpPr>
          <p:spPr bwMode="auto">
            <a:xfrm>
              <a:off x="3102505" y="1767812"/>
              <a:ext cx="7588854" cy="675838"/>
            </a:xfrm>
            <a:prstGeom prst="roundRect">
              <a:avLst>
                <a:gd name="adj" fmla="val 4330"/>
              </a:avLst>
            </a:prstGeom>
            <a:noFill/>
            <a:ln w="6350" cap="flat" cmpd="sng" algn="ctr">
              <a:noFill/>
              <a:prstDash val="dash"/>
              <a:miter lim="800000"/>
            </a:ln>
            <a:effectLst>
              <a:outerShdw blurRad="152400" algn="ctr" rotWithShape="0">
                <a:prstClr val="black">
                  <a:alpha val="9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2000" tIns="72000" rIns="72000" bIns="72000" rtlCol="0" anchor="t"/>
            <a:lstStyle>
              <a:defPPr>
                <a:defRPr lang="zh-CN"/>
              </a:defPPr>
              <a:lvl1pPr marL="177800" indent="-85725">
                <a:lnSpc>
                  <a:spcPct val="150000"/>
                </a:lnSpc>
                <a:buFont typeface="Arial" panose="020B0604020202020204" pitchFamily="34" charset="0"/>
                <a:buChar char="•"/>
                <a:defRPr sz="1000">
                  <a:solidFill>
                    <a:schemeClr val="tx1">
                      <a:lumMod val="65000"/>
                      <a:lumOff val="35000"/>
                    </a:schemeClr>
                  </a:solidFill>
                  <a:latin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91440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zh-CN" altLang="en-US" sz="1300" b="0" i="0" u="none" strike="noStrike" kern="0" cap="none" spc="0" normalizeH="0" baseline="0" noProof="0" dirty="0">
                  <a:ln>
                    <a:noFill/>
                  </a:ln>
                  <a:solidFill>
                    <a:prstClr val="black">
                      <a:lumMod val="50000"/>
                      <a:lumOff val="50000"/>
                    </a:prstClr>
                  </a:solidFill>
                  <a:effectLst/>
                  <a:uLnTx/>
                  <a:uFillTx/>
                  <a:latin typeface="Arial"/>
                  <a:ea typeface="微软雅黑"/>
                  <a:cs typeface="+mn-cs"/>
                </a:rPr>
                <a:t>        利用</a:t>
              </a:r>
              <a:r>
                <a:rPr kumimoji="0" lang="en-US" altLang="zh-CN" sz="1300" b="0" i="0" u="none" strike="noStrike" kern="0" cap="none" spc="0" normalizeH="0" baseline="0" noProof="0" dirty="0">
                  <a:ln>
                    <a:noFill/>
                  </a:ln>
                  <a:solidFill>
                    <a:prstClr val="black">
                      <a:lumMod val="50000"/>
                      <a:lumOff val="50000"/>
                    </a:prstClr>
                  </a:solidFill>
                  <a:effectLst/>
                  <a:uLnTx/>
                  <a:uFillTx/>
                  <a:latin typeface="Arial"/>
                  <a:ea typeface="微软雅黑"/>
                  <a:cs typeface="+mn-cs"/>
                </a:rPr>
                <a:t>WMS</a:t>
              </a:r>
              <a:r>
                <a:rPr kumimoji="0" lang="zh-CN" altLang="en-US" sz="1300" b="0" i="0" u="none" strike="noStrike" kern="0" cap="none" spc="0" normalizeH="0" baseline="0" noProof="0" dirty="0">
                  <a:ln>
                    <a:noFill/>
                  </a:ln>
                  <a:solidFill>
                    <a:prstClr val="black">
                      <a:lumMod val="50000"/>
                      <a:lumOff val="50000"/>
                    </a:prstClr>
                  </a:solidFill>
                  <a:effectLst/>
                  <a:uLnTx/>
                  <a:uFillTx/>
                  <a:latin typeface="Arial"/>
                  <a:ea typeface="微软雅黑"/>
                  <a:cs typeface="+mn-cs"/>
                </a:rPr>
                <a:t>系统生成各作业环节包含订单信息的条码或外部系统生成的衔接条码，</a:t>
              </a:r>
              <a:r>
                <a:rPr kumimoji="0" lang="en-US" altLang="zh-CN" sz="1300" b="0" i="0" u="none" strike="noStrike" kern="0" cap="none" spc="0" normalizeH="0" baseline="0" noProof="0" dirty="0">
                  <a:ln>
                    <a:noFill/>
                  </a:ln>
                  <a:solidFill>
                    <a:prstClr val="black">
                      <a:lumMod val="50000"/>
                      <a:lumOff val="50000"/>
                    </a:prstClr>
                  </a:solidFill>
                  <a:effectLst/>
                  <a:uLnTx/>
                  <a:uFillTx/>
                  <a:latin typeface="Arial"/>
                  <a:ea typeface="微软雅黑"/>
                  <a:cs typeface="+mn-cs"/>
                </a:rPr>
                <a:t>PDA</a:t>
              </a:r>
              <a:r>
                <a:rPr kumimoji="0" lang="zh-CN" altLang="en-US" sz="1300" b="0" i="0" u="none" strike="noStrike" kern="0" cap="none" spc="0" normalizeH="0" baseline="0" noProof="0" dirty="0">
                  <a:ln>
                    <a:noFill/>
                  </a:ln>
                  <a:solidFill>
                    <a:prstClr val="black">
                      <a:lumMod val="50000"/>
                      <a:lumOff val="50000"/>
                    </a:prstClr>
                  </a:solidFill>
                  <a:effectLst/>
                  <a:uLnTx/>
                  <a:uFillTx/>
                  <a:latin typeface="Arial"/>
                  <a:ea typeface="微软雅黑"/>
                  <a:cs typeface="+mn-cs"/>
                </a:rPr>
                <a:t>现场扫描作业，实现信息快速实时交互传递，为精细化管理提供数据基础。</a:t>
              </a:r>
              <a:endParaRPr kumimoji="0" lang="en-US" altLang="zh-CN" sz="1300" b="0" i="0" u="none" strike="noStrike" kern="0" cap="none" spc="0" normalizeH="0" baseline="0" noProof="0" dirty="0">
                <a:ln>
                  <a:noFill/>
                </a:ln>
                <a:solidFill>
                  <a:prstClr val="black">
                    <a:lumMod val="50000"/>
                    <a:lumOff val="50000"/>
                  </a:prstClr>
                </a:solidFill>
                <a:effectLst/>
                <a:uLnTx/>
                <a:uFillTx/>
                <a:latin typeface="Arial"/>
                <a:ea typeface="微软雅黑"/>
                <a:cs typeface="+mn-cs"/>
              </a:endParaRPr>
            </a:p>
          </p:txBody>
        </p:sp>
        <p:grpSp>
          <p:nvGrpSpPr>
            <p:cNvPr id="55" name="组合 54">
              <a:extLst>
                <a:ext uri="{FF2B5EF4-FFF2-40B4-BE49-F238E27FC236}">
                  <a16:creationId xmlns:a16="http://schemas.microsoft.com/office/drawing/2014/main" id="{3624D2A3-80E2-8EEA-9B90-AD625F57C524}"/>
                </a:ext>
              </a:extLst>
            </p:cNvPr>
            <p:cNvGrpSpPr/>
            <p:nvPr/>
          </p:nvGrpSpPr>
          <p:grpSpPr>
            <a:xfrm>
              <a:off x="3428790" y="2644694"/>
              <a:ext cx="628010" cy="496274"/>
              <a:chOff x="815820" y="2549303"/>
              <a:chExt cx="727151" cy="716564"/>
            </a:xfrm>
          </p:grpSpPr>
          <p:sp>
            <p:nvSpPr>
              <p:cNvPr id="56" name="矩形 55">
                <a:extLst>
                  <a:ext uri="{FF2B5EF4-FFF2-40B4-BE49-F238E27FC236}">
                    <a16:creationId xmlns:a16="http://schemas.microsoft.com/office/drawing/2014/main" id="{CB450420-2670-A3C4-5BB0-E82E92682B35}"/>
                  </a:ext>
                </a:extLst>
              </p:cNvPr>
              <p:cNvSpPr/>
              <p:nvPr/>
            </p:nvSpPr>
            <p:spPr>
              <a:xfrm>
                <a:off x="815820" y="2549303"/>
                <a:ext cx="727151" cy="716564"/>
              </a:xfrm>
              <a:prstGeom prst="rect">
                <a:avLst/>
              </a:prstGeom>
              <a:solidFill>
                <a:srgbClr val="66C7D0"/>
              </a:solidFill>
              <a:ln w="12700" cap="flat" cmpd="sng" algn="ctr">
                <a:noFill/>
                <a:prstDash val="solid"/>
                <a:miter lim="800000"/>
              </a:ln>
              <a:effectLst/>
            </p:spPr>
            <p:txBody>
              <a:bodyPr lIns="0" tIns="0" rIns="0" bIns="0" rtlCol="0" anchor="t"/>
              <a:lstStyle/>
              <a:p>
                <a:pPr marL="177800" marR="0" lvl="0" indent="-85725" defTabSz="91440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zh-CN" altLang="en-US" sz="1000" b="0" i="0" u="none" strike="noStrike" kern="0" cap="none" spc="0" normalizeH="0" baseline="0" noProof="0" dirty="0">
                  <a:ln>
                    <a:noFill/>
                  </a:ln>
                  <a:solidFill>
                    <a:prstClr val="black">
                      <a:lumMod val="65000"/>
                      <a:lumOff val="35000"/>
                    </a:prstClr>
                  </a:solidFill>
                  <a:effectLst/>
                  <a:uLnTx/>
                  <a:uFillTx/>
                  <a:latin typeface="微软雅黑"/>
                  <a:ea typeface="微软雅黑"/>
                  <a:cs typeface="+mn-cs"/>
                </a:endParaRPr>
              </a:p>
            </p:txBody>
          </p:sp>
          <p:sp>
            <p:nvSpPr>
              <p:cNvPr id="57" name="任意多边形: 形状 97">
                <a:extLst>
                  <a:ext uri="{FF2B5EF4-FFF2-40B4-BE49-F238E27FC236}">
                    <a16:creationId xmlns:a16="http://schemas.microsoft.com/office/drawing/2014/main" id="{51B5C219-E9A5-7B8F-0A64-7E66F50244B5}"/>
                  </a:ext>
                </a:extLst>
              </p:cNvPr>
              <p:cNvSpPr/>
              <p:nvPr/>
            </p:nvSpPr>
            <p:spPr>
              <a:xfrm>
                <a:off x="873600" y="2601790"/>
                <a:ext cx="611590" cy="611590"/>
              </a:xfrm>
              <a:custGeom>
                <a:avLst/>
                <a:gdLst>
                  <a:gd name="connsiteX0" fmla="*/ 592012 w 611590"/>
                  <a:gd name="connsiteY0" fmla="*/ 448733 h 611590"/>
                  <a:gd name="connsiteX1" fmla="*/ 592019 w 611590"/>
                  <a:gd name="connsiteY1" fmla="*/ 448733 h 611590"/>
                  <a:gd name="connsiteX2" fmla="*/ 611590 w 611590"/>
                  <a:gd name="connsiteY2" fmla="*/ 468304 h 611590"/>
                  <a:gd name="connsiteX3" fmla="*/ 611590 w 611590"/>
                  <a:gd name="connsiteY3" fmla="*/ 545926 h 611590"/>
                  <a:gd name="connsiteX4" fmla="*/ 545925 w 611590"/>
                  <a:gd name="connsiteY4" fmla="*/ 611590 h 611590"/>
                  <a:gd name="connsiteX5" fmla="*/ 468304 w 611590"/>
                  <a:gd name="connsiteY5" fmla="*/ 611590 h 611590"/>
                  <a:gd name="connsiteX6" fmla="*/ 448729 w 611590"/>
                  <a:gd name="connsiteY6" fmla="*/ 592016 h 611590"/>
                  <a:gd name="connsiteX7" fmla="*/ 468304 w 611590"/>
                  <a:gd name="connsiteY7" fmla="*/ 572441 h 611590"/>
                  <a:gd name="connsiteX8" fmla="*/ 545925 w 611590"/>
                  <a:gd name="connsiteY8" fmla="*/ 572441 h 611590"/>
                  <a:gd name="connsiteX9" fmla="*/ 572441 w 611590"/>
                  <a:gd name="connsiteY9" fmla="*/ 545926 h 611590"/>
                  <a:gd name="connsiteX10" fmla="*/ 572441 w 611590"/>
                  <a:gd name="connsiteY10" fmla="*/ 468304 h 611590"/>
                  <a:gd name="connsiteX11" fmla="*/ 592012 w 611590"/>
                  <a:gd name="connsiteY11" fmla="*/ 448733 h 611590"/>
                  <a:gd name="connsiteX12" fmla="*/ 19574 w 611590"/>
                  <a:gd name="connsiteY12" fmla="*/ 448729 h 611590"/>
                  <a:gd name="connsiteX13" fmla="*/ 39149 w 611590"/>
                  <a:gd name="connsiteY13" fmla="*/ 468303 h 611590"/>
                  <a:gd name="connsiteX14" fmla="*/ 39149 w 611590"/>
                  <a:gd name="connsiteY14" fmla="*/ 545925 h 611590"/>
                  <a:gd name="connsiteX15" fmla="*/ 65665 w 611590"/>
                  <a:gd name="connsiteY15" fmla="*/ 572441 h 611590"/>
                  <a:gd name="connsiteX16" fmla="*/ 143287 w 611590"/>
                  <a:gd name="connsiteY16" fmla="*/ 572441 h 611590"/>
                  <a:gd name="connsiteX17" fmla="*/ 162861 w 611590"/>
                  <a:gd name="connsiteY17" fmla="*/ 592016 h 611590"/>
                  <a:gd name="connsiteX18" fmla="*/ 143287 w 611590"/>
                  <a:gd name="connsiteY18" fmla="*/ 611590 h 611590"/>
                  <a:gd name="connsiteX19" fmla="*/ 65665 w 611590"/>
                  <a:gd name="connsiteY19" fmla="*/ 611590 h 611590"/>
                  <a:gd name="connsiteX20" fmla="*/ 0 w 611590"/>
                  <a:gd name="connsiteY20" fmla="*/ 545925 h 611590"/>
                  <a:gd name="connsiteX21" fmla="*/ 0 w 611590"/>
                  <a:gd name="connsiteY21" fmla="*/ 468303 h 611590"/>
                  <a:gd name="connsiteX22" fmla="*/ 19574 w 611590"/>
                  <a:gd name="connsiteY22" fmla="*/ 448729 h 611590"/>
                  <a:gd name="connsiteX23" fmla="*/ 464322 w 611590"/>
                  <a:gd name="connsiteY23" fmla="*/ 227065 h 611590"/>
                  <a:gd name="connsiteX24" fmla="*/ 464322 w 611590"/>
                  <a:gd name="connsiteY24" fmla="*/ 384524 h 611590"/>
                  <a:gd name="connsiteX25" fmla="*/ 481575 w 611590"/>
                  <a:gd name="connsiteY25" fmla="*/ 384524 h 611590"/>
                  <a:gd name="connsiteX26" fmla="*/ 481575 w 611590"/>
                  <a:gd name="connsiteY26" fmla="*/ 227065 h 611590"/>
                  <a:gd name="connsiteX27" fmla="*/ 427175 w 611590"/>
                  <a:gd name="connsiteY27" fmla="*/ 227065 h 611590"/>
                  <a:gd name="connsiteX28" fmla="*/ 427175 w 611590"/>
                  <a:gd name="connsiteY28" fmla="*/ 384524 h 611590"/>
                  <a:gd name="connsiteX29" fmla="*/ 444428 w 611590"/>
                  <a:gd name="connsiteY29" fmla="*/ 384524 h 611590"/>
                  <a:gd name="connsiteX30" fmla="*/ 444428 w 611590"/>
                  <a:gd name="connsiteY30" fmla="*/ 227065 h 611590"/>
                  <a:gd name="connsiteX31" fmla="*/ 390030 w 611590"/>
                  <a:gd name="connsiteY31" fmla="*/ 227065 h 611590"/>
                  <a:gd name="connsiteX32" fmla="*/ 390030 w 611590"/>
                  <a:gd name="connsiteY32" fmla="*/ 384524 h 611590"/>
                  <a:gd name="connsiteX33" fmla="*/ 407283 w 611590"/>
                  <a:gd name="connsiteY33" fmla="*/ 384524 h 611590"/>
                  <a:gd name="connsiteX34" fmla="*/ 407283 w 611590"/>
                  <a:gd name="connsiteY34" fmla="*/ 227065 h 611590"/>
                  <a:gd name="connsiteX35" fmla="*/ 352885 w 611590"/>
                  <a:gd name="connsiteY35" fmla="*/ 227065 h 611590"/>
                  <a:gd name="connsiteX36" fmla="*/ 352885 w 611590"/>
                  <a:gd name="connsiteY36" fmla="*/ 384524 h 611590"/>
                  <a:gd name="connsiteX37" fmla="*/ 370138 w 611590"/>
                  <a:gd name="connsiteY37" fmla="*/ 384524 h 611590"/>
                  <a:gd name="connsiteX38" fmla="*/ 370138 w 611590"/>
                  <a:gd name="connsiteY38" fmla="*/ 227065 h 611590"/>
                  <a:gd name="connsiteX39" fmla="*/ 315740 w 611590"/>
                  <a:gd name="connsiteY39" fmla="*/ 227065 h 611590"/>
                  <a:gd name="connsiteX40" fmla="*/ 315740 w 611590"/>
                  <a:gd name="connsiteY40" fmla="*/ 384524 h 611590"/>
                  <a:gd name="connsiteX41" fmla="*/ 332993 w 611590"/>
                  <a:gd name="connsiteY41" fmla="*/ 384524 h 611590"/>
                  <a:gd name="connsiteX42" fmla="*/ 332993 w 611590"/>
                  <a:gd name="connsiteY42" fmla="*/ 227065 h 611590"/>
                  <a:gd name="connsiteX43" fmla="*/ 278595 w 611590"/>
                  <a:gd name="connsiteY43" fmla="*/ 227065 h 611590"/>
                  <a:gd name="connsiteX44" fmla="*/ 278595 w 611590"/>
                  <a:gd name="connsiteY44" fmla="*/ 384524 h 611590"/>
                  <a:gd name="connsiteX45" fmla="*/ 295848 w 611590"/>
                  <a:gd name="connsiteY45" fmla="*/ 384524 h 611590"/>
                  <a:gd name="connsiteX46" fmla="*/ 295848 w 611590"/>
                  <a:gd name="connsiteY46" fmla="*/ 227065 h 611590"/>
                  <a:gd name="connsiteX47" fmla="*/ 241450 w 611590"/>
                  <a:gd name="connsiteY47" fmla="*/ 227065 h 611590"/>
                  <a:gd name="connsiteX48" fmla="*/ 241450 w 611590"/>
                  <a:gd name="connsiteY48" fmla="*/ 384524 h 611590"/>
                  <a:gd name="connsiteX49" fmla="*/ 258703 w 611590"/>
                  <a:gd name="connsiteY49" fmla="*/ 384524 h 611590"/>
                  <a:gd name="connsiteX50" fmla="*/ 258703 w 611590"/>
                  <a:gd name="connsiteY50" fmla="*/ 227065 h 611590"/>
                  <a:gd name="connsiteX51" fmla="*/ 204305 w 611590"/>
                  <a:gd name="connsiteY51" fmla="*/ 227065 h 611590"/>
                  <a:gd name="connsiteX52" fmla="*/ 204305 w 611590"/>
                  <a:gd name="connsiteY52" fmla="*/ 384524 h 611590"/>
                  <a:gd name="connsiteX53" fmla="*/ 221558 w 611590"/>
                  <a:gd name="connsiteY53" fmla="*/ 384524 h 611590"/>
                  <a:gd name="connsiteX54" fmla="*/ 221558 w 611590"/>
                  <a:gd name="connsiteY54" fmla="*/ 227065 h 611590"/>
                  <a:gd name="connsiteX55" fmla="*/ 167160 w 611590"/>
                  <a:gd name="connsiteY55" fmla="*/ 227065 h 611590"/>
                  <a:gd name="connsiteX56" fmla="*/ 167160 w 611590"/>
                  <a:gd name="connsiteY56" fmla="*/ 384524 h 611590"/>
                  <a:gd name="connsiteX57" fmla="*/ 184413 w 611590"/>
                  <a:gd name="connsiteY57" fmla="*/ 384524 h 611590"/>
                  <a:gd name="connsiteX58" fmla="*/ 184413 w 611590"/>
                  <a:gd name="connsiteY58" fmla="*/ 227065 h 611590"/>
                  <a:gd name="connsiteX59" fmla="*/ 130015 w 611590"/>
                  <a:gd name="connsiteY59" fmla="*/ 227065 h 611590"/>
                  <a:gd name="connsiteX60" fmla="*/ 130015 w 611590"/>
                  <a:gd name="connsiteY60" fmla="*/ 384524 h 611590"/>
                  <a:gd name="connsiteX61" fmla="*/ 147268 w 611590"/>
                  <a:gd name="connsiteY61" fmla="*/ 384524 h 611590"/>
                  <a:gd name="connsiteX62" fmla="*/ 147268 w 611590"/>
                  <a:gd name="connsiteY62" fmla="*/ 227065 h 611590"/>
                  <a:gd name="connsiteX63" fmla="*/ 73311 w 611590"/>
                  <a:gd name="connsiteY63" fmla="*/ 170104 h 611590"/>
                  <a:gd name="connsiteX64" fmla="*/ 538280 w 611590"/>
                  <a:gd name="connsiteY64" fmla="*/ 170104 h 611590"/>
                  <a:gd name="connsiteX65" fmla="*/ 538280 w 611590"/>
                  <a:gd name="connsiteY65" fmla="*/ 441485 h 611590"/>
                  <a:gd name="connsiteX66" fmla="*/ 73311 w 611590"/>
                  <a:gd name="connsiteY66" fmla="*/ 441485 h 611590"/>
                  <a:gd name="connsiteX67" fmla="*/ 468304 w 611590"/>
                  <a:gd name="connsiteY67" fmla="*/ 7 h 611590"/>
                  <a:gd name="connsiteX68" fmla="*/ 545925 w 611590"/>
                  <a:gd name="connsiteY68" fmla="*/ 7 h 611590"/>
                  <a:gd name="connsiteX69" fmla="*/ 611590 w 611590"/>
                  <a:gd name="connsiteY69" fmla="*/ 65665 h 611590"/>
                  <a:gd name="connsiteX70" fmla="*/ 611590 w 611590"/>
                  <a:gd name="connsiteY70" fmla="*/ 143286 h 611590"/>
                  <a:gd name="connsiteX71" fmla="*/ 592016 w 611590"/>
                  <a:gd name="connsiteY71" fmla="*/ 162861 h 611590"/>
                  <a:gd name="connsiteX72" fmla="*/ 572441 w 611590"/>
                  <a:gd name="connsiteY72" fmla="*/ 143286 h 611590"/>
                  <a:gd name="connsiteX73" fmla="*/ 572441 w 611590"/>
                  <a:gd name="connsiteY73" fmla="*/ 65671 h 611590"/>
                  <a:gd name="connsiteX74" fmla="*/ 545925 w 611590"/>
                  <a:gd name="connsiteY74" fmla="*/ 39156 h 611590"/>
                  <a:gd name="connsiteX75" fmla="*/ 468304 w 611590"/>
                  <a:gd name="connsiteY75" fmla="*/ 39156 h 611590"/>
                  <a:gd name="connsiteX76" fmla="*/ 448729 w 611590"/>
                  <a:gd name="connsiteY76" fmla="*/ 19581 h 611590"/>
                  <a:gd name="connsiteX77" fmla="*/ 468304 w 611590"/>
                  <a:gd name="connsiteY77" fmla="*/ 7 h 611590"/>
                  <a:gd name="connsiteX78" fmla="*/ 143287 w 611590"/>
                  <a:gd name="connsiteY78" fmla="*/ 0 h 611590"/>
                  <a:gd name="connsiteX79" fmla="*/ 162861 w 611590"/>
                  <a:gd name="connsiteY79" fmla="*/ 19574 h 611590"/>
                  <a:gd name="connsiteX80" fmla="*/ 143287 w 611590"/>
                  <a:gd name="connsiteY80" fmla="*/ 39149 h 611590"/>
                  <a:gd name="connsiteX81" fmla="*/ 65665 w 611590"/>
                  <a:gd name="connsiteY81" fmla="*/ 39149 h 611590"/>
                  <a:gd name="connsiteX82" fmla="*/ 39149 w 611590"/>
                  <a:gd name="connsiteY82" fmla="*/ 65665 h 611590"/>
                  <a:gd name="connsiteX83" fmla="*/ 39149 w 611590"/>
                  <a:gd name="connsiteY83" fmla="*/ 143286 h 611590"/>
                  <a:gd name="connsiteX84" fmla="*/ 19574 w 611590"/>
                  <a:gd name="connsiteY84" fmla="*/ 162861 h 611590"/>
                  <a:gd name="connsiteX85" fmla="*/ 0 w 611590"/>
                  <a:gd name="connsiteY85" fmla="*/ 143286 h 611590"/>
                  <a:gd name="connsiteX86" fmla="*/ 0 w 611590"/>
                  <a:gd name="connsiteY86" fmla="*/ 65665 h 611590"/>
                  <a:gd name="connsiteX87" fmla="*/ 65665 w 611590"/>
                  <a:gd name="connsiteY87" fmla="*/ 7 h 611590"/>
                  <a:gd name="connsiteX88" fmla="*/ 143287 w 611590"/>
                  <a:gd name="connsiteY88" fmla="*/ 7 h 611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611590" h="611590">
                    <a:moveTo>
                      <a:pt x="592012" y="448733"/>
                    </a:moveTo>
                    <a:lnTo>
                      <a:pt x="592019" y="448733"/>
                    </a:lnTo>
                    <a:cubicBezTo>
                      <a:pt x="602828" y="448733"/>
                      <a:pt x="611590" y="457495"/>
                      <a:pt x="611590" y="468304"/>
                    </a:cubicBezTo>
                    <a:lnTo>
                      <a:pt x="611590" y="545926"/>
                    </a:lnTo>
                    <a:cubicBezTo>
                      <a:pt x="611552" y="582175"/>
                      <a:pt x="582175" y="611553"/>
                      <a:pt x="545925" y="611590"/>
                    </a:cubicBezTo>
                    <a:lnTo>
                      <a:pt x="468304" y="611590"/>
                    </a:lnTo>
                    <a:cubicBezTo>
                      <a:pt x="457493" y="611590"/>
                      <a:pt x="448729" y="602826"/>
                      <a:pt x="448729" y="592016"/>
                    </a:cubicBezTo>
                    <a:cubicBezTo>
                      <a:pt x="448729" y="581205"/>
                      <a:pt x="457493" y="572441"/>
                      <a:pt x="468304" y="572441"/>
                    </a:cubicBezTo>
                    <a:lnTo>
                      <a:pt x="545925" y="572441"/>
                    </a:lnTo>
                    <a:cubicBezTo>
                      <a:pt x="560563" y="572426"/>
                      <a:pt x="572426" y="560563"/>
                      <a:pt x="572441" y="545926"/>
                    </a:cubicBezTo>
                    <a:lnTo>
                      <a:pt x="572441" y="468304"/>
                    </a:lnTo>
                    <a:cubicBezTo>
                      <a:pt x="572441" y="457495"/>
                      <a:pt x="581203" y="448733"/>
                      <a:pt x="592012" y="448733"/>
                    </a:cubicBezTo>
                    <a:close/>
                    <a:moveTo>
                      <a:pt x="19574" y="448729"/>
                    </a:moveTo>
                    <a:cubicBezTo>
                      <a:pt x="30385" y="448729"/>
                      <a:pt x="39149" y="457493"/>
                      <a:pt x="39149" y="468303"/>
                    </a:cubicBezTo>
                    <a:lnTo>
                      <a:pt x="39149" y="545925"/>
                    </a:lnTo>
                    <a:cubicBezTo>
                      <a:pt x="39164" y="560563"/>
                      <a:pt x="51027" y="572426"/>
                      <a:pt x="65665" y="572441"/>
                    </a:cubicBezTo>
                    <a:lnTo>
                      <a:pt x="143287" y="572441"/>
                    </a:lnTo>
                    <a:cubicBezTo>
                      <a:pt x="154097" y="572441"/>
                      <a:pt x="162861" y="581205"/>
                      <a:pt x="162861" y="592016"/>
                    </a:cubicBezTo>
                    <a:cubicBezTo>
                      <a:pt x="162861" y="602826"/>
                      <a:pt x="154097" y="611590"/>
                      <a:pt x="143287" y="611590"/>
                    </a:cubicBezTo>
                    <a:lnTo>
                      <a:pt x="65665" y="611590"/>
                    </a:lnTo>
                    <a:cubicBezTo>
                      <a:pt x="29415" y="611553"/>
                      <a:pt x="38" y="582175"/>
                      <a:pt x="0" y="545925"/>
                    </a:cubicBezTo>
                    <a:lnTo>
                      <a:pt x="0" y="468303"/>
                    </a:lnTo>
                    <a:cubicBezTo>
                      <a:pt x="0" y="457493"/>
                      <a:pt x="8764" y="448729"/>
                      <a:pt x="19574" y="448729"/>
                    </a:cubicBezTo>
                    <a:close/>
                    <a:moveTo>
                      <a:pt x="464322" y="227065"/>
                    </a:moveTo>
                    <a:lnTo>
                      <a:pt x="464322" y="384524"/>
                    </a:lnTo>
                    <a:lnTo>
                      <a:pt x="481575" y="384524"/>
                    </a:lnTo>
                    <a:lnTo>
                      <a:pt x="481575" y="227065"/>
                    </a:lnTo>
                    <a:close/>
                    <a:moveTo>
                      <a:pt x="427175" y="227065"/>
                    </a:moveTo>
                    <a:lnTo>
                      <a:pt x="427175" y="384524"/>
                    </a:lnTo>
                    <a:lnTo>
                      <a:pt x="444428" y="384524"/>
                    </a:lnTo>
                    <a:lnTo>
                      <a:pt x="444428" y="227065"/>
                    </a:lnTo>
                    <a:close/>
                    <a:moveTo>
                      <a:pt x="390030" y="227065"/>
                    </a:moveTo>
                    <a:lnTo>
                      <a:pt x="390030" y="384524"/>
                    </a:lnTo>
                    <a:lnTo>
                      <a:pt x="407283" y="384524"/>
                    </a:lnTo>
                    <a:lnTo>
                      <a:pt x="407283" y="227065"/>
                    </a:lnTo>
                    <a:close/>
                    <a:moveTo>
                      <a:pt x="352885" y="227065"/>
                    </a:moveTo>
                    <a:lnTo>
                      <a:pt x="352885" y="384524"/>
                    </a:lnTo>
                    <a:lnTo>
                      <a:pt x="370138" y="384524"/>
                    </a:lnTo>
                    <a:lnTo>
                      <a:pt x="370138" y="227065"/>
                    </a:lnTo>
                    <a:close/>
                    <a:moveTo>
                      <a:pt x="315740" y="227065"/>
                    </a:moveTo>
                    <a:lnTo>
                      <a:pt x="315740" y="384524"/>
                    </a:lnTo>
                    <a:lnTo>
                      <a:pt x="332993" y="384524"/>
                    </a:lnTo>
                    <a:lnTo>
                      <a:pt x="332993" y="227065"/>
                    </a:lnTo>
                    <a:close/>
                    <a:moveTo>
                      <a:pt x="278595" y="227065"/>
                    </a:moveTo>
                    <a:lnTo>
                      <a:pt x="278595" y="384524"/>
                    </a:lnTo>
                    <a:lnTo>
                      <a:pt x="295848" y="384524"/>
                    </a:lnTo>
                    <a:lnTo>
                      <a:pt x="295848" y="227065"/>
                    </a:lnTo>
                    <a:close/>
                    <a:moveTo>
                      <a:pt x="241450" y="227065"/>
                    </a:moveTo>
                    <a:lnTo>
                      <a:pt x="241450" y="384524"/>
                    </a:lnTo>
                    <a:lnTo>
                      <a:pt x="258703" y="384524"/>
                    </a:lnTo>
                    <a:lnTo>
                      <a:pt x="258703" y="227065"/>
                    </a:lnTo>
                    <a:close/>
                    <a:moveTo>
                      <a:pt x="204305" y="227065"/>
                    </a:moveTo>
                    <a:lnTo>
                      <a:pt x="204305" y="384524"/>
                    </a:lnTo>
                    <a:lnTo>
                      <a:pt x="221558" y="384524"/>
                    </a:lnTo>
                    <a:lnTo>
                      <a:pt x="221558" y="227065"/>
                    </a:lnTo>
                    <a:close/>
                    <a:moveTo>
                      <a:pt x="167160" y="227065"/>
                    </a:moveTo>
                    <a:lnTo>
                      <a:pt x="167160" y="384524"/>
                    </a:lnTo>
                    <a:lnTo>
                      <a:pt x="184413" y="384524"/>
                    </a:lnTo>
                    <a:lnTo>
                      <a:pt x="184413" y="227065"/>
                    </a:lnTo>
                    <a:close/>
                    <a:moveTo>
                      <a:pt x="130015" y="227065"/>
                    </a:moveTo>
                    <a:lnTo>
                      <a:pt x="130015" y="384524"/>
                    </a:lnTo>
                    <a:lnTo>
                      <a:pt x="147268" y="384524"/>
                    </a:lnTo>
                    <a:lnTo>
                      <a:pt x="147268" y="227065"/>
                    </a:lnTo>
                    <a:close/>
                    <a:moveTo>
                      <a:pt x="73311" y="170104"/>
                    </a:moveTo>
                    <a:lnTo>
                      <a:pt x="538280" y="170104"/>
                    </a:lnTo>
                    <a:lnTo>
                      <a:pt x="538280" y="441485"/>
                    </a:lnTo>
                    <a:lnTo>
                      <a:pt x="73311" y="441485"/>
                    </a:lnTo>
                    <a:close/>
                    <a:moveTo>
                      <a:pt x="468304" y="7"/>
                    </a:moveTo>
                    <a:lnTo>
                      <a:pt x="545925" y="7"/>
                    </a:lnTo>
                    <a:cubicBezTo>
                      <a:pt x="582173" y="44"/>
                      <a:pt x="611549" y="29417"/>
                      <a:pt x="611590" y="65665"/>
                    </a:cubicBezTo>
                    <a:lnTo>
                      <a:pt x="611590" y="143286"/>
                    </a:lnTo>
                    <a:cubicBezTo>
                      <a:pt x="611590" y="154097"/>
                      <a:pt x="602826" y="162861"/>
                      <a:pt x="592016" y="162861"/>
                    </a:cubicBezTo>
                    <a:cubicBezTo>
                      <a:pt x="581205" y="162861"/>
                      <a:pt x="572441" y="154097"/>
                      <a:pt x="572441" y="143286"/>
                    </a:cubicBezTo>
                    <a:lnTo>
                      <a:pt x="572441" y="65671"/>
                    </a:lnTo>
                    <a:cubicBezTo>
                      <a:pt x="572426" y="51033"/>
                      <a:pt x="560563" y="39171"/>
                      <a:pt x="545925" y="39156"/>
                    </a:cubicBezTo>
                    <a:lnTo>
                      <a:pt x="468304" y="39156"/>
                    </a:lnTo>
                    <a:cubicBezTo>
                      <a:pt x="457493" y="39156"/>
                      <a:pt x="448729" y="30392"/>
                      <a:pt x="448729" y="19581"/>
                    </a:cubicBezTo>
                    <a:cubicBezTo>
                      <a:pt x="448729" y="8771"/>
                      <a:pt x="457493" y="7"/>
                      <a:pt x="468304" y="7"/>
                    </a:cubicBezTo>
                    <a:close/>
                    <a:moveTo>
                      <a:pt x="143287" y="0"/>
                    </a:moveTo>
                    <a:cubicBezTo>
                      <a:pt x="154097" y="0"/>
                      <a:pt x="162861" y="8764"/>
                      <a:pt x="162861" y="19574"/>
                    </a:cubicBezTo>
                    <a:cubicBezTo>
                      <a:pt x="162861" y="30385"/>
                      <a:pt x="154097" y="39149"/>
                      <a:pt x="143287" y="39149"/>
                    </a:cubicBezTo>
                    <a:lnTo>
                      <a:pt x="65665" y="39149"/>
                    </a:lnTo>
                    <a:cubicBezTo>
                      <a:pt x="51027" y="39164"/>
                      <a:pt x="39164" y="51026"/>
                      <a:pt x="39149" y="65665"/>
                    </a:cubicBezTo>
                    <a:lnTo>
                      <a:pt x="39149" y="143286"/>
                    </a:lnTo>
                    <a:cubicBezTo>
                      <a:pt x="39149" y="154097"/>
                      <a:pt x="30385" y="162861"/>
                      <a:pt x="19574" y="162861"/>
                    </a:cubicBezTo>
                    <a:cubicBezTo>
                      <a:pt x="8764" y="162861"/>
                      <a:pt x="0" y="154097"/>
                      <a:pt x="0" y="143286"/>
                    </a:cubicBezTo>
                    <a:lnTo>
                      <a:pt x="0" y="65665"/>
                    </a:lnTo>
                    <a:cubicBezTo>
                      <a:pt x="41" y="29417"/>
                      <a:pt x="29417" y="44"/>
                      <a:pt x="65665" y="7"/>
                    </a:cubicBezTo>
                    <a:lnTo>
                      <a:pt x="143287" y="7"/>
                    </a:lnTo>
                    <a:close/>
                  </a:path>
                </a:pathLst>
              </a:custGeom>
              <a:solidFill>
                <a:sysClr val="window" lastClr="FFFFFF"/>
              </a:solidFill>
              <a:ln w="12700" cap="flat" cmpd="sng" algn="ctr">
                <a:noFill/>
                <a:prstDash val="solid"/>
                <a:miter lim="800000"/>
              </a:ln>
              <a:effectLst/>
            </p:spPr>
            <p:txBody>
              <a:bodyPr wrap="square" lIns="0" tIns="0" rIns="0" bIns="0" rtlCol="0" anchor="t">
                <a:noAutofit/>
              </a:bodyPr>
              <a:lstStyle/>
              <a:p>
                <a:pPr marL="177800" marR="0" lvl="0" indent="-85725" defTabSz="91440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zh-CN" altLang="en-US" sz="1000" b="0" i="0" u="none" strike="noStrike" kern="0" cap="none" spc="0" normalizeH="0" baseline="0" noProof="0" dirty="0">
                  <a:ln>
                    <a:noFill/>
                  </a:ln>
                  <a:solidFill>
                    <a:prstClr val="black">
                      <a:lumMod val="65000"/>
                      <a:lumOff val="35000"/>
                    </a:prstClr>
                  </a:solidFill>
                  <a:effectLst/>
                  <a:uLnTx/>
                  <a:uFillTx/>
                  <a:latin typeface="微软雅黑"/>
                  <a:ea typeface="微软雅黑"/>
                  <a:cs typeface="+mn-cs"/>
                </a:endParaRPr>
              </a:p>
            </p:txBody>
          </p:sp>
        </p:grpSp>
        <p:cxnSp>
          <p:nvCxnSpPr>
            <p:cNvPr id="58" name="直接箭头连接符 57">
              <a:extLst>
                <a:ext uri="{FF2B5EF4-FFF2-40B4-BE49-F238E27FC236}">
                  <a16:creationId xmlns:a16="http://schemas.microsoft.com/office/drawing/2014/main" id="{2BF5559C-F987-3313-9E8A-1B1AB80C527E}"/>
                </a:ext>
              </a:extLst>
            </p:cNvPr>
            <p:cNvCxnSpPr>
              <a:cxnSpLocks/>
              <a:stCxn id="56" idx="3"/>
              <a:endCxn id="24" idx="1"/>
            </p:cNvCxnSpPr>
            <p:nvPr/>
          </p:nvCxnSpPr>
          <p:spPr>
            <a:xfrm>
              <a:off x="4056800" y="2892831"/>
              <a:ext cx="1005075" cy="0"/>
            </a:xfrm>
            <a:prstGeom prst="straightConnector1">
              <a:avLst/>
            </a:prstGeom>
            <a:noFill/>
            <a:ln w="3175" cap="flat" cmpd="sng" algn="ctr">
              <a:solidFill>
                <a:srgbClr val="4472C4"/>
              </a:solidFill>
              <a:prstDash val="dash"/>
              <a:miter lim="800000"/>
              <a:headEnd type="oval" w="sm" len="sm"/>
              <a:tailEnd type="oval" w="sm" len="sm"/>
            </a:ln>
            <a:effectLst/>
          </p:spPr>
        </p:cxnSp>
        <p:sp>
          <p:nvSpPr>
            <p:cNvPr id="59" name="文本框 58">
              <a:extLst>
                <a:ext uri="{FF2B5EF4-FFF2-40B4-BE49-F238E27FC236}">
                  <a16:creationId xmlns:a16="http://schemas.microsoft.com/office/drawing/2014/main" id="{60BAB362-0EB7-E2A1-4B77-4B68C53AA5FF}"/>
                </a:ext>
              </a:extLst>
            </p:cNvPr>
            <p:cNvSpPr txBox="1"/>
            <p:nvPr/>
          </p:nvSpPr>
          <p:spPr bwMode="auto">
            <a:xfrm>
              <a:off x="3742795" y="4794049"/>
              <a:ext cx="2685354" cy="1285427"/>
            </a:xfrm>
            <a:prstGeom prst="roundRect">
              <a:avLst>
                <a:gd name="adj" fmla="val 5719"/>
              </a:avLst>
            </a:prstGeom>
            <a:solidFill>
              <a:sysClr val="window" lastClr="FFFFFF"/>
            </a:solidFill>
            <a:ln w="6350" cap="flat" cmpd="sng" algn="ctr">
              <a:noFill/>
              <a:prstDash val="dash"/>
              <a:miter lim="800000"/>
            </a:ln>
            <a:effectLst>
              <a:outerShdw blurRad="152400" algn="ctr" rotWithShape="0">
                <a:prstClr val="black">
                  <a:alpha val="9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2000" tIns="72000" rIns="72000" bIns="72000" rtlCol="0" anchor="ctr"/>
            <a:lstStyle>
              <a:defPPr>
                <a:defRPr lang="zh-CN"/>
              </a:defPPr>
              <a:lvl1pPr marL="263525" indent="-171450">
                <a:lnSpc>
                  <a:spcPct val="150000"/>
                </a:lnSpc>
                <a:buFont typeface="Arial" panose="020B0604020202020204" pitchFamily="34" charset="0"/>
                <a:buChar char="•"/>
                <a:defRPr sz="1100">
                  <a:solidFill>
                    <a:schemeClr val="tx1">
                      <a:lumMod val="65000"/>
                      <a:lumOff val="35000"/>
                    </a:schemeClr>
                  </a:solidFill>
                  <a:latin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92075" marR="0" lvl="0" indent="0" defTabSz="91440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zh-CN" altLang="en-US" sz="1000" b="1" i="0" u="none" strike="noStrike" kern="0" cap="none" spc="0" normalizeH="0" baseline="0" noProof="0" dirty="0">
                  <a:ln>
                    <a:noFill/>
                  </a:ln>
                  <a:solidFill>
                    <a:srgbClr val="134E7B"/>
                  </a:solidFill>
                  <a:effectLst/>
                  <a:uLnTx/>
                  <a:uFillTx/>
                  <a:latin typeface="微软雅黑"/>
                  <a:ea typeface="微软雅黑"/>
                  <a:cs typeface="+mn-cs"/>
                </a:rPr>
                <a:t>       作业任务获取、信息实时精准交互，</a:t>
              </a:r>
              <a:r>
                <a:rPr kumimoji="0" lang="zh-CN" altLang="en-US" sz="1000" b="0" i="0" u="none" strike="noStrike" kern="0" cap="none" spc="0" normalizeH="0" baseline="0" noProof="0" dirty="0">
                  <a:ln>
                    <a:noFill/>
                  </a:ln>
                  <a:solidFill>
                    <a:srgbClr val="134E7B"/>
                  </a:solidFill>
                  <a:effectLst/>
                  <a:uLnTx/>
                  <a:uFillTx/>
                  <a:latin typeface="微软雅黑"/>
                  <a:ea typeface="微软雅黑"/>
                  <a:cs typeface="+mn-cs"/>
                </a:rPr>
                <a:t>如供应商信息、员工工号、作业时间、门店信息、订单信息、商品信息、数量信息、作业进度等，</a:t>
              </a:r>
              <a:r>
                <a:rPr kumimoji="0" lang="zh-CN" altLang="en-US" sz="1000" b="1" i="0" u="none" strike="noStrike" kern="0" cap="none" spc="0" normalizeH="0" baseline="0" noProof="0" dirty="0">
                  <a:ln>
                    <a:noFill/>
                  </a:ln>
                  <a:solidFill>
                    <a:srgbClr val="134E7B"/>
                  </a:solidFill>
                  <a:effectLst/>
                  <a:uLnTx/>
                  <a:uFillTx/>
                  <a:latin typeface="微软雅黑"/>
                  <a:ea typeface="微软雅黑"/>
                  <a:cs typeface="+mn-cs"/>
                </a:rPr>
                <a:t>促成相关作业数字报表，为现场运营管理提供数字化信息参考。</a:t>
              </a:r>
            </a:p>
          </p:txBody>
        </p:sp>
        <p:pic>
          <p:nvPicPr>
            <p:cNvPr id="60" name="图片 59">
              <a:extLst>
                <a:ext uri="{FF2B5EF4-FFF2-40B4-BE49-F238E27FC236}">
                  <a16:creationId xmlns:a16="http://schemas.microsoft.com/office/drawing/2014/main" id="{F0DC7BDF-7EE1-74FC-EDDC-B8B6307CD9C9}"/>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703" t="7718" r="42911" b="48202"/>
            <a:stretch/>
          </p:blipFill>
          <p:spPr>
            <a:xfrm>
              <a:off x="7152520" y="4795029"/>
              <a:ext cx="3231369" cy="1293254"/>
            </a:xfrm>
            <a:prstGeom prst="rect">
              <a:avLst/>
            </a:prstGeom>
            <a:solidFill>
              <a:sysClr val="window" lastClr="FFFFFF"/>
            </a:solidFill>
            <a:ln w="6350">
              <a:solidFill>
                <a:srgbClr val="4472C4"/>
              </a:solidFill>
              <a:prstDash val="dash"/>
            </a:ln>
            <a:effectLst>
              <a:outerShdw blurRad="152400" algn="ctr" rotWithShape="0">
                <a:prstClr val="black">
                  <a:alpha val="9000"/>
                </a:prstClr>
              </a:outerShdw>
            </a:effectLst>
          </p:spPr>
        </p:pic>
        <p:sp>
          <p:nvSpPr>
            <p:cNvPr id="61" name="半闭框 60">
              <a:extLst>
                <a:ext uri="{FF2B5EF4-FFF2-40B4-BE49-F238E27FC236}">
                  <a16:creationId xmlns:a16="http://schemas.microsoft.com/office/drawing/2014/main" id="{BFC649BC-1BD0-B95D-702C-416ABCFBB718}"/>
                </a:ext>
              </a:extLst>
            </p:cNvPr>
            <p:cNvSpPr/>
            <p:nvPr/>
          </p:nvSpPr>
          <p:spPr>
            <a:xfrm rot="8100000">
              <a:off x="6599075" y="5236345"/>
              <a:ext cx="235584" cy="209384"/>
            </a:xfrm>
            <a:prstGeom prst="halfFrame">
              <a:avLst/>
            </a:prstGeom>
            <a:solidFill>
              <a:sysClr val="window" lastClr="FFFFFF">
                <a:lumMod val="95000"/>
              </a:sysClr>
            </a:solidFill>
            <a:ln w="12700" cap="flat" cmpd="sng" algn="ctr">
              <a:noFill/>
              <a:prstDash val="solid"/>
              <a:miter lim="800000"/>
            </a:ln>
            <a:effectLst/>
          </p:spPr>
          <p:txBody>
            <a:bodyPr lIns="0" tIns="0" rIns="0" bIns="0" rtlCol="0" anchor="t"/>
            <a:lstStyle/>
            <a:p>
              <a:pPr marL="177800" marR="0" lvl="0" indent="-85725" defTabSz="91440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zh-CN" altLang="en-US" sz="1000" b="0" i="0" u="none" strike="noStrike" kern="0" cap="none" spc="0" normalizeH="0" baseline="0" noProof="0" dirty="0">
                <a:ln>
                  <a:noFill/>
                </a:ln>
                <a:solidFill>
                  <a:prstClr val="black">
                    <a:lumMod val="65000"/>
                    <a:lumOff val="35000"/>
                  </a:prstClr>
                </a:solidFill>
                <a:effectLst/>
                <a:uLnTx/>
                <a:uFillTx/>
                <a:latin typeface="微软雅黑"/>
                <a:ea typeface="微软雅黑"/>
                <a:cs typeface="+mn-cs"/>
              </a:endParaRPr>
            </a:p>
          </p:txBody>
        </p:sp>
        <p:cxnSp>
          <p:nvCxnSpPr>
            <p:cNvPr id="62" name="直接箭头连接符 61">
              <a:extLst>
                <a:ext uri="{FF2B5EF4-FFF2-40B4-BE49-F238E27FC236}">
                  <a16:creationId xmlns:a16="http://schemas.microsoft.com/office/drawing/2014/main" id="{912F79E5-DABF-D7ED-69B0-A36A6F701E32}"/>
                </a:ext>
              </a:extLst>
            </p:cNvPr>
            <p:cNvCxnSpPr>
              <a:cxnSpLocks/>
              <a:stCxn id="56" idx="2"/>
              <a:endCxn id="40" idx="0"/>
            </p:cNvCxnSpPr>
            <p:nvPr/>
          </p:nvCxnSpPr>
          <p:spPr>
            <a:xfrm>
              <a:off x="3742795" y="3140968"/>
              <a:ext cx="1722" cy="419452"/>
            </a:xfrm>
            <a:prstGeom prst="straightConnector1">
              <a:avLst/>
            </a:prstGeom>
            <a:noFill/>
            <a:ln w="3175" cap="flat" cmpd="sng" algn="ctr">
              <a:solidFill>
                <a:srgbClr val="4472C4"/>
              </a:solidFill>
              <a:prstDash val="dash"/>
              <a:miter lim="800000"/>
              <a:headEnd type="oval" w="sm" len="sm"/>
              <a:tailEnd type="oval" w="sm" len="sm"/>
            </a:ln>
            <a:effectLst/>
          </p:spPr>
        </p:cxnSp>
        <p:cxnSp>
          <p:nvCxnSpPr>
            <p:cNvPr id="63" name="连接符: 肘形 131">
              <a:extLst>
                <a:ext uri="{FF2B5EF4-FFF2-40B4-BE49-F238E27FC236}">
                  <a16:creationId xmlns:a16="http://schemas.microsoft.com/office/drawing/2014/main" id="{CB8D52D7-D87A-F965-5770-C39FED124452}"/>
                </a:ext>
              </a:extLst>
            </p:cNvPr>
            <p:cNvCxnSpPr>
              <a:cxnSpLocks/>
              <a:stCxn id="22" idx="0"/>
              <a:endCxn id="56" idx="1"/>
            </p:cNvCxnSpPr>
            <p:nvPr/>
          </p:nvCxnSpPr>
          <p:spPr>
            <a:xfrm rot="5400000" flipH="1" flipV="1">
              <a:off x="2404386" y="2616490"/>
              <a:ext cx="748062" cy="1300745"/>
            </a:xfrm>
            <a:prstGeom prst="bentConnector2">
              <a:avLst/>
            </a:prstGeom>
            <a:noFill/>
            <a:ln w="3175" cap="flat" cmpd="sng" algn="ctr">
              <a:solidFill>
                <a:srgbClr val="4472C4"/>
              </a:solidFill>
              <a:prstDash val="dash"/>
              <a:miter lim="800000"/>
              <a:headEnd type="oval" w="sm" len="sm"/>
              <a:tailEnd type="oval" w="sm" len="sm"/>
            </a:ln>
            <a:effectLst/>
          </p:spPr>
        </p:cxnSp>
        <p:cxnSp>
          <p:nvCxnSpPr>
            <p:cNvPr id="64" name="连接符: 肘形 133">
              <a:extLst>
                <a:ext uri="{FF2B5EF4-FFF2-40B4-BE49-F238E27FC236}">
                  <a16:creationId xmlns:a16="http://schemas.microsoft.com/office/drawing/2014/main" id="{298626B4-F6BD-251F-D3D7-66EEAD202C3D}"/>
                </a:ext>
              </a:extLst>
            </p:cNvPr>
            <p:cNvCxnSpPr>
              <a:stCxn id="68" idx="2"/>
              <a:endCxn id="56" idx="1"/>
            </p:cNvCxnSpPr>
            <p:nvPr/>
          </p:nvCxnSpPr>
          <p:spPr>
            <a:xfrm rot="16200000" flipH="1">
              <a:off x="2643748" y="2107788"/>
              <a:ext cx="269339" cy="1300745"/>
            </a:xfrm>
            <a:prstGeom prst="bentConnector2">
              <a:avLst/>
            </a:prstGeom>
            <a:noFill/>
            <a:ln w="3175" cap="flat" cmpd="sng" algn="ctr">
              <a:solidFill>
                <a:srgbClr val="4472C4"/>
              </a:solidFill>
              <a:prstDash val="dash"/>
              <a:miter lim="800000"/>
              <a:headEnd type="oval" w="sm" len="sm"/>
              <a:tailEnd type="oval" w="sm" len="sm"/>
            </a:ln>
            <a:effectLst/>
          </p:spPr>
        </p:cxnSp>
        <p:grpSp>
          <p:nvGrpSpPr>
            <p:cNvPr id="65" name="组合 64">
              <a:extLst>
                <a:ext uri="{FF2B5EF4-FFF2-40B4-BE49-F238E27FC236}">
                  <a16:creationId xmlns:a16="http://schemas.microsoft.com/office/drawing/2014/main" id="{8EEFC33E-AB12-7114-D0B7-60DAEF7F5C31}"/>
                </a:ext>
              </a:extLst>
            </p:cNvPr>
            <p:cNvGrpSpPr/>
            <p:nvPr/>
          </p:nvGrpSpPr>
          <p:grpSpPr>
            <a:xfrm>
              <a:off x="1355684" y="1802033"/>
              <a:ext cx="1544722" cy="821459"/>
              <a:chOff x="1355684" y="1699241"/>
              <a:chExt cx="1544722" cy="924252"/>
            </a:xfrm>
          </p:grpSpPr>
          <p:grpSp>
            <p:nvGrpSpPr>
              <p:cNvPr id="66" name="组合 65">
                <a:extLst>
                  <a:ext uri="{FF2B5EF4-FFF2-40B4-BE49-F238E27FC236}">
                    <a16:creationId xmlns:a16="http://schemas.microsoft.com/office/drawing/2014/main" id="{C1869571-1936-F860-5B1C-643578763D54}"/>
                  </a:ext>
                </a:extLst>
              </p:cNvPr>
              <p:cNvGrpSpPr/>
              <p:nvPr/>
            </p:nvGrpSpPr>
            <p:grpSpPr>
              <a:xfrm>
                <a:off x="1355684" y="1699241"/>
                <a:ext cx="1544722" cy="924252"/>
                <a:chOff x="4923598" y="4447817"/>
                <a:chExt cx="2707843" cy="1620185"/>
              </a:xfrm>
            </p:grpSpPr>
            <p:pic>
              <p:nvPicPr>
                <p:cNvPr id="68" name="图片 67">
                  <a:extLst>
                    <a:ext uri="{FF2B5EF4-FFF2-40B4-BE49-F238E27FC236}">
                      <a16:creationId xmlns:a16="http://schemas.microsoft.com/office/drawing/2014/main" id="{242DC777-8A13-0A40-F9E8-6FAB2BDD014F}"/>
                    </a:ext>
                  </a:extLst>
                </p:cNvPr>
                <p:cNvPicPr>
                  <a:picLocks noChangeAspect="1"/>
                </p:cNvPicPr>
                <p:nvPr/>
              </p:nvPicPr>
              <p:blipFill>
                <a:blip r:embed="rId18">
                  <a:clrChange>
                    <a:clrFrom>
                      <a:srgbClr val="FFFFFF"/>
                    </a:clrFrom>
                    <a:clrTo>
                      <a:srgbClr val="FFFFFF">
                        <a:alpha val="0"/>
                      </a:srgbClr>
                    </a:clrTo>
                  </a:clrChange>
                </a:blip>
                <a:stretch>
                  <a:fillRect/>
                </a:stretch>
              </p:blipFill>
              <p:spPr>
                <a:xfrm>
                  <a:off x="4923598" y="4447817"/>
                  <a:ext cx="2707843" cy="1620185"/>
                </a:xfrm>
                <a:prstGeom prst="rect">
                  <a:avLst/>
                </a:prstGeom>
                <a:effectLst>
                  <a:outerShdw blurRad="50800" dist="38100" dir="5400000" algn="t" rotWithShape="0">
                    <a:prstClr val="black">
                      <a:alpha val="40000"/>
                    </a:prstClr>
                  </a:outerShdw>
                </a:effectLst>
              </p:spPr>
            </p:pic>
            <p:pic>
              <p:nvPicPr>
                <p:cNvPr id="69" name="图片 68">
                  <a:extLst>
                    <a:ext uri="{FF2B5EF4-FFF2-40B4-BE49-F238E27FC236}">
                      <a16:creationId xmlns:a16="http://schemas.microsoft.com/office/drawing/2014/main" id="{B6D512A7-BE19-D7F6-61CB-20E62F745408}"/>
                    </a:ext>
                  </a:extLst>
                </p:cNvPr>
                <p:cNvPicPr>
                  <a:picLocks noChangeAspect="1"/>
                </p:cNvPicPr>
                <p:nvPr/>
              </p:nvPicPr>
              <p:blipFill>
                <a:blip r:embed="rId19"/>
                <a:stretch>
                  <a:fillRect/>
                </a:stretch>
              </p:blipFill>
              <p:spPr>
                <a:xfrm>
                  <a:off x="5259420" y="4664075"/>
                  <a:ext cx="2006937" cy="1219199"/>
                </a:xfrm>
                <a:prstGeom prst="rect">
                  <a:avLst/>
                </a:prstGeom>
              </p:spPr>
            </p:pic>
          </p:grpSp>
          <p:sp>
            <p:nvSpPr>
              <p:cNvPr id="67" name="矩形 66">
                <a:extLst>
                  <a:ext uri="{FF2B5EF4-FFF2-40B4-BE49-F238E27FC236}">
                    <a16:creationId xmlns:a16="http://schemas.microsoft.com/office/drawing/2014/main" id="{44599DB6-2E4F-89FE-AB76-D6D17D08BEEF}"/>
                  </a:ext>
                </a:extLst>
              </p:cNvPr>
              <p:cNvSpPr/>
              <p:nvPr/>
            </p:nvSpPr>
            <p:spPr>
              <a:xfrm>
                <a:off x="1688480" y="1907035"/>
                <a:ext cx="879128" cy="540706"/>
              </a:xfrm>
              <a:prstGeom prst="rect">
                <a:avLst/>
              </a:prstGeom>
              <a:solidFill>
                <a:sysClr val="window" lastClr="FFFFFF">
                  <a:alpha val="88000"/>
                </a:sysClr>
              </a:solidFill>
              <a:ln w="6350" cap="flat" cmpd="sng" algn="ctr">
                <a:noFill/>
                <a:prstDash val="dash"/>
                <a:miter lim="800000"/>
              </a:ln>
              <a:effectLst>
                <a:outerShdw blurRad="152400" algn="ctr" rotWithShape="0">
                  <a:prstClr val="black">
                    <a:alpha val="9000"/>
                  </a:prstClr>
                </a:outerShdw>
                <a:softEdge rad="38100"/>
              </a:effectLst>
            </p:spPr>
            <p:txBody>
              <a:bodyPr lIns="0" tIns="0" rIns="0" bIns="0"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altLang="zh-CN" sz="1400" b="1" i="0" u="none" strike="noStrike" kern="0" cap="none" spc="0" normalizeH="0" baseline="0" noProof="0" dirty="0">
                    <a:ln>
                      <a:noFill/>
                    </a:ln>
                    <a:solidFill>
                      <a:prstClr val="white">
                        <a:lumMod val="75000"/>
                      </a:prstClr>
                    </a:solidFill>
                    <a:effectLst/>
                    <a:uLnTx/>
                    <a:uFillTx/>
                    <a:latin typeface="Arial"/>
                    <a:ea typeface="微软雅黑"/>
                    <a:cs typeface="+mn-cs"/>
                  </a:rPr>
                  <a:t>WMS</a:t>
                </a:r>
                <a:endParaRPr kumimoji="0" lang="zh-CN" altLang="en-US" sz="1400" b="1" i="0" u="none" strike="noStrike" kern="0" cap="none" spc="0" normalizeH="0" baseline="0" noProof="0" dirty="0">
                  <a:ln>
                    <a:noFill/>
                  </a:ln>
                  <a:solidFill>
                    <a:prstClr val="white">
                      <a:lumMod val="75000"/>
                    </a:prstClr>
                  </a:solidFill>
                  <a:effectLst/>
                  <a:uLnTx/>
                  <a:uFillTx/>
                  <a:latin typeface="Arial"/>
                  <a:ea typeface="微软雅黑"/>
                  <a:cs typeface="+mn-cs"/>
                </a:endParaRPr>
              </a:p>
            </p:txBody>
          </p:sp>
        </p:grpSp>
        <p:sp>
          <p:nvSpPr>
            <p:cNvPr id="70" name="矩形 69">
              <a:extLst>
                <a:ext uri="{FF2B5EF4-FFF2-40B4-BE49-F238E27FC236}">
                  <a16:creationId xmlns:a16="http://schemas.microsoft.com/office/drawing/2014/main" id="{BF3DC1BE-5239-31D3-1325-76AB66C42A2B}"/>
                </a:ext>
              </a:extLst>
            </p:cNvPr>
            <p:cNvSpPr/>
            <p:nvPr/>
          </p:nvSpPr>
          <p:spPr>
            <a:xfrm>
              <a:off x="1599100" y="5996831"/>
              <a:ext cx="1181428" cy="209063"/>
            </a:xfrm>
            <a:prstGeom prst="rect">
              <a:avLst/>
            </a:prstGeom>
            <a:solidFill>
              <a:sysClr val="window" lastClr="FFFFFF"/>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800" b="0" i="0" u="none" strike="noStrike" kern="0" cap="none" spc="0" normalizeH="0" baseline="0" noProof="0" dirty="0">
                  <a:ln>
                    <a:noFill/>
                  </a:ln>
                  <a:solidFill>
                    <a:prstClr val="white">
                      <a:lumMod val="65000"/>
                    </a:prstClr>
                  </a:solidFill>
                  <a:effectLst/>
                  <a:uLnTx/>
                  <a:uFillTx/>
                  <a:latin typeface="等线" panose="02010600030101010101" pitchFamily="2" charset="-122"/>
                  <a:ea typeface="等线" panose="02010600030101010101" pitchFamily="2" charset="-122"/>
                  <a:cs typeface="+mn-cs"/>
                </a:rPr>
                <a:t>仅为图示，根据需求配置</a:t>
              </a:r>
            </a:p>
          </p:txBody>
        </p:sp>
        <p:sp>
          <p:nvSpPr>
            <p:cNvPr id="71" name="矩形 70">
              <a:extLst>
                <a:ext uri="{FF2B5EF4-FFF2-40B4-BE49-F238E27FC236}">
                  <a16:creationId xmlns:a16="http://schemas.microsoft.com/office/drawing/2014/main" id="{CA296481-B685-70EA-CCC1-5490F5067C5E}"/>
                </a:ext>
              </a:extLst>
            </p:cNvPr>
            <p:cNvSpPr/>
            <p:nvPr/>
          </p:nvSpPr>
          <p:spPr>
            <a:xfrm>
              <a:off x="9404297" y="4696339"/>
              <a:ext cx="947023" cy="209063"/>
            </a:xfrm>
            <a:prstGeom prst="rect">
              <a:avLst/>
            </a:prstGeom>
            <a:solidFill>
              <a:sysClr val="window" lastClr="FFFFFF">
                <a:lumMod val="50000"/>
              </a:sysClr>
            </a:solidFill>
            <a:ln w="12700" cap="flat" cmpd="sng" algn="ctr">
              <a:noFill/>
              <a:prstDash val="solid"/>
              <a:miter lim="800000"/>
            </a:ln>
            <a:effectLst>
              <a:outerShdw blurRad="50800" dist="38100" dir="2700000" algn="tl" rotWithShape="0">
                <a:prstClr val="black">
                  <a:alpha val="40000"/>
                </a:prst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000" b="1" i="0" u="none" strike="noStrike" kern="0" cap="none" spc="0" normalizeH="0" baseline="0" noProof="0" dirty="0">
                  <a:ln>
                    <a:noFill/>
                  </a:ln>
                  <a:solidFill>
                    <a:prstClr val="white"/>
                  </a:solidFill>
                  <a:effectLst/>
                  <a:uLnTx/>
                  <a:uFillTx/>
                  <a:latin typeface="Arial"/>
                  <a:ea typeface="微软雅黑"/>
                  <a:cs typeface="+mn-cs"/>
                </a:rPr>
                <a:t>员工绩效报表</a:t>
              </a:r>
            </a:p>
          </p:txBody>
        </p:sp>
        <p:sp>
          <p:nvSpPr>
            <p:cNvPr id="72" name="箭头: 下 5">
              <a:extLst>
                <a:ext uri="{FF2B5EF4-FFF2-40B4-BE49-F238E27FC236}">
                  <a16:creationId xmlns:a16="http://schemas.microsoft.com/office/drawing/2014/main" id="{6C67B128-389A-383F-4399-EF09D393AE03}"/>
                </a:ext>
              </a:extLst>
            </p:cNvPr>
            <p:cNvSpPr/>
            <p:nvPr/>
          </p:nvSpPr>
          <p:spPr>
            <a:xfrm>
              <a:off x="7607098" y="3150309"/>
              <a:ext cx="252921" cy="134229"/>
            </a:xfrm>
            <a:prstGeom prst="downArrow">
              <a:avLst/>
            </a:prstGeom>
            <a:solidFill>
              <a:srgbClr val="66C7D0"/>
            </a:solidFill>
            <a:ln w="12700" cap="flat" cmpd="sng" algn="ctr">
              <a:noFill/>
              <a:prstDash val="solid"/>
              <a:miter lim="800000"/>
            </a:ln>
            <a:effectLst/>
          </p:spPr>
          <p:txBody>
            <a:bodyPr lIns="0" tIns="0" rIns="0" bIns="0" rtlCol="0" anchor="t"/>
            <a:lstStyle/>
            <a:p>
              <a:pPr marL="177800" marR="0" lvl="0" indent="-85725" defTabSz="91440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zh-CN" altLang="en-US" sz="1000" b="0" i="0" u="none" strike="noStrike" kern="0" cap="none" spc="0" normalizeH="0" baseline="0" noProof="0" dirty="0">
                <a:ln>
                  <a:noFill/>
                </a:ln>
                <a:solidFill>
                  <a:prstClr val="black">
                    <a:lumMod val="65000"/>
                    <a:lumOff val="35000"/>
                  </a:prstClr>
                </a:solidFill>
                <a:effectLst/>
                <a:uLnTx/>
                <a:uFillTx/>
                <a:latin typeface="微软雅黑"/>
                <a:ea typeface="微软雅黑"/>
                <a:cs typeface="+mn-cs"/>
              </a:endParaRPr>
            </a:p>
          </p:txBody>
        </p:sp>
        <p:sp>
          <p:nvSpPr>
            <p:cNvPr id="73" name="矩形 72">
              <a:extLst>
                <a:ext uri="{FF2B5EF4-FFF2-40B4-BE49-F238E27FC236}">
                  <a16:creationId xmlns:a16="http://schemas.microsoft.com/office/drawing/2014/main" id="{8D542B8E-DD23-7A78-16A4-DB317576A679}"/>
                </a:ext>
              </a:extLst>
            </p:cNvPr>
            <p:cNvSpPr/>
            <p:nvPr/>
          </p:nvSpPr>
          <p:spPr>
            <a:xfrm>
              <a:off x="3414054" y="4790677"/>
              <a:ext cx="290347" cy="1285426"/>
            </a:xfrm>
            <a:prstGeom prst="rect">
              <a:avLst/>
            </a:prstGeom>
            <a:solidFill>
              <a:srgbClr val="66C7D0"/>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prstClr val="white"/>
                  </a:solidFill>
                  <a:effectLst/>
                  <a:uLnTx/>
                  <a:uFillTx/>
                  <a:latin typeface="Arial"/>
                  <a:ea typeface="微软雅黑"/>
                  <a:cs typeface="+mn-cs"/>
                </a:rPr>
                <a:t>数字化应用价值</a:t>
              </a:r>
            </a:p>
          </p:txBody>
        </p:sp>
      </p:grpSp>
      <p:sp>
        <p:nvSpPr>
          <p:cNvPr id="74" name="文本框 73"/>
          <p:cNvSpPr txBox="1"/>
          <p:nvPr/>
        </p:nvSpPr>
        <p:spPr>
          <a:xfrm>
            <a:off x="713105" y="624840"/>
            <a:ext cx="10174854" cy="400110"/>
          </a:xfrm>
          <a:prstGeom prst="rect">
            <a:avLst/>
          </a:prstGeom>
          <a:noFill/>
        </p:spPr>
        <p:txBody>
          <a:bodyPr wrap="square" rtlCol="0" anchor="t">
            <a:spAutoFit/>
          </a:bodyPr>
          <a:lstStyle/>
          <a:p>
            <a:r>
              <a:rPr lang="en-US" altLang="zh-CN" sz="2000" b="1" dirty="0">
                <a:latin typeface="微软雅黑" charset="-122"/>
                <a:ea typeface="微软雅黑" charset="-122"/>
                <a:sym typeface="+mn-ea"/>
              </a:rPr>
              <a:t>PDA</a:t>
            </a:r>
            <a:r>
              <a:rPr lang="zh-CN" altLang="en-US" sz="2000" b="1" dirty="0">
                <a:latin typeface="微软雅黑" charset="-122"/>
                <a:ea typeface="微软雅黑" charset="-122"/>
                <a:sym typeface="+mn-ea"/>
              </a:rPr>
              <a:t>移动终端无线扫码数字化作业</a:t>
            </a:r>
          </a:p>
        </p:txBody>
      </p:sp>
    </p:spTree>
    <p:extLst>
      <p:ext uri="{BB962C8B-B14F-4D97-AF65-F5344CB8AC3E}">
        <p14:creationId xmlns:p14="http://schemas.microsoft.com/office/powerpoint/2010/main" val="2159042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金翼大赛gai-1 -17"/>
          <p:cNvPicPr>
            <a:picLocks noChangeAspect="1"/>
          </p:cNvPicPr>
          <p:nvPr/>
        </p:nvPicPr>
        <p:blipFill>
          <a:blip r:embed="rId3"/>
          <a:stretch>
            <a:fillRect/>
          </a:stretch>
        </p:blipFill>
        <p:spPr>
          <a:xfrm>
            <a:off x="10333355" y="6151245"/>
            <a:ext cx="1222375" cy="469900"/>
          </a:xfrm>
          <a:prstGeom prst="rect">
            <a:avLst/>
          </a:prstGeom>
        </p:spPr>
      </p:pic>
      <p:cxnSp>
        <p:nvCxnSpPr>
          <p:cNvPr id="4" name="直接连接符 3"/>
          <p:cNvCxnSpPr/>
          <p:nvPr/>
        </p:nvCxnSpPr>
        <p:spPr>
          <a:xfrm>
            <a:off x="713105" y="5738165"/>
            <a:ext cx="10766425" cy="0"/>
          </a:xfrm>
          <a:prstGeom prst="line">
            <a:avLst/>
          </a:prstGeom>
        </p:spPr>
        <p:style>
          <a:lnRef idx="2">
            <a:schemeClr val="accent1"/>
          </a:lnRef>
          <a:fillRef idx="0">
            <a:srgbClr val="FFFFFF"/>
          </a:fillRef>
          <a:effectRef idx="0">
            <a:srgbClr val="FFFFFF"/>
          </a:effectRef>
          <a:fontRef idx="minor">
            <a:schemeClr val="tx1"/>
          </a:fontRef>
        </p:style>
      </p:cxnSp>
      <p:pic>
        <p:nvPicPr>
          <p:cNvPr id="7" name="图片 6" descr="cs -19"/>
          <p:cNvPicPr>
            <a:picLocks noChangeAspect="1"/>
          </p:cNvPicPr>
          <p:nvPr/>
        </p:nvPicPr>
        <p:blipFill>
          <a:blip r:embed="rId4"/>
          <a:stretch>
            <a:fillRect/>
          </a:stretch>
        </p:blipFill>
        <p:spPr>
          <a:xfrm>
            <a:off x="621030" y="6158865"/>
            <a:ext cx="1976120" cy="368935"/>
          </a:xfrm>
          <a:prstGeom prst="rect">
            <a:avLst/>
          </a:prstGeom>
        </p:spPr>
      </p:pic>
      <p:graphicFrame>
        <p:nvGraphicFramePr>
          <p:cNvPr id="58" name="图表 57">
            <a:extLst>
              <a:ext uri="{FF2B5EF4-FFF2-40B4-BE49-F238E27FC236}">
                <a16:creationId xmlns:a16="http://schemas.microsoft.com/office/drawing/2014/main" id="{854133EA-0D43-5F98-2A09-26CF4757C7D1}"/>
              </a:ext>
            </a:extLst>
          </p:cNvPr>
          <p:cNvGraphicFramePr>
            <a:graphicFrameLocks/>
          </p:cNvGraphicFramePr>
          <p:nvPr>
            <p:extLst>
              <p:ext uri="{D42A27DB-BD31-4B8C-83A1-F6EECF244321}">
                <p14:modId xmlns:p14="http://schemas.microsoft.com/office/powerpoint/2010/main" val="3525903290"/>
              </p:ext>
            </p:extLst>
          </p:nvPr>
        </p:nvGraphicFramePr>
        <p:xfrm>
          <a:off x="1622877" y="1727486"/>
          <a:ext cx="2393232" cy="1815946"/>
        </p:xfrm>
        <a:graphic>
          <a:graphicData uri="http://schemas.openxmlformats.org/drawingml/2006/chart">
            <c:chart xmlns:c="http://schemas.openxmlformats.org/drawingml/2006/chart" xmlns:r="http://schemas.openxmlformats.org/officeDocument/2006/relationships" r:id="rId5"/>
          </a:graphicData>
        </a:graphic>
      </p:graphicFrame>
      <p:sp>
        <p:nvSpPr>
          <p:cNvPr id="59" name="文本框 58">
            <a:extLst>
              <a:ext uri="{FF2B5EF4-FFF2-40B4-BE49-F238E27FC236}">
                <a16:creationId xmlns:a16="http://schemas.microsoft.com/office/drawing/2014/main" id="{F35529C7-BE8C-545A-D565-73A942F3ADFB}"/>
              </a:ext>
            </a:extLst>
          </p:cNvPr>
          <p:cNvSpPr txBox="1"/>
          <p:nvPr/>
        </p:nvSpPr>
        <p:spPr>
          <a:xfrm>
            <a:off x="2798564" y="2065708"/>
            <a:ext cx="720069" cy="461665"/>
          </a:xfrm>
          <a:prstGeom prst="rect">
            <a:avLst/>
          </a:prstGeom>
          <a:noFill/>
        </p:spPr>
        <p:txBody>
          <a:bodyPr wrap="none" rtlCol="0">
            <a:spAutoFit/>
          </a:bodyPr>
          <a:lstStyle/>
          <a:p>
            <a:r>
              <a:rPr lang="en-US" altLang="zh-CN" sz="2400" b="1" dirty="0">
                <a:solidFill>
                  <a:schemeClr val="bg1"/>
                </a:solidFill>
              </a:rPr>
              <a:t>23%</a:t>
            </a:r>
            <a:endParaRPr lang="zh-CN" altLang="en-US" sz="2400" b="1" dirty="0">
              <a:solidFill>
                <a:schemeClr val="bg1"/>
              </a:solidFill>
            </a:endParaRPr>
          </a:p>
        </p:txBody>
      </p:sp>
      <p:sp>
        <p:nvSpPr>
          <p:cNvPr id="61" name="矩形 148"/>
          <p:cNvSpPr>
            <a:spLocks noChangeArrowheads="1"/>
          </p:cNvSpPr>
          <p:nvPr/>
        </p:nvSpPr>
        <p:spPr bwMode="auto">
          <a:xfrm>
            <a:off x="1840788" y="3561342"/>
            <a:ext cx="2183610" cy="327782"/>
          </a:xfrm>
          <a:prstGeom prst="rect">
            <a:avLst/>
          </a:prstGeom>
          <a:noFill/>
          <a:ln w="9525">
            <a:noFill/>
            <a:miter lim="800000"/>
          </a:ln>
        </p:spPr>
        <p:txBody>
          <a:bodyPr wrap="none">
            <a:spAutoFit/>
          </a:bodyPr>
          <a:lstStyle/>
          <a:p>
            <a:pPr indent="-168910" algn="ctr">
              <a:lnSpc>
                <a:spcPct val="90000"/>
              </a:lnSpc>
              <a:spcBef>
                <a:spcPct val="0"/>
              </a:spcBef>
              <a:spcAft>
                <a:spcPct val="0"/>
              </a:spcAft>
              <a:buSzPct val="25000"/>
              <a:defRPr/>
            </a:pPr>
            <a:r>
              <a:rPr lang="zh-CN" altLang="en-US" sz="1700" noProof="1">
                <a:latin typeface="微软雅黑" panose="020B0503020204020204" pitchFamily="34" charset="-122"/>
                <a:ea typeface="微软雅黑" panose="020B0503020204020204" pitchFamily="34" charset="-122"/>
                <a:cs typeface="+mn-ea"/>
                <a:sym typeface="微软雅黑" pitchFamily="34" charset="-122"/>
              </a:rPr>
              <a:t>分拣货时间减少</a:t>
            </a:r>
            <a:r>
              <a:rPr lang="en-US" altLang="zh-CN" sz="1700" b="1" noProof="1">
                <a:solidFill>
                  <a:schemeClr val="accent1"/>
                </a:solidFill>
                <a:latin typeface="微软雅黑" panose="020B0503020204020204" pitchFamily="34" charset="-122"/>
                <a:ea typeface="微软雅黑" panose="020B0503020204020204" pitchFamily="34" charset="-122"/>
                <a:cs typeface="+mn-ea"/>
                <a:sym typeface="微软雅黑" pitchFamily="34" charset="-122"/>
              </a:rPr>
              <a:t>23%</a:t>
            </a:r>
          </a:p>
        </p:txBody>
      </p:sp>
      <p:graphicFrame>
        <p:nvGraphicFramePr>
          <p:cNvPr id="71" name="图表 70">
            <a:extLst>
              <a:ext uri="{FF2B5EF4-FFF2-40B4-BE49-F238E27FC236}">
                <a16:creationId xmlns:a16="http://schemas.microsoft.com/office/drawing/2014/main" id="{D0C84B1B-1039-870D-DB55-04F06184A001}"/>
              </a:ext>
            </a:extLst>
          </p:cNvPr>
          <p:cNvGraphicFramePr>
            <a:graphicFrameLocks/>
          </p:cNvGraphicFramePr>
          <p:nvPr>
            <p:extLst>
              <p:ext uri="{D42A27DB-BD31-4B8C-83A1-F6EECF244321}">
                <p14:modId xmlns:p14="http://schemas.microsoft.com/office/powerpoint/2010/main" val="4018287515"/>
              </p:ext>
            </p:extLst>
          </p:nvPr>
        </p:nvGraphicFramePr>
        <p:xfrm>
          <a:off x="7812483" y="1727486"/>
          <a:ext cx="2393232" cy="1815946"/>
        </p:xfrm>
        <a:graphic>
          <a:graphicData uri="http://schemas.openxmlformats.org/drawingml/2006/chart">
            <c:chart xmlns:c="http://schemas.openxmlformats.org/drawingml/2006/chart" xmlns:r="http://schemas.openxmlformats.org/officeDocument/2006/relationships" r:id="rId6"/>
          </a:graphicData>
        </a:graphic>
      </p:graphicFrame>
      <p:sp>
        <p:nvSpPr>
          <p:cNvPr id="72" name="文本框 71">
            <a:extLst>
              <a:ext uri="{FF2B5EF4-FFF2-40B4-BE49-F238E27FC236}">
                <a16:creationId xmlns:a16="http://schemas.microsoft.com/office/drawing/2014/main" id="{B191C2C7-F2E3-3F0E-897F-517040EC594D}"/>
              </a:ext>
            </a:extLst>
          </p:cNvPr>
          <p:cNvSpPr txBox="1"/>
          <p:nvPr/>
        </p:nvSpPr>
        <p:spPr>
          <a:xfrm>
            <a:off x="8942781" y="2023870"/>
            <a:ext cx="720069" cy="461665"/>
          </a:xfrm>
          <a:prstGeom prst="rect">
            <a:avLst/>
          </a:prstGeom>
          <a:noFill/>
        </p:spPr>
        <p:txBody>
          <a:bodyPr wrap="none" rtlCol="0">
            <a:spAutoFit/>
          </a:bodyPr>
          <a:lstStyle/>
          <a:p>
            <a:r>
              <a:rPr lang="en-US" altLang="zh-CN" sz="2400" b="1" dirty="0">
                <a:solidFill>
                  <a:schemeClr val="bg1"/>
                </a:solidFill>
              </a:rPr>
              <a:t>20%</a:t>
            </a:r>
            <a:endParaRPr lang="zh-CN" altLang="en-US" sz="2400" b="1" dirty="0">
              <a:solidFill>
                <a:schemeClr val="bg1"/>
              </a:solidFill>
            </a:endParaRPr>
          </a:p>
        </p:txBody>
      </p:sp>
      <p:sp>
        <p:nvSpPr>
          <p:cNvPr id="73" name="矩形 148"/>
          <p:cNvSpPr>
            <a:spLocks noChangeArrowheads="1"/>
          </p:cNvSpPr>
          <p:nvPr/>
        </p:nvSpPr>
        <p:spPr bwMode="auto">
          <a:xfrm>
            <a:off x="7839682" y="3567433"/>
            <a:ext cx="2379176" cy="327782"/>
          </a:xfrm>
          <a:prstGeom prst="rect">
            <a:avLst/>
          </a:prstGeom>
          <a:noFill/>
          <a:ln w="9525">
            <a:noFill/>
            <a:miter lim="800000"/>
          </a:ln>
        </p:spPr>
        <p:txBody>
          <a:bodyPr wrap="none">
            <a:spAutoFit/>
          </a:bodyPr>
          <a:lstStyle/>
          <a:p>
            <a:pPr indent="-168910" algn="ctr">
              <a:lnSpc>
                <a:spcPct val="90000"/>
              </a:lnSpc>
              <a:spcBef>
                <a:spcPct val="0"/>
              </a:spcBef>
              <a:spcAft>
                <a:spcPct val="0"/>
              </a:spcAft>
              <a:buSzPct val="25000"/>
              <a:defRPr/>
            </a:pPr>
            <a:r>
              <a:rPr lang="zh-CN" altLang="en-US" sz="1700" noProof="1">
                <a:latin typeface="微软雅黑" panose="020B0503020204020204" pitchFamily="34" charset="-122"/>
                <a:ea typeface="微软雅黑" panose="020B0503020204020204" pitchFamily="34" charset="-122"/>
                <a:cs typeface="+mn-ea"/>
                <a:sym typeface="微软雅黑" pitchFamily="34" charset="-122"/>
              </a:rPr>
              <a:t>整体配送效率提升</a:t>
            </a:r>
            <a:r>
              <a:rPr lang="en-US" altLang="zh-CN" sz="1700" b="1" noProof="1">
                <a:solidFill>
                  <a:schemeClr val="accent1"/>
                </a:solidFill>
                <a:latin typeface="微软雅黑" panose="020B0503020204020204" pitchFamily="34" charset="-122"/>
                <a:ea typeface="微软雅黑" panose="020B0503020204020204" pitchFamily="34" charset="-122"/>
                <a:cs typeface="+mn-ea"/>
                <a:sym typeface="微软雅黑" pitchFamily="34" charset="-122"/>
              </a:rPr>
              <a:t>20%</a:t>
            </a:r>
            <a:endParaRPr lang="zh-CN" altLang="en-US" sz="1700" b="1" noProof="1">
              <a:solidFill>
                <a:schemeClr val="accent1"/>
              </a:solidFill>
              <a:latin typeface="微软雅黑" panose="020B0503020204020204" pitchFamily="34" charset="-122"/>
              <a:ea typeface="微软雅黑" panose="020B0503020204020204" pitchFamily="34" charset="-122"/>
              <a:cs typeface="+mn-ea"/>
              <a:sym typeface="微软雅黑" pitchFamily="34" charset="-122"/>
            </a:endParaRPr>
          </a:p>
        </p:txBody>
      </p:sp>
      <p:sp>
        <p:nvSpPr>
          <p:cNvPr id="96" name="文本框 95">
            <a:extLst>
              <a:ext uri="{FF2B5EF4-FFF2-40B4-BE49-F238E27FC236}">
                <a16:creationId xmlns:a16="http://schemas.microsoft.com/office/drawing/2014/main" id="{AA031438-122F-631B-0634-74043A27138A}"/>
              </a:ext>
            </a:extLst>
          </p:cNvPr>
          <p:cNvSpPr txBox="1"/>
          <p:nvPr/>
        </p:nvSpPr>
        <p:spPr>
          <a:xfrm>
            <a:off x="3337625" y="1511943"/>
            <a:ext cx="4686398" cy="338554"/>
          </a:xfrm>
          <a:prstGeom prst="rect">
            <a:avLst/>
          </a:prstGeom>
          <a:noFill/>
        </p:spPr>
        <p:txBody>
          <a:bodyPr wrap="square">
            <a:spAutoFit/>
          </a:bodyPr>
          <a:lstStyle/>
          <a:p>
            <a:pPr marL="266700" marR="0" indent="266700"/>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移动应用后，</a:t>
            </a:r>
            <a:r>
              <a:rPr lang="zh-CN" altLang="en-US" sz="1600" kern="100" dirty="0">
                <a:effectLst/>
                <a:latin typeface="微软雅黑" panose="020B0503020204020204" pitchFamily="34" charset="-122"/>
                <a:ea typeface="微软雅黑" panose="020B0503020204020204" pitchFamily="34" charset="-122"/>
                <a:cs typeface="Times New Roman" panose="02020603050405020304" pitchFamily="18" charset="0"/>
              </a:rPr>
              <a:t>人员和分拣量无变化的情况下</a:t>
            </a:r>
          </a:p>
        </p:txBody>
      </p:sp>
      <p:sp>
        <p:nvSpPr>
          <p:cNvPr id="149" name="圆角矩形 103"/>
          <p:cNvSpPr/>
          <p:nvPr/>
        </p:nvSpPr>
        <p:spPr>
          <a:xfrm>
            <a:off x="1055801" y="4202214"/>
            <a:ext cx="10256363" cy="1227626"/>
          </a:xfrm>
          <a:prstGeom prst="roundRect">
            <a:avLst>
              <a:gd name="adj" fmla="val 4968"/>
            </a:avLst>
          </a:prstGeom>
          <a:noFill/>
          <a:ln w="3175" cap="rnd" cmpd="sng">
            <a:solidFill>
              <a:srgbClr val="586371"/>
            </a:solidFill>
            <a:prstDash val="dash"/>
            <a:round/>
            <a:headEnd type="none" w="med" len="med"/>
            <a:tailEnd type="none" w="med" len="med"/>
          </a:ln>
        </p:spPr>
        <p:txBody>
          <a:bodyPr vert="eaVert" anchor="ctr"/>
          <a:lstStyle/>
          <a:p>
            <a:pPr indent="0" algn="ctr">
              <a:spcBef>
                <a:spcPct val="20000"/>
              </a:spcBef>
            </a:pPr>
            <a:endParaRPr lang="zh-CN" altLang="en-US" sz="1400" b="1">
              <a:solidFill>
                <a:schemeClr val="bg1"/>
              </a:solidFill>
              <a:latin typeface="微软雅黑" pitchFamily="34" charset="-122"/>
              <a:ea typeface="微软雅黑" pitchFamily="34" charset="-122"/>
              <a:sym typeface="微软雅黑" pitchFamily="34" charset="-122"/>
            </a:endParaRPr>
          </a:p>
        </p:txBody>
      </p:sp>
      <p:sp>
        <p:nvSpPr>
          <p:cNvPr id="46" name="矩形 45"/>
          <p:cNvSpPr/>
          <p:nvPr/>
        </p:nvSpPr>
        <p:spPr>
          <a:xfrm>
            <a:off x="1586027" y="4418286"/>
            <a:ext cx="2567603" cy="861774"/>
          </a:xfrm>
          <a:prstGeom prst="rect">
            <a:avLst/>
          </a:prstGeom>
        </p:spPr>
        <p:txBody>
          <a:bodyPr wrap="square">
            <a:spAutoFit/>
          </a:bodyPr>
          <a:lstStyle/>
          <a:p>
            <a:pPr marL="92075" indent="-92075">
              <a:lnSpc>
                <a:spcPts val="1600"/>
              </a:lnSpc>
              <a:spcBef>
                <a:spcPts val="600"/>
              </a:spcBef>
              <a:buFont typeface="微软雅黑" pitchFamily="34" charset="-122"/>
              <a:buChar char="▌"/>
            </a:pPr>
            <a:r>
              <a:rPr lang="zh-CN" altLang="en-US" sz="1335" noProof="1">
                <a:solidFill>
                  <a:schemeClr val="tx2">
                    <a:lumMod val="75000"/>
                  </a:schemeClr>
                </a:solidFill>
                <a:latin typeface="微软雅黑" pitchFamily="34" charset="-122"/>
                <a:ea typeface="微软雅黑" pitchFamily="34" charset="-122"/>
                <a:sym typeface="微软雅黑" pitchFamily="34" charset="-122"/>
              </a:rPr>
              <a:t>拣货路径规划、批量拣货</a:t>
            </a:r>
            <a:endParaRPr lang="en-US" altLang="zh-CN" sz="1335" noProof="1">
              <a:solidFill>
                <a:schemeClr val="tx2">
                  <a:lumMod val="75000"/>
                </a:schemeClr>
              </a:solidFill>
              <a:latin typeface="微软雅黑" pitchFamily="34" charset="-122"/>
              <a:ea typeface="微软雅黑" pitchFamily="34" charset="-122"/>
              <a:sym typeface="微软雅黑" pitchFamily="34" charset="-122"/>
            </a:endParaRPr>
          </a:p>
          <a:p>
            <a:pPr marL="92075" indent="-92075">
              <a:lnSpc>
                <a:spcPts val="1600"/>
              </a:lnSpc>
              <a:spcBef>
                <a:spcPts val="600"/>
              </a:spcBef>
              <a:buFont typeface="微软雅黑" pitchFamily="34" charset="-122"/>
              <a:buChar char="▌"/>
            </a:pPr>
            <a:r>
              <a:rPr lang="zh-CN" altLang="en-US" sz="1335" noProof="1">
                <a:solidFill>
                  <a:schemeClr val="tx2">
                    <a:lumMod val="75000"/>
                  </a:schemeClr>
                </a:solidFill>
                <a:latin typeface="微软雅黑" pitchFamily="34" charset="-122"/>
                <a:ea typeface="微软雅黑" pitchFamily="34" charset="-122"/>
                <a:sym typeface="微软雅黑" pitchFamily="34" charset="-122"/>
              </a:rPr>
              <a:t>实时库存管理、动态货位管理</a:t>
            </a:r>
            <a:endParaRPr lang="en-US" altLang="zh-CN" sz="1335" noProof="1">
              <a:solidFill>
                <a:schemeClr val="tx2">
                  <a:lumMod val="75000"/>
                </a:schemeClr>
              </a:solidFill>
              <a:latin typeface="微软雅黑" pitchFamily="34" charset="-122"/>
              <a:ea typeface="微软雅黑" pitchFamily="34" charset="-122"/>
              <a:sym typeface="微软雅黑" pitchFamily="34" charset="-122"/>
            </a:endParaRPr>
          </a:p>
          <a:p>
            <a:pPr marL="92075" indent="-92075">
              <a:lnSpc>
                <a:spcPts val="1600"/>
              </a:lnSpc>
              <a:spcBef>
                <a:spcPts val="600"/>
              </a:spcBef>
              <a:buFont typeface="微软雅黑" pitchFamily="34" charset="-122"/>
              <a:buChar char="▌"/>
            </a:pPr>
            <a:r>
              <a:rPr lang="zh-CN" altLang="en-US" sz="1335" noProof="1">
                <a:solidFill>
                  <a:schemeClr val="tx2">
                    <a:lumMod val="75000"/>
                  </a:schemeClr>
                </a:solidFill>
                <a:latin typeface="微软雅黑" pitchFamily="34" charset="-122"/>
                <a:ea typeface="微软雅黑" pitchFamily="34" charset="-122"/>
                <a:sym typeface="微软雅黑" pitchFamily="34" charset="-122"/>
              </a:rPr>
              <a:t>自动化指引、条码扫描验证</a:t>
            </a:r>
          </a:p>
        </p:txBody>
      </p:sp>
      <p:sp>
        <p:nvSpPr>
          <p:cNvPr id="47" name="矩形 46"/>
          <p:cNvSpPr/>
          <p:nvPr/>
        </p:nvSpPr>
        <p:spPr>
          <a:xfrm>
            <a:off x="4948942" y="4453883"/>
            <a:ext cx="3075081" cy="861774"/>
          </a:xfrm>
          <a:prstGeom prst="rect">
            <a:avLst/>
          </a:prstGeom>
        </p:spPr>
        <p:txBody>
          <a:bodyPr wrap="square">
            <a:spAutoFit/>
          </a:bodyPr>
          <a:lstStyle/>
          <a:p>
            <a:pPr marL="92075" indent="-92075">
              <a:lnSpc>
                <a:spcPts val="1600"/>
              </a:lnSpc>
              <a:spcBef>
                <a:spcPts val="600"/>
              </a:spcBef>
              <a:buFont typeface="微软雅黑" pitchFamily="34" charset="-122"/>
              <a:buChar char="▌"/>
            </a:pPr>
            <a:r>
              <a:rPr lang="zh-CN" altLang="en-US" sz="1335" noProof="1">
                <a:solidFill>
                  <a:schemeClr val="tx2">
                    <a:lumMod val="75000"/>
                  </a:schemeClr>
                </a:solidFill>
                <a:latin typeface="微软雅黑" pitchFamily="34" charset="-122"/>
                <a:ea typeface="微软雅黑" pitchFamily="34" charset="-122"/>
                <a:sym typeface="微软雅黑" pitchFamily="34" charset="-122"/>
              </a:rPr>
              <a:t>订单优先级管理、订单合并与拆分</a:t>
            </a:r>
            <a:endParaRPr lang="en-US" altLang="zh-CN" sz="1335" noProof="1">
              <a:solidFill>
                <a:schemeClr val="tx2">
                  <a:lumMod val="75000"/>
                </a:schemeClr>
              </a:solidFill>
              <a:latin typeface="微软雅黑" pitchFamily="34" charset="-122"/>
              <a:ea typeface="微软雅黑" pitchFamily="34" charset="-122"/>
              <a:sym typeface="微软雅黑" pitchFamily="34" charset="-122"/>
            </a:endParaRPr>
          </a:p>
          <a:p>
            <a:pPr marL="92075" indent="-92075">
              <a:lnSpc>
                <a:spcPts val="1600"/>
              </a:lnSpc>
              <a:spcBef>
                <a:spcPts val="600"/>
              </a:spcBef>
              <a:buFont typeface="微软雅黑" pitchFamily="34" charset="-122"/>
              <a:buChar char="▌"/>
            </a:pPr>
            <a:r>
              <a:rPr lang="zh-CN" altLang="en-US" sz="1335" noProof="1">
                <a:solidFill>
                  <a:schemeClr val="tx2">
                    <a:lumMod val="75000"/>
                  </a:schemeClr>
                </a:solidFill>
                <a:latin typeface="微软雅黑" pitchFamily="34" charset="-122"/>
                <a:ea typeface="微软雅黑" pitchFamily="34" charset="-122"/>
                <a:sym typeface="微软雅黑" pitchFamily="34" charset="-122"/>
              </a:rPr>
              <a:t>移动化设备应用</a:t>
            </a:r>
            <a:endParaRPr lang="en-US" altLang="zh-CN" sz="1335" noProof="1">
              <a:solidFill>
                <a:schemeClr val="tx2">
                  <a:lumMod val="75000"/>
                </a:schemeClr>
              </a:solidFill>
              <a:latin typeface="微软雅黑" pitchFamily="34" charset="-122"/>
              <a:ea typeface="微软雅黑" pitchFamily="34" charset="-122"/>
              <a:sym typeface="微软雅黑" pitchFamily="34" charset="-122"/>
            </a:endParaRPr>
          </a:p>
          <a:p>
            <a:pPr marL="92075" indent="-92075">
              <a:lnSpc>
                <a:spcPts val="1600"/>
              </a:lnSpc>
              <a:spcBef>
                <a:spcPts val="600"/>
              </a:spcBef>
              <a:buFont typeface="微软雅黑" pitchFamily="34" charset="-122"/>
              <a:buChar char="▌"/>
            </a:pPr>
            <a:r>
              <a:rPr lang="zh-CN" altLang="en-US" sz="1335" noProof="1">
                <a:solidFill>
                  <a:schemeClr val="tx2">
                    <a:lumMod val="75000"/>
                  </a:schemeClr>
                </a:solidFill>
                <a:latin typeface="微软雅黑" pitchFamily="34" charset="-122"/>
                <a:ea typeface="微软雅黑" pitchFamily="34" charset="-122"/>
                <a:sym typeface="微软雅黑" pitchFamily="34" charset="-122"/>
              </a:rPr>
              <a:t>数据驱动的持续优化</a:t>
            </a:r>
          </a:p>
        </p:txBody>
      </p:sp>
      <p:sp>
        <p:nvSpPr>
          <p:cNvPr id="48" name="矩形 47"/>
          <p:cNvSpPr/>
          <p:nvPr/>
        </p:nvSpPr>
        <p:spPr>
          <a:xfrm>
            <a:off x="8529519" y="4453883"/>
            <a:ext cx="2266661" cy="861774"/>
          </a:xfrm>
          <a:prstGeom prst="rect">
            <a:avLst/>
          </a:prstGeom>
        </p:spPr>
        <p:txBody>
          <a:bodyPr wrap="square">
            <a:spAutoFit/>
          </a:bodyPr>
          <a:lstStyle/>
          <a:p>
            <a:pPr marL="92075" indent="-92075">
              <a:lnSpc>
                <a:spcPts val="1600"/>
              </a:lnSpc>
              <a:spcBef>
                <a:spcPts val="600"/>
              </a:spcBef>
              <a:buFont typeface="微软雅黑" pitchFamily="34" charset="-122"/>
              <a:buChar char="▌"/>
            </a:pPr>
            <a:r>
              <a:rPr lang="zh-CN" altLang="en-US" sz="1335" noProof="1">
                <a:solidFill>
                  <a:schemeClr val="tx2">
                    <a:lumMod val="75000"/>
                  </a:schemeClr>
                </a:solidFill>
                <a:latin typeface="微软雅黑" pitchFamily="34" charset="-122"/>
                <a:ea typeface="微软雅黑" pitchFamily="34" charset="-122"/>
                <a:sym typeface="微软雅黑" pitchFamily="34" charset="-122"/>
              </a:rPr>
              <a:t>优化订单处理流程</a:t>
            </a:r>
            <a:endParaRPr lang="en-US" altLang="zh-CN" sz="1335" noProof="1">
              <a:solidFill>
                <a:schemeClr val="tx2">
                  <a:lumMod val="75000"/>
                </a:schemeClr>
              </a:solidFill>
              <a:latin typeface="微软雅黑" pitchFamily="34" charset="-122"/>
              <a:ea typeface="微软雅黑" pitchFamily="34" charset="-122"/>
              <a:sym typeface="微软雅黑" pitchFamily="34" charset="-122"/>
            </a:endParaRPr>
          </a:p>
          <a:p>
            <a:pPr marL="92075" indent="-92075">
              <a:lnSpc>
                <a:spcPts val="1600"/>
              </a:lnSpc>
              <a:spcBef>
                <a:spcPts val="600"/>
              </a:spcBef>
              <a:buFont typeface="微软雅黑" pitchFamily="34" charset="-122"/>
              <a:buChar char="▌"/>
            </a:pPr>
            <a:r>
              <a:rPr lang="zh-CN" altLang="en-US" sz="1335" noProof="1">
                <a:solidFill>
                  <a:schemeClr val="tx2">
                    <a:lumMod val="75000"/>
                  </a:schemeClr>
                </a:solidFill>
                <a:latin typeface="微软雅黑" pitchFamily="34" charset="-122"/>
                <a:ea typeface="微软雅黑" pitchFamily="34" charset="-122"/>
                <a:sym typeface="微软雅黑" pitchFamily="34" charset="-122"/>
              </a:rPr>
              <a:t>优化配送路线</a:t>
            </a:r>
            <a:endParaRPr lang="en-US" altLang="zh-CN" sz="1335" noProof="1">
              <a:solidFill>
                <a:schemeClr val="tx2">
                  <a:lumMod val="75000"/>
                </a:schemeClr>
              </a:solidFill>
              <a:latin typeface="微软雅黑" pitchFamily="34" charset="-122"/>
              <a:ea typeface="微软雅黑" pitchFamily="34" charset="-122"/>
              <a:sym typeface="微软雅黑" pitchFamily="34" charset="-122"/>
            </a:endParaRPr>
          </a:p>
          <a:p>
            <a:pPr marL="92075" indent="-92075">
              <a:lnSpc>
                <a:spcPts val="1600"/>
              </a:lnSpc>
              <a:spcBef>
                <a:spcPts val="600"/>
              </a:spcBef>
              <a:buFont typeface="微软雅黑" pitchFamily="34" charset="-122"/>
              <a:buChar char="▌"/>
            </a:pPr>
            <a:r>
              <a:rPr lang="zh-CN" altLang="en-US" sz="1335" noProof="1">
                <a:solidFill>
                  <a:schemeClr val="tx2">
                    <a:lumMod val="75000"/>
                  </a:schemeClr>
                </a:solidFill>
                <a:latin typeface="微软雅黑" pitchFamily="34" charset="-122"/>
                <a:ea typeface="微软雅黑" pitchFamily="34" charset="-122"/>
                <a:sym typeface="微软雅黑" pitchFamily="34" charset="-122"/>
              </a:rPr>
              <a:t>透明化服务</a:t>
            </a:r>
          </a:p>
        </p:txBody>
      </p:sp>
      <p:sp>
        <p:nvSpPr>
          <p:cNvPr id="17" name="文本框 16"/>
          <p:cNvSpPr txBox="1"/>
          <p:nvPr/>
        </p:nvSpPr>
        <p:spPr>
          <a:xfrm>
            <a:off x="713105" y="624840"/>
            <a:ext cx="10174854" cy="400110"/>
          </a:xfrm>
          <a:prstGeom prst="rect">
            <a:avLst/>
          </a:prstGeom>
          <a:noFill/>
        </p:spPr>
        <p:txBody>
          <a:bodyPr wrap="square" rtlCol="0" anchor="t">
            <a:spAutoFit/>
          </a:bodyPr>
          <a:lstStyle/>
          <a:p>
            <a:r>
              <a:rPr lang="zh-CN" altLang="en-US" sz="2000" b="1" dirty="0">
                <a:latin typeface="微软雅黑" charset="-122"/>
                <a:ea typeface="微软雅黑" charset="-122"/>
                <a:sym typeface="+mn-ea"/>
              </a:rPr>
              <a:t>供应链响应时间节约</a:t>
            </a:r>
          </a:p>
        </p:txBody>
      </p:sp>
      <p:sp>
        <p:nvSpPr>
          <p:cNvPr id="18" name="箭头: 右 52">
            <a:extLst>
              <a:ext uri="{FF2B5EF4-FFF2-40B4-BE49-F238E27FC236}">
                <a16:creationId xmlns:a16="http://schemas.microsoft.com/office/drawing/2014/main" id="{590279EA-D434-8536-F433-6C7CA9F7E90B}"/>
              </a:ext>
            </a:extLst>
          </p:cNvPr>
          <p:cNvSpPr/>
          <p:nvPr/>
        </p:nvSpPr>
        <p:spPr>
          <a:xfrm rot="5400000">
            <a:off x="5875824" y="3881671"/>
            <a:ext cx="188295" cy="318266"/>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1140123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金翼大赛gai-1 -17"/>
          <p:cNvPicPr>
            <a:picLocks noChangeAspect="1"/>
          </p:cNvPicPr>
          <p:nvPr/>
        </p:nvPicPr>
        <p:blipFill>
          <a:blip r:embed="rId3"/>
          <a:stretch>
            <a:fillRect/>
          </a:stretch>
        </p:blipFill>
        <p:spPr>
          <a:xfrm>
            <a:off x="10333355" y="6151245"/>
            <a:ext cx="1222375" cy="469900"/>
          </a:xfrm>
          <a:prstGeom prst="rect">
            <a:avLst/>
          </a:prstGeom>
        </p:spPr>
      </p:pic>
      <p:cxnSp>
        <p:nvCxnSpPr>
          <p:cNvPr id="4" name="直接连接符 3"/>
          <p:cNvCxnSpPr/>
          <p:nvPr/>
        </p:nvCxnSpPr>
        <p:spPr>
          <a:xfrm>
            <a:off x="713105" y="6011545"/>
            <a:ext cx="10766425" cy="0"/>
          </a:xfrm>
          <a:prstGeom prst="line">
            <a:avLst/>
          </a:prstGeom>
        </p:spPr>
        <p:style>
          <a:lnRef idx="2">
            <a:schemeClr val="accent1"/>
          </a:lnRef>
          <a:fillRef idx="0">
            <a:srgbClr val="FFFFFF"/>
          </a:fillRef>
          <a:effectRef idx="0">
            <a:srgbClr val="FFFFFF"/>
          </a:effectRef>
          <a:fontRef idx="minor">
            <a:schemeClr val="tx1"/>
          </a:fontRef>
        </p:style>
      </p:cxnSp>
      <p:pic>
        <p:nvPicPr>
          <p:cNvPr id="7" name="图片 6" descr="cs -19"/>
          <p:cNvPicPr>
            <a:picLocks noChangeAspect="1"/>
          </p:cNvPicPr>
          <p:nvPr/>
        </p:nvPicPr>
        <p:blipFill>
          <a:blip r:embed="rId4"/>
          <a:stretch>
            <a:fillRect/>
          </a:stretch>
        </p:blipFill>
        <p:spPr>
          <a:xfrm>
            <a:off x="621030" y="6158865"/>
            <a:ext cx="1976120" cy="368935"/>
          </a:xfrm>
          <a:prstGeom prst="rect">
            <a:avLst/>
          </a:prstGeom>
        </p:spPr>
      </p:pic>
      <p:grpSp>
        <p:nvGrpSpPr>
          <p:cNvPr id="67" name="组合 66"/>
          <p:cNvGrpSpPr/>
          <p:nvPr/>
        </p:nvGrpSpPr>
        <p:grpSpPr>
          <a:xfrm>
            <a:off x="1295564" y="1797521"/>
            <a:ext cx="2348873" cy="2379462"/>
            <a:chOff x="1058545" y="3180089"/>
            <a:chExt cx="2348873" cy="2379462"/>
          </a:xfrm>
        </p:grpSpPr>
        <p:grpSp>
          <p:nvGrpSpPr>
            <p:cNvPr id="68" name="íṧḷiḑê">
              <a:extLst>
                <a:ext uri="{FF2B5EF4-FFF2-40B4-BE49-F238E27FC236}">
                  <a16:creationId xmlns:a16="http://schemas.microsoft.com/office/drawing/2014/main" id="{C73C88E6-765C-73AC-0066-39EE474C7229}"/>
                </a:ext>
              </a:extLst>
            </p:cNvPr>
            <p:cNvGrpSpPr/>
            <p:nvPr/>
          </p:nvGrpSpPr>
          <p:grpSpPr>
            <a:xfrm>
              <a:off x="1058545" y="4060839"/>
              <a:ext cx="2348873" cy="1498712"/>
              <a:chOff x="1034930" y="4215770"/>
              <a:chExt cx="2271466" cy="1185605"/>
            </a:xfrm>
          </p:grpSpPr>
          <p:sp>
            <p:nvSpPr>
              <p:cNvPr id="74" name="Text1">
                <a:extLst>
                  <a:ext uri="{FF2B5EF4-FFF2-40B4-BE49-F238E27FC236}">
                    <a16:creationId xmlns:a16="http://schemas.microsoft.com/office/drawing/2014/main" id="{560278CE-9D0E-FC04-A6B8-6444AF1E439C}"/>
                  </a:ext>
                </a:extLst>
              </p:cNvPr>
              <p:cNvSpPr txBox="1"/>
              <p:nvPr/>
            </p:nvSpPr>
            <p:spPr>
              <a:xfrm>
                <a:off x="1034930" y="4607760"/>
                <a:ext cx="2271466" cy="793615"/>
              </a:xfrm>
              <a:prstGeom prst="rect">
                <a:avLst/>
              </a:prstGeom>
              <a:noFill/>
            </p:spPr>
            <p:txBody>
              <a:bodyPr wrap="square" rtlCol="0" anchor="t" anchorCtr="1">
                <a:normAutofit/>
              </a:bodyPr>
              <a:lstStyle>
                <a:defPPr>
                  <a:defRPr lang="zh-CN"/>
                </a:defPPr>
                <a:lvl1pPr marL="0" algn="ctr" defTabSz="914400" rtl="0" eaLnBrk="1" latinLnBrk="0" hangingPunct="1">
                  <a:lnSpc>
                    <a:spcPct val="150000"/>
                  </a:lnSpc>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从上线前仅能支持</a:t>
                </a:r>
                <a:r>
                  <a:rPr lang="en-US" alt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1200</a:t>
                </a:r>
                <a:r>
                  <a:rPr lang="zh-CN" alt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左右品项提升到目前</a:t>
                </a:r>
                <a:r>
                  <a:rPr lang="en-US" alt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3500+</a:t>
                </a:r>
                <a:endParaRPr lang="en-US" altLang="zh-CN"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75" name="Bullet1">
                <a:extLst>
                  <a:ext uri="{FF2B5EF4-FFF2-40B4-BE49-F238E27FC236}">
                    <a16:creationId xmlns:a16="http://schemas.microsoft.com/office/drawing/2014/main" id="{C4C05453-FE5D-FDC9-3A69-EDCDA8C338BD}"/>
                  </a:ext>
                </a:extLst>
              </p:cNvPr>
              <p:cNvSpPr txBox="1"/>
              <p:nvPr/>
            </p:nvSpPr>
            <p:spPr>
              <a:xfrm>
                <a:off x="1046545" y="4215770"/>
                <a:ext cx="2248237" cy="406065"/>
              </a:xfrm>
              <a:prstGeom prst="rect">
                <a:avLst/>
              </a:prstGeom>
              <a:noFill/>
              <a:ln>
                <a:noFill/>
              </a:ln>
            </p:spPr>
            <p:txBody>
              <a:bodyPr wrap="square" lIns="91440" tIns="45720" rIns="91440" bIns="45720" anchor="b" anchorCtr="1">
                <a:normAutofit fontScale="850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SzPct val="25000"/>
                </a:pPr>
                <a:r>
                  <a:rPr lang="en-US" altLang="zh-CN" sz="2000" dirty="0">
                    <a:latin typeface="微软雅黑" panose="020B0503020204020204" pitchFamily="34" charset="-122"/>
                    <a:ea typeface="微软雅黑" panose="020B0503020204020204" pitchFamily="34" charset="-122"/>
                    <a:cs typeface="+mn-ea"/>
                    <a:sym typeface="+mn-lt"/>
                  </a:rPr>
                  <a:t>SKU</a:t>
                </a:r>
                <a:r>
                  <a:rPr lang="zh-CN" altLang="en-US" sz="2000" dirty="0">
                    <a:latin typeface="微软雅黑" panose="020B0503020204020204" pitchFamily="34" charset="-122"/>
                    <a:ea typeface="微软雅黑" panose="020B0503020204020204" pitchFamily="34" charset="-122"/>
                    <a:cs typeface="+mn-ea"/>
                    <a:sym typeface="+mn-lt"/>
                  </a:rPr>
                  <a:t>承载率扩大了</a:t>
                </a:r>
                <a:r>
                  <a:rPr lang="en-US" altLang="zh-CN" sz="2000" b="1" dirty="0">
                    <a:solidFill>
                      <a:schemeClr val="accent1"/>
                    </a:solidFill>
                    <a:latin typeface="微软雅黑" panose="020B0503020204020204" pitchFamily="34" charset="-122"/>
                    <a:ea typeface="微软雅黑" panose="020B0503020204020204" pitchFamily="34" charset="-122"/>
                    <a:cs typeface="+mn-ea"/>
                    <a:sym typeface="+mn-lt"/>
                  </a:rPr>
                  <a:t>2</a:t>
                </a:r>
                <a:r>
                  <a:rPr lang="zh-CN" altLang="en-US" sz="2000" b="1" dirty="0">
                    <a:solidFill>
                      <a:schemeClr val="accent1"/>
                    </a:solidFill>
                    <a:latin typeface="微软雅黑" panose="020B0503020204020204" pitchFamily="34" charset="-122"/>
                    <a:ea typeface="微软雅黑" panose="020B0503020204020204" pitchFamily="34" charset="-122"/>
                    <a:cs typeface="+mn-ea"/>
                    <a:sym typeface="+mn-lt"/>
                  </a:rPr>
                  <a:t>倍</a:t>
                </a:r>
                <a:endParaRPr lang="en-US" altLang="zh-CN" sz="2000" b="1" dirty="0">
                  <a:solidFill>
                    <a:schemeClr val="accent1"/>
                  </a:solidFill>
                  <a:latin typeface="微软雅黑" panose="020B0503020204020204" pitchFamily="34" charset="-122"/>
                  <a:ea typeface="微软雅黑" panose="020B0503020204020204" pitchFamily="34" charset="-122"/>
                  <a:cs typeface="+mn-ea"/>
                  <a:sym typeface="+mn-lt"/>
                </a:endParaRPr>
              </a:p>
            </p:txBody>
          </p:sp>
        </p:grpSp>
        <p:grpSp>
          <p:nvGrpSpPr>
            <p:cNvPr id="71" name="îṡľíḋé">
              <a:extLst>
                <a:ext uri="{FF2B5EF4-FFF2-40B4-BE49-F238E27FC236}">
                  <a16:creationId xmlns:a16="http://schemas.microsoft.com/office/drawing/2014/main" id="{756EDBA4-40FA-3AFA-C00E-FE0766853CCA}"/>
                </a:ext>
              </a:extLst>
            </p:cNvPr>
            <p:cNvGrpSpPr/>
            <p:nvPr/>
          </p:nvGrpSpPr>
          <p:grpSpPr>
            <a:xfrm>
              <a:off x="1814252" y="3180089"/>
              <a:ext cx="837456" cy="790735"/>
              <a:chOff x="4594394" y="2532369"/>
              <a:chExt cx="409698" cy="316453"/>
            </a:xfrm>
          </p:grpSpPr>
          <p:sp>
            <p:nvSpPr>
              <p:cNvPr id="72" name="išľidè">
                <a:extLst>
                  <a:ext uri="{FF2B5EF4-FFF2-40B4-BE49-F238E27FC236}">
                    <a16:creationId xmlns:a16="http://schemas.microsoft.com/office/drawing/2014/main" id="{EA5AC319-67C5-C3B0-AF58-18B114EF2F96}"/>
                  </a:ext>
                </a:extLst>
              </p:cNvPr>
              <p:cNvSpPr/>
              <p:nvPr/>
            </p:nvSpPr>
            <p:spPr>
              <a:xfrm>
                <a:off x="4594394" y="2532369"/>
                <a:ext cx="409698" cy="316453"/>
              </a:xfrm>
              <a:prstGeom prst="ellipse">
                <a:avLst/>
              </a:prstGeom>
              <a:solidFill>
                <a:schemeClr val="accent1"/>
              </a:solidFill>
              <a:ln w="12700" cap="flat">
                <a:noFill/>
                <a:prstDash val="solid"/>
                <a:miter/>
              </a:ln>
              <a:effectLst>
                <a:outerShdw blurRad="127000" dist="63500" dir="2700000" algn="tl" rotWithShape="0">
                  <a:schemeClr val="accent1">
                    <a:alpha val="40000"/>
                  </a:schemeClr>
                </a:outerShdw>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73" name="iş1îďê">
                <a:extLst>
                  <a:ext uri="{FF2B5EF4-FFF2-40B4-BE49-F238E27FC236}">
                    <a16:creationId xmlns:a16="http://schemas.microsoft.com/office/drawing/2014/main" id="{5F877149-8B85-3081-0A42-A458494D02DC}"/>
                  </a:ext>
                </a:extLst>
              </p:cNvPr>
              <p:cNvSpPr>
                <a:spLocks noChangeAspect="1"/>
              </p:cNvSpPr>
              <p:nvPr/>
            </p:nvSpPr>
            <p:spPr bwMode="auto">
              <a:xfrm>
                <a:off x="4697617" y="2593155"/>
                <a:ext cx="203256" cy="158777"/>
              </a:xfrm>
              <a:custGeom>
                <a:avLst/>
                <a:gdLst>
                  <a:gd name="T0" fmla="*/ 9856 w 11392"/>
                  <a:gd name="T1" fmla="*/ 5632 h 11520"/>
                  <a:gd name="T2" fmla="*/ 9856 w 11392"/>
                  <a:gd name="T3" fmla="*/ 11520 h 11520"/>
                  <a:gd name="T4" fmla="*/ 1664 w 11392"/>
                  <a:gd name="T5" fmla="*/ 11520 h 11520"/>
                  <a:gd name="T6" fmla="*/ 1664 w 11392"/>
                  <a:gd name="T7" fmla="*/ 5632 h 11520"/>
                  <a:gd name="T8" fmla="*/ 0 w 11392"/>
                  <a:gd name="T9" fmla="*/ 5632 h 11520"/>
                  <a:gd name="T10" fmla="*/ 5696 w 11392"/>
                  <a:gd name="T11" fmla="*/ 0 h 11520"/>
                  <a:gd name="T12" fmla="*/ 11392 w 11392"/>
                  <a:gd name="T13" fmla="*/ 5632 h 11520"/>
                  <a:gd name="T14" fmla="*/ 9856 w 11392"/>
                  <a:gd name="T15" fmla="*/ 5632 h 11520"/>
                  <a:gd name="T16" fmla="*/ 1280 w 11392"/>
                  <a:gd name="T17" fmla="*/ 4992 h 11520"/>
                  <a:gd name="T18" fmla="*/ 2304 w 11392"/>
                  <a:gd name="T19" fmla="*/ 4992 h 11520"/>
                  <a:gd name="T20" fmla="*/ 2304 w 11392"/>
                  <a:gd name="T21" fmla="*/ 10880 h 11520"/>
                  <a:gd name="T22" fmla="*/ 9216 w 11392"/>
                  <a:gd name="T23" fmla="*/ 10880 h 11520"/>
                  <a:gd name="T24" fmla="*/ 9216 w 11392"/>
                  <a:gd name="T25" fmla="*/ 4992 h 11520"/>
                  <a:gd name="T26" fmla="*/ 10112 w 11392"/>
                  <a:gd name="T27" fmla="*/ 4992 h 11520"/>
                  <a:gd name="T28" fmla="*/ 5696 w 11392"/>
                  <a:gd name="T29" fmla="*/ 640 h 11520"/>
                  <a:gd name="T30" fmla="*/ 1280 w 11392"/>
                  <a:gd name="T31" fmla="*/ 4992 h 11520"/>
                  <a:gd name="T32" fmla="*/ 7232 w 11392"/>
                  <a:gd name="T33" fmla="*/ 9024 h 11520"/>
                  <a:gd name="T34" fmla="*/ 8768 w 11392"/>
                  <a:gd name="T35" fmla="*/ 9024 h 11520"/>
                  <a:gd name="T36" fmla="*/ 8768 w 11392"/>
                  <a:gd name="T37" fmla="*/ 10560 h 11520"/>
                  <a:gd name="T38" fmla="*/ 7232 w 11392"/>
                  <a:gd name="T39" fmla="*/ 10560 h 11520"/>
                  <a:gd name="T40" fmla="*/ 7232 w 11392"/>
                  <a:gd name="T41" fmla="*/ 9024 h 11520"/>
                  <a:gd name="T42" fmla="*/ 4992 w 11392"/>
                  <a:gd name="T43" fmla="*/ 9024 h 11520"/>
                  <a:gd name="T44" fmla="*/ 6528 w 11392"/>
                  <a:gd name="T45" fmla="*/ 9024 h 11520"/>
                  <a:gd name="T46" fmla="*/ 6528 w 11392"/>
                  <a:gd name="T47" fmla="*/ 10560 h 11520"/>
                  <a:gd name="T48" fmla="*/ 4992 w 11392"/>
                  <a:gd name="T49" fmla="*/ 10560 h 11520"/>
                  <a:gd name="T50" fmla="*/ 4992 w 11392"/>
                  <a:gd name="T51" fmla="*/ 9024 h 11520"/>
                  <a:gd name="T52" fmla="*/ 4992 w 11392"/>
                  <a:gd name="T53" fmla="*/ 6848 h 11520"/>
                  <a:gd name="T54" fmla="*/ 6528 w 11392"/>
                  <a:gd name="T55" fmla="*/ 6848 h 11520"/>
                  <a:gd name="T56" fmla="*/ 6528 w 11392"/>
                  <a:gd name="T57" fmla="*/ 8384 h 11520"/>
                  <a:gd name="T58" fmla="*/ 4992 w 11392"/>
                  <a:gd name="T59" fmla="*/ 8384 h 11520"/>
                  <a:gd name="T60" fmla="*/ 4992 w 11392"/>
                  <a:gd name="T61" fmla="*/ 6848 h 11520"/>
                  <a:gd name="T62" fmla="*/ 2752 w 11392"/>
                  <a:gd name="T63" fmla="*/ 9024 h 11520"/>
                  <a:gd name="T64" fmla="*/ 4288 w 11392"/>
                  <a:gd name="T65" fmla="*/ 9024 h 11520"/>
                  <a:gd name="T66" fmla="*/ 4288 w 11392"/>
                  <a:gd name="T67" fmla="*/ 10560 h 11520"/>
                  <a:gd name="T68" fmla="*/ 2752 w 11392"/>
                  <a:gd name="T69" fmla="*/ 10560 h 11520"/>
                  <a:gd name="T70" fmla="*/ 2752 w 11392"/>
                  <a:gd name="T71" fmla="*/ 9024 h 11520"/>
                  <a:gd name="T72" fmla="*/ 2752 w 11392"/>
                  <a:gd name="T73" fmla="*/ 6848 h 11520"/>
                  <a:gd name="T74" fmla="*/ 4288 w 11392"/>
                  <a:gd name="T75" fmla="*/ 6848 h 11520"/>
                  <a:gd name="T76" fmla="*/ 4288 w 11392"/>
                  <a:gd name="T77" fmla="*/ 8384 h 11520"/>
                  <a:gd name="T78" fmla="*/ 2752 w 11392"/>
                  <a:gd name="T79" fmla="*/ 8384 h 11520"/>
                  <a:gd name="T80" fmla="*/ 2752 w 11392"/>
                  <a:gd name="T81" fmla="*/ 6848 h 11520"/>
                  <a:gd name="T82" fmla="*/ 2752 w 11392"/>
                  <a:gd name="T83" fmla="*/ 4672 h 11520"/>
                  <a:gd name="T84" fmla="*/ 4288 w 11392"/>
                  <a:gd name="T85" fmla="*/ 4672 h 11520"/>
                  <a:gd name="T86" fmla="*/ 4288 w 11392"/>
                  <a:gd name="T87" fmla="*/ 6208 h 11520"/>
                  <a:gd name="T88" fmla="*/ 2752 w 11392"/>
                  <a:gd name="T89" fmla="*/ 6208 h 11520"/>
                  <a:gd name="T90" fmla="*/ 2752 w 11392"/>
                  <a:gd name="T91" fmla="*/ 4672 h 1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392" h="11520">
                    <a:moveTo>
                      <a:pt x="9856" y="5632"/>
                    </a:moveTo>
                    <a:lnTo>
                      <a:pt x="9856" y="11520"/>
                    </a:lnTo>
                    <a:lnTo>
                      <a:pt x="1664" y="11520"/>
                    </a:lnTo>
                    <a:lnTo>
                      <a:pt x="1664" y="5632"/>
                    </a:lnTo>
                    <a:lnTo>
                      <a:pt x="0" y="5632"/>
                    </a:lnTo>
                    <a:lnTo>
                      <a:pt x="5696" y="0"/>
                    </a:lnTo>
                    <a:lnTo>
                      <a:pt x="11392" y="5632"/>
                    </a:lnTo>
                    <a:lnTo>
                      <a:pt x="9856" y="5632"/>
                    </a:lnTo>
                    <a:close/>
                    <a:moveTo>
                      <a:pt x="1280" y="4992"/>
                    </a:moveTo>
                    <a:lnTo>
                      <a:pt x="2304" y="4992"/>
                    </a:lnTo>
                    <a:lnTo>
                      <a:pt x="2304" y="10880"/>
                    </a:lnTo>
                    <a:lnTo>
                      <a:pt x="9216" y="10880"/>
                    </a:lnTo>
                    <a:lnTo>
                      <a:pt x="9216" y="4992"/>
                    </a:lnTo>
                    <a:lnTo>
                      <a:pt x="10112" y="4992"/>
                    </a:lnTo>
                    <a:lnTo>
                      <a:pt x="5696" y="640"/>
                    </a:lnTo>
                    <a:lnTo>
                      <a:pt x="1280" y="4992"/>
                    </a:lnTo>
                    <a:close/>
                    <a:moveTo>
                      <a:pt x="7232" y="9024"/>
                    </a:moveTo>
                    <a:lnTo>
                      <a:pt x="8768" y="9024"/>
                    </a:lnTo>
                    <a:lnTo>
                      <a:pt x="8768" y="10560"/>
                    </a:lnTo>
                    <a:lnTo>
                      <a:pt x="7232" y="10560"/>
                    </a:lnTo>
                    <a:lnTo>
                      <a:pt x="7232" y="9024"/>
                    </a:lnTo>
                    <a:close/>
                    <a:moveTo>
                      <a:pt x="4992" y="9024"/>
                    </a:moveTo>
                    <a:lnTo>
                      <a:pt x="6528" y="9024"/>
                    </a:lnTo>
                    <a:lnTo>
                      <a:pt x="6528" y="10560"/>
                    </a:lnTo>
                    <a:lnTo>
                      <a:pt x="4992" y="10560"/>
                    </a:lnTo>
                    <a:lnTo>
                      <a:pt x="4992" y="9024"/>
                    </a:lnTo>
                    <a:close/>
                    <a:moveTo>
                      <a:pt x="4992" y="6848"/>
                    </a:moveTo>
                    <a:lnTo>
                      <a:pt x="6528" y="6848"/>
                    </a:lnTo>
                    <a:lnTo>
                      <a:pt x="6528" y="8384"/>
                    </a:lnTo>
                    <a:lnTo>
                      <a:pt x="4992" y="8384"/>
                    </a:lnTo>
                    <a:lnTo>
                      <a:pt x="4992" y="6848"/>
                    </a:lnTo>
                    <a:close/>
                    <a:moveTo>
                      <a:pt x="2752" y="9024"/>
                    </a:moveTo>
                    <a:lnTo>
                      <a:pt x="4288" y="9024"/>
                    </a:lnTo>
                    <a:lnTo>
                      <a:pt x="4288" y="10560"/>
                    </a:lnTo>
                    <a:lnTo>
                      <a:pt x="2752" y="10560"/>
                    </a:lnTo>
                    <a:lnTo>
                      <a:pt x="2752" y="9024"/>
                    </a:lnTo>
                    <a:close/>
                    <a:moveTo>
                      <a:pt x="2752" y="6848"/>
                    </a:moveTo>
                    <a:lnTo>
                      <a:pt x="4288" y="6848"/>
                    </a:lnTo>
                    <a:lnTo>
                      <a:pt x="4288" y="8384"/>
                    </a:lnTo>
                    <a:lnTo>
                      <a:pt x="2752" y="8384"/>
                    </a:lnTo>
                    <a:lnTo>
                      <a:pt x="2752" y="6848"/>
                    </a:lnTo>
                    <a:close/>
                    <a:moveTo>
                      <a:pt x="2752" y="4672"/>
                    </a:moveTo>
                    <a:lnTo>
                      <a:pt x="4288" y="4672"/>
                    </a:lnTo>
                    <a:lnTo>
                      <a:pt x="4288" y="6208"/>
                    </a:lnTo>
                    <a:lnTo>
                      <a:pt x="2752" y="6208"/>
                    </a:lnTo>
                    <a:lnTo>
                      <a:pt x="2752" y="4672"/>
                    </a:ln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微软雅黑" panose="020B0503020204020204" pitchFamily="34" charset="-122"/>
                  <a:ea typeface="微软雅黑" panose="020B0503020204020204" pitchFamily="34" charset="-122"/>
                  <a:cs typeface="+mn-ea"/>
                  <a:sym typeface="+mn-lt"/>
                </a:endParaRPr>
              </a:p>
            </p:txBody>
          </p:sp>
        </p:grpSp>
      </p:grpSp>
      <p:grpSp>
        <p:nvGrpSpPr>
          <p:cNvPr id="5" name="组合 4"/>
          <p:cNvGrpSpPr/>
          <p:nvPr/>
        </p:nvGrpSpPr>
        <p:grpSpPr>
          <a:xfrm>
            <a:off x="6026073" y="1732645"/>
            <a:ext cx="837456" cy="813459"/>
            <a:chOff x="4371763" y="1712159"/>
            <a:chExt cx="837456" cy="1023726"/>
          </a:xfrm>
        </p:grpSpPr>
        <p:sp>
          <p:nvSpPr>
            <p:cNvPr id="76" name="išľidè">
              <a:extLst>
                <a:ext uri="{FF2B5EF4-FFF2-40B4-BE49-F238E27FC236}">
                  <a16:creationId xmlns:a16="http://schemas.microsoft.com/office/drawing/2014/main" id="{F6EBB788-E143-B355-7551-E503CC1A3804}"/>
                </a:ext>
              </a:extLst>
            </p:cNvPr>
            <p:cNvSpPr/>
            <p:nvPr/>
          </p:nvSpPr>
          <p:spPr>
            <a:xfrm>
              <a:off x="4371763" y="1712159"/>
              <a:ext cx="837456" cy="1023726"/>
            </a:xfrm>
            <a:prstGeom prst="ellipse">
              <a:avLst/>
            </a:prstGeom>
            <a:solidFill>
              <a:schemeClr val="accent2"/>
            </a:solidFill>
            <a:ln w="12700" cap="flat">
              <a:noFill/>
              <a:prstDash val="solid"/>
              <a:miter/>
            </a:ln>
            <a:effectLst>
              <a:outerShdw blurRad="127000" dist="63500" dir="2700000" algn="tl" rotWithShape="0">
                <a:schemeClr val="accent2">
                  <a:alpha val="40000"/>
                </a:schemeClr>
              </a:outerShdw>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77" name="Freeform 28">
              <a:extLst>
                <a:ext uri="{FF2B5EF4-FFF2-40B4-BE49-F238E27FC236}">
                  <a16:creationId xmlns:a16="http://schemas.microsoft.com/office/drawing/2014/main" id="{95309F5B-8984-4F19-27AB-2020C236676F}"/>
                </a:ext>
              </a:extLst>
            </p:cNvPr>
            <p:cNvSpPr/>
            <p:nvPr/>
          </p:nvSpPr>
          <p:spPr>
            <a:xfrm>
              <a:off x="4574546" y="2078844"/>
              <a:ext cx="431889" cy="387588"/>
            </a:xfrm>
            <a:custGeom>
              <a:avLst/>
              <a:gdLst>
                <a:gd name="connsiteX0" fmla="*/ 404176 w 547962"/>
                <a:gd name="connsiteY0" fmla="*/ 401232 h 491756"/>
                <a:gd name="connsiteX1" fmla="*/ 449438 w 547962"/>
                <a:gd name="connsiteY1" fmla="*/ 446494 h 491756"/>
                <a:gd name="connsiteX2" fmla="*/ 404176 w 547962"/>
                <a:gd name="connsiteY2" fmla="*/ 491756 h 491756"/>
                <a:gd name="connsiteX3" fmla="*/ 358914 w 547962"/>
                <a:gd name="connsiteY3" fmla="*/ 446494 h 491756"/>
                <a:gd name="connsiteX4" fmla="*/ 404176 w 547962"/>
                <a:gd name="connsiteY4" fmla="*/ 401232 h 491756"/>
                <a:gd name="connsiteX5" fmla="*/ 217758 w 547962"/>
                <a:gd name="connsiteY5" fmla="*/ 401232 h 491756"/>
                <a:gd name="connsiteX6" fmla="*/ 263020 w 547962"/>
                <a:gd name="connsiteY6" fmla="*/ 446494 h 491756"/>
                <a:gd name="connsiteX7" fmla="*/ 217758 w 547962"/>
                <a:gd name="connsiteY7" fmla="*/ 491756 h 491756"/>
                <a:gd name="connsiteX8" fmla="*/ 172496 w 547962"/>
                <a:gd name="connsiteY8" fmla="*/ 446494 h 491756"/>
                <a:gd name="connsiteX9" fmla="*/ 217758 w 547962"/>
                <a:gd name="connsiteY9" fmla="*/ 401232 h 491756"/>
                <a:gd name="connsiteX10" fmla="*/ 22796 w 547962"/>
                <a:gd name="connsiteY10" fmla="*/ 1008 h 491756"/>
                <a:gd name="connsiteX11" fmla="*/ 165011 w 547962"/>
                <a:gd name="connsiteY11" fmla="*/ 86238 h 491756"/>
                <a:gd name="connsiteX12" fmla="*/ 172768 w 547962"/>
                <a:gd name="connsiteY12" fmla="*/ 145640 h 491756"/>
                <a:gd name="connsiteX13" fmla="*/ 177939 w 547962"/>
                <a:gd name="connsiteY13" fmla="*/ 189547 h 491756"/>
                <a:gd name="connsiteX14" fmla="*/ 183111 w 547962"/>
                <a:gd name="connsiteY14" fmla="*/ 238618 h 491756"/>
                <a:gd name="connsiteX15" fmla="*/ 188282 w 547962"/>
                <a:gd name="connsiteY15" fmla="*/ 279942 h 491756"/>
                <a:gd name="connsiteX16" fmla="*/ 193454 w 547962"/>
                <a:gd name="connsiteY16" fmla="*/ 326431 h 491756"/>
                <a:gd name="connsiteX17" fmla="*/ 273612 w 547962"/>
                <a:gd name="connsiteY17" fmla="*/ 326431 h 491756"/>
                <a:gd name="connsiteX18" fmla="*/ 377041 w 547962"/>
                <a:gd name="connsiteY18" fmla="*/ 326431 h 491756"/>
                <a:gd name="connsiteX19" fmla="*/ 449441 w 547962"/>
                <a:gd name="connsiteY19" fmla="*/ 326431 h 491756"/>
                <a:gd name="connsiteX20" fmla="*/ 464955 w 547962"/>
                <a:gd name="connsiteY20" fmla="*/ 279942 h 491756"/>
                <a:gd name="connsiteX21" fmla="*/ 462370 w 547962"/>
                <a:gd name="connsiteY21" fmla="*/ 279942 h 491756"/>
                <a:gd name="connsiteX22" fmla="*/ 475298 w 547962"/>
                <a:gd name="connsiteY22" fmla="*/ 238618 h 491756"/>
                <a:gd name="connsiteX23" fmla="*/ 490813 w 547962"/>
                <a:gd name="connsiteY23" fmla="*/ 189547 h 491756"/>
                <a:gd name="connsiteX24" fmla="*/ 519256 w 547962"/>
                <a:gd name="connsiteY24" fmla="*/ 145640 h 491756"/>
                <a:gd name="connsiteX25" fmla="*/ 545113 w 547962"/>
                <a:gd name="connsiteY25" fmla="*/ 186964 h 491756"/>
                <a:gd name="connsiteX26" fmla="*/ 488227 w 547962"/>
                <a:gd name="connsiteY26" fmla="*/ 354841 h 491756"/>
                <a:gd name="connsiteX27" fmla="*/ 459784 w 547962"/>
                <a:gd name="connsiteY27" fmla="*/ 378085 h 491756"/>
                <a:gd name="connsiteX28" fmla="*/ 177939 w 547962"/>
                <a:gd name="connsiteY28" fmla="*/ 378085 h 491756"/>
                <a:gd name="connsiteX29" fmla="*/ 146911 w 547962"/>
                <a:gd name="connsiteY29" fmla="*/ 347092 h 491756"/>
                <a:gd name="connsiteX30" fmla="*/ 115882 w 547962"/>
                <a:gd name="connsiteY30" fmla="*/ 112065 h 491756"/>
                <a:gd name="connsiteX31" fmla="*/ 97782 w 547962"/>
                <a:gd name="connsiteY31" fmla="*/ 88821 h 491756"/>
                <a:gd name="connsiteX32" fmla="*/ 22796 w 547962"/>
                <a:gd name="connsiteY32" fmla="*/ 55245 h 491756"/>
                <a:gd name="connsiteX33" fmla="*/ 22796 w 547962"/>
                <a:gd name="connsiteY33" fmla="*/ 1008 h 491756"/>
                <a:gd name="connsiteX34" fmla="*/ 301976 w 547962"/>
                <a:gd name="connsiteY34" fmla="*/ 804 h 491756"/>
                <a:gd name="connsiteX35" fmla="*/ 397562 w 547962"/>
                <a:gd name="connsiteY35" fmla="*/ 5973 h 491756"/>
                <a:gd name="connsiteX36" fmla="*/ 402729 w 547962"/>
                <a:gd name="connsiteY36" fmla="*/ 11142 h 491756"/>
                <a:gd name="connsiteX37" fmla="*/ 400146 w 547962"/>
                <a:gd name="connsiteY37" fmla="*/ 18895 h 491756"/>
                <a:gd name="connsiteX38" fmla="*/ 358811 w 547962"/>
                <a:gd name="connsiteY38" fmla="*/ 57661 h 491756"/>
                <a:gd name="connsiteX39" fmla="*/ 376895 w 547962"/>
                <a:gd name="connsiteY39" fmla="*/ 99011 h 491756"/>
                <a:gd name="connsiteX40" fmla="*/ 389812 w 547962"/>
                <a:gd name="connsiteY40" fmla="*/ 166204 h 491756"/>
                <a:gd name="connsiteX41" fmla="*/ 374312 w 547962"/>
                <a:gd name="connsiteY41" fmla="*/ 233398 h 491756"/>
                <a:gd name="connsiteX42" fmla="*/ 325227 w 547962"/>
                <a:gd name="connsiteY42" fmla="*/ 274748 h 491756"/>
                <a:gd name="connsiteX43" fmla="*/ 358811 w 547962"/>
                <a:gd name="connsiteY43" fmla="*/ 225645 h 491756"/>
                <a:gd name="connsiteX44" fmla="*/ 353644 w 547962"/>
                <a:gd name="connsiteY44" fmla="*/ 171373 h 491756"/>
                <a:gd name="connsiteX45" fmla="*/ 327810 w 547962"/>
                <a:gd name="connsiteY45" fmla="*/ 124854 h 491756"/>
                <a:gd name="connsiteX46" fmla="*/ 309726 w 547962"/>
                <a:gd name="connsiteY46" fmla="*/ 99011 h 491756"/>
                <a:gd name="connsiteX47" fmla="*/ 268392 w 547962"/>
                <a:gd name="connsiteY47" fmla="*/ 132607 h 491756"/>
                <a:gd name="connsiteX48" fmla="*/ 265808 w 547962"/>
                <a:gd name="connsiteY48" fmla="*/ 135192 h 491756"/>
                <a:gd name="connsiteX49" fmla="*/ 260642 w 547962"/>
                <a:gd name="connsiteY49" fmla="*/ 135192 h 491756"/>
                <a:gd name="connsiteX50" fmla="*/ 258058 w 547962"/>
                <a:gd name="connsiteY50" fmla="*/ 127439 h 491756"/>
                <a:gd name="connsiteX51" fmla="*/ 263225 w 547962"/>
                <a:gd name="connsiteY51" fmla="*/ 34401 h 491756"/>
                <a:gd name="connsiteX52" fmla="*/ 301976 w 547962"/>
                <a:gd name="connsiteY52" fmla="*/ 804 h 4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47962" h="491756">
                  <a:moveTo>
                    <a:pt x="404176" y="401232"/>
                  </a:moveTo>
                  <a:cubicBezTo>
                    <a:pt x="429174" y="401232"/>
                    <a:pt x="449438" y="421496"/>
                    <a:pt x="449438" y="446494"/>
                  </a:cubicBezTo>
                  <a:cubicBezTo>
                    <a:pt x="449438" y="471492"/>
                    <a:pt x="429174" y="491756"/>
                    <a:pt x="404176" y="491756"/>
                  </a:cubicBezTo>
                  <a:cubicBezTo>
                    <a:pt x="379178" y="491756"/>
                    <a:pt x="358914" y="471492"/>
                    <a:pt x="358914" y="446494"/>
                  </a:cubicBezTo>
                  <a:cubicBezTo>
                    <a:pt x="358914" y="421496"/>
                    <a:pt x="379178" y="401232"/>
                    <a:pt x="404176" y="401232"/>
                  </a:cubicBezTo>
                  <a:close/>
                  <a:moveTo>
                    <a:pt x="217758" y="401232"/>
                  </a:moveTo>
                  <a:cubicBezTo>
                    <a:pt x="242756" y="401232"/>
                    <a:pt x="263020" y="421496"/>
                    <a:pt x="263020" y="446494"/>
                  </a:cubicBezTo>
                  <a:cubicBezTo>
                    <a:pt x="263020" y="471492"/>
                    <a:pt x="242756" y="491756"/>
                    <a:pt x="217758" y="491756"/>
                  </a:cubicBezTo>
                  <a:cubicBezTo>
                    <a:pt x="192760" y="491756"/>
                    <a:pt x="172496" y="471492"/>
                    <a:pt x="172496" y="446494"/>
                  </a:cubicBezTo>
                  <a:cubicBezTo>
                    <a:pt x="172496" y="421496"/>
                    <a:pt x="192760" y="401232"/>
                    <a:pt x="217758" y="401232"/>
                  </a:cubicBezTo>
                  <a:close/>
                  <a:moveTo>
                    <a:pt x="22796" y="1008"/>
                  </a:moveTo>
                  <a:cubicBezTo>
                    <a:pt x="118468" y="44914"/>
                    <a:pt x="162425" y="68159"/>
                    <a:pt x="165011" y="86238"/>
                  </a:cubicBezTo>
                  <a:cubicBezTo>
                    <a:pt x="167596" y="101734"/>
                    <a:pt x="172768" y="145640"/>
                    <a:pt x="172768" y="145640"/>
                  </a:cubicBezTo>
                  <a:lnTo>
                    <a:pt x="177939" y="189547"/>
                  </a:lnTo>
                  <a:lnTo>
                    <a:pt x="183111" y="238618"/>
                  </a:lnTo>
                  <a:lnTo>
                    <a:pt x="188282" y="279942"/>
                  </a:lnTo>
                  <a:lnTo>
                    <a:pt x="193454" y="326431"/>
                  </a:lnTo>
                  <a:lnTo>
                    <a:pt x="273612" y="326431"/>
                  </a:lnTo>
                  <a:lnTo>
                    <a:pt x="377041" y="326431"/>
                  </a:lnTo>
                  <a:lnTo>
                    <a:pt x="449441" y="326431"/>
                  </a:lnTo>
                  <a:lnTo>
                    <a:pt x="464955" y="279942"/>
                  </a:lnTo>
                  <a:lnTo>
                    <a:pt x="462370" y="279942"/>
                  </a:lnTo>
                  <a:lnTo>
                    <a:pt x="475298" y="238618"/>
                  </a:lnTo>
                  <a:lnTo>
                    <a:pt x="490813" y="189547"/>
                  </a:lnTo>
                  <a:cubicBezTo>
                    <a:pt x="490813" y="189547"/>
                    <a:pt x="495984" y="145640"/>
                    <a:pt x="519256" y="145640"/>
                  </a:cubicBezTo>
                  <a:cubicBezTo>
                    <a:pt x="560627" y="145640"/>
                    <a:pt x="545113" y="186964"/>
                    <a:pt x="545113" y="186964"/>
                  </a:cubicBezTo>
                  <a:lnTo>
                    <a:pt x="488227" y="354841"/>
                  </a:lnTo>
                  <a:cubicBezTo>
                    <a:pt x="488227" y="354841"/>
                    <a:pt x="483055" y="378085"/>
                    <a:pt x="459784" y="378085"/>
                  </a:cubicBezTo>
                  <a:lnTo>
                    <a:pt x="177939" y="378085"/>
                  </a:lnTo>
                  <a:cubicBezTo>
                    <a:pt x="149496" y="378085"/>
                    <a:pt x="146911" y="347092"/>
                    <a:pt x="146911" y="347092"/>
                  </a:cubicBezTo>
                  <a:cubicBezTo>
                    <a:pt x="146911" y="347092"/>
                    <a:pt x="118468" y="124979"/>
                    <a:pt x="115882" y="112065"/>
                  </a:cubicBezTo>
                  <a:cubicBezTo>
                    <a:pt x="115882" y="99151"/>
                    <a:pt x="97782" y="88821"/>
                    <a:pt x="97782" y="88821"/>
                  </a:cubicBezTo>
                  <a:lnTo>
                    <a:pt x="22796" y="55245"/>
                  </a:lnTo>
                  <a:cubicBezTo>
                    <a:pt x="-15990" y="32001"/>
                    <a:pt x="2110" y="-6740"/>
                    <a:pt x="22796" y="1008"/>
                  </a:cubicBezTo>
                  <a:close/>
                  <a:moveTo>
                    <a:pt x="301976" y="804"/>
                  </a:moveTo>
                  <a:lnTo>
                    <a:pt x="397562" y="5973"/>
                  </a:lnTo>
                  <a:cubicBezTo>
                    <a:pt x="400146" y="5973"/>
                    <a:pt x="402729" y="8557"/>
                    <a:pt x="402729" y="11142"/>
                  </a:cubicBezTo>
                  <a:cubicBezTo>
                    <a:pt x="402729" y="13726"/>
                    <a:pt x="402729" y="16311"/>
                    <a:pt x="400146" y="18895"/>
                  </a:cubicBezTo>
                  <a:lnTo>
                    <a:pt x="358811" y="57661"/>
                  </a:lnTo>
                  <a:cubicBezTo>
                    <a:pt x="366561" y="70582"/>
                    <a:pt x="371728" y="83504"/>
                    <a:pt x="376895" y="99011"/>
                  </a:cubicBezTo>
                  <a:cubicBezTo>
                    <a:pt x="384645" y="119686"/>
                    <a:pt x="389812" y="142945"/>
                    <a:pt x="389812" y="166204"/>
                  </a:cubicBezTo>
                  <a:cubicBezTo>
                    <a:pt x="389812" y="189464"/>
                    <a:pt x="387229" y="212723"/>
                    <a:pt x="374312" y="233398"/>
                  </a:cubicBezTo>
                  <a:cubicBezTo>
                    <a:pt x="361395" y="254073"/>
                    <a:pt x="343311" y="266995"/>
                    <a:pt x="325227" y="274748"/>
                  </a:cubicBezTo>
                  <a:cubicBezTo>
                    <a:pt x="340727" y="261826"/>
                    <a:pt x="353644" y="243736"/>
                    <a:pt x="358811" y="225645"/>
                  </a:cubicBezTo>
                  <a:cubicBezTo>
                    <a:pt x="363978" y="207554"/>
                    <a:pt x="361395" y="189464"/>
                    <a:pt x="353644" y="171373"/>
                  </a:cubicBezTo>
                  <a:cubicBezTo>
                    <a:pt x="348478" y="155867"/>
                    <a:pt x="338144" y="137776"/>
                    <a:pt x="327810" y="124854"/>
                  </a:cubicBezTo>
                  <a:cubicBezTo>
                    <a:pt x="322643" y="114517"/>
                    <a:pt x="314893" y="106764"/>
                    <a:pt x="309726" y="99011"/>
                  </a:cubicBezTo>
                  <a:lnTo>
                    <a:pt x="268392" y="132607"/>
                  </a:lnTo>
                  <a:cubicBezTo>
                    <a:pt x="268392" y="135192"/>
                    <a:pt x="268392" y="135192"/>
                    <a:pt x="265808" y="135192"/>
                  </a:cubicBezTo>
                  <a:cubicBezTo>
                    <a:pt x="263225" y="135192"/>
                    <a:pt x="263225" y="135192"/>
                    <a:pt x="260642" y="135192"/>
                  </a:cubicBezTo>
                  <a:cubicBezTo>
                    <a:pt x="258058" y="132607"/>
                    <a:pt x="258058" y="130023"/>
                    <a:pt x="258058" y="127439"/>
                  </a:cubicBezTo>
                  <a:lnTo>
                    <a:pt x="263225" y="34401"/>
                  </a:lnTo>
                  <a:cubicBezTo>
                    <a:pt x="265808" y="13726"/>
                    <a:pt x="283892" y="-1780"/>
                    <a:pt x="301976" y="804"/>
                  </a:cubicBezTo>
                  <a:close/>
                </a:path>
              </a:pathLst>
            </a:custGeom>
            <a:solidFill>
              <a:srgbClr val="FFFFFF"/>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
        <p:nvSpPr>
          <p:cNvPr id="78" name="Text2">
            <a:extLst>
              <a:ext uri="{FF2B5EF4-FFF2-40B4-BE49-F238E27FC236}">
                <a16:creationId xmlns:a16="http://schemas.microsoft.com/office/drawing/2014/main" id="{5C43CC69-35A6-9DDD-1D14-583C3FC10E41}"/>
              </a:ext>
            </a:extLst>
          </p:cNvPr>
          <p:cNvSpPr txBox="1"/>
          <p:nvPr/>
        </p:nvSpPr>
        <p:spPr>
          <a:xfrm>
            <a:off x="5392917" y="3142125"/>
            <a:ext cx="2348873" cy="1003201"/>
          </a:xfrm>
          <a:prstGeom prst="rect">
            <a:avLst/>
          </a:prstGeom>
          <a:noFill/>
        </p:spPr>
        <p:txBody>
          <a:bodyPr wrap="square" rtlCol="0" anchor="t" anchorCtr="1">
            <a:normAutofit/>
          </a:bodyPr>
          <a:lstStyle>
            <a:defPPr>
              <a:defRPr lang="zh-CN"/>
            </a:defPPr>
            <a:lvl1pPr marL="0" algn="ctr" defTabSz="914400" rtl="0" eaLnBrk="1" latinLnBrk="0" hangingPunct="1">
              <a:lnSpc>
                <a:spcPct val="120000"/>
              </a:lnSpc>
              <a:defRPr sz="1200" kern="100">
                <a:solidFill>
                  <a:schemeClr val="bg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t>分拣差异率降低为上线前的</a:t>
            </a:r>
            <a:r>
              <a:rPr lang="en-US" altLang="zh-CN" dirty="0"/>
              <a:t>20%</a:t>
            </a:r>
          </a:p>
        </p:txBody>
      </p:sp>
      <p:sp>
        <p:nvSpPr>
          <p:cNvPr id="79" name="Bullet2">
            <a:extLst>
              <a:ext uri="{FF2B5EF4-FFF2-40B4-BE49-F238E27FC236}">
                <a16:creationId xmlns:a16="http://schemas.microsoft.com/office/drawing/2014/main" id="{68134E44-81C3-BCAD-A31E-A738C0089079}"/>
              </a:ext>
            </a:extLst>
          </p:cNvPr>
          <p:cNvSpPr txBox="1"/>
          <p:nvPr/>
        </p:nvSpPr>
        <p:spPr>
          <a:xfrm>
            <a:off x="5184453" y="2613395"/>
            <a:ext cx="2557337" cy="513303"/>
          </a:xfrm>
          <a:prstGeom prst="rect">
            <a:avLst/>
          </a:prstGeom>
          <a:noFill/>
          <a:ln>
            <a:noFill/>
          </a:ln>
        </p:spPr>
        <p:txBody>
          <a:bodyPr wrap="square" lIns="91440" tIns="45720" rIns="91440" bIns="45720" anchor="b" anchorCtr="1">
            <a:normAutofit fontScale="850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SzPct val="25000"/>
            </a:pPr>
            <a:r>
              <a:rPr lang="zh-CN" altLang="en-US" sz="2000" dirty="0">
                <a:latin typeface="微软雅黑" panose="020B0503020204020204" pitchFamily="34" charset="-122"/>
                <a:ea typeface="微软雅黑" panose="020B0503020204020204" pitchFamily="34" charset="-122"/>
                <a:cs typeface="+mn-ea"/>
                <a:sym typeface="+mn-lt"/>
              </a:rPr>
              <a:t>分拣差异率降低了</a:t>
            </a:r>
            <a:r>
              <a:rPr lang="en-US" altLang="zh-CN" sz="2000" b="1" dirty="0">
                <a:solidFill>
                  <a:schemeClr val="accent1"/>
                </a:solidFill>
                <a:latin typeface="微软雅黑" panose="020B0503020204020204" pitchFamily="34" charset="-122"/>
                <a:ea typeface="微软雅黑" panose="020B0503020204020204" pitchFamily="34" charset="-122"/>
                <a:cs typeface="+mn-ea"/>
                <a:sym typeface="+mn-lt"/>
              </a:rPr>
              <a:t>20%</a:t>
            </a:r>
          </a:p>
        </p:txBody>
      </p:sp>
      <p:sp>
        <p:nvSpPr>
          <p:cNvPr id="80" name="加号 79">
            <a:extLst>
              <a:ext uri="{FF2B5EF4-FFF2-40B4-BE49-F238E27FC236}">
                <a16:creationId xmlns:a16="http://schemas.microsoft.com/office/drawing/2014/main" id="{DBC349F4-7041-8D5C-7561-BFB7F44EC1CD}"/>
              </a:ext>
            </a:extLst>
          </p:cNvPr>
          <p:cNvSpPr/>
          <p:nvPr/>
        </p:nvSpPr>
        <p:spPr>
          <a:xfrm>
            <a:off x="4030987" y="1943608"/>
            <a:ext cx="533350" cy="513301"/>
          </a:xfrm>
          <a:prstGeom prst="mathPlus">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箭头: 右 52">
            <a:extLst>
              <a:ext uri="{FF2B5EF4-FFF2-40B4-BE49-F238E27FC236}">
                <a16:creationId xmlns:a16="http://schemas.microsoft.com/office/drawing/2014/main" id="{590279EA-D434-8536-F433-6C7CA9F7E90B}"/>
              </a:ext>
            </a:extLst>
          </p:cNvPr>
          <p:cNvSpPr/>
          <p:nvPr/>
        </p:nvSpPr>
        <p:spPr>
          <a:xfrm>
            <a:off x="8011617" y="1884534"/>
            <a:ext cx="943868" cy="513299"/>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4" name="矩形 83"/>
          <p:cNvSpPr/>
          <p:nvPr/>
        </p:nvSpPr>
        <p:spPr>
          <a:xfrm>
            <a:off x="865924" y="4481596"/>
            <a:ext cx="1682340" cy="861774"/>
          </a:xfrm>
          <a:prstGeom prst="rect">
            <a:avLst/>
          </a:prstGeom>
        </p:spPr>
        <p:txBody>
          <a:bodyPr wrap="square">
            <a:spAutoFit/>
          </a:bodyPr>
          <a:lstStyle/>
          <a:p>
            <a:pPr marL="92075" indent="-92075">
              <a:lnSpc>
                <a:spcPts val="1600"/>
              </a:lnSpc>
              <a:spcBef>
                <a:spcPts val="600"/>
              </a:spcBef>
              <a:buFont typeface="微软雅黑" pitchFamily="34" charset="-122"/>
              <a:buChar char="▌"/>
            </a:pPr>
            <a:r>
              <a:rPr lang="zh-CN" altLang="en-US" sz="1335" noProof="1">
                <a:solidFill>
                  <a:schemeClr val="tx2">
                    <a:lumMod val="75000"/>
                  </a:schemeClr>
                </a:solidFill>
                <a:latin typeface="微软雅黑" pitchFamily="34" charset="-122"/>
                <a:ea typeface="微软雅黑" pitchFamily="34" charset="-122"/>
                <a:sym typeface="微软雅黑" pitchFamily="34" charset="-122"/>
              </a:rPr>
              <a:t>自动化库存管理</a:t>
            </a:r>
            <a:endParaRPr lang="en-US" altLang="zh-CN" sz="1335" noProof="1">
              <a:solidFill>
                <a:schemeClr val="tx2">
                  <a:lumMod val="75000"/>
                </a:schemeClr>
              </a:solidFill>
              <a:latin typeface="微软雅黑" pitchFamily="34" charset="-122"/>
              <a:ea typeface="微软雅黑" pitchFamily="34" charset="-122"/>
              <a:sym typeface="微软雅黑" pitchFamily="34" charset="-122"/>
            </a:endParaRPr>
          </a:p>
          <a:p>
            <a:pPr marL="92075" indent="-92075">
              <a:lnSpc>
                <a:spcPts val="1600"/>
              </a:lnSpc>
              <a:spcBef>
                <a:spcPts val="600"/>
              </a:spcBef>
              <a:buFont typeface="微软雅黑" pitchFamily="34" charset="-122"/>
              <a:buChar char="▌"/>
            </a:pPr>
            <a:r>
              <a:rPr lang="zh-CN" altLang="en-US" sz="1335" noProof="1">
                <a:solidFill>
                  <a:schemeClr val="tx2">
                    <a:lumMod val="75000"/>
                  </a:schemeClr>
                </a:solidFill>
                <a:latin typeface="微软雅黑" pitchFamily="34" charset="-122"/>
                <a:ea typeface="微软雅黑" pitchFamily="34" charset="-122"/>
                <a:sym typeface="微软雅黑" pitchFamily="34" charset="-122"/>
              </a:rPr>
              <a:t>实时数据分析</a:t>
            </a:r>
            <a:endParaRPr lang="en-US" altLang="zh-CN" sz="1335" noProof="1">
              <a:solidFill>
                <a:schemeClr val="tx2">
                  <a:lumMod val="75000"/>
                </a:schemeClr>
              </a:solidFill>
              <a:latin typeface="微软雅黑" pitchFamily="34" charset="-122"/>
              <a:ea typeface="微软雅黑" pitchFamily="34" charset="-122"/>
              <a:sym typeface="微软雅黑" pitchFamily="34" charset="-122"/>
            </a:endParaRPr>
          </a:p>
          <a:p>
            <a:pPr marL="92075" indent="-92075">
              <a:lnSpc>
                <a:spcPts val="1600"/>
              </a:lnSpc>
              <a:spcBef>
                <a:spcPts val="600"/>
              </a:spcBef>
              <a:buFont typeface="微软雅黑" pitchFamily="34" charset="-122"/>
              <a:buChar char="▌"/>
            </a:pPr>
            <a:r>
              <a:rPr lang="zh-CN" altLang="en-US" sz="1335" noProof="1">
                <a:solidFill>
                  <a:schemeClr val="tx2">
                    <a:lumMod val="75000"/>
                  </a:schemeClr>
                </a:solidFill>
                <a:latin typeface="微软雅黑" pitchFamily="34" charset="-122"/>
                <a:ea typeface="微软雅黑" pitchFamily="34" charset="-122"/>
                <a:sym typeface="微软雅黑" pitchFamily="34" charset="-122"/>
              </a:rPr>
              <a:t>优化仓库布局</a:t>
            </a:r>
          </a:p>
        </p:txBody>
      </p:sp>
      <p:sp>
        <p:nvSpPr>
          <p:cNvPr id="86" name="圆角矩形 103"/>
          <p:cNvSpPr/>
          <p:nvPr/>
        </p:nvSpPr>
        <p:spPr>
          <a:xfrm>
            <a:off x="713105" y="4337186"/>
            <a:ext cx="3584557" cy="1111784"/>
          </a:xfrm>
          <a:prstGeom prst="roundRect">
            <a:avLst>
              <a:gd name="adj" fmla="val 4968"/>
            </a:avLst>
          </a:prstGeom>
          <a:noFill/>
          <a:ln w="3175" cap="rnd" cmpd="sng">
            <a:solidFill>
              <a:srgbClr val="586371"/>
            </a:solidFill>
            <a:prstDash val="dash"/>
            <a:round/>
            <a:headEnd type="none" w="med" len="med"/>
            <a:tailEnd type="none" w="med" len="med"/>
          </a:ln>
        </p:spPr>
        <p:txBody>
          <a:bodyPr vert="eaVert" anchor="ctr"/>
          <a:lstStyle/>
          <a:p>
            <a:pPr indent="0" algn="ctr">
              <a:spcBef>
                <a:spcPct val="20000"/>
              </a:spcBef>
            </a:pPr>
            <a:endParaRPr lang="zh-CN" altLang="en-US" sz="1400" b="1">
              <a:solidFill>
                <a:schemeClr val="bg1"/>
              </a:solidFill>
              <a:latin typeface="微软雅黑" pitchFamily="34" charset="-122"/>
              <a:ea typeface="微软雅黑" pitchFamily="34" charset="-122"/>
              <a:sym typeface="微软雅黑" pitchFamily="34" charset="-122"/>
            </a:endParaRPr>
          </a:p>
        </p:txBody>
      </p:sp>
      <p:sp>
        <p:nvSpPr>
          <p:cNvPr id="87" name="矩形 86"/>
          <p:cNvSpPr/>
          <p:nvPr/>
        </p:nvSpPr>
        <p:spPr>
          <a:xfrm>
            <a:off x="2548264" y="4494422"/>
            <a:ext cx="1682340" cy="861774"/>
          </a:xfrm>
          <a:prstGeom prst="rect">
            <a:avLst/>
          </a:prstGeom>
        </p:spPr>
        <p:txBody>
          <a:bodyPr wrap="square">
            <a:spAutoFit/>
          </a:bodyPr>
          <a:lstStyle/>
          <a:p>
            <a:pPr marL="92075" indent="-92075">
              <a:lnSpc>
                <a:spcPts val="1600"/>
              </a:lnSpc>
              <a:spcBef>
                <a:spcPts val="600"/>
              </a:spcBef>
              <a:buFont typeface="微软雅黑" pitchFamily="34" charset="-122"/>
              <a:buChar char="▌"/>
            </a:pPr>
            <a:r>
              <a:rPr lang="zh-CN" altLang="en-US" sz="1335" noProof="1">
                <a:solidFill>
                  <a:schemeClr val="tx2">
                    <a:lumMod val="75000"/>
                  </a:schemeClr>
                </a:solidFill>
                <a:latin typeface="微软雅黑" pitchFamily="34" charset="-122"/>
                <a:ea typeface="微软雅黑" pitchFamily="34" charset="-122"/>
                <a:sym typeface="微软雅黑" pitchFamily="34" charset="-122"/>
              </a:rPr>
              <a:t>实施</a:t>
            </a:r>
            <a:r>
              <a:rPr lang="en-US" altLang="zh-CN" sz="1335" noProof="1">
                <a:solidFill>
                  <a:schemeClr val="tx2">
                    <a:lumMod val="75000"/>
                  </a:schemeClr>
                </a:solidFill>
                <a:latin typeface="微软雅黑" pitchFamily="34" charset="-122"/>
                <a:ea typeface="微软雅黑" pitchFamily="34" charset="-122"/>
                <a:sym typeface="微软雅黑" pitchFamily="34" charset="-122"/>
              </a:rPr>
              <a:t>SKU</a:t>
            </a:r>
            <a:r>
              <a:rPr lang="zh-CN" altLang="en-US" sz="1335" noProof="1">
                <a:solidFill>
                  <a:schemeClr val="tx2">
                    <a:lumMod val="75000"/>
                  </a:schemeClr>
                </a:solidFill>
                <a:latin typeface="微软雅黑" pitchFamily="34" charset="-122"/>
                <a:ea typeface="微软雅黑" pitchFamily="34" charset="-122"/>
                <a:sym typeface="微软雅黑" pitchFamily="34" charset="-122"/>
              </a:rPr>
              <a:t>分类管理</a:t>
            </a:r>
            <a:endParaRPr lang="en-US" altLang="zh-CN" sz="1335" noProof="1">
              <a:solidFill>
                <a:schemeClr val="tx2">
                  <a:lumMod val="75000"/>
                </a:schemeClr>
              </a:solidFill>
              <a:latin typeface="微软雅黑" pitchFamily="34" charset="-122"/>
              <a:ea typeface="微软雅黑" pitchFamily="34" charset="-122"/>
              <a:sym typeface="微软雅黑" pitchFamily="34" charset="-122"/>
            </a:endParaRPr>
          </a:p>
          <a:p>
            <a:pPr marL="92075" indent="-92075">
              <a:lnSpc>
                <a:spcPts val="1600"/>
              </a:lnSpc>
              <a:spcBef>
                <a:spcPts val="600"/>
              </a:spcBef>
              <a:buFont typeface="微软雅黑" pitchFamily="34" charset="-122"/>
              <a:buChar char="▌"/>
            </a:pPr>
            <a:r>
              <a:rPr lang="zh-CN" altLang="en-US" sz="1335" noProof="1">
                <a:solidFill>
                  <a:schemeClr val="tx2">
                    <a:lumMod val="75000"/>
                  </a:schemeClr>
                </a:solidFill>
                <a:latin typeface="微软雅黑" pitchFamily="34" charset="-122"/>
                <a:ea typeface="微软雅黑" pitchFamily="34" charset="-122"/>
                <a:sym typeface="微软雅黑" pitchFamily="34" charset="-122"/>
              </a:rPr>
              <a:t>采用条码技术</a:t>
            </a:r>
            <a:endParaRPr lang="en-US" altLang="zh-CN" sz="1335" noProof="1">
              <a:solidFill>
                <a:schemeClr val="tx2">
                  <a:lumMod val="75000"/>
                </a:schemeClr>
              </a:solidFill>
              <a:latin typeface="微软雅黑" pitchFamily="34" charset="-122"/>
              <a:ea typeface="微软雅黑" pitchFamily="34" charset="-122"/>
              <a:sym typeface="微软雅黑" pitchFamily="34" charset="-122"/>
            </a:endParaRPr>
          </a:p>
          <a:p>
            <a:pPr marL="92075" indent="-92075">
              <a:lnSpc>
                <a:spcPts val="1600"/>
              </a:lnSpc>
              <a:spcBef>
                <a:spcPts val="600"/>
              </a:spcBef>
              <a:buFont typeface="微软雅黑" pitchFamily="34" charset="-122"/>
              <a:buChar char="▌"/>
            </a:pPr>
            <a:r>
              <a:rPr lang="en-US" altLang="zh-CN" sz="1335" noProof="1">
                <a:solidFill>
                  <a:schemeClr val="tx2">
                    <a:lumMod val="75000"/>
                  </a:schemeClr>
                </a:solidFill>
                <a:latin typeface="微软雅黑" pitchFamily="34" charset="-122"/>
                <a:ea typeface="微软雅黑" pitchFamily="34" charset="-122"/>
                <a:sym typeface="微软雅黑" pitchFamily="34" charset="-122"/>
              </a:rPr>
              <a:t>……</a:t>
            </a:r>
            <a:endParaRPr lang="zh-CN" altLang="en-US" sz="1335" noProof="1">
              <a:solidFill>
                <a:schemeClr val="tx2">
                  <a:lumMod val="75000"/>
                </a:schemeClr>
              </a:solidFill>
              <a:latin typeface="微软雅黑" pitchFamily="34" charset="-122"/>
              <a:ea typeface="微软雅黑" pitchFamily="34" charset="-122"/>
              <a:sym typeface="微软雅黑" pitchFamily="34" charset="-122"/>
            </a:endParaRPr>
          </a:p>
        </p:txBody>
      </p:sp>
      <p:sp>
        <p:nvSpPr>
          <p:cNvPr id="88" name="矩形 87"/>
          <p:cNvSpPr/>
          <p:nvPr/>
        </p:nvSpPr>
        <p:spPr>
          <a:xfrm>
            <a:off x="4813476" y="4484037"/>
            <a:ext cx="1884299" cy="861774"/>
          </a:xfrm>
          <a:prstGeom prst="rect">
            <a:avLst/>
          </a:prstGeom>
        </p:spPr>
        <p:txBody>
          <a:bodyPr wrap="square">
            <a:spAutoFit/>
          </a:bodyPr>
          <a:lstStyle/>
          <a:p>
            <a:pPr marL="92075" indent="-92075">
              <a:lnSpc>
                <a:spcPts val="1600"/>
              </a:lnSpc>
              <a:spcBef>
                <a:spcPts val="600"/>
              </a:spcBef>
              <a:buFont typeface="微软雅黑" pitchFamily="34" charset="-122"/>
              <a:buChar char="▌"/>
            </a:pPr>
            <a:r>
              <a:rPr lang="zh-CN" altLang="en-US" sz="1335" noProof="1">
                <a:solidFill>
                  <a:schemeClr val="tx2">
                    <a:lumMod val="75000"/>
                  </a:schemeClr>
                </a:solidFill>
                <a:latin typeface="微软雅黑" pitchFamily="34" charset="-122"/>
                <a:ea typeface="微软雅黑" pitchFamily="34" charset="-122"/>
                <a:sym typeface="微软雅黑" pitchFamily="34" charset="-122"/>
              </a:rPr>
              <a:t>优化仓储布局</a:t>
            </a:r>
            <a:endParaRPr lang="en-US" altLang="zh-CN" sz="1335" noProof="1">
              <a:solidFill>
                <a:schemeClr val="tx2">
                  <a:lumMod val="75000"/>
                </a:schemeClr>
              </a:solidFill>
              <a:latin typeface="微软雅黑" pitchFamily="34" charset="-122"/>
              <a:ea typeface="微软雅黑" pitchFamily="34" charset="-122"/>
              <a:sym typeface="微软雅黑" pitchFamily="34" charset="-122"/>
            </a:endParaRPr>
          </a:p>
          <a:p>
            <a:pPr marL="92075" indent="-92075">
              <a:lnSpc>
                <a:spcPts val="1600"/>
              </a:lnSpc>
              <a:spcBef>
                <a:spcPts val="600"/>
              </a:spcBef>
              <a:buFont typeface="微软雅黑" pitchFamily="34" charset="-122"/>
              <a:buChar char="▌"/>
            </a:pPr>
            <a:r>
              <a:rPr lang="zh-CN" altLang="en-US" sz="1335" noProof="1">
                <a:solidFill>
                  <a:schemeClr val="tx2">
                    <a:lumMod val="75000"/>
                  </a:schemeClr>
                </a:solidFill>
                <a:latin typeface="微软雅黑" pitchFamily="34" charset="-122"/>
                <a:ea typeface="微软雅黑" pitchFamily="34" charset="-122"/>
                <a:sym typeface="微软雅黑" pitchFamily="34" charset="-122"/>
              </a:rPr>
              <a:t>采用灵活的拣货策略</a:t>
            </a:r>
            <a:endParaRPr lang="en-US" altLang="zh-CN" sz="1335" noProof="1">
              <a:solidFill>
                <a:schemeClr val="tx2">
                  <a:lumMod val="75000"/>
                </a:schemeClr>
              </a:solidFill>
              <a:latin typeface="微软雅黑" pitchFamily="34" charset="-122"/>
              <a:ea typeface="微软雅黑" pitchFamily="34" charset="-122"/>
              <a:sym typeface="微软雅黑" pitchFamily="34" charset="-122"/>
            </a:endParaRPr>
          </a:p>
          <a:p>
            <a:pPr marL="92075" indent="-92075">
              <a:lnSpc>
                <a:spcPts val="1600"/>
              </a:lnSpc>
              <a:spcBef>
                <a:spcPts val="600"/>
              </a:spcBef>
              <a:buFont typeface="微软雅黑" pitchFamily="34" charset="-122"/>
              <a:buChar char="▌"/>
            </a:pPr>
            <a:r>
              <a:rPr lang="zh-CN" altLang="en-US" sz="1335" noProof="1">
                <a:solidFill>
                  <a:schemeClr val="tx2">
                    <a:lumMod val="75000"/>
                  </a:schemeClr>
                </a:solidFill>
                <a:latin typeface="微软雅黑" pitchFamily="34" charset="-122"/>
                <a:ea typeface="微软雅黑" pitchFamily="34" charset="-122"/>
                <a:sym typeface="微软雅黑" pitchFamily="34" charset="-122"/>
              </a:rPr>
              <a:t>实时库存管理</a:t>
            </a:r>
          </a:p>
        </p:txBody>
      </p:sp>
      <p:sp>
        <p:nvSpPr>
          <p:cNvPr id="89" name="圆角矩形 103"/>
          <p:cNvSpPr/>
          <p:nvPr/>
        </p:nvSpPr>
        <p:spPr>
          <a:xfrm>
            <a:off x="4657976" y="4337186"/>
            <a:ext cx="3353641" cy="1111784"/>
          </a:xfrm>
          <a:prstGeom prst="roundRect">
            <a:avLst>
              <a:gd name="adj" fmla="val 4968"/>
            </a:avLst>
          </a:prstGeom>
          <a:noFill/>
          <a:ln w="3175" cap="rnd" cmpd="sng">
            <a:solidFill>
              <a:srgbClr val="586371"/>
            </a:solidFill>
            <a:prstDash val="dash"/>
            <a:round/>
            <a:headEnd type="none" w="med" len="med"/>
            <a:tailEnd type="none" w="med" len="med"/>
          </a:ln>
        </p:spPr>
        <p:txBody>
          <a:bodyPr vert="eaVert" anchor="ctr"/>
          <a:lstStyle/>
          <a:p>
            <a:pPr indent="0" algn="ctr">
              <a:spcBef>
                <a:spcPct val="20000"/>
              </a:spcBef>
            </a:pPr>
            <a:endParaRPr lang="zh-CN" altLang="en-US" sz="1400" b="1">
              <a:solidFill>
                <a:schemeClr val="bg1"/>
              </a:solidFill>
              <a:latin typeface="微软雅黑" pitchFamily="34" charset="-122"/>
              <a:ea typeface="微软雅黑" pitchFamily="34" charset="-122"/>
              <a:sym typeface="微软雅黑" pitchFamily="34" charset="-122"/>
            </a:endParaRPr>
          </a:p>
        </p:txBody>
      </p:sp>
      <p:sp>
        <p:nvSpPr>
          <p:cNvPr id="90" name="矩形 89"/>
          <p:cNvSpPr/>
          <p:nvPr/>
        </p:nvSpPr>
        <p:spPr>
          <a:xfrm>
            <a:off x="6596370" y="4481596"/>
            <a:ext cx="1682340" cy="861774"/>
          </a:xfrm>
          <a:prstGeom prst="rect">
            <a:avLst/>
          </a:prstGeom>
        </p:spPr>
        <p:txBody>
          <a:bodyPr wrap="square">
            <a:spAutoFit/>
          </a:bodyPr>
          <a:lstStyle/>
          <a:p>
            <a:pPr marL="92075" indent="-92075">
              <a:lnSpc>
                <a:spcPts val="1600"/>
              </a:lnSpc>
              <a:spcBef>
                <a:spcPts val="600"/>
              </a:spcBef>
              <a:buFont typeface="微软雅黑" pitchFamily="34" charset="-122"/>
              <a:buChar char="▌"/>
            </a:pPr>
            <a:r>
              <a:rPr lang="zh-CN" altLang="en-US" sz="1335" noProof="1">
                <a:solidFill>
                  <a:schemeClr val="tx2">
                    <a:lumMod val="75000"/>
                  </a:schemeClr>
                </a:solidFill>
                <a:latin typeface="微软雅黑" pitchFamily="34" charset="-122"/>
                <a:ea typeface="微软雅黑" pitchFamily="34" charset="-122"/>
                <a:sym typeface="微软雅黑" pitchFamily="34" charset="-122"/>
              </a:rPr>
              <a:t>设备集成应用</a:t>
            </a:r>
            <a:endParaRPr lang="en-US" altLang="zh-CN" sz="1335" noProof="1">
              <a:solidFill>
                <a:schemeClr val="tx2">
                  <a:lumMod val="75000"/>
                </a:schemeClr>
              </a:solidFill>
              <a:latin typeface="微软雅黑" pitchFamily="34" charset="-122"/>
              <a:ea typeface="微软雅黑" pitchFamily="34" charset="-122"/>
              <a:sym typeface="微软雅黑" pitchFamily="34" charset="-122"/>
            </a:endParaRPr>
          </a:p>
          <a:p>
            <a:pPr marL="92075" indent="-92075">
              <a:lnSpc>
                <a:spcPts val="1600"/>
              </a:lnSpc>
              <a:spcBef>
                <a:spcPts val="600"/>
              </a:spcBef>
              <a:buFont typeface="微软雅黑" pitchFamily="34" charset="-122"/>
              <a:buChar char="▌"/>
            </a:pPr>
            <a:r>
              <a:rPr lang="zh-CN" altLang="en-US" sz="1335" noProof="1">
                <a:solidFill>
                  <a:schemeClr val="tx2">
                    <a:lumMod val="75000"/>
                  </a:schemeClr>
                </a:solidFill>
                <a:latin typeface="微软雅黑" pitchFamily="34" charset="-122"/>
                <a:ea typeface="微软雅黑" pitchFamily="34" charset="-122"/>
                <a:sym typeface="微软雅黑" pitchFamily="34" charset="-122"/>
              </a:rPr>
              <a:t>数据分析和报告</a:t>
            </a:r>
            <a:endParaRPr lang="en-US" altLang="zh-CN" sz="1335" noProof="1">
              <a:solidFill>
                <a:schemeClr val="tx2">
                  <a:lumMod val="75000"/>
                </a:schemeClr>
              </a:solidFill>
              <a:latin typeface="微软雅黑" pitchFamily="34" charset="-122"/>
              <a:ea typeface="微软雅黑" pitchFamily="34" charset="-122"/>
              <a:sym typeface="微软雅黑" pitchFamily="34" charset="-122"/>
            </a:endParaRPr>
          </a:p>
          <a:p>
            <a:pPr marL="92075" indent="-92075">
              <a:lnSpc>
                <a:spcPts val="1600"/>
              </a:lnSpc>
              <a:spcBef>
                <a:spcPts val="600"/>
              </a:spcBef>
              <a:buFont typeface="微软雅黑" pitchFamily="34" charset="-122"/>
              <a:buChar char="▌"/>
            </a:pPr>
            <a:r>
              <a:rPr lang="en-US" altLang="zh-CN" sz="1335" noProof="1">
                <a:solidFill>
                  <a:schemeClr val="tx2">
                    <a:lumMod val="75000"/>
                  </a:schemeClr>
                </a:solidFill>
                <a:latin typeface="微软雅黑" pitchFamily="34" charset="-122"/>
                <a:ea typeface="微软雅黑" pitchFamily="34" charset="-122"/>
                <a:sym typeface="微软雅黑" pitchFamily="34" charset="-122"/>
              </a:rPr>
              <a:t>……</a:t>
            </a:r>
            <a:endParaRPr lang="zh-CN" altLang="en-US" sz="1335" noProof="1">
              <a:solidFill>
                <a:schemeClr val="tx2">
                  <a:lumMod val="75000"/>
                </a:schemeClr>
              </a:solidFill>
              <a:latin typeface="微软雅黑" pitchFamily="34" charset="-122"/>
              <a:ea typeface="微软雅黑" pitchFamily="34" charset="-122"/>
              <a:sym typeface="微软雅黑" pitchFamily="34" charset="-122"/>
            </a:endParaRPr>
          </a:p>
        </p:txBody>
      </p:sp>
      <p:grpSp>
        <p:nvGrpSpPr>
          <p:cNvPr id="8" name="组合 7"/>
          <p:cNvGrpSpPr/>
          <p:nvPr/>
        </p:nvGrpSpPr>
        <p:grpSpPr>
          <a:xfrm>
            <a:off x="9581590" y="1596989"/>
            <a:ext cx="1270480" cy="1271984"/>
            <a:chOff x="9622573" y="2179647"/>
            <a:chExt cx="1127800" cy="1127798"/>
          </a:xfrm>
        </p:grpSpPr>
        <p:grpSp>
          <p:nvGrpSpPr>
            <p:cNvPr id="92" name="组合 91">
              <a:extLst>
                <a:ext uri="{FF2B5EF4-FFF2-40B4-BE49-F238E27FC236}">
                  <a16:creationId xmlns:a16="http://schemas.microsoft.com/office/drawing/2014/main" id="{BA072D88-738B-F431-13FC-78A4AFD222D0}"/>
                </a:ext>
              </a:extLst>
            </p:cNvPr>
            <p:cNvGrpSpPr/>
            <p:nvPr/>
          </p:nvGrpSpPr>
          <p:grpSpPr>
            <a:xfrm>
              <a:off x="9622573" y="2179647"/>
              <a:ext cx="1127800" cy="1127798"/>
              <a:chOff x="879713" y="2370318"/>
              <a:chExt cx="1127800" cy="1127798"/>
            </a:xfrm>
          </p:grpSpPr>
          <p:sp>
            <p:nvSpPr>
              <p:cNvPr id="95" name="椭圆 94">
                <a:extLst>
                  <a:ext uri="{FF2B5EF4-FFF2-40B4-BE49-F238E27FC236}">
                    <a16:creationId xmlns:a16="http://schemas.microsoft.com/office/drawing/2014/main" id="{7CCD5F52-196F-7C7E-2595-C3ED93A7FC6D}"/>
                  </a:ext>
                </a:extLst>
              </p:cNvPr>
              <p:cNvSpPr/>
              <p:nvPr/>
            </p:nvSpPr>
            <p:spPr>
              <a:xfrm>
                <a:off x="1045535" y="2536139"/>
                <a:ext cx="796156" cy="796156"/>
              </a:xfrm>
              <a:prstGeom prst="ellipse">
                <a:avLst/>
              </a:prstGeom>
              <a:solidFill>
                <a:srgbClr val="FF8D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77800" indent="-85725" algn="l">
                  <a:lnSpc>
                    <a:spcPct val="150000"/>
                  </a:lnSpc>
                  <a:buFont typeface="Arial" panose="020B0604020202020204" pitchFamily="34" charset="0"/>
                  <a:buChar char="•"/>
                </a:pPr>
                <a:endParaRPr lang="zh-CN" altLang="en-US" sz="1000" dirty="0">
                  <a:solidFill>
                    <a:schemeClr val="tx1">
                      <a:lumMod val="65000"/>
                      <a:lumOff val="35000"/>
                    </a:schemeClr>
                  </a:solidFill>
                  <a:latin typeface="+mn-ea"/>
                </a:endParaRPr>
              </a:p>
            </p:txBody>
          </p:sp>
          <p:sp>
            <p:nvSpPr>
              <p:cNvPr id="96" name="弧形 95">
                <a:extLst>
                  <a:ext uri="{FF2B5EF4-FFF2-40B4-BE49-F238E27FC236}">
                    <a16:creationId xmlns:a16="http://schemas.microsoft.com/office/drawing/2014/main" id="{F88018D5-EFFB-0056-AEEE-2993489E9588}"/>
                  </a:ext>
                </a:extLst>
              </p:cNvPr>
              <p:cNvSpPr/>
              <p:nvPr/>
            </p:nvSpPr>
            <p:spPr>
              <a:xfrm>
                <a:off x="879713" y="2370318"/>
                <a:ext cx="1127800" cy="1127798"/>
              </a:xfrm>
              <a:prstGeom prst="arc">
                <a:avLst>
                  <a:gd name="adj1" fmla="val 10879375"/>
                  <a:gd name="adj2" fmla="val 0"/>
                </a:avLst>
              </a:prstGeom>
              <a:ln w="9525">
                <a:no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grpSp>
        <p:pic>
          <p:nvPicPr>
            <p:cNvPr id="97" name="图形 185">
              <a:extLst>
                <a:ext uri="{FF2B5EF4-FFF2-40B4-BE49-F238E27FC236}">
                  <a16:creationId xmlns:a16="http://schemas.microsoft.com/office/drawing/2014/main" id="{00C227A6-5336-1406-4B21-FA0F7ADA4BA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42611" y="2488048"/>
              <a:ext cx="510997" cy="510997"/>
            </a:xfrm>
            <a:prstGeom prst="rect">
              <a:avLst/>
            </a:prstGeom>
          </p:spPr>
        </p:pic>
      </p:grpSp>
      <p:sp>
        <p:nvSpPr>
          <p:cNvPr id="98" name="文本框 97">
            <a:extLst>
              <a:ext uri="{FF2B5EF4-FFF2-40B4-BE49-F238E27FC236}">
                <a16:creationId xmlns:a16="http://schemas.microsoft.com/office/drawing/2014/main" id="{73D77973-979D-14A1-53BB-0FCBE8646405}"/>
              </a:ext>
            </a:extLst>
          </p:cNvPr>
          <p:cNvSpPr txBox="1"/>
          <p:nvPr/>
        </p:nvSpPr>
        <p:spPr>
          <a:xfrm>
            <a:off x="8889878" y="2796166"/>
            <a:ext cx="2531462"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配送及时率提升到</a:t>
            </a:r>
            <a:r>
              <a:rPr lang="en-US" altLang="zh-CN" b="1" dirty="0">
                <a:solidFill>
                  <a:schemeClr val="accent1"/>
                </a:solidFill>
                <a:latin typeface="微软雅黑" panose="020B0503020204020204" pitchFamily="34" charset="-122"/>
                <a:ea typeface="微软雅黑" panose="020B0503020204020204" pitchFamily="34" charset="-122"/>
              </a:rPr>
              <a:t>98%</a:t>
            </a:r>
            <a:endParaRPr lang="zh-CN" altLang="en-US" b="1" dirty="0">
              <a:solidFill>
                <a:schemeClr val="accent1"/>
              </a:solidFill>
              <a:latin typeface="微软雅黑" panose="020B0503020204020204" pitchFamily="34" charset="-122"/>
              <a:ea typeface="微软雅黑" panose="020B0503020204020204" pitchFamily="34" charset="-122"/>
            </a:endParaRPr>
          </a:p>
        </p:txBody>
      </p:sp>
      <p:sp>
        <p:nvSpPr>
          <p:cNvPr id="100" name="箭头: 右 52">
            <a:extLst>
              <a:ext uri="{FF2B5EF4-FFF2-40B4-BE49-F238E27FC236}">
                <a16:creationId xmlns:a16="http://schemas.microsoft.com/office/drawing/2014/main" id="{590279EA-D434-8536-F433-6C7CA9F7E90B}"/>
              </a:ext>
            </a:extLst>
          </p:cNvPr>
          <p:cNvSpPr/>
          <p:nvPr/>
        </p:nvSpPr>
        <p:spPr>
          <a:xfrm rot="5400000">
            <a:off x="2406744" y="3871183"/>
            <a:ext cx="273610" cy="318266"/>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1" name="箭头: 右 52">
            <a:extLst>
              <a:ext uri="{FF2B5EF4-FFF2-40B4-BE49-F238E27FC236}">
                <a16:creationId xmlns:a16="http://schemas.microsoft.com/office/drawing/2014/main" id="{590279EA-D434-8536-F433-6C7CA9F7E90B}"/>
              </a:ext>
            </a:extLst>
          </p:cNvPr>
          <p:cNvSpPr/>
          <p:nvPr/>
        </p:nvSpPr>
        <p:spPr>
          <a:xfrm rot="5400000">
            <a:off x="6515018" y="3871183"/>
            <a:ext cx="273610" cy="318266"/>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2" name="矩形 101"/>
          <p:cNvSpPr/>
          <p:nvPr/>
        </p:nvSpPr>
        <p:spPr>
          <a:xfrm>
            <a:off x="8434210" y="4484037"/>
            <a:ext cx="1884299" cy="861774"/>
          </a:xfrm>
          <a:prstGeom prst="rect">
            <a:avLst/>
          </a:prstGeom>
        </p:spPr>
        <p:txBody>
          <a:bodyPr wrap="square">
            <a:spAutoFit/>
          </a:bodyPr>
          <a:lstStyle/>
          <a:p>
            <a:pPr marL="92075" indent="-92075">
              <a:lnSpc>
                <a:spcPts val="1600"/>
              </a:lnSpc>
              <a:spcBef>
                <a:spcPts val="600"/>
              </a:spcBef>
              <a:buFont typeface="微软雅黑" pitchFamily="34" charset="-122"/>
              <a:buChar char="▌"/>
            </a:pPr>
            <a:r>
              <a:rPr lang="zh-CN" altLang="en-US" sz="1335" noProof="1">
                <a:solidFill>
                  <a:schemeClr val="tx2">
                    <a:lumMod val="75000"/>
                  </a:schemeClr>
                </a:solidFill>
                <a:latin typeface="微软雅黑" pitchFamily="34" charset="-122"/>
                <a:ea typeface="微软雅黑" pitchFamily="34" charset="-122"/>
                <a:sym typeface="微软雅黑" pitchFamily="34" charset="-122"/>
              </a:rPr>
              <a:t>实时库存管理</a:t>
            </a:r>
            <a:endParaRPr lang="en-US" altLang="zh-CN" sz="1335" noProof="1">
              <a:solidFill>
                <a:schemeClr val="tx2">
                  <a:lumMod val="75000"/>
                </a:schemeClr>
              </a:solidFill>
              <a:latin typeface="微软雅黑" pitchFamily="34" charset="-122"/>
              <a:ea typeface="微软雅黑" pitchFamily="34" charset="-122"/>
              <a:sym typeface="微软雅黑" pitchFamily="34" charset="-122"/>
            </a:endParaRPr>
          </a:p>
          <a:p>
            <a:pPr marL="92075" indent="-92075">
              <a:lnSpc>
                <a:spcPts val="1600"/>
              </a:lnSpc>
              <a:spcBef>
                <a:spcPts val="600"/>
              </a:spcBef>
              <a:buFont typeface="微软雅黑" pitchFamily="34" charset="-122"/>
              <a:buChar char="▌"/>
            </a:pPr>
            <a:r>
              <a:rPr lang="zh-CN" altLang="en-US" sz="1335" noProof="1">
                <a:solidFill>
                  <a:schemeClr val="tx2">
                    <a:lumMod val="75000"/>
                  </a:schemeClr>
                </a:solidFill>
                <a:latin typeface="微软雅黑" pitchFamily="34" charset="-122"/>
                <a:ea typeface="微软雅黑" pitchFamily="34" charset="-122"/>
                <a:sym typeface="微软雅黑" pitchFamily="34" charset="-122"/>
              </a:rPr>
              <a:t>路径优化算法</a:t>
            </a:r>
            <a:endParaRPr lang="en-US" altLang="zh-CN" sz="1335" noProof="1">
              <a:solidFill>
                <a:schemeClr val="tx2">
                  <a:lumMod val="75000"/>
                </a:schemeClr>
              </a:solidFill>
              <a:latin typeface="微软雅黑" pitchFamily="34" charset="-122"/>
              <a:ea typeface="微软雅黑" pitchFamily="34" charset="-122"/>
              <a:sym typeface="微软雅黑" pitchFamily="34" charset="-122"/>
            </a:endParaRPr>
          </a:p>
          <a:p>
            <a:pPr marL="92075" indent="-92075">
              <a:lnSpc>
                <a:spcPts val="1600"/>
              </a:lnSpc>
              <a:spcBef>
                <a:spcPts val="600"/>
              </a:spcBef>
              <a:buFont typeface="微软雅黑" pitchFamily="34" charset="-122"/>
              <a:buChar char="▌"/>
            </a:pPr>
            <a:r>
              <a:rPr lang="en-US" altLang="zh-CN" sz="1335" noProof="1">
                <a:solidFill>
                  <a:schemeClr val="tx2">
                    <a:lumMod val="75000"/>
                  </a:schemeClr>
                </a:solidFill>
                <a:latin typeface="微软雅黑" pitchFamily="34" charset="-122"/>
                <a:ea typeface="微软雅黑" pitchFamily="34" charset="-122"/>
                <a:sym typeface="微软雅黑" pitchFamily="34" charset="-122"/>
              </a:rPr>
              <a:t>……</a:t>
            </a:r>
          </a:p>
        </p:txBody>
      </p:sp>
      <p:sp>
        <p:nvSpPr>
          <p:cNvPr id="103" name="圆角矩形 103"/>
          <p:cNvSpPr/>
          <p:nvPr/>
        </p:nvSpPr>
        <p:spPr>
          <a:xfrm>
            <a:off x="8278710" y="4337186"/>
            <a:ext cx="3353641" cy="1111784"/>
          </a:xfrm>
          <a:prstGeom prst="roundRect">
            <a:avLst>
              <a:gd name="adj" fmla="val 4968"/>
            </a:avLst>
          </a:prstGeom>
          <a:noFill/>
          <a:ln w="3175" cap="rnd" cmpd="sng">
            <a:solidFill>
              <a:srgbClr val="586371"/>
            </a:solidFill>
            <a:prstDash val="dash"/>
            <a:round/>
            <a:headEnd type="none" w="med" len="med"/>
            <a:tailEnd type="none" w="med" len="med"/>
          </a:ln>
        </p:spPr>
        <p:txBody>
          <a:bodyPr vert="eaVert" anchor="ctr"/>
          <a:lstStyle/>
          <a:p>
            <a:pPr indent="0" algn="ctr">
              <a:spcBef>
                <a:spcPct val="20000"/>
              </a:spcBef>
            </a:pPr>
            <a:endParaRPr lang="zh-CN" altLang="en-US" sz="1400" b="1">
              <a:solidFill>
                <a:schemeClr val="bg1"/>
              </a:solidFill>
              <a:latin typeface="微软雅黑" pitchFamily="34" charset="-122"/>
              <a:ea typeface="微软雅黑" pitchFamily="34" charset="-122"/>
              <a:sym typeface="微软雅黑" pitchFamily="34" charset="-122"/>
            </a:endParaRPr>
          </a:p>
        </p:txBody>
      </p:sp>
      <p:sp>
        <p:nvSpPr>
          <p:cNvPr id="104" name="矩形 103"/>
          <p:cNvSpPr/>
          <p:nvPr/>
        </p:nvSpPr>
        <p:spPr>
          <a:xfrm>
            <a:off x="10217104" y="4481596"/>
            <a:ext cx="1682340" cy="861774"/>
          </a:xfrm>
          <a:prstGeom prst="rect">
            <a:avLst/>
          </a:prstGeom>
        </p:spPr>
        <p:txBody>
          <a:bodyPr wrap="square">
            <a:spAutoFit/>
          </a:bodyPr>
          <a:lstStyle/>
          <a:p>
            <a:pPr marL="92075" indent="-92075">
              <a:lnSpc>
                <a:spcPts val="1600"/>
              </a:lnSpc>
              <a:spcBef>
                <a:spcPts val="600"/>
              </a:spcBef>
              <a:buFont typeface="微软雅黑" pitchFamily="34" charset="-122"/>
              <a:buChar char="▌"/>
            </a:pPr>
            <a:r>
              <a:rPr lang="zh-CN" altLang="en-US" sz="1335" noProof="1">
                <a:solidFill>
                  <a:schemeClr val="tx2">
                    <a:lumMod val="75000"/>
                  </a:schemeClr>
                </a:solidFill>
                <a:latin typeface="微软雅黑" pitchFamily="34" charset="-122"/>
                <a:ea typeface="微软雅黑" pitchFamily="34" charset="-122"/>
                <a:sym typeface="微软雅黑" pitchFamily="34" charset="-122"/>
              </a:rPr>
              <a:t>移动化作业</a:t>
            </a:r>
          </a:p>
          <a:p>
            <a:pPr marL="92075" indent="-92075">
              <a:lnSpc>
                <a:spcPts val="1600"/>
              </a:lnSpc>
              <a:spcBef>
                <a:spcPts val="600"/>
              </a:spcBef>
              <a:buFont typeface="微软雅黑" pitchFamily="34" charset="-122"/>
              <a:buChar char="▌"/>
            </a:pPr>
            <a:r>
              <a:rPr lang="zh-CN" altLang="en-US" sz="1335" noProof="1">
                <a:solidFill>
                  <a:schemeClr val="tx2">
                    <a:lumMod val="75000"/>
                  </a:schemeClr>
                </a:solidFill>
                <a:latin typeface="微软雅黑" pitchFamily="34" charset="-122"/>
                <a:ea typeface="微软雅黑" pitchFamily="34" charset="-122"/>
                <a:sym typeface="微软雅黑" pitchFamily="34" charset="-122"/>
              </a:rPr>
              <a:t>数据集成</a:t>
            </a:r>
            <a:endParaRPr lang="en-US" altLang="zh-CN" sz="1335" noProof="1">
              <a:solidFill>
                <a:schemeClr val="tx2">
                  <a:lumMod val="75000"/>
                </a:schemeClr>
              </a:solidFill>
              <a:latin typeface="微软雅黑" pitchFamily="34" charset="-122"/>
              <a:ea typeface="微软雅黑" pitchFamily="34" charset="-122"/>
              <a:sym typeface="微软雅黑" pitchFamily="34" charset="-122"/>
            </a:endParaRPr>
          </a:p>
          <a:p>
            <a:pPr marL="92075" indent="-92075">
              <a:lnSpc>
                <a:spcPts val="1600"/>
              </a:lnSpc>
              <a:spcBef>
                <a:spcPts val="600"/>
              </a:spcBef>
              <a:buFont typeface="微软雅黑" pitchFamily="34" charset="-122"/>
              <a:buChar char="▌"/>
            </a:pPr>
            <a:r>
              <a:rPr lang="en-US" altLang="zh-CN" sz="1335" noProof="1">
                <a:solidFill>
                  <a:schemeClr val="tx2">
                    <a:lumMod val="75000"/>
                  </a:schemeClr>
                </a:solidFill>
                <a:latin typeface="微软雅黑" pitchFamily="34" charset="-122"/>
                <a:ea typeface="微软雅黑" pitchFamily="34" charset="-122"/>
                <a:sym typeface="微软雅黑" pitchFamily="34" charset="-122"/>
              </a:rPr>
              <a:t>……</a:t>
            </a:r>
            <a:endParaRPr lang="zh-CN" altLang="en-US" sz="1335" noProof="1">
              <a:solidFill>
                <a:schemeClr val="tx2">
                  <a:lumMod val="75000"/>
                </a:schemeClr>
              </a:solidFill>
              <a:latin typeface="微软雅黑" pitchFamily="34" charset="-122"/>
              <a:ea typeface="微软雅黑" pitchFamily="34" charset="-122"/>
              <a:sym typeface="微软雅黑" pitchFamily="34" charset="-122"/>
            </a:endParaRPr>
          </a:p>
        </p:txBody>
      </p:sp>
      <p:sp>
        <p:nvSpPr>
          <p:cNvPr id="105" name="箭头: 右 52">
            <a:extLst>
              <a:ext uri="{FF2B5EF4-FFF2-40B4-BE49-F238E27FC236}">
                <a16:creationId xmlns:a16="http://schemas.microsoft.com/office/drawing/2014/main" id="{590279EA-D434-8536-F433-6C7CA9F7E90B}"/>
              </a:ext>
            </a:extLst>
          </p:cNvPr>
          <p:cNvSpPr/>
          <p:nvPr/>
        </p:nvSpPr>
        <p:spPr>
          <a:xfrm rot="5400000">
            <a:off x="10028731" y="3854611"/>
            <a:ext cx="273610" cy="318266"/>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文本框 37"/>
          <p:cNvSpPr txBox="1"/>
          <p:nvPr/>
        </p:nvSpPr>
        <p:spPr>
          <a:xfrm>
            <a:off x="713105" y="624840"/>
            <a:ext cx="10174854" cy="400110"/>
          </a:xfrm>
          <a:prstGeom prst="rect">
            <a:avLst/>
          </a:prstGeom>
          <a:noFill/>
        </p:spPr>
        <p:txBody>
          <a:bodyPr wrap="square" rtlCol="0" anchor="t">
            <a:spAutoFit/>
          </a:bodyPr>
          <a:lstStyle/>
          <a:p>
            <a:r>
              <a:rPr lang="zh-CN" altLang="en-US" sz="2000" b="1" dirty="0">
                <a:latin typeface="微软雅黑" charset="-122"/>
                <a:ea typeface="微软雅黑" charset="-122"/>
                <a:sym typeface="+mn-ea"/>
              </a:rPr>
              <a:t>配送及时率</a:t>
            </a:r>
          </a:p>
        </p:txBody>
      </p:sp>
    </p:spTree>
    <p:extLst>
      <p:ext uri="{BB962C8B-B14F-4D97-AF65-F5344CB8AC3E}">
        <p14:creationId xmlns:p14="http://schemas.microsoft.com/office/powerpoint/2010/main" val="12744427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BLE_ENDDRAG_ORIGIN_RECT" val="735*377"/>
  <p:tag name="TABLE_ENDDRAG_RECT" val="166*82*735*377"/>
</p:tagLst>
</file>

<file path=ppt/tags/tag10.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14"/>
</p:tagLst>
</file>

<file path=ppt/tags/tag11.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15"/>
</p:tagLst>
</file>

<file path=ppt/tags/tag12.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6"/>
</p:tagLst>
</file>

<file path=ppt/tags/tag13.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16"/>
</p:tagLst>
</file>

<file path=ppt/tags/tag14.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4"/>
</p:tagLst>
</file>

<file path=ppt/tags/tag15.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17"/>
</p:tagLst>
</file>

<file path=ppt/tags/tag16.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7"/>
</p:tagLst>
</file>

<file path=ppt/tags/tag17.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18"/>
</p:tagLst>
</file>

<file path=ppt/tags/tag18.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5"/>
</p:tagLst>
</file>

<file path=ppt/tags/tag19.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19"/>
</p:tagLst>
</file>

<file path=ppt/tags/tag2.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2"/>
</p:tagLst>
</file>

<file path=ppt/tags/tag20.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20"/>
</p:tagLst>
</file>

<file path=ppt/tags/tag21.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21"/>
</p:tagLst>
</file>

<file path=ppt/tags/tag22.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22"/>
</p:tagLst>
</file>

<file path=ppt/tags/tag3.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8"/>
</p:tagLst>
</file>

<file path=ppt/tags/tag4.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9"/>
</p:tagLst>
</file>

<file path=ppt/tags/tag5.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10"/>
</p:tagLst>
</file>

<file path=ppt/tags/tag6.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11"/>
</p:tagLst>
</file>

<file path=ppt/tags/tag7.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12"/>
</p:tagLst>
</file>

<file path=ppt/tags/tag8.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13"/>
</p:tagLst>
</file>

<file path=ppt/tags/tag9.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3"/>
</p:tagLst>
</file>

<file path=ppt/theme/theme1.xml><?xml version="1.0" encoding="utf-8"?>
<a:theme xmlns:a="http://schemas.openxmlformats.org/drawingml/2006/main" name="WPS">
  <a:themeElements>
    <a:clrScheme name="2025年石基零售">
      <a:dk1>
        <a:sysClr val="windowText" lastClr="000000"/>
      </a:dk1>
      <a:lt1>
        <a:sysClr val="window" lastClr="FFFFFF"/>
      </a:lt1>
      <a:dk2>
        <a:srgbClr val="335B74"/>
      </a:dk2>
      <a:lt2>
        <a:srgbClr val="DFE3E5"/>
      </a:lt2>
      <a:accent1>
        <a:srgbClr val="338AC7"/>
      </a:accent1>
      <a:accent2>
        <a:srgbClr val="3BB2C2"/>
      </a:accent2>
      <a:accent3>
        <a:srgbClr val="80B08F"/>
      </a:accent3>
      <a:accent4>
        <a:srgbClr val="7F73A9"/>
      </a:accent4>
      <a:accent5>
        <a:srgbClr val="F09CA1"/>
      </a:accent5>
      <a:accent6>
        <a:srgbClr val="BFBFBF"/>
      </a:accent6>
      <a:hlink>
        <a:srgbClr val="007D7D"/>
      </a:hlink>
      <a:folHlink>
        <a:srgbClr val="7F73A9"/>
      </a:folHlink>
    </a:clrScheme>
    <a:fontScheme name="WPS">
      <a:majorFont>
        <a:latin typeface="Calibri"/>
        <a:ea typeface="宋体"/>
        <a:cs typeface=""/>
      </a:majorFont>
      <a:minorFont>
        <a:latin typeface="Calibri"/>
        <a:ea typeface="宋体"/>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1068</TotalTime>
  <Words>1207</Words>
  <Application>Microsoft Office PowerPoint</Application>
  <PresentationFormat>宽屏</PresentationFormat>
  <Paragraphs>143</Paragraphs>
  <Slides>12</Slides>
  <Notes>8</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12</vt:i4>
      </vt:variant>
    </vt:vector>
  </HeadingPairs>
  <TitlesOfParts>
    <vt:vector size="19" baseType="lpstr">
      <vt:lpstr>等线</vt:lpstr>
      <vt:lpstr>宋体</vt:lpstr>
      <vt:lpstr>微软雅黑</vt:lpstr>
      <vt:lpstr>字魂105号-简雅黑</vt:lpstr>
      <vt:lpstr>Arial</vt:lpstr>
      <vt:lpstr>Calibri</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张景辉</dc:creator>
  <cp:lastModifiedBy>景辉 张</cp:lastModifiedBy>
  <cp:revision>98</cp:revision>
  <dcterms:created xsi:type="dcterms:W3CDTF">2024-11-20T09:24:16Z</dcterms:created>
  <dcterms:modified xsi:type="dcterms:W3CDTF">2025-02-21T05:35:26Z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2052-6.5.0.8619</vt:lpwstr>
  </property>
  <property fmtid="{D5CDD505-2E9C-101B-9397-08002B2CF9AE}" pid="3" name="ICV">
    <vt:lpwstr>D8AAFD1FB4EC815E58633C6784B3D25E_43</vt:lpwstr>
  </property>
</Properties>
</file>