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72" r:id="rId6"/>
    <p:sldId id="273" r:id="rId7"/>
    <p:sldId id="274" r:id="rId8"/>
    <p:sldId id="275" r:id="rId9"/>
    <p:sldId id="259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1" r:id="rId24"/>
    <p:sldId id="294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8" Type="http://schemas.openxmlformats.org/officeDocument/2006/relationships/slideLayout" Target="../slideLayouts/slideLayout17.xml"/><Relationship Id="rId17" Type="http://schemas.openxmlformats.org/officeDocument/2006/relationships/image" Target="../media/image3.png"/><Relationship Id="rId16" Type="http://schemas.openxmlformats.org/officeDocument/2006/relationships/image" Target="../media/image2.png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1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4" Type="http://schemas.openxmlformats.org/officeDocument/2006/relationships/slideLayout" Target="../slideLayouts/slideLayout23.xml"/><Relationship Id="rId23" Type="http://schemas.openxmlformats.org/officeDocument/2006/relationships/image" Target="../media/image3.png"/><Relationship Id="rId22" Type="http://schemas.openxmlformats.org/officeDocument/2006/relationships/image" Target="../media/image2.png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tags" Target="../tags/tag71.xml"/><Relationship Id="rId19" Type="http://schemas.openxmlformats.org/officeDocument/2006/relationships/tags" Target="../tags/tag88.xml"/><Relationship Id="rId18" Type="http://schemas.openxmlformats.org/officeDocument/2006/relationships/tags" Target="../tags/tag87.xml"/><Relationship Id="rId17" Type="http://schemas.openxmlformats.org/officeDocument/2006/relationships/tags" Target="../tags/tag86.xml"/><Relationship Id="rId16" Type="http://schemas.openxmlformats.org/officeDocument/2006/relationships/tags" Target="../tags/tag85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6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4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9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17" Type="http://schemas.openxmlformats.org/officeDocument/2006/relationships/image" Target="../media/image2.png"/><Relationship Id="rId16" Type="http://schemas.openxmlformats.org/officeDocument/2006/relationships/image" Target="../media/image13.png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3.xml"/><Relationship Id="rId20" Type="http://schemas.openxmlformats.org/officeDocument/2006/relationships/image" Target="../media/image3.png"/><Relationship Id="rId2" Type="http://schemas.openxmlformats.org/officeDocument/2006/relationships/image" Target="../media/image8.png"/><Relationship Id="rId19" Type="http://schemas.openxmlformats.org/officeDocument/2006/relationships/image" Target="../media/image2.png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5" Type="http://schemas.openxmlformats.org/officeDocument/2006/relationships/slideLayout" Target="../slideLayouts/slideLayout1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5" Type="http://schemas.openxmlformats.org/officeDocument/2006/relationships/slideLayout" Target="../slideLayouts/slideLayout16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数智供应链赛道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4545" cy="6882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-113665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 rot="5400000">
            <a:off x="2064320" y="1322710"/>
            <a:ext cx="1297506" cy="989684"/>
          </a:xfrm>
          <a:custGeom>
            <a:avLst/>
            <a:gdLst>
              <a:gd name="connsiteX0" fmla="*/ 0 w 1804736"/>
              <a:gd name="connsiteY0" fmla="*/ 807084 h 1376579"/>
              <a:gd name="connsiteX1" fmla="*/ 569495 w 1804736"/>
              <a:gd name="connsiteY1" fmla="*/ 237589 h 1376579"/>
              <a:gd name="connsiteX2" fmla="*/ 764567 w 1804736"/>
              <a:gd name="connsiteY2" fmla="*/ 237589 h 1376579"/>
              <a:gd name="connsiteX3" fmla="*/ 902369 w 1804736"/>
              <a:gd name="connsiteY3" fmla="*/ 0 h 1376579"/>
              <a:gd name="connsiteX4" fmla="*/ 1040170 w 1804736"/>
              <a:gd name="connsiteY4" fmla="*/ 237589 h 1376579"/>
              <a:gd name="connsiteX5" fmla="*/ 1235241 w 1804736"/>
              <a:gd name="connsiteY5" fmla="*/ 237589 h 1376579"/>
              <a:gd name="connsiteX6" fmla="*/ 1804736 w 1804736"/>
              <a:gd name="connsiteY6" fmla="*/ 807084 h 1376579"/>
              <a:gd name="connsiteX7" fmla="*/ 1235241 w 1804736"/>
              <a:gd name="connsiteY7" fmla="*/ 1376579 h 1376579"/>
              <a:gd name="connsiteX8" fmla="*/ 569495 w 1804736"/>
              <a:gd name="connsiteY8" fmla="*/ 1376579 h 1376579"/>
              <a:gd name="connsiteX9" fmla="*/ 0 w 1804736"/>
              <a:gd name="connsiteY9" fmla="*/ 807084 h 1376579"/>
            </a:gdLst>
            <a:ahLst/>
            <a:cxnLst/>
            <a:rect l="l" t="t" r="r" b="b"/>
            <a:pathLst>
              <a:path w="1804736" h="1376579">
                <a:moveTo>
                  <a:pt x="0" y="807084"/>
                </a:moveTo>
                <a:cubicBezTo>
                  <a:pt x="0" y="492561"/>
                  <a:pt x="254972" y="237589"/>
                  <a:pt x="569495" y="237589"/>
                </a:cubicBezTo>
                <a:lnTo>
                  <a:pt x="764567" y="237589"/>
                </a:lnTo>
                <a:lnTo>
                  <a:pt x="902369" y="0"/>
                </a:lnTo>
                <a:lnTo>
                  <a:pt x="1040170" y="237589"/>
                </a:lnTo>
                <a:lnTo>
                  <a:pt x="1235241" y="237589"/>
                </a:lnTo>
                <a:cubicBezTo>
                  <a:pt x="1549764" y="237589"/>
                  <a:pt x="1804736" y="492561"/>
                  <a:pt x="1804736" y="807084"/>
                </a:cubicBezTo>
                <a:cubicBezTo>
                  <a:pt x="1804736" y="1121607"/>
                  <a:pt x="1549764" y="1376579"/>
                  <a:pt x="1235241" y="1376579"/>
                </a:cubicBezTo>
                <a:lnTo>
                  <a:pt x="569495" y="1376579"/>
                </a:lnTo>
                <a:cubicBezTo>
                  <a:pt x="254972" y="1376579"/>
                  <a:pt x="0" y="1121607"/>
                  <a:pt x="0" y="80708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>
            <a:off x="2450139" y="1639468"/>
            <a:ext cx="342520" cy="356164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2188737" y="1101725"/>
            <a:ext cx="117874" cy="1178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3409714" y="1673058"/>
            <a:ext cx="6877286" cy="7843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信创POS产品采用国产处理器，如兆芯KX- U6780A，符合招标信创要求。
国产处理器的应用确保了产品的自主可控，减少了对国外技术的依赖。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3409714" y="1268329"/>
            <a:ext cx="6883066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  <a:sym typeface="+mn-ea"/>
              </a:rPr>
              <a:t>使用国产处理器</a:t>
            </a:r>
            <a:endParaRPr kumimoji="1" lang="en-US" altLang="zh-CN" sz="16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 rot="5400000">
            <a:off x="2064320" y="2956252"/>
            <a:ext cx="1297506" cy="989684"/>
          </a:xfrm>
          <a:custGeom>
            <a:avLst/>
            <a:gdLst>
              <a:gd name="connsiteX0" fmla="*/ 0 w 1804736"/>
              <a:gd name="connsiteY0" fmla="*/ 807084 h 1376579"/>
              <a:gd name="connsiteX1" fmla="*/ 569495 w 1804736"/>
              <a:gd name="connsiteY1" fmla="*/ 237589 h 1376579"/>
              <a:gd name="connsiteX2" fmla="*/ 764567 w 1804736"/>
              <a:gd name="connsiteY2" fmla="*/ 237589 h 1376579"/>
              <a:gd name="connsiteX3" fmla="*/ 902369 w 1804736"/>
              <a:gd name="connsiteY3" fmla="*/ 0 h 1376579"/>
              <a:gd name="connsiteX4" fmla="*/ 1040170 w 1804736"/>
              <a:gd name="connsiteY4" fmla="*/ 237589 h 1376579"/>
              <a:gd name="connsiteX5" fmla="*/ 1235241 w 1804736"/>
              <a:gd name="connsiteY5" fmla="*/ 237589 h 1376579"/>
              <a:gd name="connsiteX6" fmla="*/ 1804736 w 1804736"/>
              <a:gd name="connsiteY6" fmla="*/ 807084 h 1376579"/>
              <a:gd name="connsiteX7" fmla="*/ 1235241 w 1804736"/>
              <a:gd name="connsiteY7" fmla="*/ 1376579 h 1376579"/>
              <a:gd name="connsiteX8" fmla="*/ 569495 w 1804736"/>
              <a:gd name="connsiteY8" fmla="*/ 1376579 h 1376579"/>
              <a:gd name="connsiteX9" fmla="*/ 0 w 1804736"/>
              <a:gd name="connsiteY9" fmla="*/ 807084 h 1376579"/>
            </a:gdLst>
            <a:ahLst/>
            <a:cxnLst/>
            <a:rect l="l" t="t" r="r" b="b"/>
            <a:pathLst>
              <a:path w="1804736" h="1376579">
                <a:moveTo>
                  <a:pt x="0" y="807084"/>
                </a:moveTo>
                <a:cubicBezTo>
                  <a:pt x="0" y="492561"/>
                  <a:pt x="254972" y="237589"/>
                  <a:pt x="569495" y="237589"/>
                </a:cubicBezTo>
                <a:lnTo>
                  <a:pt x="764567" y="237589"/>
                </a:lnTo>
                <a:lnTo>
                  <a:pt x="902369" y="0"/>
                </a:lnTo>
                <a:lnTo>
                  <a:pt x="1040170" y="237589"/>
                </a:lnTo>
                <a:lnTo>
                  <a:pt x="1235241" y="237589"/>
                </a:lnTo>
                <a:cubicBezTo>
                  <a:pt x="1549764" y="237589"/>
                  <a:pt x="1804736" y="492561"/>
                  <a:pt x="1804736" y="807084"/>
                </a:cubicBezTo>
                <a:cubicBezTo>
                  <a:pt x="1804736" y="1121607"/>
                  <a:pt x="1549764" y="1376579"/>
                  <a:pt x="1235241" y="1376579"/>
                </a:cubicBezTo>
                <a:lnTo>
                  <a:pt x="569495" y="1376579"/>
                </a:lnTo>
                <a:cubicBezTo>
                  <a:pt x="254972" y="1376579"/>
                  <a:pt x="0" y="1121607"/>
                  <a:pt x="0" y="80708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2443317" y="3273010"/>
            <a:ext cx="356164" cy="356164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2188737" y="2735267"/>
            <a:ext cx="117874" cy="1178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3409950" y="3306445"/>
            <a:ext cx="7164705" cy="784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支持Win10 64位专业版、WIN7 64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位、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统信、麒麟、方德等操作系统，满足不同用户需求。
多操作系统支持提高了产品的兼容性和通用性，适应不同业务场景。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3409714" y="2901871"/>
            <a:ext cx="6877286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  <a:sym typeface="+mn-ea"/>
              </a:rPr>
              <a:t>支持多种操作系统</a:t>
            </a:r>
            <a:endParaRPr kumimoji="1" lang="en-US" altLang="zh-CN" sz="16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  <a:sym typeface="+mn-ea"/>
            </a:endParaRPr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 rot="5400000">
            <a:off x="2064320" y="4691394"/>
            <a:ext cx="1297506" cy="989684"/>
          </a:xfrm>
          <a:custGeom>
            <a:avLst/>
            <a:gdLst>
              <a:gd name="connsiteX0" fmla="*/ 0 w 1804736"/>
              <a:gd name="connsiteY0" fmla="*/ 807084 h 1376579"/>
              <a:gd name="connsiteX1" fmla="*/ 569495 w 1804736"/>
              <a:gd name="connsiteY1" fmla="*/ 237589 h 1376579"/>
              <a:gd name="connsiteX2" fmla="*/ 764567 w 1804736"/>
              <a:gd name="connsiteY2" fmla="*/ 237589 h 1376579"/>
              <a:gd name="connsiteX3" fmla="*/ 902369 w 1804736"/>
              <a:gd name="connsiteY3" fmla="*/ 0 h 1376579"/>
              <a:gd name="connsiteX4" fmla="*/ 1040170 w 1804736"/>
              <a:gd name="connsiteY4" fmla="*/ 237589 h 1376579"/>
              <a:gd name="connsiteX5" fmla="*/ 1235241 w 1804736"/>
              <a:gd name="connsiteY5" fmla="*/ 237589 h 1376579"/>
              <a:gd name="connsiteX6" fmla="*/ 1804736 w 1804736"/>
              <a:gd name="connsiteY6" fmla="*/ 807084 h 1376579"/>
              <a:gd name="connsiteX7" fmla="*/ 1235241 w 1804736"/>
              <a:gd name="connsiteY7" fmla="*/ 1376579 h 1376579"/>
              <a:gd name="connsiteX8" fmla="*/ 569495 w 1804736"/>
              <a:gd name="connsiteY8" fmla="*/ 1376579 h 1376579"/>
              <a:gd name="connsiteX9" fmla="*/ 0 w 1804736"/>
              <a:gd name="connsiteY9" fmla="*/ 807084 h 1376579"/>
            </a:gdLst>
            <a:ahLst/>
            <a:cxnLst/>
            <a:rect l="l" t="t" r="r" b="b"/>
            <a:pathLst>
              <a:path w="1804736" h="1376579">
                <a:moveTo>
                  <a:pt x="0" y="807084"/>
                </a:moveTo>
                <a:cubicBezTo>
                  <a:pt x="0" y="492561"/>
                  <a:pt x="254972" y="237589"/>
                  <a:pt x="569495" y="237589"/>
                </a:cubicBezTo>
                <a:lnTo>
                  <a:pt x="764567" y="237589"/>
                </a:lnTo>
                <a:lnTo>
                  <a:pt x="902369" y="0"/>
                </a:lnTo>
                <a:lnTo>
                  <a:pt x="1040170" y="237589"/>
                </a:lnTo>
                <a:lnTo>
                  <a:pt x="1235241" y="237589"/>
                </a:lnTo>
                <a:cubicBezTo>
                  <a:pt x="1549764" y="237589"/>
                  <a:pt x="1804736" y="492561"/>
                  <a:pt x="1804736" y="807084"/>
                </a:cubicBezTo>
                <a:cubicBezTo>
                  <a:pt x="1804736" y="1121607"/>
                  <a:pt x="1549764" y="1376579"/>
                  <a:pt x="1235241" y="1376579"/>
                </a:cubicBezTo>
                <a:lnTo>
                  <a:pt x="569495" y="1376579"/>
                </a:lnTo>
                <a:cubicBezTo>
                  <a:pt x="254972" y="1376579"/>
                  <a:pt x="0" y="1121607"/>
                  <a:pt x="0" y="80708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12"/>
            </p:custDataLst>
          </p:nvPr>
        </p:nvSpPr>
        <p:spPr>
          <a:xfrm>
            <a:off x="2443317" y="5018388"/>
            <a:ext cx="356164" cy="335692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3"/>
            </p:custDataLst>
          </p:nvPr>
        </p:nvSpPr>
        <p:spPr>
          <a:xfrm>
            <a:off x="2188737" y="4470409"/>
            <a:ext cx="117874" cy="1178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14"/>
            </p:custDataLst>
          </p:nvPr>
        </p:nvSpPr>
        <p:spPr>
          <a:xfrm>
            <a:off x="3409714" y="5041741"/>
            <a:ext cx="6877286" cy="7843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产品设计理念强调自主创新，推动信息技术自给自足，提升产业链安全性和竞争力。
自主创新是信创产业的核心，信创POS产品通过自主创新实现了技术突破。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标题 1"/>
          <p:cNvSpPr txBox="1"/>
          <p:nvPr>
            <p:custDataLst>
              <p:tags r:id="rId15"/>
            </p:custDataLst>
          </p:nvPr>
        </p:nvSpPr>
        <p:spPr>
          <a:xfrm>
            <a:off x="3409714" y="4637013"/>
            <a:ext cx="6877286" cy="36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  <a:sym typeface="+mn-ea"/>
              </a:rPr>
              <a:t>推动信息技术自给自足</a:t>
            </a:r>
            <a:endParaRPr kumimoji="1" lang="en-US" altLang="zh-CN" sz="1600" b="1">
              <a:ln w="12700">
                <a:noFill/>
              </a:ln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信创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POS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产品设计目标：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自主可控</a:t>
            </a:r>
            <a:endParaRPr kumimoji="1" lang="zh-CN" altLang="en-US" b="1"/>
          </a:p>
        </p:txBody>
      </p:sp>
      <p:cxnSp>
        <p:nvCxnSpPr>
          <p:cNvPr id="20" name="直接连接符 19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1" name="图片 20" descr="金翼大赛gai-1 -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2" name="图片 21" descr="cs -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3869356" y="5608320"/>
            <a:ext cx="885524" cy="3505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5263286" y="2031192"/>
            <a:ext cx="6255614" cy="1327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产品设计采用双硬盘配置，提高系统稳定性和数据可靠性。
双硬盘配置可防止硬盘故障导致数据丢失，确保系统稳定运行。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1"/>
          <p:cNvSpPr txBox="1"/>
          <p:nvPr>
            <p:custDataLst>
              <p:tags r:id="rId2"/>
            </p:custDataLst>
          </p:nvPr>
        </p:nvSpPr>
        <p:spPr>
          <a:xfrm>
            <a:off x="5263286" y="1676399"/>
            <a:ext cx="6255614" cy="3331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稳定性设计</a:t>
            </a:r>
            <a:endParaRPr kumimoji="1" lang="en-US" altLang="zh-CN" sz="1600" b="1">
              <a:ln w="12700">
                <a:noFill/>
              </a:ln>
              <a:solidFill>
                <a:srgbClr val="002CB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6" name="标题 1"/>
          <p:cNvSpPr txBox="1"/>
          <p:nvPr>
            <p:custDataLst>
              <p:tags r:id="rId3"/>
            </p:custDataLst>
          </p:nvPr>
        </p:nvSpPr>
        <p:spPr>
          <a:xfrm>
            <a:off x="5263286" y="4059701"/>
            <a:ext cx="6255614" cy="1327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信创POS产品满足数据处理、存储和计算的高效能要求，提升业务效率。
高性能是产品满足加油站业务需求的关键，确保实时数据处理。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标题 1"/>
          <p:cNvSpPr txBox="1"/>
          <p:nvPr>
            <p:custDataLst>
              <p:tags r:id="rId4"/>
            </p:custDataLst>
          </p:nvPr>
        </p:nvSpPr>
        <p:spPr>
          <a:xfrm>
            <a:off x="5263286" y="3704908"/>
            <a:ext cx="6255614" cy="3331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高性能要求</a:t>
            </a:r>
            <a:endParaRPr kumimoji="1" lang="en-US" altLang="zh-CN" sz="1600" b="1">
              <a:ln w="12700">
                <a:noFill/>
              </a:ln>
              <a:solidFill>
                <a:srgbClr val="002CB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660401" y="3596640"/>
            <a:ext cx="3980179" cy="2281788"/>
          </a:xfrm>
          <a:prstGeom prst="roundRect">
            <a:avLst>
              <a:gd name="adj" fmla="val 458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4699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946353" y="4256232"/>
            <a:ext cx="3408275" cy="15044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信创POS产品注重系统安全性，采用多重安全防护措施，确保数据安全。
系统安全是产品的重要特性，防止数据泄露和系统故障。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946353" y="3901439"/>
            <a:ext cx="3408275" cy="3331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系统安全性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C:/Users/95390/Desktop/图片1.png图片1"/>
          <p:cNvPicPr>
            <a:picLocks noChangeAspect="1"/>
          </p:cNvPicPr>
          <p:nvPr/>
        </p:nvPicPr>
        <p:blipFill>
          <a:blip r:embed="rId5">
            <a:alphaModFix amt="100000"/>
          </a:blip>
          <a:srcRect t="3055" b="3055"/>
          <a:stretch>
            <a:fillRect/>
          </a:stretch>
        </p:blipFill>
        <p:spPr>
          <a:xfrm>
            <a:off x="660401" y="1440180"/>
            <a:ext cx="3980179" cy="2281788"/>
          </a:xfrm>
          <a:custGeom>
            <a:avLst/>
            <a:gdLst/>
            <a:ahLst/>
            <a:cxnLst/>
            <a:rect l="l" t="t" r="r" b="b"/>
            <a:pathLst>
              <a:path w="3980179" h="2281788">
                <a:moveTo>
                  <a:pt x="104574" y="0"/>
                </a:moveTo>
                <a:lnTo>
                  <a:pt x="3875605" y="0"/>
                </a:lnTo>
                <a:cubicBezTo>
                  <a:pt x="3933360" y="0"/>
                  <a:pt x="3980179" y="46819"/>
                  <a:pt x="3980179" y="104574"/>
                </a:cubicBezTo>
                <a:lnTo>
                  <a:pt x="3980179" y="2177214"/>
                </a:lnTo>
                <a:cubicBezTo>
                  <a:pt x="3980179" y="2234969"/>
                  <a:pt x="3933360" y="2281788"/>
                  <a:pt x="3875605" y="2281788"/>
                </a:cubicBezTo>
                <a:lnTo>
                  <a:pt x="104574" y="2281788"/>
                </a:lnTo>
                <a:cubicBezTo>
                  <a:pt x="46819" y="2281788"/>
                  <a:pt x="0" y="2234969"/>
                  <a:pt x="0" y="2177214"/>
                </a:cubicBezTo>
                <a:lnTo>
                  <a:pt x="0" y="104574"/>
                </a:lnTo>
                <a:cubicBezTo>
                  <a:pt x="0" y="46819"/>
                  <a:pt x="46819" y="0"/>
                  <a:pt x="1045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信创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POS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产品设计目标：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安全稳定</a:t>
            </a:r>
            <a:endParaRPr kumimoji="1" lang="zh-CN" altLang="en-US" b="1"/>
          </a:p>
        </p:txBody>
      </p:sp>
      <p:cxnSp>
        <p:nvCxnSpPr>
          <p:cNvPr id="20" name="直接连接符 19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1" name="图片 20" descr="金翼大赛gai-1 -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2" name="图片 21" descr="cs -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03534" y="1290233"/>
            <a:ext cx="3411652" cy="4683933"/>
          </a:xfrm>
          <a:prstGeom prst="roundRect">
            <a:avLst>
              <a:gd name="adj" fmla="val 4436"/>
            </a:avLst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896705" y="3691771"/>
            <a:ext cx="3025310" cy="22053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ANYPOS600系列POS机是</a:t>
            </a:r>
            <a:r>
              <a:rPr kumimoji="1" lang="zh-CN" altLang="en-US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石油石化行业</a:t>
            </a: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第一台信创POS机，采用兆芯KX- U6780A处理器，符合招标信创要求。
该产品填补了</a:t>
            </a:r>
            <a:r>
              <a:rPr kumimoji="1" lang="zh-CN" altLang="en-US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石油石化行业</a:t>
            </a: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信创POS机市场的空白，具有里程碑意义。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753383" y="1645594"/>
            <a:ext cx="1311954" cy="1311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047257" y="1960278"/>
            <a:ext cx="724206" cy="6825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402763" y="1290233"/>
            <a:ext cx="3411652" cy="4683933"/>
          </a:xfrm>
          <a:prstGeom prst="roundRect">
            <a:avLst>
              <a:gd name="adj" fmla="val 4436"/>
            </a:avLst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595934" y="3691771"/>
            <a:ext cx="3025310" cy="2136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采用工控主板，支持24小时运行，满足加油站不间断营业需求。
工控主板的高可靠性确保了POS机的稳定运行，减少故障。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452612" y="1645594"/>
            <a:ext cx="1311954" cy="1311950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101991" y="1290233"/>
            <a:ext cx="3411652" cy="4683933"/>
          </a:xfrm>
          <a:prstGeom prst="roundRect">
            <a:avLst>
              <a:gd name="adj" fmla="val 4436"/>
            </a:avLst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295162" y="3691771"/>
            <a:ext cx="3025310" cy="2136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采用铝合金机身，防水防尘，同时设计了机壳散热系统，快速传导热量，减少故障率。
铝合金机身提高了产品的耐用性，散热设计确保了长时间运行的稳定性。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151840" y="1645594"/>
            <a:ext cx="1311954" cy="1311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793362" y="1941569"/>
            <a:ext cx="630455" cy="720001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447817" y="1941569"/>
            <a:ext cx="720001" cy="720001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72905" y="3031371"/>
            <a:ext cx="30253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>
              <a:lnSpc>
                <a:spcPct val="150000"/>
              </a:lnSpc>
            </a:pPr>
            <a:r>
              <a:rPr kumimoji="1" 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首创石油石化行业</a:t>
            </a: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POS</a:t>
            </a:r>
            <a:r>
              <a:rPr kumimoji="1" lang="zh-CN" altLang="en-US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国产化新纪元</a:t>
            </a:r>
            <a:endParaRPr kumimoji="1" lang="zh-CN" altLang="en-US" sz="1600" b="1">
              <a:ln w="12700">
                <a:noFill/>
              </a:ln>
              <a:solidFill>
                <a:srgbClr val="002CB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8288105" y="3031371"/>
            <a:ext cx="30253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铝合金机身与散热设计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4592405" y="3031371"/>
            <a:ext cx="30253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工控主板设计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信创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POS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产品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创新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理念</a:t>
            </a:r>
            <a:endParaRPr kumimoji="1" lang="zh-CN" altLang="en-US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1" name="图片 20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2" name="图片 21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8900000">
            <a:off x="4296788" y="1944851"/>
            <a:ext cx="3642360" cy="364236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2700000" scaled="0"/>
          </a:gradFill>
          <a:ln w="22225" cap="sq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8900000">
            <a:off x="4764148" y="2399511"/>
            <a:ext cx="2656840" cy="2656840"/>
          </a:xfrm>
          <a:prstGeom prst="ellipse">
            <a:avLst/>
          </a:prstGeom>
          <a:noFill/>
          <a:ln w="22225" cap="sq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8900000">
            <a:off x="4660225" y="4961821"/>
            <a:ext cx="182880" cy="1828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8900000">
            <a:off x="3926870" y="2974278"/>
            <a:ext cx="3377184" cy="999744"/>
          </a:xfrm>
          <a:custGeom>
            <a:avLst/>
            <a:gdLst>
              <a:gd name="connsiteX0" fmla="*/ 0 w 3377184"/>
              <a:gd name="connsiteY0" fmla="*/ 993648 h 999744"/>
              <a:gd name="connsiteX1" fmla="*/ 1828800 w 3377184"/>
              <a:gd name="connsiteY1" fmla="*/ 0 h 999744"/>
              <a:gd name="connsiteX2" fmla="*/ 3377184 w 3377184"/>
              <a:gd name="connsiteY2" fmla="*/ 999744 h 999744"/>
              <a:gd name="connsiteX3" fmla="*/ 0 w 3377184"/>
              <a:gd name="connsiteY3" fmla="*/ 993648 h 999744"/>
              <a:gd name="connsiteX4" fmla="*/ 0 w 3377184"/>
              <a:gd name="connsiteY4" fmla="*/ 993648 h 2822448"/>
              <a:gd name="connsiteX5" fmla="*/ 0 w 3377184"/>
              <a:gd name="connsiteY5" fmla="*/ 993648 h 2365248"/>
            </a:gdLst>
            <a:ahLst/>
            <a:cxnLst/>
            <a:rect l="l" t="t" r="r" b="b"/>
            <a:pathLst>
              <a:path w="3377184" h="999744">
                <a:moveTo>
                  <a:pt x="0" y="993648"/>
                </a:moveTo>
                <a:lnTo>
                  <a:pt x="1828800" y="0"/>
                </a:lnTo>
                <a:lnTo>
                  <a:pt x="3377184" y="999744"/>
                </a:lnTo>
                <a:lnTo>
                  <a:pt x="0" y="99364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8000"/>
                </a:schemeClr>
              </a:gs>
              <a:gs pos="100000">
                <a:schemeClr val="accent1">
                  <a:lumMod val="60000"/>
                  <a:lumOff val="40000"/>
                  <a:alpha val="46000"/>
                </a:schemeClr>
              </a:gs>
            </a:gsLst>
            <a:lin ang="0" scaled="0"/>
          </a:gradFill>
          <a:ln w="12700" cap="sq">
            <a:solidFill>
              <a:schemeClr val="accent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8900000">
            <a:off x="7043944" y="2578102"/>
            <a:ext cx="182880" cy="1828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1"/>
            </p:custDataLst>
          </p:nvPr>
        </p:nvSpPr>
        <p:spPr>
          <a:xfrm>
            <a:off x="1077961" y="1576078"/>
            <a:ext cx="2270668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打印机与显示屏</a:t>
            </a:r>
            <a:endParaRPr kumimoji="1" lang="en-US" altLang="zh-CN" sz="1600" b="1">
              <a:ln w="12700">
                <a:noFill/>
              </a:ln>
              <a:solidFill>
                <a:schemeClr val="accent1">
                  <a:lumMod val="7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9" name="标题 1"/>
          <p:cNvSpPr txBox="1"/>
          <p:nvPr>
            <p:custDataLst>
              <p:tags r:id="rId2"/>
            </p:custDataLst>
          </p:nvPr>
        </p:nvSpPr>
        <p:spPr>
          <a:xfrm>
            <a:off x="1090930" y="1915160"/>
            <a:ext cx="2265045" cy="13550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打印机打印速度300毫米/秒，提高收银效率；显示屏增加防磁线圈，提高抗干扰能力。
高速打印机和抗干扰显示屏提升了收银操作的便捷性和准确性。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8902157" y="2138619"/>
            <a:ext cx="2270668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扫描枪与易维护性</a:t>
            </a:r>
            <a:endParaRPr kumimoji="1" lang="en-US" altLang="zh-CN" sz="1600" b="1">
              <a:ln w="12700">
                <a:noFill/>
              </a:ln>
              <a:solidFill>
                <a:schemeClr val="accent1">
                  <a:lumMod val="7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8902065" y="2477135"/>
            <a:ext cx="2609215" cy="178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扫描枪数据线长2米，方便扫描大件润滑油；增加橡胶密封件，防尘抗摔。电源适配器外置，2.5寸固态硬盘，方便更换。
长数据线和密封件设计提高了扫描枪的实用性，易维护性设计降低了维护成本。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3"/>
            </p:custDataLst>
          </p:nvPr>
        </p:nvSpPr>
        <p:spPr>
          <a:xfrm>
            <a:off x="1071611" y="3890049"/>
            <a:ext cx="2270668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低功耗与大钱箱设计</a:t>
            </a:r>
            <a:endParaRPr kumimoji="1" lang="en-US" altLang="zh-CN" sz="1600" b="1">
              <a:ln w="12700">
                <a:noFill/>
              </a:ln>
              <a:solidFill>
                <a:schemeClr val="accent1">
                  <a:lumMod val="7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4"/>
            </p:custDataLst>
          </p:nvPr>
        </p:nvSpPr>
        <p:spPr>
          <a:xfrm>
            <a:off x="1072515" y="4229100"/>
            <a:ext cx="2292985" cy="115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低功耗运行时70W左右，比普通PC每年可节约用电700余元；更大金属钱箱方便存放加油卡，方便收银员工作。
低功耗设计降低了运营成本，大钱箱设计提高了收银效率。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标题 1"/>
          <p:cNvSpPr txBox="1"/>
          <p:nvPr>
            <p:custDataLst>
              <p:tags r:id="rId5"/>
            </p:custDataLst>
          </p:nvPr>
        </p:nvSpPr>
        <p:spPr>
          <a:xfrm>
            <a:off x="3998422" y="1855176"/>
            <a:ext cx="653949" cy="65394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6"/>
            </p:custDataLst>
          </p:nvPr>
        </p:nvSpPr>
        <p:spPr>
          <a:xfrm>
            <a:off x="4134322" y="1990441"/>
            <a:ext cx="382148" cy="382148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7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7"/>
            </p:custDataLst>
          </p:nvPr>
        </p:nvSpPr>
        <p:spPr>
          <a:xfrm>
            <a:off x="3707720" y="4198182"/>
            <a:ext cx="653949" cy="65394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>
            <p:custDataLst>
              <p:tags r:id="rId8"/>
            </p:custDataLst>
          </p:nvPr>
        </p:nvSpPr>
        <p:spPr>
          <a:xfrm>
            <a:off x="3867384" y="4298522"/>
            <a:ext cx="334620" cy="382148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7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7795534" y="2420326"/>
            <a:ext cx="653949" cy="653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7931434" y="2580018"/>
            <a:ext cx="382148" cy="334565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7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8900000">
            <a:off x="5246456" y="2970360"/>
            <a:ext cx="182880" cy="1828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信创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POS外设创新设计</a:t>
            </a:r>
            <a:endParaRPr kumimoji="1" lang="zh-CN" altLang="en-US" b="1"/>
          </a:p>
        </p:txBody>
      </p:sp>
      <p:cxnSp>
        <p:nvCxnSpPr>
          <p:cNvPr id="23" name="直接连接符 22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4" name="图片 23" descr="金翼大赛gai-1 -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5" name="图片 24" descr="cs -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5128364"/>
            <a:ext cx="2295547" cy="1729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-463" r="30481"/>
          <a:stretch>
            <a:fillRect/>
          </a:stretch>
        </p:blipFill>
        <p:spPr>
          <a:xfrm>
            <a:off x="4998720" y="0"/>
            <a:ext cx="7193280" cy="6858000"/>
          </a:xfrm>
          <a:custGeom>
            <a:avLst/>
            <a:gdLst>
              <a:gd name="connsiteX0" fmla="*/ 0 w 7193280"/>
              <a:gd name="connsiteY0" fmla="*/ 0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</a:gdLst>
            <a:ahLst/>
            <a:cxnLst/>
            <a:rect l="l" t="t" r="r" b="b"/>
            <a:pathLst>
              <a:path w="7193280" h="6858000">
                <a:moveTo>
                  <a:pt x="0" y="0"/>
                </a:moveTo>
                <a:lnTo>
                  <a:pt x="7193280" y="0"/>
                </a:lnTo>
                <a:lnTo>
                  <a:pt x="719328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flipH="1">
            <a:off x="1" y="0"/>
            <a:ext cx="10786144" cy="6858000"/>
          </a:xfrm>
          <a:custGeom>
            <a:avLst/>
            <a:gdLst>
              <a:gd name="connsiteX0" fmla="*/ 417305 w 10786144"/>
              <a:gd name="connsiteY0" fmla="*/ 0 h 6858000"/>
              <a:gd name="connsiteX1" fmla="*/ 10786144 w 10786144"/>
              <a:gd name="connsiteY1" fmla="*/ 0 h 6858000"/>
              <a:gd name="connsiteX2" fmla="*/ 10786144 w 10786144"/>
              <a:gd name="connsiteY2" fmla="*/ 5184358 h 6858000"/>
              <a:gd name="connsiteX3" fmla="*/ 10638460 w 10786144"/>
              <a:gd name="connsiteY3" fmla="*/ 5414722 h 6858000"/>
              <a:gd name="connsiteX4" fmla="*/ 9295580 w 10786144"/>
              <a:gd name="connsiteY4" fmla="*/ 6823474 h 6858000"/>
              <a:gd name="connsiteX5" fmla="*/ 9247028 w 10786144"/>
              <a:gd name="connsiteY5" fmla="*/ 6858000 h 6858000"/>
              <a:gd name="connsiteX6" fmla="*/ 2384691 w 10786144"/>
              <a:gd name="connsiteY6" fmla="*/ 6858000 h 6858000"/>
              <a:gd name="connsiteX7" fmla="*/ 2336138 w 10786144"/>
              <a:gd name="connsiteY7" fmla="*/ 6823474 h 6858000"/>
              <a:gd name="connsiteX8" fmla="*/ 0 w 10786144"/>
              <a:gd name="connsiteY8" fmla="*/ 2163020 h 6858000"/>
              <a:gd name="connsiteX9" fmla="*/ 352905 w 10786144"/>
              <a:gd name="connsiteY9" fmla="*/ 163333 h 6858000"/>
            </a:gdLst>
            <a:ahLst/>
            <a:cxnLst/>
            <a:rect l="l" t="t" r="r" b="b"/>
            <a:pathLst>
              <a:path w="10786144" h="6858000">
                <a:moveTo>
                  <a:pt x="417305" y="0"/>
                </a:moveTo>
                <a:lnTo>
                  <a:pt x="10786144" y="0"/>
                </a:lnTo>
                <a:lnTo>
                  <a:pt x="10786144" y="5184358"/>
                </a:lnTo>
                <a:lnTo>
                  <a:pt x="10638460" y="5414722"/>
                </a:lnTo>
                <a:cubicBezTo>
                  <a:pt x="10272657" y="5956182"/>
                  <a:pt x="9818067" y="6432729"/>
                  <a:pt x="9295580" y="6823474"/>
                </a:cubicBezTo>
                <a:lnTo>
                  <a:pt x="9247028" y="6858000"/>
                </a:lnTo>
                <a:lnTo>
                  <a:pt x="2384691" y="6858000"/>
                </a:lnTo>
                <a:lnTo>
                  <a:pt x="2336138" y="6823474"/>
                </a:lnTo>
                <a:cubicBezTo>
                  <a:pt x="917959" y="5762882"/>
                  <a:pt x="0" y="4070151"/>
                  <a:pt x="0" y="2163020"/>
                </a:cubicBezTo>
                <a:cubicBezTo>
                  <a:pt x="0" y="1460393"/>
                  <a:pt x="124599" y="786867"/>
                  <a:pt x="352905" y="1633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0" y="0"/>
            <a:ext cx="10166711" cy="6858000"/>
          </a:xfrm>
          <a:custGeom>
            <a:avLst/>
            <a:gdLst>
              <a:gd name="connsiteX0" fmla="*/ 738402 w 10166711"/>
              <a:gd name="connsiteY0" fmla="*/ 0 h 6858000"/>
              <a:gd name="connsiteX1" fmla="*/ 9831432 w 10166711"/>
              <a:gd name="connsiteY1" fmla="*/ 0 h 6858000"/>
              <a:gd name="connsiteX2" fmla="*/ 9931973 w 10166711"/>
              <a:gd name="connsiteY2" fmla="*/ 174858 h 6858000"/>
              <a:gd name="connsiteX3" fmla="*/ 10154519 w 10166711"/>
              <a:gd name="connsiteY3" fmla="*/ 636835 h 6858000"/>
              <a:gd name="connsiteX4" fmla="*/ 10166711 w 10166711"/>
              <a:gd name="connsiteY4" fmla="*/ 667756 h 6858000"/>
              <a:gd name="connsiteX5" fmla="*/ 10166711 w 10166711"/>
              <a:gd name="connsiteY5" fmla="*/ 4720170 h 6858000"/>
              <a:gd name="connsiteX6" fmla="*/ 10154519 w 10166711"/>
              <a:gd name="connsiteY6" fmla="*/ 4751091 h 6858000"/>
              <a:gd name="connsiteX7" fmla="*/ 8646615 w 10166711"/>
              <a:gd name="connsiteY7" fmla="*/ 6772062 h 6858000"/>
              <a:gd name="connsiteX8" fmla="*/ 8537257 w 10166711"/>
              <a:gd name="connsiteY8" fmla="*/ 6858000 h 6858000"/>
              <a:gd name="connsiteX9" fmla="*/ 2032577 w 10166711"/>
              <a:gd name="connsiteY9" fmla="*/ 6858000 h 6858000"/>
              <a:gd name="connsiteX10" fmla="*/ 1923219 w 10166711"/>
              <a:gd name="connsiteY10" fmla="*/ 6772062 h 6858000"/>
              <a:gd name="connsiteX11" fmla="*/ 0 w 10166711"/>
              <a:gd name="connsiteY11" fmla="*/ 2693963 h 6858000"/>
              <a:gd name="connsiteX12" fmla="*/ 637861 w 10166711"/>
              <a:gd name="connsiteY12" fmla="*/ 174858 h 6858000"/>
            </a:gdLst>
            <a:ahLst/>
            <a:cxnLst/>
            <a:rect l="l" t="t" r="r" b="b"/>
            <a:pathLst>
              <a:path w="10166711" h="6858000">
                <a:moveTo>
                  <a:pt x="738402" y="0"/>
                </a:moveTo>
                <a:lnTo>
                  <a:pt x="9831432" y="0"/>
                </a:lnTo>
                <a:lnTo>
                  <a:pt x="9931973" y="174858"/>
                </a:lnTo>
                <a:cubicBezTo>
                  <a:pt x="10013332" y="324625"/>
                  <a:pt x="10087661" y="478765"/>
                  <a:pt x="10154519" y="636835"/>
                </a:cubicBezTo>
                <a:lnTo>
                  <a:pt x="10166711" y="667756"/>
                </a:lnTo>
                <a:lnTo>
                  <a:pt x="10166711" y="4720170"/>
                </a:lnTo>
                <a:lnTo>
                  <a:pt x="10154519" y="4751091"/>
                </a:lnTo>
                <a:cubicBezTo>
                  <a:pt x="9820230" y="5541440"/>
                  <a:pt x="9299147" y="6233545"/>
                  <a:pt x="8646615" y="6772062"/>
                </a:cubicBezTo>
                <a:lnTo>
                  <a:pt x="8537257" y="6858000"/>
                </a:lnTo>
                <a:lnTo>
                  <a:pt x="2032577" y="6858000"/>
                </a:lnTo>
                <a:lnTo>
                  <a:pt x="1923219" y="6772062"/>
                </a:lnTo>
                <a:cubicBezTo>
                  <a:pt x="748661" y="5802731"/>
                  <a:pt x="0" y="4335776"/>
                  <a:pt x="0" y="2693963"/>
                </a:cubicBezTo>
                <a:cubicBezTo>
                  <a:pt x="0" y="1781845"/>
                  <a:pt x="231068" y="923695"/>
                  <a:pt x="637861" y="1748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0" y="0"/>
            <a:ext cx="9635769" cy="6858000"/>
          </a:xfrm>
          <a:custGeom>
            <a:avLst/>
            <a:gdLst>
              <a:gd name="connsiteX0" fmla="*/ 722578 w 9635769"/>
              <a:gd name="connsiteY0" fmla="*/ 0 h 6858000"/>
              <a:gd name="connsiteX1" fmla="*/ 9611282 w 9635769"/>
              <a:gd name="connsiteY1" fmla="*/ 0 h 6858000"/>
              <a:gd name="connsiteX2" fmla="*/ 9635769 w 9635769"/>
              <a:gd name="connsiteY2" fmla="*/ 42588 h 6858000"/>
              <a:gd name="connsiteX3" fmla="*/ 9635769 w 9635769"/>
              <a:gd name="connsiteY3" fmla="*/ 5227353 h 6858000"/>
              <a:gd name="connsiteX4" fmla="*/ 9585826 w 9635769"/>
              <a:gd name="connsiteY4" fmla="*/ 5314212 h 6858000"/>
              <a:gd name="connsiteX5" fmla="*/ 8258387 w 9635769"/>
              <a:gd name="connsiteY5" fmla="*/ 6775414 h 6858000"/>
              <a:gd name="connsiteX6" fmla="*/ 8142251 w 9635769"/>
              <a:gd name="connsiteY6" fmla="*/ 6858000 h 6858000"/>
              <a:gd name="connsiteX7" fmla="*/ 2191609 w 9635769"/>
              <a:gd name="connsiteY7" fmla="*/ 6858000 h 6858000"/>
              <a:gd name="connsiteX8" fmla="*/ 2075474 w 9635769"/>
              <a:gd name="connsiteY8" fmla="*/ 6775414 h 6858000"/>
              <a:gd name="connsiteX9" fmla="*/ 0 w 9635769"/>
              <a:gd name="connsiteY9" fmla="*/ 2634970 h 6858000"/>
              <a:gd name="connsiteX10" fmla="*/ 623621 w 9635769"/>
              <a:gd name="connsiteY10" fmla="*/ 172104 h 6858000"/>
            </a:gdLst>
            <a:ahLst/>
            <a:cxnLst/>
            <a:rect l="l" t="t" r="r" b="b"/>
            <a:pathLst>
              <a:path w="9635769" h="6858000">
                <a:moveTo>
                  <a:pt x="722578" y="0"/>
                </a:moveTo>
                <a:lnTo>
                  <a:pt x="9611282" y="0"/>
                </a:lnTo>
                <a:lnTo>
                  <a:pt x="9635769" y="42588"/>
                </a:lnTo>
                <a:lnTo>
                  <a:pt x="9635769" y="5227353"/>
                </a:lnTo>
                <a:lnTo>
                  <a:pt x="9585826" y="5314212"/>
                </a:lnTo>
                <a:cubicBezTo>
                  <a:pt x="9240602" y="5882375"/>
                  <a:pt x="8788888" y="6378677"/>
                  <a:pt x="8258387" y="6775414"/>
                </a:cubicBezTo>
                <a:lnTo>
                  <a:pt x="8142251" y="6858000"/>
                </a:lnTo>
                <a:lnTo>
                  <a:pt x="2191609" y="6858000"/>
                </a:lnTo>
                <a:lnTo>
                  <a:pt x="2075474" y="6775414"/>
                </a:lnTo>
                <a:cubicBezTo>
                  <a:pt x="815533" y="5833162"/>
                  <a:pt x="0" y="4329305"/>
                  <a:pt x="0" y="2634970"/>
                </a:cubicBezTo>
                <a:cubicBezTo>
                  <a:pt x="0" y="1743215"/>
                  <a:pt x="225910" y="904224"/>
                  <a:pt x="623621" y="172104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blurRad="254000" sx="102000" sy="102000" algn="ctr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9637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>
            <a:off x="1225071" y="3145610"/>
            <a:ext cx="6960655" cy="24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库存</a:t>
            </a:r>
            <a:r>
              <a:rPr kumimoji="1" lang="zh-CN" altLang="en-US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周转率</a:t>
            </a:r>
            <a:endParaRPr kumimoji="1" lang="zh-CN" altLang="en-US" sz="5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  <a:sym typeface="+mn-ea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1237771" y="1807497"/>
            <a:ext cx="5270073" cy="140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PART-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478227" flipH="1">
            <a:off x="633423" y="1656366"/>
            <a:ext cx="302978" cy="302262"/>
          </a:xfrm>
          <a:prstGeom prst="donut">
            <a:avLst>
              <a:gd name="adj" fmla="val 1328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77377" y="-152400"/>
            <a:ext cx="2558728" cy="3361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03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4694742" y="762581"/>
            <a:ext cx="1093678" cy="291126"/>
          </a:xfrm>
          <a:custGeom>
            <a:avLst/>
            <a:gdLst>
              <a:gd name="connsiteX0" fmla="*/ 932360 w 1093678"/>
              <a:gd name="connsiteY0" fmla="*/ 0 h 291126"/>
              <a:gd name="connsiteX1" fmla="*/ 960877 w 1093678"/>
              <a:gd name="connsiteY1" fmla="*/ 119831 h 291126"/>
              <a:gd name="connsiteX2" fmla="*/ 1093678 w 1093678"/>
              <a:gd name="connsiteY2" fmla="*/ 145563 h 291126"/>
              <a:gd name="connsiteX3" fmla="*/ 960877 w 1093678"/>
              <a:gd name="connsiteY3" fmla="*/ 171295 h 291126"/>
              <a:gd name="connsiteX4" fmla="*/ 932360 w 1093678"/>
              <a:gd name="connsiteY4" fmla="*/ 291126 h 291126"/>
              <a:gd name="connsiteX5" fmla="*/ 903842 w 1093678"/>
              <a:gd name="connsiteY5" fmla="*/ 171295 h 291126"/>
              <a:gd name="connsiteX6" fmla="*/ 771041 w 1093678"/>
              <a:gd name="connsiteY6" fmla="*/ 145563 h 291126"/>
              <a:gd name="connsiteX7" fmla="*/ 903842 w 1093678"/>
              <a:gd name="connsiteY7" fmla="*/ 119831 h 291126"/>
              <a:gd name="connsiteX8" fmla="*/ 546839 w 1093678"/>
              <a:gd name="connsiteY8" fmla="*/ 0 h 291126"/>
              <a:gd name="connsiteX9" fmla="*/ 575356 w 1093678"/>
              <a:gd name="connsiteY9" fmla="*/ 119831 h 291126"/>
              <a:gd name="connsiteX10" fmla="*/ 708157 w 1093678"/>
              <a:gd name="connsiteY10" fmla="*/ 145563 h 291126"/>
              <a:gd name="connsiteX11" fmla="*/ 575356 w 1093678"/>
              <a:gd name="connsiteY11" fmla="*/ 171295 h 291126"/>
              <a:gd name="connsiteX12" fmla="*/ 546839 w 1093678"/>
              <a:gd name="connsiteY12" fmla="*/ 291126 h 291126"/>
              <a:gd name="connsiteX13" fmla="*/ 518321 w 1093678"/>
              <a:gd name="connsiteY13" fmla="*/ 171295 h 291126"/>
              <a:gd name="connsiteX14" fmla="*/ 385520 w 1093678"/>
              <a:gd name="connsiteY14" fmla="*/ 145563 h 291126"/>
              <a:gd name="connsiteX15" fmla="*/ 518321 w 1093678"/>
              <a:gd name="connsiteY15" fmla="*/ 119831 h 291126"/>
              <a:gd name="connsiteX16" fmla="*/ 161319 w 1093678"/>
              <a:gd name="connsiteY16" fmla="*/ 0 h 291126"/>
              <a:gd name="connsiteX17" fmla="*/ 189836 w 1093678"/>
              <a:gd name="connsiteY17" fmla="*/ 119831 h 291126"/>
              <a:gd name="connsiteX18" fmla="*/ 322637 w 1093678"/>
              <a:gd name="connsiteY18" fmla="*/ 145563 h 291126"/>
              <a:gd name="connsiteX19" fmla="*/ 189836 w 1093678"/>
              <a:gd name="connsiteY19" fmla="*/ 171295 h 291126"/>
              <a:gd name="connsiteX20" fmla="*/ 161319 w 1093678"/>
              <a:gd name="connsiteY20" fmla="*/ 291126 h 291126"/>
              <a:gd name="connsiteX21" fmla="*/ 132801 w 1093678"/>
              <a:gd name="connsiteY21" fmla="*/ 171295 h 291126"/>
              <a:gd name="connsiteX22" fmla="*/ 0 w 1093678"/>
              <a:gd name="connsiteY22" fmla="*/ 145563 h 291126"/>
              <a:gd name="connsiteX23" fmla="*/ 132801 w 1093678"/>
              <a:gd name="connsiteY23" fmla="*/ 119831 h 291126"/>
            </a:gdLst>
            <a:ahLst/>
            <a:cxnLst/>
            <a:rect l="l" t="t" r="r" b="b"/>
            <a:pathLst>
              <a:path w="1093678" h="291126">
                <a:moveTo>
                  <a:pt x="932360" y="0"/>
                </a:moveTo>
                <a:lnTo>
                  <a:pt x="960877" y="119831"/>
                </a:lnTo>
                <a:lnTo>
                  <a:pt x="1093678" y="145563"/>
                </a:lnTo>
                <a:lnTo>
                  <a:pt x="960877" y="171295"/>
                </a:lnTo>
                <a:lnTo>
                  <a:pt x="932360" y="291126"/>
                </a:lnTo>
                <a:lnTo>
                  <a:pt x="903842" y="171295"/>
                </a:lnTo>
                <a:lnTo>
                  <a:pt x="771041" y="145563"/>
                </a:lnTo>
                <a:lnTo>
                  <a:pt x="903842" y="119831"/>
                </a:lnTo>
                <a:close/>
                <a:moveTo>
                  <a:pt x="546839" y="0"/>
                </a:moveTo>
                <a:lnTo>
                  <a:pt x="575356" y="119831"/>
                </a:lnTo>
                <a:lnTo>
                  <a:pt x="708157" y="145563"/>
                </a:lnTo>
                <a:lnTo>
                  <a:pt x="575356" y="171295"/>
                </a:lnTo>
                <a:lnTo>
                  <a:pt x="546839" y="291126"/>
                </a:lnTo>
                <a:lnTo>
                  <a:pt x="518321" y="171295"/>
                </a:lnTo>
                <a:lnTo>
                  <a:pt x="385520" y="145563"/>
                </a:lnTo>
                <a:lnTo>
                  <a:pt x="518321" y="119831"/>
                </a:lnTo>
                <a:close/>
                <a:moveTo>
                  <a:pt x="161319" y="0"/>
                </a:moveTo>
                <a:lnTo>
                  <a:pt x="189836" y="119831"/>
                </a:lnTo>
                <a:lnTo>
                  <a:pt x="322637" y="145563"/>
                </a:lnTo>
                <a:lnTo>
                  <a:pt x="189836" y="171295"/>
                </a:lnTo>
                <a:lnTo>
                  <a:pt x="161319" y="291126"/>
                </a:lnTo>
                <a:lnTo>
                  <a:pt x="132801" y="171295"/>
                </a:lnTo>
                <a:lnTo>
                  <a:pt x="0" y="145563"/>
                </a:lnTo>
                <a:lnTo>
                  <a:pt x="132801" y="11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9478227" flipH="1">
            <a:off x="8209366" y="3181003"/>
            <a:ext cx="653143" cy="563054"/>
          </a:xfrm>
          <a:prstGeom prst="triangl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7" name="图片 1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" y="497840"/>
            <a:ext cx="2827655" cy="3727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2470750" y="1575145"/>
            <a:ext cx="7645738" cy="1081059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>
            <a:off x="10065247" y="1413439"/>
            <a:ext cx="102482" cy="140447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3005455" y="1599565"/>
            <a:ext cx="6969760" cy="9423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传统库存管理依赖人工记录，数据滞后、误差大，导致库存周转率低，资金占用高。
人工记录方式无法实时反映库存变化，影响库存管理效率。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2101256" y="1219732"/>
            <a:ext cx="780911" cy="780911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2331359" y="1455006"/>
            <a:ext cx="320709" cy="310362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1940452" y="998855"/>
            <a:ext cx="160806" cy="160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3005562" y="1169936"/>
            <a:ext cx="6864878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现状分析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2470750" y="3167519"/>
            <a:ext cx="7645738" cy="1081059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10065247" y="3005812"/>
            <a:ext cx="102482" cy="140447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3005563" y="3191853"/>
            <a:ext cx="6858616" cy="94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实时采集销售数据，自动更新库存信息，生成库存预警报告，帮助及时补货。
系统自动更新和预警功能提高了库存管理的及时性和准确性。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>
            <a:off x="2101256" y="2812105"/>
            <a:ext cx="780911" cy="780911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12"/>
            </p:custDataLst>
          </p:nvPr>
        </p:nvSpPr>
        <p:spPr>
          <a:xfrm>
            <a:off x="2331359" y="3042205"/>
            <a:ext cx="320709" cy="320709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3"/>
            </p:custDataLst>
          </p:nvPr>
        </p:nvSpPr>
        <p:spPr>
          <a:xfrm>
            <a:off x="1940452" y="2591228"/>
            <a:ext cx="160806" cy="160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14"/>
            </p:custDataLst>
          </p:nvPr>
        </p:nvSpPr>
        <p:spPr>
          <a:xfrm>
            <a:off x="3005562" y="2762309"/>
            <a:ext cx="6864878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解决方案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标题 1"/>
          <p:cNvSpPr txBox="1"/>
          <p:nvPr>
            <p:custDataLst>
              <p:tags r:id="rId15"/>
            </p:custDataLst>
          </p:nvPr>
        </p:nvSpPr>
        <p:spPr>
          <a:xfrm>
            <a:off x="2470750" y="4759891"/>
            <a:ext cx="7645738" cy="1081059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>
            <p:custDataLst>
              <p:tags r:id="rId16"/>
            </p:custDataLst>
          </p:nvPr>
        </p:nvSpPr>
        <p:spPr>
          <a:xfrm>
            <a:off x="10065247" y="4598184"/>
            <a:ext cx="102482" cy="140447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>
            <p:custDataLst>
              <p:tags r:id="rId17"/>
            </p:custDataLst>
          </p:nvPr>
        </p:nvSpPr>
        <p:spPr>
          <a:xfrm>
            <a:off x="3005563" y="4784225"/>
            <a:ext cx="6858616" cy="94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库存周转率提升15%，库存成本降低10%，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释放现金流效率提升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30%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库存周转率的提升和成本的降低显著提高了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的运营效益。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标题 1"/>
          <p:cNvSpPr txBox="1"/>
          <p:nvPr>
            <p:custDataLst>
              <p:tags r:id="rId18"/>
            </p:custDataLst>
          </p:nvPr>
        </p:nvSpPr>
        <p:spPr>
          <a:xfrm>
            <a:off x="2101256" y="4404477"/>
            <a:ext cx="780911" cy="780911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>
            <p:custDataLst>
              <p:tags r:id="rId19"/>
            </p:custDataLst>
          </p:nvPr>
        </p:nvSpPr>
        <p:spPr>
          <a:xfrm>
            <a:off x="2331359" y="4646593"/>
            <a:ext cx="320709" cy="296678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>
            <p:custDataLst>
              <p:tags r:id="rId20"/>
            </p:custDataLst>
          </p:nvPr>
        </p:nvSpPr>
        <p:spPr>
          <a:xfrm>
            <a:off x="1940452" y="4183600"/>
            <a:ext cx="160806" cy="160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>
            <p:custDataLst>
              <p:tags r:id="rId21"/>
            </p:custDataLst>
          </p:nvPr>
        </p:nvSpPr>
        <p:spPr>
          <a:xfrm>
            <a:off x="3005562" y="4354681"/>
            <a:ext cx="6864878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应用效果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库存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周转率</a:t>
            </a:r>
            <a:endParaRPr kumimoji="1" lang="zh-CN" altLang="en-US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7" name="图片 26" descr="金翼大赛gai-1 -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8" name="图片 27" descr="cs -1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5128364"/>
            <a:ext cx="2295547" cy="1729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-463" r="30481"/>
          <a:stretch>
            <a:fillRect/>
          </a:stretch>
        </p:blipFill>
        <p:spPr>
          <a:xfrm>
            <a:off x="4998720" y="0"/>
            <a:ext cx="7193280" cy="6858000"/>
          </a:xfrm>
          <a:custGeom>
            <a:avLst/>
            <a:gdLst>
              <a:gd name="connsiteX0" fmla="*/ 0 w 7193280"/>
              <a:gd name="connsiteY0" fmla="*/ 0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</a:gdLst>
            <a:ahLst/>
            <a:cxnLst/>
            <a:rect l="l" t="t" r="r" b="b"/>
            <a:pathLst>
              <a:path w="7193280" h="6858000">
                <a:moveTo>
                  <a:pt x="0" y="0"/>
                </a:moveTo>
                <a:lnTo>
                  <a:pt x="7193280" y="0"/>
                </a:lnTo>
                <a:lnTo>
                  <a:pt x="719328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flipH="1">
            <a:off x="1" y="0"/>
            <a:ext cx="10786144" cy="6858000"/>
          </a:xfrm>
          <a:custGeom>
            <a:avLst/>
            <a:gdLst>
              <a:gd name="connsiteX0" fmla="*/ 417305 w 10786144"/>
              <a:gd name="connsiteY0" fmla="*/ 0 h 6858000"/>
              <a:gd name="connsiteX1" fmla="*/ 10786144 w 10786144"/>
              <a:gd name="connsiteY1" fmla="*/ 0 h 6858000"/>
              <a:gd name="connsiteX2" fmla="*/ 10786144 w 10786144"/>
              <a:gd name="connsiteY2" fmla="*/ 5184358 h 6858000"/>
              <a:gd name="connsiteX3" fmla="*/ 10638460 w 10786144"/>
              <a:gd name="connsiteY3" fmla="*/ 5414722 h 6858000"/>
              <a:gd name="connsiteX4" fmla="*/ 9295580 w 10786144"/>
              <a:gd name="connsiteY4" fmla="*/ 6823474 h 6858000"/>
              <a:gd name="connsiteX5" fmla="*/ 9247028 w 10786144"/>
              <a:gd name="connsiteY5" fmla="*/ 6858000 h 6858000"/>
              <a:gd name="connsiteX6" fmla="*/ 2384691 w 10786144"/>
              <a:gd name="connsiteY6" fmla="*/ 6858000 h 6858000"/>
              <a:gd name="connsiteX7" fmla="*/ 2336138 w 10786144"/>
              <a:gd name="connsiteY7" fmla="*/ 6823474 h 6858000"/>
              <a:gd name="connsiteX8" fmla="*/ 0 w 10786144"/>
              <a:gd name="connsiteY8" fmla="*/ 2163020 h 6858000"/>
              <a:gd name="connsiteX9" fmla="*/ 352905 w 10786144"/>
              <a:gd name="connsiteY9" fmla="*/ 163333 h 6858000"/>
            </a:gdLst>
            <a:ahLst/>
            <a:cxnLst/>
            <a:rect l="l" t="t" r="r" b="b"/>
            <a:pathLst>
              <a:path w="10786144" h="6858000">
                <a:moveTo>
                  <a:pt x="417305" y="0"/>
                </a:moveTo>
                <a:lnTo>
                  <a:pt x="10786144" y="0"/>
                </a:lnTo>
                <a:lnTo>
                  <a:pt x="10786144" y="5184358"/>
                </a:lnTo>
                <a:lnTo>
                  <a:pt x="10638460" y="5414722"/>
                </a:lnTo>
                <a:cubicBezTo>
                  <a:pt x="10272657" y="5956182"/>
                  <a:pt x="9818067" y="6432729"/>
                  <a:pt x="9295580" y="6823474"/>
                </a:cubicBezTo>
                <a:lnTo>
                  <a:pt x="9247028" y="6858000"/>
                </a:lnTo>
                <a:lnTo>
                  <a:pt x="2384691" y="6858000"/>
                </a:lnTo>
                <a:lnTo>
                  <a:pt x="2336138" y="6823474"/>
                </a:lnTo>
                <a:cubicBezTo>
                  <a:pt x="917959" y="5762882"/>
                  <a:pt x="0" y="4070151"/>
                  <a:pt x="0" y="2163020"/>
                </a:cubicBezTo>
                <a:cubicBezTo>
                  <a:pt x="0" y="1460393"/>
                  <a:pt x="124599" y="786867"/>
                  <a:pt x="352905" y="1633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0" y="0"/>
            <a:ext cx="10166711" cy="6858000"/>
          </a:xfrm>
          <a:custGeom>
            <a:avLst/>
            <a:gdLst>
              <a:gd name="connsiteX0" fmla="*/ 738402 w 10166711"/>
              <a:gd name="connsiteY0" fmla="*/ 0 h 6858000"/>
              <a:gd name="connsiteX1" fmla="*/ 9831432 w 10166711"/>
              <a:gd name="connsiteY1" fmla="*/ 0 h 6858000"/>
              <a:gd name="connsiteX2" fmla="*/ 9931973 w 10166711"/>
              <a:gd name="connsiteY2" fmla="*/ 174858 h 6858000"/>
              <a:gd name="connsiteX3" fmla="*/ 10154519 w 10166711"/>
              <a:gd name="connsiteY3" fmla="*/ 636835 h 6858000"/>
              <a:gd name="connsiteX4" fmla="*/ 10166711 w 10166711"/>
              <a:gd name="connsiteY4" fmla="*/ 667756 h 6858000"/>
              <a:gd name="connsiteX5" fmla="*/ 10166711 w 10166711"/>
              <a:gd name="connsiteY5" fmla="*/ 4720170 h 6858000"/>
              <a:gd name="connsiteX6" fmla="*/ 10154519 w 10166711"/>
              <a:gd name="connsiteY6" fmla="*/ 4751091 h 6858000"/>
              <a:gd name="connsiteX7" fmla="*/ 8646615 w 10166711"/>
              <a:gd name="connsiteY7" fmla="*/ 6772062 h 6858000"/>
              <a:gd name="connsiteX8" fmla="*/ 8537257 w 10166711"/>
              <a:gd name="connsiteY8" fmla="*/ 6858000 h 6858000"/>
              <a:gd name="connsiteX9" fmla="*/ 2032577 w 10166711"/>
              <a:gd name="connsiteY9" fmla="*/ 6858000 h 6858000"/>
              <a:gd name="connsiteX10" fmla="*/ 1923219 w 10166711"/>
              <a:gd name="connsiteY10" fmla="*/ 6772062 h 6858000"/>
              <a:gd name="connsiteX11" fmla="*/ 0 w 10166711"/>
              <a:gd name="connsiteY11" fmla="*/ 2693963 h 6858000"/>
              <a:gd name="connsiteX12" fmla="*/ 637861 w 10166711"/>
              <a:gd name="connsiteY12" fmla="*/ 174858 h 6858000"/>
            </a:gdLst>
            <a:ahLst/>
            <a:cxnLst/>
            <a:rect l="l" t="t" r="r" b="b"/>
            <a:pathLst>
              <a:path w="10166711" h="6858000">
                <a:moveTo>
                  <a:pt x="738402" y="0"/>
                </a:moveTo>
                <a:lnTo>
                  <a:pt x="9831432" y="0"/>
                </a:lnTo>
                <a:lnTo>
                  <a:pt x="9931973" y="174858"/>
                </a:lnTo>
                <a:cubicBezTo>
                  <a:pt x="10013332" y="324625"/>
                  <a:pt x="10087661" y="478765"/>
                  <a:pt x="10154519" y="636835"/>
                </a:cubicBezTo>
                <a:lnTo>
                  <a:pt x="10166711" y="667756"/>
                </a:lnTo>
                <a:lnTo>
                  <a:pt x="10166711" y="4720170"/>
                </a:lnTo>
                <a:lnTo>
                  <a:pt x="10154519" y="4751091"/>
                </a:lnTo>
                <a:cubicBezTo>
                  <a:pt x="9820230" y="5541440"/>
                  <a:pt x="9299147" y="6233545"/>
                  <a:pt x="8646615" y="6772062"/>
                </a:cubicBezTo>
                <a:lnTo>
                  <a:pt x="8537257" y="6858000"/>
                </a:lnTo>
                <a:lnTo>
                  <a:pt x="2032577" y="6858000"/>
                </a:lnTo>
                <a:lnTo>
                  <a:pt x="1923219" y="6772062"/>
                </a:lnTo>
                <a:cubicBezTo>
                  <a:pt x="748661" y="5802731"/>
                  <a:pt x="0" y="4335776"/>
                  <a:pt x="0" y="2693963"/>
                </a:cubicBezTo>
                <a:cubicBezTo>
                  <a:pt x="0" y="1781845"/>
                  <a:pt x="231068" y="923695"/>
                  <a:pt x="637861" y="1748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0" y="0"/>
            <a:ext cx="9635769" cy="6858000"/>
          </a:xfrm>
          <a:custGeom>
            <a:avLst/>
            <a:gdLst>
              <a:gd name="connsiteX0" fmla="*/ 722578 w 9635769"/>
              <a:gd name="connsiteY0" fmla="*/ 0 h 6858000"/>
              <a:gd name="connsiteX1" fmla="*/ 9611282 w 9635769"/>
              <a:gd name="connsiteY1" fmla="*/ 0 h 6858000"/>
              <a:gd name="connsiteX2" fmla="*/ 9635769 w 9635769"/>
              <a:gd name="connsiteY2" fmla="*/ 42588 h 6858000"/>
              <a:gd name="connsiteX3" fmla="*/ 9635769 w 9635769"/>
              <a:gd name="connsiteY3" fmla="*/ 5227353 h 6858000"/>
              <a:gd name="connsiteX4" fmla="*/ 9585826 w 9635769"/>
              <a:gd name="connsiteY4" fmla="*/ 5314212 h 6858000"/>
              <a:gd name="connsiteX5" fmla="*/ 8258387 w 9635769"/>
              <a:gd name="connsiteY5" fmla="*/ 6775414 h 6858000"/>
              <a:gd name="connsiteX6" fmla="*/ 8142251 w 9635769"/>
              <a:gd name="connsiteY6" fmla="*/ 6858000 h 6858000"/>
              <a:gd name="connsiteX7" fmla="*/ 2191609 w 9635769"/>
              <a:gd name="connsiteY7" fmla="*/ 6858000 h 6858000"/>
              <a:gd name="connsiteX8" fmla="*/ 2075474 w 9635769"/>
              <a:gd name="connsiteY8" fmla="*/ 6775414 h 6858000"/>
              <a:gd name="connsiteX9" fmla="*/ 0 w 9635769"/>
              <a:gd name="connsiteY9" fmla="*/ 2634970 h 6858000"/>
              <a:gd name="connsiteX10" fmla="*/ 623621 w 9635769"/>
              <a:gd name="connsiteY10" fmla="*/ 172104 h 6858000"/>
            </a:gdLst>
            <a:ahLst/>
            <a:cxnLst/>
            <a:rect l="l" t="t" r="r" b="b"/>
            <a:pathLst>
              <a:path w="9635769" h="6858000">
                <a:moveTo>
                  <a:pt x="722578" y="0"/>
                </a:moveTo>
                <a:lnTo>
                  <a:pt x="9611282" y="0"/>
                </a:lnTo>
                <a:lnTo>
                  <a:pt x="9635769" y="42588"/>
                </a:lnTo>
                <a:lnTo>
                  <a:pt x="9635769" y="5227353"/>
                </a:lnTo>
                <a:lnTo>
                  <a:pt x="9585826" y="5314212"/>
                </a:lnTo>
                <a:cubicBezTo>
                  <a:pt x="9240602" y="5882375"/>
                  <a:pt x="8788888" y="6378677"/>
                  <a:pt x="8258387" y="6775414"/>
                </a:cubicBezTo>
                <a:lnTo>
                  <a:pt x="8142251" y="6858000"/>
                </a:lnTo>
                <a:lnTo>
                  <a:pt x="2191609" y="6858000"/>
                </a:lnTo>
                <a:lnTo>
                  <a:pt x="2075474" y="6775414"/>
                </a:lnTo>
                <a:cubicBezTo>
                  <a:pt x="815533" y="5833162"/>
                  <a:pt x="0" y="4329305"/>
                  <a:pt x="0" y="2634970"/>
                </a:cubicBezTo>
                <a:cubicBezTo>
                  <a:pt x="0" y="1743215"/>
                  <a:pt x="225910" y="904224"/>
                  <a:pt x="623621" y="172104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blurRad="254000" sx="102000" sy="102000" algn="ctr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9637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1237771" y="1807497"/>
            <a:ext cx="5270073" cy="140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PART-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478227" flipH="1">
            <a:off x="633423" y="1656366"/>
            <a:ext cx="302978" cy="302262"/>
          </a:xfrm>
          <a:prstGeom prst="donut">
            <a:avLst>
              <a:gd name="adj" fmla="val 1328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77377" y="-152400"/>
            <a:ext cx="2558728" cy="3361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04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4694742" y="762581"/>
            <a:ext cx="1093678" cy="291126"/>
          </a:xfrm>
          <a:custGeom>
            <a:avLst/>
            <a:gdLst>
              <a:gd name="connsiteX0" fmla="*/ 932360 w 1093678"/>
              <a:gd name="connsiteY0" fmla="*/ 0 h 291126"/>
              <a:gd name="connsiteX1" fmla="*/ 960877 w 1093678"/>
              <a:gd name="connsiteY1" fmla="*/ 119831 h 291126"/>
              <a:gd name="connsiteX2" fmla="*/ 1093678 w 1093678"/>
              <a:gd name="connsiteY2" fmla="*/ 145563 h 291126"/>
              <a:gd name="connsiteX3" fmla="*/ 960877 w 1093678"/>
              <a:gd name="connsiteY3" fmla="*/ 171295 h 291126"/>
              <a:gd name="connsiteX4" fmla="*/ 932360 w 1093678"/>
              <a:gd name="connsiteY4" fmla="*/ 291126 h 291126"/>
              <a:gd name="connsiteX5" fmla="*/ 903842 w 1093678"/>
              <a:gd name="connsiteY5" fmla="*/ 171295 h 291126"/>
              <a:gd name="connsiteX6" fmla="*/ 771041 w 1093678"/>
              <a:gd name="connsiteY6" fmla="*/ 145563 h 291126"/>
              <a:gd name="connsiteX7" fmla="*/ 903842 w 1093678"/>
              <a:gd name="connsiteY7" fmla="*/ 119831 h 291126"/>
              <a:gd name="connsiteX8" fmla="*/ 546839 w 1093678"/>
              <a:gd name="connsiteY8" fmla="*/ 0 h 291126"/>
              <a:gd name="connsiteX9" fmla="*/ 575356 w 1093678"/>
              <a:gd name="connsiteY9" fmla="*/ 119831 h 291126"/>
              <a:gd name="connsiteX10" fmla="*/ 708157 w 1093678"/>
              <a:gd name="connsiteY10" fmla="*/ 145563 h 291126"/>
              <a:gd name="connsiteX11" fmla="*/ 575356 w 1093678"/>
              <a:gd name="connsiteY11" fmla="*/ 171295 h 291126"/>
              <a:gd name="connsiteX12" fmla="*/ 546839 w 1093678"/>
              <a:gd name="connsiteY12" fmla="*/ 291126 h 291126"/>
              <a:gd name="connsiteX13" fmla="*/ 518321 w 1093678"/>
              <a:gd name="connsiteY13" fmla="*/ 171295 h 291126"/>
              <a:gd name="connsiteX14" fmla="*/ 385520 w 1093678"/>
              <a:gd name="connsiteY14" fmla="*/ 145563 h 291126"/>
              <a:gd name="connsiteX15" fmla="*/ 518321 w 1093678"/>
              <a:gd name="connsiteY15" fmla="*/ 119831 h 291126"/>
              <a:gd name="connsiteX16" fmla="*/ 161319 w 1093678"/>
              <a:gd name="connsiteY16" fmla="*/ 0 h 291126"/>
              <a:gd name="connsiteX17" fmla="*/ 189836 w 1093678"/>
              <a:gd name="connsiteY17" fmla="*/ 119831 h 291126"/>
              <a:gd name="connsiteX18" fmla="*/ 322637 w 1093678"/>
              <a:gd name="connsiteY18" fmla="*/ 145563 h 291126"/>
              <a:gd name="connsiteX19" fmla="*/ 189836 w 1093678"/>
              <a:gd name="connsiteY19" fmla="*/ 171295 h 291126"/>
              <a:gd name="connsiteX20" fmla="*/ 161319 w 1093678"/>
              <a:gd name="connsiteY20" fmla="*/ 291126 h 291126"/>
              <a:gd name="connsiteX21" fmla="*/ 132801 w 1093678"/>
              <a:gd name="connsiteY21" fmla="*/ 171295 h 291126"/>
              <a:gd name="connsiteX22" fmla="*/ 0 w 1093678"/>
              <a:gd name="connsiteY22" fmla="*/ 145563 h 291126"/>
              <a:gd name="connsiteX23" fmla="*/ 132801 w 1093678"/>
              <a:gd name="connsiteY23" fmla="*/ 119831 h 291126"/>
            </a:gdLst>
            <a:ahLst/>
            <a:cxnLst/>
            <a:rect l="l" t="t" r="r" b="b"/>
            <a:pathLst>
              <a:path w="1093678" h="291126">
                <a:moveTo>
                  <a:pt x="932360" y="0"/>
                </a:moveTo>
                <a:lnTo>
                  <a:pt x="960877" y="119831"/>
                </a:lnTo>
                <a:lnTo>
                  <a:pt x="1093678" y="145563"/>
                </a:lnTo>
                <a:lnTo>
                  <a:pt x="960877" y="171295"/>
                </a:lnTo>
                <a:lnTo>
                  <a:pt x="932360" y="291126"/>
                </a:lnTo>
                <a:lnTo>
                  <a:pt x="903842" y="171295"/>
                </a:lnTo>
                <a:lnTo>
                  <a:pt x="771041" y="145563"/>
                </a:lnTo>
                <a:lnTo>
                  <a:pt x="903842" y="119831"/>
                </a:lnTo>
                <a:close/>
                <a:moveTo>
                  <a:pt x="546839" y="0"/>
                </a:moveTo>
                <a:lnTo>
                  <a:pt x="575356" y="119831"/>
                </a:lnTo>
                <a:lnTo>
                  <a:pt x="708157" y="145563"/>
                </a:lnTo>
                <a:lnTo>
                  <a:pt x="575356" y="171295"/>
                </a:lnTo>
                <a:lnTo>
                  <a:pt x="546839" y="291126"/>
                </a:lnTo>
                <a:lnTo>
                  <a:pt x="518321" y="171295"/>
                </a:lnTo>
                <a:lnTo>
                  <a:pt x="385520" y="145563"/>
                </a:lnTo>
                <a:lnTo>
                  <a:pt x="518321" y="119831"/>
                </a:lnTo>
                <a:close/>
                <a:moveTo>
                  <a:pt x="161319" y="0"/>
                </a:moveTo>
                <a:lnTo>
                  <a:pt x="189836" y="119831"/>
                </a:lnTo>
                <a:lnTo>
                  <a:pt x="322637" y="145563"/>
                </a:lnTo>
                <a:lnTo>
                  <a:pt x="189836" y="171295"/>
                </a:lnTo>
                <a:lnTo>
                  <a:pt x="161319" y="291126"/>
                </a:lnTo>
                <a:lnTo>
                  <a:pt x="132801" y="171295"/>
                </a:lnTo>
                <a:lnTo>
                  <a:pt x="0" y="145563"/>
                </a:lnTo>
                <a:lnTo>
                  <a:pt x="132801" y="11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9478227" flipH="1">
            <a:off x="8209366" y="3181003"/>
            <a:ext cx="653143" cy="563054"/>
          </a:xfrm>
          <a:prstGeom prst="triangl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7" name="图片 1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" y="497840"/>
            <a:ext cx="2827655" cy="372745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1225071" y="3145610"/>
            <a:ext cx="6960655" cy="24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zh-CN" altLang="en-US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供应链</a:t>
            </a:r>
            <a:r>
              <a:rPr kumimoji="1" lang="zh-CN" altLang="en-US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响应时间节约（物流效率）</a:t>
            </a:r>
            <a:endParaRPr kumimoji="1" lang="zh-CN" altLang="en-US" sz="5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>
            <a:off x="682879" y="1415248"/>
            <a:ext cx="3534911" cy="4048112"/>
          </a:xfrm>
          <a:prstGeom prst="roundRect">
            <a:avLst>
              <a:gd name="adj" fmla="val 316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39700" dist="38100" dir="2700000" algn="tl" rotWithShape="0">
              <a:schemeClr val="accent1"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2"/>
            </p:custDataLst>
          </p:nvPr>
        </p:nvSpPr>
        <p:spPr>
          <a:xfrm>
            <a:off x="682880" y="1315393"/>
            <a:ext cx="3534908" cy="395544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3"/>
            </p:custDataLst>
          </p:nvPr>
        </p:nvSpPr>
        <p:spPr>
          <a:xfrm>
            <a:off x="761661" y="1354966"/>
            <a:ext cx="3428011" cy="32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现状分析</a:t>
            </a: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4"/>
            </p:custDataLst>
          </p:nvPr>
        </p:nvSpPr>
        <p:spPr>
          <a:xfrm>
            <a:off x="4323465" y="1406676"/>
            <a:ext cx="3534911" cy="4048112"/>
          </a:xfrm>
          <a:prstGeom prst="roundRect">
            <a:avLst>
              <a:gd name="adj" fmla="val 316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39700" dist="38100" dir="2700000" algn="tl" rotWithShape="0">
              <a:schemeClr val="accent1"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5"/>
            </p:custDataLst>
          </p:nvPr>
        </p:nvSpPr>
        <p:spPr>
          <a:xfrm>
            <a:off x="5204278" y="1315393"/>
            <a:ext cx="2339743" cy="386972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6"/>
            </p:custDataLst>
          </p:nvPr>
        </p:nvSpPr>
        <p:spPr>
          <a:xfrm>
            <a:off x="4323467" y="1306820"/>
            <a:ext cx="3534909" cy="395544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7"/>
            </p:custDataLst>
          </p:nvPr>
        </p:nvSpPr>
        <p:spPr>
          <a:xfrm>
            <a:off x="4402249" y="1346393"/>
            <a:ext cx="3428011" cy="32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解决方案</a:t>
            </a: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8"/>
            </p:custDataLst>
          </p:nvPr>
        </p:nvSpPr>
        <p:spPr>
          <a:xfrm>
            <a:off x="761660" y="1762929"/>
            <a:ext cx="3428011" cy="35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传统供应链信息传递效率低，订单处理时间长，物流配送不及时，影响正常运营。
信息传递不及时导致供应链响应慢，影响</a:t>
            </a:r>
            <a:r>
              <a:rPr kumimoji="1" lang="zh-CN" altLang="en-US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公司</a:t>
            </a: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运营效率。</a:t>
            </a: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9"/>
            </p:custDataLst>
          </p:nvPr>
        </p:nvSpPr>
        <p:spPr>
          <a:xfrm>
            <a:off x="4402247" y="1753380"/>
            <a:ext cx="3428011" cy="35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实现订单信息实时共享，优化物流配送路线，提高配送效率。
系统对接和优化配送路线提高了供应链的响应速度和效率。</a:t>
            </a: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10"/>
            </p:custDataLst>
          </p:nvPr>
        </p:nvSpPr>
        <p:spPr>
          <a:xfrm>
            <a:off x="7939590" y="1384248"/>
            <a:ext cx="3534911" cy="4048112"/>
          </a:xfrm>
          <a:prstGeom prst="roundRect">
            <a:avLst>
              <a:gd name="adj" fmla="val 3166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39700" dist="38100" dir="2700000" algn="tl" rotWithShape="0">
              <a:schemeClr val="accent1"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11"/>
            </p:custDataLst>
          </p:nvPr>
        </p:nvSpPr>
        <p:spPr>
          <a:xfrm>
            <a:off x="7939589" y="1284393"/>
            <a:ext cx="3534908" cy="395544"/>
          </a:xfrm>
          <a:prstGeom prst="round2DiagRect">
            <a:avLst>
              <a:gd name="adj1" fmla="val 31901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2"/>
            </p:custDataLst>
          </p:nvPr>
        </p:nvSpPr>
        <p:spPr>
          <a:xfrm>
            <a:off x="8018373" y="1323966"/>
            <a:ext cx="3428011" cy="3203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应用效果</a:t>
            </a:r>
            <a:endParaRPr kumimoji="1" lang="zh-CN" altLang="en-US"/>
          </a:p>
        </p:txBody>
      </p:sp>
      <p:sp>
        <p:nvSpPr>
          <p:cNvPr id="16" name="标题 1"/>
          <p:cNvSpPr txBox="1"/>
          <p:nvPr>
            <p:custDataLst>
              <p:tags r:id="rId13"/>
            </p:custDataLst>
          </p:nvPr>
        </p:nvSpPr>
        <p:spPr>
          <a:xfrm>
            <a:off x="8018372" y="1731929"/>
            <a:ext cx="3428011" cy="3544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zh-CN" altLang="en-US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供应链响应时间缩短</a:t>
            </a: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 35%</a:t>
            </a:r>
            <a:r>
              <a:rPr kumimoji="1" lang="zh-CN" altLang="en-US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，物流成本降低</a:t>
            </a: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 20%</a:t>
            </a:r>
            <a:r>
              <a:rPr kumimoji="1" lang="zh-CN" altLang="en-US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，订单处理效率提升</a:t>
            </a: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 40%</a:t>
            </a:r>
            <a:r>
              <a:rPr kumimoji="1" lang="zh-CN" altLang="en-US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。</a:t>
            </a:r>
            <a:endParaRPr kumimoji="1" lang="zh-CN" altLang="en-US" sz="14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500000000000000" charset="-122"/>
              <a:ea typeface="Source Han Sans" panose="020B0500000000000000" charset="-122"/>
              <a:cs typeface="Source Han Sans" panose="020B0500000000000000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供应链响应时间的缩短和物流成本的降低显著提高了</a:t>
            </a:r>
            <a:r>
              <a:rPr kumimoji="1" lang="zh-CN" altLang="en-US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公司</a:t>
            </a: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的运营效率。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供应链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响应时间节约（物流效率）</a:t>
            </a:r>
            <a:endParaRPr kumimoji="1" lang="zh-CN" altLang="en-US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图片 19" descr="金翼大赛gai-1 -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1" name="图片 20" descr="cs -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5128364"/>
            <a:ext cx="2295547" cy="1729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-463" r="30481"/>
          <a:stretch>
            <a:fillRect/>
          </a:stretch>
        </p:blipFill>
        <p:spPr>
          <a:xfrm>
            <a:off x="4998720" y="0"/>
            <a:ext cx="7193280" cy="6858000"/>
          </a:xfrm>
          <a:custGeom>
            <a:avLst/>
            <a:gdLst>
              <a:gd name="connsiteX0" fmla="*/ 0 w 7193280"/>
              <a:gd name="connsiteY0" fmla="*/ 0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</a:gdLst>
            <a:ahLst/>
            <a:cxnLst/>
            <a:rect l="l" t="t" r="r" b="b"/>
            <a:pathLst>
              <a:path w="7193280" h="6858000">
                <a:moveTo>
                  <a:pt x="0" y="0"/>
                </a:moveTo>
                <a:lnTo>
                  <a:pt x="7193280" y="0"/>
                </a:lnTo>
                <a:lnTo>
                  <a:pt x="719328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flipH="1">
            <a:off x="1" y="0"/>
            <a:ext cx="10786144" cy="6858000"/>
          </a:xfrm>
          <a:custGeom>
            <a:avLst/>
            <a:gdLst>
              <a:gd name="connsiteX0" fmla="*/ 417305 w 10786144"/>
              <a:gd name="connsiteY0" fmla="*/ 0 h 6858000"/>
              <a:gd name="connsiteX1" fmla="*/ 10786144 w 10786144"/>
              <a:gd name="connsiteY1" fmla="*/ 0 h 6858000"/>
              <a:gd name="connsiteX2" fmla="*/ 10786144 w 10786144"/>
              <a:gd name="connsiteY2" fmla="*/ 5184358 h 6858000"/>
              <a:gd name="connsiteX3" fmla="*/ 10638460 w 10786144"/>
              <a:gd name="connsiteY3" fmla="*/ 5414722 h 6858000"/>
              <a:gd name="connsiteX4" fmla="*/ 9295580 w 10786144"/>
              <a:gd name="connsiteY4" fmla="*/ 6823474 h 6858000"/>
              <a:gd name="connsiteX5" fmla="*/ 9247028 w 10786144"/>
              <a:gd name="connsiteY5" fmla="*/ 6858000 h 6858000"/>
              <a:gd name="connsiteX6" fmla="*/ 2384691 w 10786144"/>
              <a:gd name="connsiteY6" fmla="*/ 6858000 h 6858000"/>
              <a:gd name="connsiteX7" fmla="*/ 2336138 w 10786144"/>
              <a:gd name="connsiteY7" fmla="*/ 6823474 h 6858000"/>
              <a:gd name="connsiteX8" fmla="*/ 0 w 10786144"/>
              <a:gd name="connsiteY8" fmla="*/ 2163020 h 6858000"/>
              <a:gd name="connsiteX9" fmla="*/ 352905 w 10786144"/>
              <a:gd name="connsiteY9" fmla="*/ 163333 h 6858000"/>
            </a:gdLst>
            <a:ahLst/>
            <a:cxnLst/>
            <a:rect l="l" t="t" r="r" b="b"/>
            <a:pathLst>
              <a:path w="10786144" h="6858000">
                <a:moveTo>
                  <a:pt x="417305" y="0"/>
                </a:moveTo>
                <a:lnTo>
                  <a:pt x="10786144" y="0"/>
                </a:lnTo>
                <a:lnTo>
                  <a:pt x="10786144" y="5184358"/>
                </a:lnTo>
                <a:lnTo>
                  <a:pt x="10638460" y="5414722"/>
                </a:lnTo>
                <a:cubicBezTo>
                  <a:pt x="10272657" y="5956182"/>
                  <a:pt x="9818067" y="6432729"/>
                  <a:pt x="9295580" y="6823474"/>
                </a:cubicBezTo>
                <a:lnTo>
                  <a:pt x="9247028" y="6858000"/>
                </a:lnTo>
                <a:lnTo>
                  <a:pt x="2384691" y="6858000"/>
                </a:lnTo>
                <a:lnTo>
                  <a:pt x="2336138" y="6823474"/>
                </a:lnTo>
                <a:cubicBezTo>
                  <a:pt x="917959" y="5762882"/>
                  <a:pt x="0" y="4070151"/>
                  <a:pt x="0" y="2163020"/>
                </a:cubicBezTo>
                <a:cubicBezTo>
                  <a:pt x="0" y="1460393"/>
                  <a:pt x="124599" y="786867"/>
                  <a:pt x="352905" y="1633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0" y="0"/>
            <a:ext cx="10166711" cy="6858000"/>
          </a:xfrm>
          <a:custGeom>
            <a:avLst/>
            <a:gdLst>
              <a:gd name="connsiteX0" fmla="*/ 738402 w 10166711"/>
              <a:gd name="connsiteY0" fmla="*/ 0 h 6858000"/>
              <a:gd name="connsiteX1" fmla="*/ 9831432 w 10166711"/>
              <a:gd name="connsiteY1" fmla="*/ 0 h 6858000"/>
              <a:gd name="connsiteX2" fmla="*/ 9931973 w 10166711"/>
              <a:gd name="connsiteY2" fmla="*/ 174858 h 6858000"/>
              <a:gd name="connsiteX3" fmla="*/ 10154519 w 10166711"/>
              <a:gd name="connsiteY3" fmla="*/ 636835 h 6858000"/>
              <a:gd name="connsiteX4" fmla="*/ 10166711 w 10166711"/>
              <a:gd name="connsiteY4" fmla="*/ 667756 h 6858000"/>
              <a:gd name="connsiteX5" fmla="*/ 10166711 w 10166711"/>
              <a:gd name="connsiteY5" fmla="*/ 4720170 h 6858000"/>
              <a:gd name="connsiteX6" fmla="*/ 10154519 w 10166711"/>
              <a:gd name="connsiteY6" fmla="*/ 4751091 h 6858000"/>
              <a:gd name="connsiteX7" fmla="*/ 8646615 w 10166711"/>
              <a:gd name="connsiteY7" fmla="*/ 6772062 h 6858000"/>
              <a:gd name="connsiteX8" fmla="*/ 8537257 w 10166711"/>
              <a:gd name="connsiteY8" fmla="*/ 6858000 h 6858000"/>
              <a:gd name="connsiteX9" fmla="*/ 2032577 w 10166711"/>
              <a:gd name="connsiteY9" fmla="*/ 6858000 h 6858000"/>
              <a:gd name="connsiteX10" fmla="*/ 1923219 w 10166711"/>
              <a:gd name="connsiteY10" fmla="*/ 6772062 h 6858000"/>
              <a:gd name="connsiteX11" fmla="*/ 0 w 10166711"/>
              <a:gd name="connsiteY11" fmla="*/ 2693963 h 6858000"/>
              <a:gd name="connsiteX12" fmla="*/ 637861 w 10166711"/>
              <a:gd name="connsiteY12" fmla="*/ 174858 h 6858000"/>
            </a:gdLst>
            <a:ahLst/>
            <a:cxnLst/>
            <a:rect l="l" t="t" r="r" b="b"/>
            <a:pathLst>
              <a:path w="10166711" h="6858000">
                <a:moveTo>
                  <a:pt x="738402" y="0"/>
                </a:moveTo>
                <a:lnTo>
                  <a:pt x="9831432" y="0"/>
                </a:lnTo>
                <a:lnTo>
                  <a:pt x="9931973" y="174858"/>
                </a:lnTo>
                <a:cubicBezTo>
                  <a:pt x="10013332" y="324625"/>
                  <a:pt x="10087661" y="478765"/>
                  <a:pt x="10154519" y="636835"/>
                </a:cubicBezTo>
                <a:lnTo>
                  <a:pt x="10166711" y="667756"/>
                </a:lnTo>
                <a:lnTo>
                  <a:pt x="10166711" y="4720170"/>
                </a:lnTo>
                <a:lnTo>
                  <a:pt x="10154519" y="4751091"/>
                </a:lnTo>
                <a:cubicBezTo>
                  <a:pt x="9820230" y="5541440"/>
                  <a:pt x="9299147" y="6233545"/>
                  <a:pt x="8646615" y="6772062"/>
                </a:cubicBezTo>
                <a:lnTo>
                  <a:pt x="8537257" y="6858000"/>
                </a:lnTo>
                <a:lnTo>
                  <a:pt x="2032577" y="6858000"/>
                </a:lnTo>
                <a:lnTo>
                  <a:pt x="1923219" y="6772062"/>
                </a:lnTo>
                <a:cubicBezTo>
                  <a:pt x="748661" y="5802731"/>
                  <a:pt x="0" y="4335776"/>
                  <a:pt x="0" y="2693963"/>
                </a:cubicBezTo>
                <a:cubicBezTo>
                  <a:pt x="0" y="1781845"/>
                  <a:pt x="231068" y="923695"/>
                  <a:pt x="637861" y="1748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0" y="0"/>
            <a:ext cx="9635769" cy="6858000"/>
          </a:xfrm>
          <a:custGeom>
            <a:avLst/>
            <a:gdLst>
              <a:gd name="connsiteX0" fmla="*/ 722578 w 9635769"/>
              <a:gd name="connsiteY0" fmla="*/ 0 h 6858000"/>
              <a:gd name="connsiteX1" fmla="*/ 9611282 w 9635769"/>
              <a:gd name="connsiteY1" fmla="*/ 0 h 6858000"/>
              <a:gd name="connsiteX2" fmla="*/ 9635769 w 9635769"/>
              <a:gd name="connsiteY2" fmla="*/ 42588 h 6858000"/>
              <a:gd name="connsiteX3" fmla="*/ 9635769 w 9635769"/>
              <a:gd name="connsiteY3" fmla="*/ 5227353 h 6858000"/>
              <a:gd name="connsiteX4" fmla="*/ 9585826 w 9635769"/>
              <a:gd name="connsiteY4" fmla="*/ 5314212 h 6858000"/>
              <a:gd name="connsiteX5" fmla="*/ 8258387 w 9635769"/>
              <a:gd name="connsiteY5" fmla="*/ 6775414 h 6858000"/>
              <a:gd name="connsiteX6" fmla="*/ 8142251 w 9635769"/>
              <a:gd name="connsiteY6" fmla="*/ 6858000 h 6858000"/>
              <a:gd name="connsiteX7" fmla="*/ 2191609 w 9635769"/>
              <a:gd name="connsiteY7" fmla="*/ 6858000 h 6858000"/>
              <a:gd name="connsiteX8" fmla="*/ 2075474 w 9635769"/>
              <a:gd name="connsiteY8" fmla="*/ 6775414 h 6858000"/>
              <a:gd name="connsiteX9" fmla="*/ 0 w 9635769"/>
              <a:gd name="connsiteY9" fmla="*/ 2634970 h 6858000"/>
              <a:gd name="connsiteX10" fmla="*/ 623621 w 9635769"/>
              <a:gd name="connsiteY10" fmla="*/ 172104 h 6858000"/>
            </a:gdLst>
            <a:ahLst/>
            <a:cxnLst/>
            <a:rect l="l" t="t" r="r" b="b"/>
            <a:pathLst>
              <a:path w="9635769" h="6858000">
                <a:moveTo>
                  <a:pt x="722578" y="0"/>
                </a:moveTo>
                <a:lnTo>
                  <a:pt x="9611282" y="0"/>
                </a:lnTo>
                <a:lnTo>
                  <a:pt x="9635769" y="42588"/>
                </a:lnTo>
                <a:lnTo>
                  <a:pt x="9635769" y="5227353"/>
                </a:lnTo>
                <a:lnTo>
                  <a:pt x="9585826" y="5314212"/>
                </a:lnTo>
                <a:cubicBezTo>
                  <a:pt x="9240602" y="5882375"/>
                  <a:pt x="8788888" y="6378677"/>
                  <a:pt x="8258387" y="6775414"/>
                </a:cubicBezTo>
                <a:lnTo>
                  <a:pt x="8142251" y="6858000"/>
                </a:lnTo>
                <a:lnTo>
                  <a:pt x="2191609" y="6858000"/>
                </a:lnTo>
                <a:lnTo>
                  <a:pt x="2075474" y="6775414"/>
                </a:lnTo>
                <a:cubicBezTo>
                  <a:pt x="815533" y="5833162"/>
                  <a:pt x="0" y="4329305"/>
                  <a:pt x="0" y="2634970"/>
                </a:cubicBezTo>
                <a:cubicBezTo>
                  <a:pt x="0" y="1743215"/>
                  <a:pt x="225910" y="904224"/>
                  <a:pt x="623621" y="172104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blurRad="254000" sx="102000" sy="102000" algn="ctr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9637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1237771" y="1807497"/>
            <a:ext cx="5270073" cy="140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PART-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478227" flipH="1">
            <a:off x="633423" y="1656366"/>
            <a:ext cx="302978" cy="302262"/>
          </a:xfrm>
          <a:prstGeom prst="donut">
            <a:avLst>
              <a:gd name="adj" fmla="val 1328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77377" y="-152400"/>
            <a:ext cx="2558728" cy="3361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05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4694742" y="762581"/>
            <a:ext cx="1093678" cy="291126"/>
          </a:xfrm>
          <a:custGeom>
            <a:avLst/>
            <a:gdLst>
              <a:gd name="connsiteX0" fmla="*/ 932360 w 1093678"/>
              <a:gd name="connsiteY0" fmla="*/ 0 h 291126"/>
              <a:gd name="connsiteX1" fmla="*/ 960877 w 1093678"/>
              <a:gd name="connsiteY1" fmla="*/ 119831 h 291126"/>
              <a:gd name="connsiteX2" fmla="*/ 1093678 w 1093678"/>
              <a:gd name="connsiteY2" fmla="*/ 145563 h 291126"/>
              <a:gd name="connsiteX3" fmla="*/ 960877 w 1093678"/>
              <a:gd name="connsiteY3" fmla="*/ 171295 h 291126"/>
              <a:gd name="connsiteX4" fmla="*/ 932360 w 1093678"/>
              <a:gd name="connsiteY4" fmla="*/ 291126 h 291126"/>
              <a:gd name="connsiteX5" fmla="*/ 903842 w 1093678"/>
              <a:gd name="connsiteY5" fmla="*/ 171295 h 291126"/>
              <a:gd name="connsiteX6" fmla="*/ 771041 w 1093678"/>
              <a:gd name="connsiteY6" fmla="*/ 145563 h 291126"/>
              <a:gd name="connsiteX7" fmla="*/ 903842 w 1093678"/>
              <a:gd name="connsiteY7" fmla="*/ 119831 h 291126"/>
              <a:gd name="connsiteX8" fmla="*/ 546839 w 1093678"/>
              <a:gd name="connsiteY8" fmla="*/ 0 h 291126"/>
              <a:gd name="connsiteX9" fmla="*/ 575356 w 1093678"/>
              <a:gd name="connsiteY9" fmla="*/ 119831 h 291126"/>
              <a:gd name="connsiteX10" fmla="*/ 708157 w 1093678"/>
              <a:gd name="connsiteY10" fmla="*/ 145563 h 291126"/>
              <a:gd name="connsiteX11" fmla="*/ 575356 w 1093678"/>
              <a:gd name="connsiteY11" fmla="*/ 171295 h 291126"/>
              <a:gd name="connsiteX12" fmla="*/ 546839 w 1093678"/>
              <a:gd name="connsiteY12" fmla="*/ 291126 h 291126"/>
              <a:gd name="connsiteX13" fmla="*/ 518321 w 1093678"/>
              <a:gd name="connsiteY13" fmla="*/ 171295 h 291126"/>
              <a:gd name="connsiteX14" fmla="*/ 385520 w 1093678"/>
              <a:gd name="connsiteY14" fmla="*/ 145563 h 291126"/>
              <a:gd name="connsiteX15" fmla="*/ 518321 w 1093678"/>
              <a:gd name="connsiteY15" fmla="*/ 119831 h 291126"/>
              <a:gd name="connsiteX16" fmla="*/ 161319 w 1093678"/>
              <a:gd name="connsiteY16" fmla="*/ 0 h 291126"/>
              <a:gd name="connsiteX17" fmla="*/ 189836 w 1093678"/>
              <a:gd name="connsiteY17" fmla="*/ 119831 h 291126"/>
              <a:gd name="connsiteX18" fmla="*/ 322637 w 1093678"/>
              <a:gd name="connsiteY18" fmla="*/ 145563 h 291126"/>
              <a:gd name="connsiteX19" fmla="*/ 189836 w 1093678"/>
              <a:gd name="connsiteY19" fmla="*/ 171295 h 291126"/>
              <a:gd name="connsiteX20" fmla="*/ 161319 w 1093678"/>
              <a:gd name="connsiteY20" fmla="*/ 291126 h 291126"/>
              <a:gd name="connsiteX21" fmla="*/ 132801 w 1093678"/>
              <a:gd name="connsiteY21" fmla="*/ 171295 h 291126"/>
              <a:gd name="connsiteX22" fmla="*/ 0 w 1093678"/>
              <a:gd name="connsiteY22" fmla="*/ 145563 h 291126"/>
              <a:gd name="connsiteX23" fmla="*/ 132801 w 1093678"/>
              <a:gd name="connsiteY23" fmla="*/ 119831 h 291126"/>
            </a:gdLst>
            <a:ahLst/>
            <a:cxnLst/>
            <a:rect l="l" t="t" r="r" b="b"/>
            <a:pathLst>
              <a:path w="1093678" h="291126">
                <a:moveTo>
                  <a:pt x="932360" y="0"/>
                </a:moveTo>
                <a:lnTo>
                  <a:pt x="960877" y="119831"/>
                </a:lnTo>
                <a:lnTo>
                  <a:pt x="1093678" y="145563"/>
                </a:lnTo>
                <a:lnTo>
                  <a:pt x="960877" y="171295"/>
                </a:lnTo>
                <a:lnTo>
                  <a:pt x="932360" y="291126"/>
                </a:lnTo>
                <a:lnTo>
                  <a:pt x="903842" y="171295"/>
                </a:lnTo>
                <a:lnTo>
                  <a:pt x="771041" y="145563"/>
                </a:lnTo>
                <a:lnTo>
                  <a:pt x="903842" y="119831"/>
                </a:lnTo>
                <a:close/>
                <a:moveTo>
                  <a:pt x="546839" y="0"/>
                </a:moveTo>
                <a:lnTo>
                  <a:pt x="575356" y="119831"/>
                </a:lnTo>
                <a:lnTo>
                  <a:pt x="708157" y="145563"/>
                </a:lnTo>
                <a:lnTo>
                  <a:pt x="575356" y="171295"/>
                </a:lnTo>
                <a:lnTo>
                  <a:pt x="546839" y="291126"/>
                </a:lnTo>
                <a:lnTo>
                  <a:pt x="518321" y="171295"/>
                </a:lnTo>
                <a:lnTo>
                  <a:pt x="385520" y="145563"/>
                </a:lnTo>
                <a:lnTo>
                  <a:pt x="518321" y="119831"/>
                </a:lnTo>
                <a:close/>
                <a:moveTo>
                  <a:pt x="161319" y="0"/>
                </a:moveTo>
                <a:lnTo>
                  <a:pt x="189836" y="119831"/>
                </a:lnTo>
                <a:lnTo>
                  <a:pt x="322637" y="145563"/>
                </a:lnTo>
                <a:lnTo>
                  <a:pt x="189836" y="171295"/>
                </a:lnTo>
                <a:lnTo>
                  <a:pt x="161319" y="291126"/>
                </a:lnTo>
                <a:lnTo>
                  <a:pt x="132801" y="171295"/>
                </a:lnTo>
                <a:lnTo>
                  <a:pt x="0" y="145563"/>
                </a:lnTo>
                <a:lnTo>
                  <a:pt x="132801" y="11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9478227" flipH="1">
            <a:off x="8209366" y="3181003"/>
            <a:ext cx="653143" cy="563054"/>
          </a:xfrm>
          <a:prstGeom prst="triangl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7" name="图片 1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" y="497840"/>
            <a:ext cx="2827655" cy="372745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1225071" y="3145610"/>
            <a:ext cx="6960655" cy="24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p>
            <a:pPr algn="l">
              <a:lnSpc>
                <a:spcPct val="120000"/>
              </a:lnSpc>
            </a:pPr>
            <a:r>
              <a:rPr kumimoji="1" lang="zh-CN" altLang="en-US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配送及时率（稳定性）</a:t>
            </a:r>
            <a:endParaRPr kumimoji="1" lang="zh-CN" altLang="en-US" sz="5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 descr="C:/Users/95390/Desktop/微信图片_20250307100827.png微信图片_20250307100827"/>
          <p:cNvPicPr>
            <a:picLocks noChangeAspect="1"/>
          </p:cNvPicPr>
          <p:nvPr/>
        </p:nvPicPr>
        <p:blipFill>
          <a:blip r:embed="rId1">
            <a:alphaModFix amt="100000"/>
          </a:blip>
          <a:srcRect l="10486" r="10486"/>
          <a:stretch>
            <a:fillRect/>
          </a:stretch>
        </p:blipFill>
        <p:spPr>
          <a:xfrm>
            <a:off x="304165" y="1996440"/>
            <a:ext cx="3357880" cy="2831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 rot="16200000">
            <a:off x="2152546" y="2944025"/>
            <a:ext cx="4309320" cy="895866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blurRad="508000" dist="254000" dir="5400000" algn="t" rotWithShape="0">
              <a:srgbClr val="000000">
                <a:alpha val="30000"/>
              </a:srgbClr>
            </a:outerShdw>
          </a:effectLst>
        </p:spPr>
        <p:txBody>
          <a:bodyPr vert="horz" wrap="square" lIns="288000" tIns="45720" rIns="91440" bIns="288000" rtlCol="0" anchor="b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4117072" y="1554829"/>
            <a:ext cx="456733" cy="441997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4125823" y="3094512"/>
            <a:ext cx="439235" cy="456733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4119048" y="4586452"/>
            <a:ext cx="456733" cy="456733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4924155" y="1328738"/>
            <a:ext cx="4442205" cy="2744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现状分析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4924425" y="1603375"/>
            <a:ext cx="5055235" cy="10782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传统配送环节缺乏有效监控，配送不及时、货物损坏等问题时有发生，影响客户满意度。
配送环节的监控不足导致服务质量不稳定，影响客户体验。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4933045" y="2913971"/>
            <a:ext cx="4433710" cy="2744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解决方案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4932676" y="4406093"/>
            <a:ext cx="4462023" cy="2744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应用效果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4930140" y="3188970"/>
            <a:ext cx="5216525" cy="10782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实时跟踪订单状态，提供配送进度查询功能，支持客户评价反馈，提升配送服务质量。
实时跟踪和客户反馈功能提高了配送服务的透明度和质量。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>
            <a:off x="4932680" y="4731385"/>
            <a:ext cx="5205730" cy="10782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配送及时率提升10%，客户投诉率降低5%，客户满意度提升至95%以上。
配送及时率的提升和客户投诉率的降低显著提高了客户满意度。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配送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及时率（稳定性）</a:t>
            </a:r>
            <a:endParaRPr kumimoji="1" lang="zh-CN" altLang="en-US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" name="图片 16" descr="金翼大赛gai-1 -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18" name="图片 17" descr="cs -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62380" y="244475"/>
          <a:ext cx="9137650" cy="574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25"/>
                <a:gridCol w="1228725"/>
                <a:gridCol w="5918200"/>
              </a:tblGrid>
              <a:tr h="640080">
                <a:tc gridSpan="2"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首批国产化信创POS系统在石油石化行业的规模化应用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——中科英泰助力中国石油安徽销售加油站数智升级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48945">
                <a:tc rowSpan="2"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青岛中科英泰商用系统股份有限公司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24815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中国石油天然气股份有限公司安徽销售分公司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26085">
                <a:tc gridSpan="2">
                  <a:txBody>
                    <a:bodyPr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数值供应链赛道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383280">
                <a:tc gridSpan="2">
                  <a:txBody>
                    <a:bodyPr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行业背景：在当前国家大力推进信息技术应用创新（信创）工程，以实现关键领域核心技术自主可控的大背景下，石油石化行业作为国家能源支柱产业，对信息安全与数字化转型有着极高要求。传统国外品牌 POS 设备存在潜在安全风险且难以满足个性化业务需求，国产化替代迫在眉睫。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2. 产品优势：信创 POS 收款机采用国产自主可控的芯片、操作系统及安全加密技术，具备高度安全性，有效防范数据泄露与网络攻击；功能上贴合石油石化行业复杂业务场景，如多油品销售精准计价、多种支付方式融合（支持银联、移动支付等）、适应加油站恶劣环境（防爆、防尘、防潮等），且操作便捷，降低员工培训成本。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3. 合作成果：为安徽石油量身定制部署信创 POS 收款机后，显著提升支付效率，减少顾客排队时间，顾客满意度大幅上升；通过安全合规的本地化数据处理，保障企业资金与交易信息安全，助力安徽石油构建稳定可靠、高效智能的零售终端支付体系，树立行业内国产化设备应用标杆典范。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26085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首创石油石化行业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POS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国产化新纪元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5128364"/>
            <a:ext cx="2295547" cy="1729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-463" r="30481"/>
          <a:stretch>
            <a:fillRect/>
          </a:stretch>
        </p:blipFill>
        <p:spPr>
          <a:xfrm>
            <a:off x="4998720" y="0"/>
            <a:ext cx="7193280" cy="6858000"/>
          </a:xfrm>
          <a:custGeom>
            <a:avLst/>
            <a:gdLst>
              <a:gd name="connsiteX0" fmla="*/ 0 w 7193280"/>
              <a:gd name="connsiteY0" fmla="*/ 0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</a:gdLst>
            <a:ahLst/>
            <a:cxnLst/>
            <a:rect l="l" t="t" r="r" b="b"/>
            <a:pathLst>
              <a:path w="7193280" h="6858000">
                <a:moveTo>
                  <a:pt x="0" y="0"/>
                </a:moveTo>
                <a:lnTo>
                  <a:pt x="7193280" y="0"/>
                </a:lnTo>
                <a:lnTo>
                  <a:pt x="719328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flipH="1">
            <a:off x="1" y="0"/>
            <a:ext cx="10786144" cy="6858000"/>
          </a:xfrm>
          <a:custGeom>
            <a:avLst/>
            <a:gdLst>
              <a:gd name="connsiteX0" fmla="*/ 417305 w 10786144"/>
              <a:gd name="connsiteY0" fmla="*/ 0 h 6858000"/>
              <a:gd name="connsiteX1" fmla="*/ 10786144 w 10786144"/>
              <a:gd name="connsiteY1" fmla="*/ 0 h 6858000"/>
              <a:gd name="connsiteX2" fmla="*/ 10786144 w 10786144"/>
              <a:gd name="connsiteY2" fmla="*/ 5184358 h 6858000"/>
              <a:gd name="connsiteX3" fmla="*/ 10638460 w 10786144"/>
              <a:gd name="connsiteY3" fmla="*/ 5414722 h 6858000"/>
              <a:gd name="connsiteX4" fmla="*/ 9295580 w 10786144"/>
              <a:gd name="connsiteY4" fmla="*/ 6823474 h 6858000"/>
              <a:gd name="connsiteX5" fmla="*/ 9247028 w 10786144"/>
              <a:gd name="connsiteY5" fmla="*/ 6858000 h 6858000"/>
              <a:gd name="connsiteX6" fmla="*/ 2384691 w 10786144"/>
              <a:gd name="connsiteY6" fmla="*/ 6858000 h 6858000"/>
              <a:gd name="connsiteX7" fmla="*/ 2336138 w 10786144"/>
              <a:gd name="connsiteY7" fmla="*/ 6823474 h 6858000"/>
              <a:gd name="connsiteX8" fmla="*/ 0 w 10786144"/>
              <a:gd name="connsiteY8" fmla="*/ 2163020 h 6858000"/>
              <a:gd name="connsiteX9" fmla="*/ 352905 w 10786144"/>
              <a:gd name="connsiteY9" fmla="*/ 163333 h 6858000"/>
            </a:gdLst>
            <a:ahLst/>
            <a:cxnLst/>
            <a:rect l="l" t="t" r="r" b="b"/>
            <a:pathLst>
              <a:path w="10786144" h="6858000">
                <a:moveTo>
                  <a:pt x="417305" y="0"/>
                </a:moveTo>
                <a:lnTo>
                  <a:pt x="10786144" y="0"/>
                </a:lnTo>
                <a:lnTo>
                  <a:pt x="10786144" y="5184358"/>
                </a:lnTo>
                <a:lnTo>
                  <a:pt x="10638460" y="5414722"/>
                </a:lnTo>
                <a:cubicBezTo>
                  <a:pt x="10272657" y="5956182"/>
                  <a:pt x="9818067" y="6432729"/>
                  <a:pt x="9295580" y="6823474"/>
                </a:cubicBezTo>
                <a:lnTo>
                  <a:pt x="9247028" y="6858000"/>
                </a:lnTo>
                <a:lnTo>
                  <a:pt x="2384691" y="6858000"/>
                </a:lnTo>
                <a:lnTo>
                  <a:pt x="2336138" y="6823474"/>
                </a:lnTo>
                <a:cubicBezTo>
                  <a:pt x="917959" y="5762882"/>
                  <a:pt x="0" y="4070151"/>
                  <a:pt x="0" y="2163020"/>
                </a:cubicBezTo>
                <a:cubicBezTo>
                  <a:pt x="0" y="1460393"/>
                  <a:pt x="124599" y="786867"/>
                  <a:pt x="352905" y="1633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0" y="0"/>
            <a:ext cx="10166711" cy="6858000"/>
          </a:xfrm>
          <a:custGeom>
            <a:avLst/>
            <a:gdLst>
              <a:gd name="connsiteX0" fmla="*/ 738402 w 10166711"/>
              <a:gd name="connsiteY0" fmla="*/ 0 h 6858000"/>
              <a:gd name="connsiteX1" fmla="*/ 9831432 w 10166711"/>
              <a:gd name="connsiteY1" fmla="*/ 0 h 6858000"/>
              <a:gd name="connsiteX2" fmla="*/ 9931973 w 10166711"/>
              <a:gd name="connsiteY2" fmla="*/ 174858 h 6858000"/>
              <a:gd name="connsiteX3" fmla="*/ 10154519 w 10166711"/>
              <a:gd name="connsiteY3" fmla="*/ 636835 h 6858000"/>
              <a:gd name="connsiteX4" fmla="*/ 10166711 w 10166711"/>
              <a:gd name="connsiteY4" fmla="*/ 667756 h 6858000"/>
              <a:gd name="connsiteX5" fmla="*/ 10166711 w 10166711"/>
              <a:gd name="connsiteY5" fmla="*/ 4720170 h 6858000"/>
              <a:gd name="connsiteX6" fmla="*/ 10154519 w 10166711"/>
              <a:gd name="connsiteY6" fmla="*/ 4751091 h 6858000"/>
              <a:gd name="connsiteX7" fmla="*/ 8646615 w 10166711"/>
              <a:gd name="connsiteY7" fmla="*/ 6772062 h 6858000"/>
              <a:gd name="connsiteX8" fmla="*/ 8537257 w 10166711"/>
              <a:gd name="connsiteY8" fmla="*/ 6858000 h 6858000"/>
              <a:gd name="connsiteX9" fmla="*/ 2032577 w 10166711"/>
              <a:gd name="connsiteY9" fmla="*/ 6858000 h 6858000"/>
              <a:gd name="connsiteX10" fmla="*/ 1923219 w 10166711"/>
              <a:gd name="connsiteY10" fmla="*/ 6772062 h 6858000"/>
              <a:gd name="connsiteX11" fmla="*/ 0 w 10166711"/>
              <a:gd name="connsiteY11" fmla="*/ 2693963 h 6858000"/>
              <a:gd name="connsiteX12" fmla="*/ 637861 w 10166711"/>
              <a:gd name="connsiteY12" fmla="*/ 174858 h 6858000"/>
            </a:gdLst>
            <a:ahLst/>
            <a:cxnLst/>
            <a:rect l="l" t="t" r="r" b="b"/>
            <a:pathLst>
              <a:path w="10166711" h="6858000">
                <a:moveTo>
                  <a:pt x="738402" y="0"/>
                </a:moveTo>
                <a:lnTo>
                  <a:pt x="9831432" y="0"/>
                </a:lnTo>
                <a:lnTo>
                  <a:pt x="9931973" y="174858"/>
                </a:lnTo>
                <a:cubicBezTo>
                  <a:pt x="10013332" y="324625"/>
                  <a:pt x="10087661" y="478765"/>
                  <a:pt x="10154519" y="636835"/>
                </a:cubicBezTo>
                <a:lnTo>
                  <a:pt x="10166711" y="667756"/>
                </a:lnTo>
                <a:lnTo>
                  <a:pt x="10166711" y="4720170"/>
                </a:lnTo>
                <a:lnTo>
                  <a:pt x="10154519" y="4751091"/>
                </a:lnTo>
                <a:cubicBezTo>
                  <a:pt x="9820230" y="5541440"/>
                  <a:pt x="9299147" y="6233545"/>
                  <a:pt x="8646615" y="6772062"/>
                </a:cubicBezTo>
                <a:lnTo>
                  <a:pt x="8537257" y="6858000"/>
                </a:lnTo>
                <a:lnTo>
                  <a:pt x="2032577" y="6858000"/>
                </a:lnTo>
                <a:lnTo>
                  <a:pt x="1923219" y="6772062"/>
                </a:lnTo>
                <a:cubicBezTo>
                  <a:pt x="748661" y="5802731"/>
                  <a:pt x="0" y="4335776"/>
                  <a:pt x="0" y="2693963"/>
                </a:cubicBezTo>
                <a:cubicBezTo>
                  <a:pt x="0" y="1781845"/>
                  <a:pt x="231068" y="923695"/>
                  <a:pt x="637861" y="1748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0" y="0"/>
            <a:ext cx="9635769" cy="6858000"/>
          </a:xfrm>
          <a:custGeom>
            <a:avLst/>
            <a:gdLst>
              <a:gd name="connsiteX0" fmla="*/ 722578 w 9635769"/>
              <a:gd name="connsiteY0" fmla="*/ 0 h 6858000"/>
              <a:gd name="connsiteX1" fmla="*/ 9611282 w 9635769"/>
              <a:gd name="connsiteY1" fmla="*/ 0 h 6858000"/>
              <a:gd name="connsiteX2" fmla="*/ 9635769 w 9635769"/>
              <a:gd name="connsiteY2" fmla="*/ 42588 h 6858000"/>
              <a:gd name="connsiteX3" fmla="*/ 9635769 w 9635769"/>
              <a:gd name="connsiteY3" fmla="*/ 5227353 h 6858000"/>
              <a:gd name="connsiteX4" fmla="*/ 9585826 w 9635769"/>
              <a:gd name="connsiteY4" fmla="*/ 5314212 h 6858000"/>
              <a:gd name="connsiteX5" fmla="*/ 8258387 w 9635769"/>
              <a:gd name="connsiteY5" fmla="*/ 6775414 h 6858000"/>
              <a:gd name="connsiteX6" fmla="*/ 8142251 w 9635769"/>
              <a:gd name="connsiteY6" fmla="*/ 6858000 h 6858000"/>
              <a:gd name="connsiteX7" fmla="*/ 2191609 w 9635769"/>
              <a:gd name="connsiteY7" fmla="*/ 6858000 h 6858000"/>
              <a:gd name="connsiteX8" fmla="*/ 2075474 w 9635769"/>
              <a:gd name="connsiteY8" fmla="*/ 6775414 h 6858000"/>
              <a:gd name="connsiteX9" fmla="*/ 0 w 9635769"/>
              <a:gd name="connsiteY9" fmla="*/ 2634970 h 6858000"/>
              <a:gd name="connsiteX10" fmla="*/ 623621 w 9635769"/>
              <a:gd name="connsiteY10" fmla="*/ 172104 h 6858000"/>
            </a:gdLst>
            <a:ahLst/>
            <a:cxnLst/>
            <a:rect l="l" t="t" r="r" b="b"/>
            <a:pathLst>
              <a:path w="9635769" h="6858000">
                <a:moveTo>
                  <a:pt x="722578" y="0"/>
                </a:moveTo>
                <a:lnTo>
                  <a:pt x="9611282" y="0"/>
                </a:lnTo>
                <a:lnTo>
                  <a:pt x="9635769" y="42588"/>
                </a:lnTo>
                <a:lnTo>
                  <a:pt x="9635769" y="5227353"/>
                </a:lnTo>
                <a:lnTo>
                  <a:pt x="9585826" y="5314212"/>
                </a:lnTo>
                <a:cubicBezTo>
                  <a:pt x="9240602" y="5882375"/>
                  <a:pt x="8788888" y="6378677"/>
                  <a:pt x="8258387" y="6775414"/>
                </a:cubicBezTo>
                <a:lnTo>
                  <a:pt x="8142251" y="6858000"/>
                </a:lnTo>
                <a:lnTo>
                  <a:pt x="2191609" y="6858000"/>
                </a:lnTo>
                <a:lnTo>
                  <a:pt x="2075474" y="6775414"/>
                </a:lnTo>
                <a:cubicBezTo>
                  <a:pt x="815533" y="5833162"/>
                  <a:pt x="0" y="4329305"/>
                  <a:pt x="0" y="2634970"/>
                </a:cubicBezTo>
                <a:cubicBezTo>
                  <a:pt x="0" y="1743215"/>
                  <a:pt x="225910" y="904224"/>
                  <a:pt x="623621" y="172104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blurRad="254000" sx="102000" sy="102000" algn="ctr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9637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1237771" y="1807497"/>
            <a:ext cx="5270073" cy="140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PART-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478227" flipH="1">
            <a:off x="633423" y="1656366"/>
            <a:ext cx="302978" cy="302262"/>
          </a:xfrm>
          <a:prstGeom prst="donut">
            <a:avLst>
              <a:gd name="adj" fmla="val 1328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77377" y="-152400"/>
            <a:ext cx="2558728" cy="3361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06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4694742" y="762581"/>
            <a:ext cx="1093678" cy="291126"/>
          </a:xfrm>
          <a:custGeom>
            <a:avLst/>
            <a:gdLst>
              <a:gd name="connsiteX0" fmla="*/ 932360 w 1093678"/>
              <a:gd name="connsiteY0" fmla="*/ 0 h 291126"/>
              <a:gd name="connsiteX1" fmla="*/ 960877 w 1093678"/>
              <a:gd name="connsiteY1" fmla="*/ 119831 h 291126"/>
              <a:gd name="connsiteX2" fmla="*/ 1093678 w 1093678"/>
              <a:gd name="connsiteY2" fmla="*/ 145563 h 291126"/>
              <a:gd name="connsiteX3" fmla="*/ 960877 w 1093678"/>
              <a:gd name="connsiteY3" fmla="*/ 171295 h 291126"/>
              <a:gd name="connsiteX4" fmla="*/ 932360 w 1093678"/>
              <a:gd name="connsiteY4" fmla="*/ 291126 h 291126"/>
              <a:gd name="connsiteX5" fmla="*/ 903842 w 1093678"/>
              <a:gd name="connsiteY5" fmla="*/ 171295 h 291126"/>
              <a:gd name="connsiteX6" fmla="*/ 771041 w 1093678"/>
              <a:gd name="connsiteY6" fmla="*/ 145563 h 291126"/>
              <a:gd name="connsiteX7" fmla="*/ 903842 w 1093678"/>
              <a:gd name="connsiteY7" fmla="*/ 119831 h 291126"/>
              <a:gd name="connsiteX8" fmla="*/ 546839 w 1093678"/>
              <a:gd name="connsiteY8" fmla="*/ 0 h 291126"/>
              <a:gd name="connsiteX9" fmla="*/ 575356 w 1093678"/>
              <a:gd name="connsiteY9" fmla="*/ 119831 h 291126"/>
              <a:gd name="connsiteX10" fmla="*/ 708157 w 1093678"/>
              <a:gd name="connsiteY10" fmla="*/ 145563 h 291126"/>
              <a:gd name="connsiteX11" fmla="*/ 575356 w 1093678"/>
              <a:gd name="connsiteY11" fmla="*/ 171295 h 291126"/>
              <a:gd name="connsiteX12" fmla="*/ 546839 w 1093678"/>
              <a:gd name="connsiteY12" fmla="*/ 291126 h 291126"/>
              <a:gd name="connsiteX13" fmla="*/ 518321 w 1093678"/>
              <a:gd name="connsiteY13" fmla="*/ 171295 h 291126"/>
              <a:gd name="connsiteX14" fmla="*/ 385520 w 1093678"/>
              <a:gd name="connsiteY14" fmla="*/ 145563 h 291126"/>
              <a:gd name="connsiteX15" fmla="*/ 518321 w 1093678"/>
              <a:gd name="connsiteY15" fmla="*/ 119831 h 291126"/>
              <a:gd name="connsiteX16" fmla="*/ 161319 w 1093678"/>
              <a:gd name="connsiteY16" fmla="*/ 0 h 291126"/>
              <a:gd name="connsiteX17" fmla="*/ 189836 w 1093678"/>
              <a:gd name="connsiteY17" fmla="*/ 119831 h 291126"/>
              <a:gd name="connsiteX18" fmla="*/ 322637 w 1093678"/>
              <a:gd name="connsiteY18" fmla="*/ 145563 h 291126"/>
              <a:gd name="connsiteX19" fmla="*/ 189836 w 1093678"/>
              <a:gd name="connsiteY19" fmla="*/ 171295 h 291126"/>
              <a:gd name="connsiteX20" fmla="*/ 161319 w 1093678"/>
              <a:gd name="connsiteY20" fmla="*/ 291126 h 291126"/>
              <a:gd name="connsiteX21" fmla="*/ 132801 w 1093678"/>
              <a:gd name="connsiteY21" fmla="*/ 171295 h 291126"/>
              <a:gd name="connsiteX22" fmla="*/ 0 w 1093678"/>
              <a:gd name="connsiteY22" fmla="*/ 145563 h 291126"/>
              <a:gd name="connsiteX23" fmla="*/ 132801 w 1093678"/>
              <a:gd name="connsiteY23" fmla="*/ 119831 h 291126"/>
            </a:gdLst>
            <a:ahLst/>
            <a:cxnLst/>
            <a:rect l="l" t="t" r="r" b="b"/>
            <a:pathLst>
              <a:path w="1093678" h="291126">
                <a:moveTo>
                  <a:pt x="932360" y="0"/>
                </a:moveTo>
                <a:lnTo>
                  <a:pt x="960877" y="119831"/>
                </a:lnTo>
                <a:lnTo>
                  <a:pt x="1093678" y="145563"/>
                </a:lnTo>
                <a:lnTo>
                  <a:pt x="960877" y="171295"/>
                </a:lnTo>
                <a:lnTo>
                  <a:pt x="932360" y="291126"/>
                </a:lnTo>
                <a:lnTo>
                  <a:pt x="903842" y="171295"/>
                </a:lnTo>
                <a:lnTo>
                  <a:pt x="771041" y="145563"/>
                </a:lnTo>
                <a:lnTo>
                  <a:pt x="903842" y="119831"/>
                </a:lnTo>
                <a:close/>
                <a:moveTo>
                  <a:pt x="546839" y="0"/>
                </a:moveTo>
                <a:lnTo>
                  <a:pt x="575356" y="119831"/>
                </a:lnTo>
                <a:lnTo>
                  <a:pt x="708157" y="145563"/>
                </a:lnTo>
                <a:lnTo>
                  <a:pt x="575356" y="171295"/>
                </a:lnTo>
                <a:lnTo>
                  <a:pt x="546839" y="291126"/>
                </a:lnTo>
                <a:lnTo>
                  <a:pt x="518321" y="171295"/>
                </a:lnTo>
                <a:lnTo>
                  <a:pt x="385520" y="145563"/>
                </a:lnTo>
                <a:lnTo>
                  <a:pt x="518321" y="119831"/>
                </a:lnTo>
                <a:close/>
                <a:moveTo>
                  <a:pt x="161319" y="0"/>
                </a:moveTo>
                <a:lnTo>
                  <a:pt x="189836" y="119831"/>
                </a:lnTo>
                <a:lnTo>
                  <a:pt x="322637" y="145563"/>
                </a:lnTo>
                <a:lnTo>
                  <a:pt x="189836" y="171295"/>
                </a:lnTo>
                <a:lnTo>
                  <a:pt x="161319" y="291126"/>
                </a:lnTo>
                <a:lnTo>
                  <a:pt x="132801" y="171295"/>
                </a:lnTo>
                <a:lnTo>
                  <a:pt x="0" y="145563"/>
                </a:lnTo>
                <a:lnTo>
                  <a:pt x="132801" y="11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9478227" flipH="1">
            <a:off x="8209366" y="3181003"/>
            <a:ext cx="653143" cy="563054"/>
          </a:xfrm>
          <a:prstGeom prst="triangl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7" name="图片 1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" y="497840"/>
            <a:ext cx="2827655" cy="372745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1225071" y="3145610"/>
            <a:ext cx="6960655" cy="24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p>
            <a:pPr algn="l">
              <a:lnSpc>
                <a:spcPct val="120000"/>
              </a:lnSpc>
            </a:pPr>
            <a:r>
              <a:rPr kumimoji="1" lang="zh-CN" altLang="en-US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利润率提升</a:t>
            </a:r>
            <a:endParaRPr kumimoji="1" lang="zh-CN" altLang="en-US" sz="5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1"/>
            </p:custDataLst>
          </p:nvPr>
        </p:nvSpPr>
        <p:spPr>
          <a:xfrm flipH="1">
            <a:off x="800985" y="1772920"/>
            <a:ext cx="67402" cy="955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2"/>
            </p:custDataLst>
          </p:nvPr>
        </p:nvSpPr>
        <p:spPr>
          <a:xfrm flipH="1">
            <a:off x="800985" y="3271066"/>
            <a:ext cx="67402" cy="955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3"/>
            </p:custDataLst>
          </p:nvPr>
        </p:nvSpPr>
        <p:spPr>
          <a:xfrm flipH="1">
            <a:off x="800985" y="4769213"/>
            <a:ext cx="67402" cy="955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4"/>
            </p:custDataLst>
          </p:nvPr>
        </p:nvSpPr>
        <p:spPr>
          <a:xfrm>
            <a:off x="1032123" y="1711619"/>
            <a:ext cx="4922521" cy="38857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现状分析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 txBox="1"/>
          <p:nvPr>
            <p:custDataLst>
              <p:tags r:id="rId5"/>
            </p:custDataLst>
          </p:nvPr>
        </p:nvSpPr>
        <p:spPr>
          <a:xfrm>
            <a:off x="1031875" y="2118360"/>
            <a:ext cx="5506085" cy="6115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传统运营成本高，利润率低，难以实现可持续发展。
高运营成本和低利润率限制了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的发展潜力。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标题 1"/>
          <p:cNvSpPr txBox="1"/>
          <p:nvPr>
            <p:custDataLst>
              <p:tags r:id="rId6"/>
            </p:custDataLst>
          </p:nvPr>
        </p:nvSpPr>
        <p:spPr>
          <a:xfrm>
            <a:off x="1032123" y="3165000"/>
            <a:ext cx="4922521" cy="44644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解决方案</a:t>
            </a:r>
            <a:endParaRPr kumimoji="1" lang="en-US" altLang="zh-CN" sz="1600" b="1">
              <a:ln w="12700">
                <a:noFill/>
              </a:ln>
              <a:solidFill>
                <a:srgbClr val="002CB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0" name="标题 1"/>
          <p:cNvSpPr txBox="1"/>
          <p:nvPr>
            <p:custDataLst>
              <p:tags r:id="rId7"/>
            </p:custDataLst>
          </p:nvPr>
        </p:nvSpPr>
        <p:spPr>
          <a:xfrm>
            <a:off x="1031875" y="3627120"/>
            <a:ext cx="5535930" cy="6115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实现精细化运营管理，降低运营成本，提高运营效率，提升客户满意度。
精细化运营管理和成本控制提高了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的盈利能力。</a:t>
            </a:r>
            <a:endParaRPr kumimoji="1"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标题 1"/>
          <p:cNvSpPr txBox="1"/>
          <p:nvPr>
            <p:custDataLst>
              <p:tags r:id="rId8"/>
            </p:custDataLst>
          </p:nvPr>
        </p:nvSpPr>
        <p:spPr>
          <a:xfrm>
            <a:off x="1032123" y="4673730"/>
            <a:ext cx="4922521" cy="446446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应用效果</a:t>
            </a:r>
            <a:endParaRPr kumimoji="1" lang="en-US" altLang="zh-CN" sz="1600" b="1">
              <a:ln w="12700">
                <a:noFill/>
              </a:ln>
              <a:solidFill>
                <a:srgbClr val="002CB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9"/>
            </p:custDataLst>
          </p:nvPr>
        </p:nvSpPr>
        <p:spPr>
          <a:xfrm>
            <a:off x="1031875" y="5135880"/>
            <a:ext cx="5506720" cy="61150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综合运营成本降低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18%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，客户复购率提升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20%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，整体利润率增长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5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%。
利润率的提升显著增强了</a:t>
            </a:r>
            <a:r>
              <a:rPr kumimoji="1" lang="zh-CN" altLang="en-US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的盈利能力。</a:t>
            </a:r>
            <a:endParaRPr kumimoji="1"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标题 1"/>
          <p:cNvSpPr txBox="1"/>
          <p:nvPr>
            <p:custDataLst>
              <p:tags r:id="rId10"/>
            </p:custDataLst>
          </p:nvPr>
        </p:nvSpPr>
        <p:spPr>
          <a:xfrm>
            <a:off x="7042536" y="1946910"/>
            <a:ext cx="782320" cy="7823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>
            <p:custDataLst>
              <p:tags r:id="rId11"/>
            </p:custDataLst>
          </p:nvPr>
        </p:nvSpPr>
        <p:spPr>
          <a:xfrm>
            <a:off x="7266305" y="2118360"/>
            <a:ext cx="334645" cy="362585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>
            <p:custDataLst>
              <p:tags r:id="rId12"/>
            </p:custDataLst>
          </p:nvPr>
        </p:nvSpPr>
        <p:spPr>
          <a:xfrm>
            <a:off x="6994276" y="3394710"/>
            <a:ext cx="782320" cy="7823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>
            <p:custDataLst>
              <p:tags r:id="rId13"/>
            </p:custDataLst>
          </p:nvPr>
        </p:nvSpPr>
        <p:spPr>
          <a:xfrm>
            <a:off x="7211589" y="3611552"/>
            <a:ext cx="348636" cy="348636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>
            <p:custDataLst>
              <p:tags r:id="rId14"/>
            </p:custDataLst>
          </p:nvPr>
        </p:nvSpPr>
        <p:spPr>
          <a:xfrm>
            <a:off x="6994276" y="4842510"/>
            <a:ext cx="782320" cy="7823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>
            <p:custDataLst>
              <p:tags r:id="rId15"/>
            </p:custDataLst>
          </p:nvPr>
        </p:nvSpPr>
        <p:spPr>
          <a:xfrm>
            <a:off x="7225252" y="5063162"/>
            <a:ext cx="335280" cy="348636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利润率提升</a:t>
            </a:r>
            <a:endParaRPr kumimoji="1" lang="zh-CN" altLang="en-US" b="1"/>
          </a:p>
        </p:txBody>
      </p:sp>
      <p:pic>
        <p:nvPicPr>
          <p:cNvPr id="24" name="图片 23" descr="微信图片_202503071035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1780" y="2172335"/>
            <a:ext cx="3870960" cy="315214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6" name="图片 25" descr="金翼大赛gai-1 -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7" name="图片 26" descr="cs -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9037320" y="4481029"/>
            <a:ext cx="3154680" cy="23769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43358" r="-39600"/>
          <a:stretch>
            <a:fillRect/>
          </a:stretch>
        </p:blipFill>
        <p:spPr>
          <a:xfrm>
            <a:off x="0" y="0"/>
            <a:ext cx="9905348" cy="6858000"/>
          </a:xfrm>
          <a:custGeom>
            <a:avLst/>
            <a:gdLst>
              <a:gd name="connsiteX0" fmla="*/ 0 w 9905348"/>
              <a:gd name="connsiteY0" fmla="*/ 0 h 6858000"/>
              <a:gd name="connsiteX1" fmla="*/ 9905348 w 9905348"/>
              <a:gd name="connsiteY1" fmla="*/ 0 h 6858000"/>
              <a:gd name="connsiteX2" fmla="*/ 9905348 w 9905348"/>
              <a:gd name="connsiteY2" fmla="*/ 6858000 h 6858000"/>
              <a:gd name="connsiteX3" fmla="*/ 0 w 9905348"/>
              <a:gd name="connsiteY3" fmla="*/ 6858000 h 6858000"/>
            </a:gdLst>
            <a:ahLst/>
            <a:cxnLst/>
            <a:rect l="l" t="t" r="r" b="b"/>
            <a:pathLst>
              <a:path w="9905348" h="6858000">
                <a:moveTo>
                  <a:pt x="0" y="0"/>
                </a:moveTo>
                <a:lnTo>
                  <a:pt x="9905348" y="0"/>
                </a:lnTo>
                <a:lnTo>
                  <a:pt x="9905348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1405856" y="0"/>
            <a:ext cx="10786144" cy="6858000"/>
          </a:xfrm>
          <a:custGeom>
            <a:avLst/>
            <a:gdLst>
              <a:gd name="connsiteX0" fmla="*/ 417305 w 10786144"/>
              <a:gd name="connsiteY0" fmla="*/ 0 h 6858000"/>
              <a:gd name="connsiteX1" fmla="*/ 10786144 w 10786144"/>
              <a:gd name="connsiteY1" fmla="*/ 0 h 6858000"/>
              <a:gd name="connsiteX2" fmla="*/ 10786144 w 10786144"/>
              <a:gd name="connsiteY2" fmla="*/ 5184358 h 6858000"/>
              <a:gd name="connsiteX3" fmla="*/ 10638460 w 10786144"/>
              <a:gd name="connsiteY3" fmla="*/ 5414722 h 6858000"/>
              <a:gd name="connsiteX4" fmla="*/ 9295580 w 10786144"/>
              <a:gd name="connsiteY4" fmla="*/ 6823474 h 6858000"/>
              <a:gd name="connsiteX5" fmla="*/ 9247028 w 10786144"/>
              <a:gd name="connsiteY5" fmla="*/ 6858000 h 6858000"/>
              <a:gd name="connsiteX6" fmla="*/ 2384691 w 10786144"/>
              <a:gd name="connsiteY6" fmla="*/ 6858000 h 6858000"/>
              <a:gd name="connsiteX7" fmla="*/ 2336138 w 10786144"/>
              <a:gd name="connsiteY7" fmla="*/ 6823474 h 6858000"/>
              <a:gd name="connsiteX8" fmla="*/ 0 w 10786144"/>
              <a:gd name="connsiteY8" fmla="*/ 2163020 h 6858000"/>
              <a:gd name="connsiteX9" fmla="*/ 352905 w 10786144"/>
              <a:gd name="connsiteY9" fmla="*/ 163333 h 6858000"/>
            </a:gdLst>
            <a:ahLst/>
            <a:cxnLst/>
            <a:rect l="l" t="t" r="r" b="b"/>
            <a:pathLst>
              <a:path w="10786144" h="6858000">
                <a:moveTo>
                  <a:pt x="417305" y="0"/>
                </a:moveTo>
                <a:lnTo>
                  <a:pt x="10786144" y="0"/>
                </a:lnTo>
                <a:lnTo>
                  <a:pt x="10786144" y="5184358"/>
                </a:lnTo>
                <a:lnTo>
                  <a:pt x="10638460" y="5414722"/>
                </a:lnTo>
                <a:cubicBezTo>
                  <a:pt x="10272657" y="5956182"/>
                  <a:pt x="9818067" y="6432729"/>
                  <a:pt x="9295580" y="6823474"/>
                </a:cubicBezTo>
                <a:lnTo>
                  <a:pt x="9247028" y="6858000"/>
                </a:lnTo>
                <a:lnTo>
                  <a:pt x="2384691" y="6858000"/>
                </a:lnTo>
                <a:lnTo>
                  <a:pt x="2336138" y="6823474"/>
                </a:lnTo>
                <a:cubicBezTo>
                  <a:pt x="917959" y="5762882"/>
                  <a:pt x="0" y="4070151"/>
                  <a:pt x="0" y="2163020"/>
                </a:cubicBezTo>
                <a:cubicBezTo>
                  <a:pt x="0" y="1460393"/>
                  <a:pt x="124599" y="786867"/>
                  <a:pt x="352905" y="1633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2025290" y="0"/>
            <a:ext cx="10166711" cy="6858000"/>
          </a:xfrm>
          <a:custGeom>
            <a:avLst/>
            <a:gdLst>
              <a:gd name="connsiteX0" fmla="*/ 738402 w 10166711"/>
              <a:gd name="connsiteY0" fmla="*/ 0 h 6858000"/>
              <a:gd name="connsiteX1" fmla="*/ 9831432 w 10166711"/>
              <a:gd name="connsiteY1" fmla="*/ 0 h 6858000"/>
              <a:gd name="connsiteX2" fmla="*/ 9931973 w 10166711"/>
              <a:gd name="connsiteY2" fmla="*/ 174858 h 6858000"/>
              <a:gd name="connsiteX3" fmla="*/ 10154519 w 10166711"/>
              <a:gd name="connsiteY3" fmla="*/ 636835 h 6858000"/>
              <a:gd name="connsiteX4" fmla="*/ 10166711 w 10166711"/>
              <a:gd name="connsiteY4" fmla="*/ 667756 h 6858000"/>
              <a:gd name="connsiteX5" fmla="*/ 10166711 w 10166711"/>
              <a:gd name="connsiteY5" fmla="*/ 4720170 h 6858000"/>
              <a:gd name="connsiteX6" fmla="*/ 10154519 w 10166711"/>
              <a:gd name="connsiteY6" fmla="*/ 4751091 h 6858000"/>
              <a:gd name="connsiteX7" fmla="*/ 8646615 w 10166711"/>
              <a:gd name="connsiteY7" fmla="*/ 6772062 h 6858000"/>
              <a:gd name="connsiteX8" fmla="*/ 8537257 w 10166711"/>
              <a:gd name="connsiteY8" fmla="*/ 6858000 h 6858000"/>
              <a:gd name="connsiteX9" fmla="*/ 2032577 w 10166711"/>
              <a:gd name="connsiteY9" fmla="*/ 6858000 h 6858000"/>
              <a:gd name="connsiteX10" fmla="*/ 1923219 w 10166711"/>
              <a:gd name="connsiteY10" fmla="*/ 6772062 h 6858000"/>
              <a:gd name="connsiteX11" fmla="*/ 0 w 10166711"/>
              <a:gd name="connsiteY11" fmla="*/ 2693963 h 6858000"/>
              <a:gd name="connsiteX12" fmla="*/ 637861 w 10166711"/>
              <a:gd name="connsiteY12" fmla="*/ 174858 h 6858000"/>
            </a:gdLst>
            <a:ahLst/>
            <a:cxnLst/>
            <a:rect l="l" t="t" r="r" b="b"/>
            <a:pathLst>
              <a:path w="10166711" h="6858000">
                <a:moveTo>
                  <a:pt x="738402" y="0"/>
                </a:moveTo>
                <a:lnTo>
                  <a:pt x="9831432" y="0"/>
                </a:lnTo>
                <a:lnTo>
                  <a:pt x="9931973" y="174858"/>
                </a:lnTo>
                <a:cubicBezTo>
                  <a:pt x="10013332" y="324625"/>
                  <a:pt x="10087661" y="478765"/>
                  <a:pt x="10154519" y="636835"/>
                </a:cubicBezTo>
                <a:lnTo>
                  <a:pt x="10166711" y="667756"/>
                </a:lnTo>
                <a:lnTo>
                  <a:pt x="10166711" y="4720170"/>
                </a:lnTo>
                <a:lnTo>
                  <a:pt x="10154519" y="4751091"/>
                </a:lnTo>
                <a:cubicBezTo>
                  <a:pt x="9820230" y="5541440"/>
                  <a:pt x="9299147" y="6233545"/>
                  <a:pt x="8646615" y="6772062"/>
                </a:cubicBezTo>
                <a:lnTo>
                  <a:pt x="8537257" y="6858000"/>
                </a:lnTo>
                <a:lnTo>
                  <a:pt x="2032577" y="6858000"/>
                </a:lnTo>
                <a:lnTo>
                  <a:pt x="1923219" y="6772062"/>
                </a:lnTo>
                <a:cubicBezTo>
                  <a:pt x="748661" y="5802731"/>
                  <a:pt x="0" y="4335776"/>
                  <a:pt x="0" y="2693963"/>
                </a:cubicBezTo>
                <a:cubicBezTo>
                  <a:pt x="0" y="1781845"/>
                  <a:pt x="231068" y="923695"/>
                  <a:pt x="637861" y="1748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556232" y="0"/>
            <a:ext cx="9635769" cy="6858000"/>
          </a:xfrm>
          <a:custGeom>
            <a:avLst/>
            <a:gdLst>
              <a:gd name="connsiteX0" fmla="*/ 722578 w 9635769"/>
              <a:gd name="connsiteY0" fmla="*/ 0 h 6858000"/>
              <a:gd name="connsiteX1" fmla="*/ 9611282 w 9635769"/>
              <a:gd name="connsiteY1" fmla="*/ 0 h 6858000"/>
              <a:gd name="connsiteX2" fmla="*/ 9635769 w 9635769"/>
              <a:gd name="connsiteY2" fmla="*/ 42588 h 6858000"/>
              <a:gd name="connsiteX3" fmla="*/ 9635769 w 9635769"/>
              <a:gd name="connsiteY3" fmla="*/ 5227353 h 6858000"/>
              <a:gd name="connsiteX4" fmla="*/ 9585826 w 9635769"/>
              <a:gd name="connsiteY4" fmla="*/ 5314212 h 6858000"/>
              <a:gd name="connsiteX5" fmla="*/ 8258387 w 9635769"/>
              <a:gd name="connsiteY5" fmla="*/ 6775414 h 6858000"/>
              <a:gd name="connsiteX6" fmla="*/ 8142251 w 9635769"/>
              <a:gd name="connsiteY6" fmla="*/ 6858000 h 6858000"/>
              <a:gd name="connsiteX7" fmla="*/ 2191609 w 9635769"/>
              <a:gd name="connsiteY7" fmla="*/ 6858000 h 6858000"/>
              <a:gd name="connsiteX8" fmla="*/ 2075474 w 9635769"/>
              <a:gd name="connsiteY8" fmla="*/ 6775414 h 6858000"/>
              <a:gd name="connsiteX9" fmla="*/ 0 w 9635769"/>
              <a:gd name="connsiteY9" fmla="*/ 2634970 h 6858000"/>
              <a:gd name="connsiteX10" fmla="*/ 623621 w 9635769"/>
              <a:gd name="connsiteY10" fmla="*/ 172104 h 6858000"/>
            </a:gdLst>
            <a:ahLst/>
            <a:cxnLst/>
            <a:rect l="l" t="t" r="r" b="b"/>
            <a:pathLst>
              <a:path w="9635769" h="6858000">
                <a:moveTo>
                  <a:pt x="722578" y="0"/>
                </a:moveTo>
                <a:lnTo>
                  <a:pt x="9611282" y="0"/>
                </a:lnTo>
                <a:lnTo>
                  <a:pt x="9635769" y="42588"/>
                </a:lnTo>
                <a:lnTo>
                  <a:pt x="9635769" y="5227353"/>
                </a:lnTo>
                <a:lnTo>
                  <a:pt x="9585826" y="5314212"/>
                </a:lnTo>
                <a:cubicBezTo>
                  <a:pt x="9240602" y="5882375"/>
                  <a:pt x="8788888" y="6378677"/>
                  <a:pt x="8258387" y="6775414"/>
                </a:cubicBezTo>
                <a:lnTo>
                  <a:pt x="8142251" y="6858000"/>
                </a:lnTo>
                <a:lnTo>
                  <a:pt x="2191609" y="6858000"/>
                </a:lnTo>
                <a:lnTo>
                  <a:pt x="2075474" y="6775414"/>
                </a:lnTo>
                <a:cubicBezTo>
                  <a:pt x="815533" y="5833162"/>
                  <a:pt x="0" y="4329305"/>
                  <a:pt x="0" y="2634970"/>
                </a:cubicBezTo>
                <a:cubicBezTo>
                  <a:pt x="0" y="1743215"/>
                  <a:pt x="225910" y="904224"/>
                  <a:pt x="623621" y="172104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blurRad="254000" sx="102000" sy="102000" algn="ctr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2121773">
            <a:off x="3315220" y="3043987"/>
            <a:ext cx="653143" cy="563054"/>
          </a:xfrm>
          <a:prstGeom prst="triangl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2554224" y="0"/>
            <a:ext cx="9637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6873240" y="1777017"/>
            <a:ext cx="3997514" cy="140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gradFill>
                  <a:gsLst>
                    <a:gs pos="0">
                      <a:srgbClr val="799BFF">
                        <a:alpha val="40000"/>
                      </a:srgbClr>
                    </a:gs>
                    <a:gs pos="100000">
                      <a:srgbClr val="BCCDFF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2025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114801" y="2830724"/>
            <a:ext cx="6799708" cy="20069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5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谢谢大家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6403581" y="762581"/>
            <a:ext cx="1093678" cy="291126"/>
          </a:xfrm>
          <a:custGeom>
            <a:avLst/>
            <a:gdLst>
              <a:gd name="connsiteX0" fmla="*/ 932360 w 1093678"/>
              <a:gd name="connsiteY0" fmla="*/ 0 h 291126"/>
              <a:gd name="connsiteX1" fmla="*/ 960877 w 1093678"/>
              <a:gd name="connsiteY1" fmla="*/ 119831 h 291126"/>
              <a:gd name="connsiteX2" fmla="*/ 1093678 w 1093678"/>
              <a:gd name="connsiteY2" fmla="*/ 145563 h 291126"/>
              <a:gd name="connsiteX3" fmla="*/ 960877 w 1093678"/>
              <a:gd name="connsiteY3" fmla="*/ 171295 h 291126"/>
              <a:gd name="connsiteX4" fmla="*/ 932360 w 1093678"/>
              <a:gd name="connsiteY4" fmla="*/ 291126 h 291126"/>
              <a:gd name="connsiteX5" fmla="*/ 903842 w 1093678"/>
              <a:gd name="connsiteY5" fmla="*/ 171295 h 291126"/>
              <a:gd name="connsiteX6" fmla="*/ 771041 w 1093678"/>
              <a:gd name="connsiteY6" fmla="*/ 145563 h 291126"/>
              <a:gd name="connsiteX7" fmla="*/ 903842 w 1093678"/>
              <a:gd name="connsiteY7" fmla="*/ 119831 h 291126"/>
              <a:gd name="connsiteX8" fmla="*/ 546839 w 1093678"/>
              <a:gd name="connsiteY8" fmla="*/ 0 h 291126"/>
              <a:gd name="connsiteX9" fmla="*/ 575356 w 1093678"/>
              <a:gd name="connsiteY9" fmla="*/ 119831 h 291126"/>
              <a:gd name="connsiteX10" fmla="*/ 708157 w 1093678"/>
              <a:gd name="connsiteY10" fmla="*/ 145563 h 291126"/>
              <a:gd name="connsiteX11" fmla="*/ 575356 w 1093678"/>
              <a:gd name="connsiteY11" fmla="*/ 171295 h 291126"/>
              <a:gd name="connsiteX12" fmla="*/ 546839 w 1093678"/>
              <a:gd name="connsiteY12" fmla="*/ 291126 h 291126"/>
              <a:gd name="connsiteX13" fmla="*/ 518321 w 1093678"/>
              <a:gd name="connsiteY13" fmla="*/ 171295 h 291126"/>
              <a:gd name="connsiteX14" fmla="*/ 385520 w 1093678"/>
              <a:gd name="connsiteY14" fmla="*/ 145563 h 291126"/>
              <a:gd name="connsiteX15" fmla="*/ 518321 w 1093678"/>
              <a:gd name="connsiteY15" fmla="*/ 119831 h 291126"/>
              <a:gd name="connsiteX16" fmla="*/ 161319 w 1093678"/>
              <a:gd name="connsiteY16" fmla="*/ 0 h 291126"/>
              <a:gd name="connsiteX17" fmla="*/ 189836 w 1093678"/>
              <a:gd name="connsiteY17" fmla="*/ 119831 h 291126"/>
              <a:gd name="connsiteX18" fmla="*/ 322637 w 1093678"/>
              <a:gd name="connsiteY18" fmla="*/ 145563 h 291126"/>
              <a:gd name="connsiteX19" fmla="*/ 189836 w 1093678"/>
              <a:gd name="connsiteY19" fmla="*/ 171295 h 291126"/>
              <a:gd name="connsiteX20" fmla="*/ 161319 w 1093678"/>
              <a:gd name="connsiteY20" fmla="*/ 291126 h 291126"/>
              <a:gd name="connsiteX21" fmla="*/ 132801 w 1093678"/>
              <a:gd name="connsiteY21" fmla="*/ 171295 h 291126"/>
              <a:gd name="connsiteX22" fmla="*/ 0 w 1093678"/>
              <a:gd name="connsiteY22" fmla="*/ 145563 h 291126"/>
              <a:gd name="connsiteX23" fmla="*/ 132801 w 1093678"/>
              <a:gd name="connsiteY23" fmla="*/ 119831 h 291126"/>
            </a:gdLst>
            <a:ahLst/>
            <a:cxnLst/>
            <a:rect l="l" t="t" r="r" b="b"/>
            <a:pathLst>
              <a:path w="1093678" h="291126">
                <a:moveTo>
                  <a:pt x="932360" y="0"/>
                </a:moveTo>
                <a:lnTo>
                  <a:pt x="960877" y="119831"/>
                </a:lnTo>
                <a:lnTo>
                  <a:pt x="1093678" y="145563"/>
                </a:lnTo>
                <a:lnTo>
                  <a:pt x="960877" y="171295"/>
                </a:lnTo>
                <a:lnTo>
                  <a:pt x="932360" y="291126"/>
                </a:lnTo>
                <a:lnTo>
                  <a:pt x="903842" y="171295"/>
                </a:lnTo>
                <a:lnTo>
                  <a:pt x="771041" y="145563"/>
                </a:lnTo>
                <a:lnTo>
                  <a:pt x="903842" y="119831"/>
                </a:lnTo>
                <a:close/>
                <a:moveTo>
                  <a:pt x="546839" y="0"/>
                </a:moveTo>
                <a:lnTo>
                  <a:pt x="575356" y="119831"/>
                </a:lnTo>
                <a:lnTo>
                  <a:pt x="708157" y="145563"/>
                </a:lnTo>
                <a:lnTo>
                  <a:pt x="575356" y="171295"/>
                </a:lnTo>
                <a:lnTo>
                  <a:pt x="546839" y="291126"/>
                </a:lnTo>
                <a:lnTo>
                  <a:pt x="518321" y="171295"/>
                </a:lnTo>
                <a:lnTo>
                  <a:pt x="385520" y="145563"/>
                </a:lnTo>
                <a:lnTo>
                  <a:pt x="518321" y="119831"/>
                </a:lnTo>
                <a:close/>
                <a:moveTo>
                  <a:pt x="161319" y="0"/>
                </a:moveTo>
                <a:lnTo>
                  <a:pt x="189836" y="119831"/>
                </a:lnTo>
                <a:lnTo>
                  <a:pt x="322637" y="145563"/>
                </a:lnTo>
                <a:lnTo>
                  <a:pt x="189836" y="171295"/>
                </a:lnTo>
                <a:lnTo>
                  <a:pt x="161319" y="291126"/>
                </a:lnTo>
                <a:lnTo>
                  <a:pt x="132801" y="171295"/>
                </a:lnTo>
                <a:lnTo>
                  <a:pt x="0" y="145563"/>
                </a:lnTo>
                <a:lnTo>
                  <a:pt x="132801" y="11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2121773">
            <a:off x="11255600" y="1656366"/>
            <a:ext cx="302978" cy="302262"/>
          </a:xfrm>
          <a:prstGeom prst="donut">
            <a:avLst>
              <a:gd name="adj" fmla="val 1328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1663154">
            <a:off x="11251660" y="4947016"/>
            <a:ext cx="305331" cy="305331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-5355" y="0"/>
            <a:ext cx="2297012" cy="6858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765510" y="1967708"/>
            <a:ext cx="1082040" cy="273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6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目
录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58025" y="3318875"/>
            <a:ext cx="2297011" cy="369332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5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CONTENTS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40668" y="5771822"/>
            <a:ext cx="865558" cy="865558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487160" y="1039626"/>
            <a:ext cx="2537563" cy="871082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sq">
            <a:noFill/>
            <a:miter/>
          </a:ln>
          <a:effectLst>
            <a:outerShdw blurRad="495300" dist="381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 panose="020B0800000000000000" charset="-122"/>
                <a:ea typeface="OPPOSans L" panose="020B0800000000000000" charset="-122"/>
                <a:cs typeface="OPPOSans L" panose="020B0800000000000000" charset="-122"/>
              </a:rPr>
              <a:t>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728588" y="1741188"/>
            <a:ext cx="497485" cy="497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754912" y="1842347"/>
            <a:ext cx="444834" cy="34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594758" y="1073405"/>
            <a:ext cx="2050664" cy="727212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H" panose="00020600040101010101" charset="-122"/>
              </a:rPr>
              <a:t>案例简介</a:t>
            </a:r>
            <a:r>
              <a:rPr kumimoji="1" lang="zh-CN" altLang="en-US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H" panose="00020600040101010101" charset="-122"/>
              </a:rPr>
              <a:t>及辅助证明</a:t>
            </a:r>
            <a:endParaRPr kumimoji="1" lang="zh-CN" altLang="en-US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H" panose="00020600040101010101" charset="-122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487160" y="2504771"/>
            <a:ext cx="2537563" cy="871082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sq">
            <a:noFill/>
            <a:miter/>
          </a:ln>
          <a:effectLst>
            <a:outerShdw blurRad="495300" dist="381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695568" y="3191093"/>
            <a:ext cx="497485" cy="497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695857" y="3265582"/>
            <a:ext cx="444834" cy="34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597298" y="2537280"/>
            <a:ext cx="2050664" cy="727212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H" panose="00020600040101010101" charset="-122"/>
              </a:rPr>
              <a:t>数智化应用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H" panose="00020600040101010101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2454775" y="3958975"/>
            <a:ext cx="2537563" cy="871082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sq">
            <a:noFill/>
            <a:miter/>
          </a:ln>
          <a:effectLst>
            <a:outerShdw blurRad="495300" dist="381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695568" y="4640217"/>
            <a:ext cx="497485" cy="497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695857" y="4707086"/>
            <a:ext cx="444834" cy="34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2594758" y="4001644"/>
            <a:ext cx="2050664" cy="727212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H" panose="00020600040101010101" charset="-122"/>
              </a:rPr>
              <a:t>库存周转率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H" panose="00020600040101010101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7663048" y="1039626"/>
            <a:ext cx="2537563" cy="871082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sq">
            <a:noFill/>
            <a:miter/>
          </a:ln>
          <a:effectLst>
            <a:outerShdw blurRad="495300" dist="381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9835895" y="1761508"/>
            <a:ext cx="497485" cy="497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836185" y="1847427"/>
            <a:ext cx="444834" cy="34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04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7907171" y="1119760"/>
            <a:ext cx="2050664" cy="727212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H" panose="00020600040101010101" charset="-122"/>
              </a:rPr>
              <a:t>供应链响应时间节约（物流效率）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H" panose="00020600040101010101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7663048" y="2504136"/>
            <a:ext cx="2537563" cy="871082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sq">
            <a:noFill/>
            <a:miter/>
          </a:ln>
          <a:effectLst>
            <a:outerShdw blurRad="495300" dist="381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9835895" y="3191093"/>
            <a:ext cx="497485" cy="497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9836185" y="3264312"/>
            <a:ext cx="444834" cy="34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05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7865896" y="2537915"/>
            <a:ext cx="2050664" cy="727212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H" panose="00020600040101010101" charset="-122"/>
              </a:rPr>
              <a:t>配送及时率（稳定性）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H" panose="00020600040101010101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7663048" y="3928495"/>
            <a:ext cx="2537563" cy="871082"/>
          </a:xfrm>
          <a:prstGeom prst="rect">
            <a:avLst/>
          </a:prstGeom>
          <a:solidFill>
            <a:srgbClr val="FFFFFF">
              <a:alpha val="100000"/>
            </a:srgbClr>
          </a:solidFill>
          <a:ln w="12700" cap="sq">
            <a:noFill/>
            <a:miter/>
          </a:ln>
          <a:effectLst>
            <a:outerShdw blurRad="495300" dist="38100" dir="2700000" algn="tl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9835895" y="4617357"/>
            <a:ext cx="497485" cy="49748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9836185" y="4708356"/>
            <a:ext cx="444834" cy="34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06</a:t>
            </a: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7865896" y="3996564"/>
            <a:ext cx="2050664" cy="727212"/>
          </a:xfrm>
          <a:prstGeom prst="rect">
            <a:avLst/>
          </a:prstGeom>
          <a:noFill/>
          <a:ln w="12700" cap="flat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OPPOSans H" panose="00020600040101010101" charset="-122"/>
              </a:rPr>
              <a:t>利润率提升</a:t>
            </a:r>
            <a:endParaRPr kumimoji="1" lang="en-US" altLang="zh-CN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OPPOSans H" panose="00020600040101010101" charset="-122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10976012" y="1816312"/>
            <a:ext cx="444834" cy="34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07</a:t>
            </a:r>
            <a:endParaRPr kumimoji="1"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91151" y="-202534"/>
            <a:ext cx="1310754" cy="131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直接连接符 35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7" name="图片 36" descr="金翼大赛gai-1 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38" name="图片 37" descr="cs 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5128364"/>
            <a:ext cx="2295547" cy="1729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-463" r="30481"/>
          <a:stretch>
            <a:fillRect/>
          </a:stretch>
        </p:blipFill>
        <p:spPr>
          <a:xfrm>
            <a:off x="4998720" y="0"/>
            <a:ext cx="7193280" cy="6858000"/>
          </a:xfrm>
          <a:custGeom>
            <a:avLst/>
            <a:gdLst>
              <a:gd name="connsiteX0" fmla="*/ 0 w 7193280"/>
              <a:gd name="connsiteY0" fmla="*/ 0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</a:gdLst>
            <a:ahLst/>
            <a:cxnLst/>
            <a:rect l="l" t="t" r="r" b="b"/>
            <a:pathLst>
              <a:path w="7193280" h="6858000">
                <a:moveTo>
                  <a:pt x="0" y="0"/>
                </a:moveTo>
                <a:lnTo>
                  <a:pt x="7193280" y="0"/>
                </a:lnTo>
                <a:lnTo>
                  <a:pt x="719328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flipH="1">
            <a:off x="1" y="0"/>
            <a:ext cx="10786144" cy="6858000"/>
          </a:xfrm>
          <a:custGeom>
            <a:avLst/>
            <a:gdLst>
              <a:gd name="connsiteX0" fmla="*/ 417305 w 10786144"/>
              <a:gd name="connsiteY0" fmla="*/ 0 h 6858000"/>
              <a:gd name="connsiteX1" fmla="*/ 10786144 w 10786144"/>
              <a:gd name="connsiteY1" fmla="*/ 0 h 6858000"/>
              <a:gd name="connsiteX2" fmla="*/ 10786144 w 10786144"/>
              <a:gd name="connsiteY2" fmla="*/ 5184358 h 6858000"/>
              <a:gd name="connsiteX3" fmla="*/ 10638460 w 10786144"/>
              <a:gd name="connsiteY3" fmla="*/ 5414722 h 6858000"/>
              <a:gd name="connsiteX4" fmla="*/ 9295580 w 10786144"/>
              <a:gd name="connsiteY4" fmla="*/ 6823474 h 6858000"/>
              <a:gd name="connsiteX5" fmla="*/ 9247028 w 10786144"/>
              <a:gd name="connsiteY5" fmla="*/ 6858000 h 6858000"/>
              <a:gd name="connsiteX6" fmla="*/ 2384691 w 10786144"/>
              <a:gd name="connsiteY6" fmla="*/ 6858000 h 6858000"/>
              <a:gd name="connsiteX7" fmla="*/ 2336138 w 10786144"/>
              <a:gd name="connsiteY7" fmla="*/ 6823474 h 6858000"/>
              <a:gd name="connsiteX8" fmla="*/ 0 w 10786144"/>
              <a:gd name="connsiteY8" fmla="*/ 2163020 h 6858000"/>
              <a:gd name="connsiteX9" fmla="*/ 352905 w 10786144"/>
              <a:gd name="connsiteY9" fmla="*/ 163333 h 6858000"/>
            </a:gdLst>
            <a:ahLst/>
            <a:cxnLst/>
            <a:rect l="l" t="t" r="r" b="b"/>
            <a:pathLst>
              <a:path w="10786144" h="6858000">
                <a:moveTo>
                  <a:pt x="417305" y="0"/>
                </a:moveTo>
                <a:lnTo>
                  <a:pt x="10786144" y="0"/>
                </a:lnTo>
                <a:lnTo>
                  <a:pt x="10786144" y="5184358"/>
                </a:lnTo>
                <a:lnTo>
                  <a:pt x="10638460" y="5414722"/>
                </a:lnTo>
                <a:cubicBezTo>
                  <a:pt x="10272657" y="5956182"/>
                  <a:pt x="9818067" y="6432729"/>
                  <a:pt x="9295580" y="6823474"/>
                </a:cubicBezTo>
                <a:lnTo>
                  <a:pt x="9247028" y="6858000"/>
                </a:lnTo>
                <a:lnTo>
                  <a:pt x="2384691" y="6858000"/>
                </a:lnTo>
                <a:lnTo>
                  <a:pt x="2336138" y="6823474"/>
                </a:lnTo>
                <a:cubicBezTo>
                  <a:pt x="917959" y="5762882"/>
                  <a:pt x="0" y="4070151"/>
                  <a:pt x="0" y="2163020"/>
                </a:cubicBezTo>
                <a:cubicBezTo>
                  <a:pt x="0" y="1460393"/>
                  <a:pt x="124599" y="786867"/>
                  <a:pt x="352905" y="1633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0" y="0"/>
            <a:ext cx="10166711" cy="6858000"/>
          </a:xfrm>
          <a:custGeom>
            <a:avLst/>
            <a:gdLst>
              <a:gd name="connsiteX0" fmla="*/ 738402 w 10166711"/>
              <a:gd name="connsiteY0" fmla="*/ 0 h 6858000"/>
              <a:gd name="connsiteX1" fmla="*/ 9831432 w 10166711"/>
              <a:gd name="connsiteY1" fmla="*/ 0 h 6858000"/>
              <a:gd name="connsiteX2" fmla="*/ 9931973 w 10166711"/>
              <a:gd name="connsiteY2" fmla="*/ 174858 h 6858000"/>
              <a:gd name="connsiteX3" fmla="*/ 10154519 w 10166711"/>
              <a:gd name="connsiteY3" fmla="*/ 636835 h 6858000"/>
              <a:gd name="connsiteX4" fmla="*/ 10166711 w 10166711"/>
              <a:gd name="connsiteY4" fmla="*/ 667756 h 6858000"/>
              <a:gd name="connsiteX5" fmla="*/ 10166711 w 10166711"/>
              <a:gd name="connsiteY5" fmla="*/ 4720170 h 6858000"/>
              <a:gd name="connsiteX6" fmla="*/ 10154519 w 10166711"/>
              <a:gd name="connsiteY6" fmla="*/ 4751091 h 6858000"/>
              <a:gd name="connsiteX7" fmla="*/ 8646615 w 10166711"/>
              <a:gd name="connsiteY7" fmla="*/ 6772062 h 6858000"/>
              <a:gd name="connsiteX8" fmla="*/ 8537257 w 10166711"/>
              <a:gd name="connsiteY8" fmla="*/ 6858000 h 6858000"/>
              <a:gd name="connsiteX9" fmla="*/ 2032577 w 10166711"/>
              <a:gd name="connsiteY9" fmla="*/ 6858000 h 6858000"/>
              <a:gd name="connsiteX10" fmla="*/ 1923219 w 10166711"/>
              <a:gd name="connsiteY10" fmla="*/ 6772062 h 6858000"/>
              <a:gd name="connsiteX11" fmla="*/ 0 w 10166711"/>
              <a:gd name="connsiteY11" fmla="*/ 2693963 h 6858000"/>
              <a:gd name="connsiteX12" fmla="*/ 637861 w 10166711"/>
              <a:gd name="connsiteY12" fmla="*/ 174858 h 6858000"/>
            </a:gdLst>
            <a:ahLst/>
            <a:cxnLst/>
            <a:rect l="l" t="t" r="r" b="b"/>
            <a:pathLst>
              <a:path w="10166711" h="6858000">
                <a:moveTo>
                  <a:pt x="738402" y="0"/>
                </a:moveTo>
                <a:lnTo>
                  <a:pt x="9831432" y="0"/>
                </a:lnTo>
                <a:lnTo>
                  <a:pt x="9931973" y="174858"/>
                </a:lnTo>
                <a:cubicBezTo>
                  <a:pt x="10013332" y="324625"/>
                  <a:pt x="10087661" y="478765"/>
                  <a:pt x="10154519" y="636835"/>
                </a:cubicBezTo>
                <a:lnTo>
                  <a:pt x="10166711" y="667756"/>
                </a:lnTo>
                <a:lnTo>
                  <a:pt x="10166711" y="4720170"/>
                </a:lnTo>
                <a:lnTo>
                  <a:pt x="10154519" y="4751091"/>
                </a:lnTo>
                <a:cubicBezTo>
                  <a:pt x="9820230" y="5541440"/>
                  <a:pt x="9299147" y="6233545"/>
                  <a:pt x="8646615" y="6772062"/>
                </a:cubicBezTo>
                <a:lnTo>
                  <a:pt x="8537257" y="6858000"/>
                </a:lnTo>
                <a:lnTo>
                  <a:pt x="2032577" y="6858000"/>
                </a:lnTo>
                <a:lnTo>
                  <a:pt x="1923219" y="6772062"/>
                </a:lnTo>
                <a:cubicBezTo>
                  <a:pt x="748661" y="5802731"/>
                  <a:pt x="0" y="4335776"/>
                  <a:pt x="0" y="2693963"/>
                </a:cubicBezTo>
                <a:cubicBezTo>
                  <a:pt x="0" y="1781845"/>
                  <a:pt x="231068" y="923695"/>
                  <a:pt x="637861" y="1748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0" y="0"/>
            <a:ext cx="9635769" cy="6858000"/>
          </a:xfrm>
          <a:custGeom>
            <a:avLst/>
            <a:gdLst>
              <a:gd name="connsiteX0" fmla="*/ 722578 w 9635769"/>
              <a:gd name="connsiteY0" fmla="*/ 0 h 6858000"/>
              <a:gd name="connsiteX1" fmla="*/ 9611282 w 9635769"/>
              <a:gd name="connsiteY1" fmla="*/ 0 h 6858000"/>
              <a:gd name="connsiteX2" fmla="*/ 9635769 w 9635769"/>
              <a:gd name="connsiteY2" fmla="*/ 42588 h 6858000"/>
              <a:gd name="connsiteX3" fmla="*/ 9635769 w 9635769"/>
              <a:gd name="connsiteY3" fmla="*/ 5227353 h 6858000"/>
              <a:gd name="connsiteX4" fmla="*/ 9585826 w 9635769"/>
              <a:gd name="connsiteY4" fmla="*/ 5314212 h 6858000"/>
              <a:gd name="connsiteX5" fmla="*/ 8258387 w 9635769"/>
              <a:gd name="connsiteY5" fmla="*/ 6775414 h 6858000"/>
              <a:gd name="connsiteX6" fmla="*/ 8142251 w 9635769"/>
              <a:gd name="connsiteY6" fmla="*/ 6858000 h 6858000"/>
              <a:gd name="connsiteX7" fmla="*/ 2191609 w 9635769"/>
              <a:gd name="connsiteY7" fmla="*/ 6858000 h 6858000"/>
              <a:gd name="connsiteX8" fmla="*/ 2075474 w 9635769"/>
              <a:gd name="connsiteY8" fmla="*/ 6775414 h 6858000"/>
              <a:gd name="connsiteX9" fmla="*/ 0 w 9635769"/>
              <a:gd name="connsiteY9" fmla="*/ 2634970 h 6858000"/>
              <a:gd name="connsiteX10" fmla="*/ 623621 w 9635769"/>
              <a:gd name="connsiteY10" fmla="*/ 172104 h 6858000"/>
            </a:gdLst>
            <a:ahLst/>
            <a:cxnLst/>
            <a:rect l="l" t="t" r="r" b="b"/>
            <a:pathLst>
              <a:path w="9635769" h="6858000">
                <a:moveTo>
                  <a:pt x="722578" y="0"/>
                </a:moveTo>
                <a:lnTo>
                  <a:pt x="9611282" y="0"/>
                </a:lnTo>
                <a:lnTo>
                  <a:pt x="9635769" y="42588"/>
                </a:lnTo>
                <a:lnTo>
                  <a:pt x="9635769" y="5227353"/>
                </a:lnTo>
                <a:lnTo>
                  <a:pt x="9585826" y="5314212"/>
                </a:lnTo>
                <a:cubicBezTo>
                  <a:pt x="9240602" y="5882375"/>
                  <a:pt x="8788888" y="6378677"/>
                  <a:pt x="8258387" y="6775414"/>
                </a:cubicBezTo>
                <a:lnTo>
                  <a:pt x="8142251" y="6858000"/>
                </a:lnTo>
                <a:lnTo>
                  <a:pt x="2191609" y="6858000"/>
                </a:lnTo>
                <a:lnTo>
                  <a:pt x="2075474" y="6775414"/>
                </a:lnTo>
                <a:cubicBezTo>
                  <a:pt x="815533" y="5833162"/>
                  <a:pt x="0" y="4329305"/>
                  <a:pt x="0" y="2634970"/>
                </a:cubicBezTo>
                <a:cubicBezTo>
                  <a:pt x="0" y="1743215"/>
                  <a:pt x="225910" y="904224"/>
                  <a:pt x="623621" y="172104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blurRad="254000" sx="102000" sy="102000" algn="ctr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9637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>
            <a:off x="1225071" y="3145610"/>
            <a:ext cx="6960655" cy="24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案例简介</a:t>
            </a:r>
            <a:r>
              <a:rPr kumimoji="1" lang="zh-CN" altLang="en-US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及辅助证明</a:t>
            </a:r>
            <a:endParaRPr kumimoji="1" lang="zh-CN" altLang="en-US" sz="5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Regular" panose="020B0A00000000000000" charset="-122"/>
              <a:ea typeface="Source Han Sans CN Regular" panose="020B0A00000000000000" charset="-122"/>
              <a:cs typeface="Source Han Sans CN Regular" panose="020B0A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1237771" y="1807497"/>
            <a:ext cx="5270073" cy="140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PART-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478227" flipH="1">
            <a:off x="633423" y="1656366"/>
            <a:ext cx="302978" cy="302262"/>
          </a:xfrm>
          <a:prstGeom prst="donut">
            <a:avLst>
              <a:gd name="adj" fmla="val 1328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77377" y="-152400"/>
            <a:ext cx="2558728" cy="3361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01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4694742" y="762581"/>
            <a:ext cx="1093678" cy="291126"/>
          </a:xfrm>
          <a:custGeom>
            <a:avLst/>
            <a:gdLst>
              <a:gd name="connsiteX0" fmla="*/ 932360 w 1093678"/>
              <a:gd name="connsiteY0" fmla="*/ 0 h 291126"/>
              <a:gd name="connsiteX1" fmla="*/ 960877 w 1093678"/>
              <a:gd name="connsiteY1" fmla="*/ 119831 h 291126"/>
              <a:gd name="connsiteX2" fmla="*/ 1093678 w 1093678"/>
              <a:gd name="connsiteY2" fmla="*/ 145563 h 291126"/>
              <a:gd name="connsiteX3" fmla="*/ 960877 w 1093678"/>
              <a:gd name="connsiteY3" fmla="*/ 171295 h 291126"/>
              <a:gd name="connsiteX4" fmla="*/ 932360 w 1093678"/>
              <a:gd name="connsiteY4" fmla="*/ 291126 h 291126"/>
              <a:gd name="connsiteX5" fmla="*/ 903842 w 1093678"/>
              <a:gd name="connsiteY5" fmla="*/ 171295 h 291126"/>
              <a:gd name="connsiteX6" fmla="*/ 771041 w 1093678"/>
              <a:gd name="connsiteY6" fmla="*/ 145563 h 291126"/>
              <a:gd name="connsiteX7" fmla="*/ 903842 w 1093678"/>
              <a:gd name="connsiteY7" fmla="*/ 119831 h 291126"/>
              <a:gd name="connsiteX8" fmla="*/ 546839 w 1093678"/>
              <a:gd name="connsiteY8" fmla="*/ 0 h 291126"/>
              <a:gd name="connsiteX9" fmla="*/ 575356 w 1093678"/>
              <a:gd name="connsiteY9" fmla="*/ 119831 h 291126"/>
              <a:gd name="connsiteX10" fmla="*/ 708157 w 1093678"/>
              <a:gd name="connsiteY10" fmla="*/ 145563 h 291126"/>
              <a:gd name="connsiteX11" fmla="*/ 575356 w 1093678"/>
              <a:gd name="connsiteY11" fmla="*/ 171295 h 291126"/>
              <a:gd name="connsiteX12" fmla="*/ 546839 w 1093678"/>
              <a:gd name="connsiteY12" fmla="*/ 291126 h 291126"/>
              <a:gd name="connsiteX13" fmla="*/ 518321 w 1093678"/>
              <a:gd name="connsiteY13" fmla="*/ 171295 h 291126"/>
              <a:gd name="connsiteX14" fmla="*/ 385520 w 1093678"/>
              <a:gd name="connsiteY14" fmla="*/ 145563 h 291126"/>
              <a:gd name="connsiteX15" fmla="*/ 518321 w 1093678"/>
              <a:gd name="connsiteY15" fmla="*/ 119831 h 291126"/>
              <a:gd name="connsiteX16" fmla="*/ 161319 w 1093678"/>
              <a:gd name="connsiteY16" fmla="*/ 0 h 291126"/>
              <a:gd name="connsiteX17" fmla="*/ 189836 w 1093678"/>
              <a:gd name="connsiteY17" fmla="*/ 119831 h 291126"/>
              <a:gd name="connsiteX18" fmla="*/ 322637 w 1093678"/>
              <a:gd name="connsiteY18" fmla="*/ 145563 h 291126"/>
              <a:gd name="connsiteX19" fmla="*/ 189836 w 1093678"/>
              <a:gd name="connsiteY19" fmla="*/ 171295 h 291126"/>
              <a:gd name="connsiteX20" fmla="*/ 161319 w 1093678"/>
              <a:gd name="connsiteY20" fmla="*/ 291126 h 291126"/>
              <a:gd name="connsiteX21" fmla="*/ 132801 w 1093678"/>
              <a:gd name="connsiteY21" fmla="*/ 171295 h 291126"/>
              <a:gd name="connsiteX22" fmla="*/ 0 w 1093678"/>
              <a:gd name="connsiteY22" fmla="*/ 145563 h 291126"/>
              <a:gd name="connsiteX23" fmla="*/ 132801 w 1093678"/>
              <a:gd name="connsiteY23" fmla="*/ 119831 h 291126"/>
            </a:gdLst>
            <a:ahLst/>
            <a:cxnLst/>
            <a:rect l="l" t="t" r="r" b="b"/>
            <a:pathLst>
              <a:path w="1093678" h="291126">
                <a:moveTo>
                  <a:pt x="932360" y="0"/>
                </a:moveTo>
                <a:lnTo>
                  <a:pt x="960877" y="119831"/>
                </a:lnTo>
                <a:lnTo>
                  <a:pt x="1093678" y="145563"/>
                </a:lnTo>
                <a:lnTo>
                  <a:pt x="960877" y="171295"/>
                </a:lnTo>
                <a:lnTo>
                  <a:pt x="932360" y="291126"/>
                </a:lnTo>
                <a:lnTo>
                  <a:pt x="903842" y="171295"/>
                </a:lnTo>
                <a:lnTo>
                  <a:pt x="771041" y="145563"/>
                </a:lnTo>
                <a:lnTo>
                  <a:pt x="903842" y="119831"/>
                </a:lnTo>
                <a:close/>
                <a:moveTo>
                  <a:pt x="546839" y="0"/>
                </a:moveTo>
                <a:lnTo>
                  <a:pt x="575356" y="119831"/>
                </a:lnTo>
                <a:lnTo>
                  <a:pt x="708157" y="145563"/>
                </a:lnTo>
                <a:lnTo>
                  <a:pt x="575356" y="171295"/>
                </a:lnTo>
                <a:lnTo>
                  <a:pt x="546839" y="291126"/>
                </a:lnTo>
                <a:lnTo>
                  <a:pt x="518321" y="171295"/>
                </a:lnTo>
                <a:lnTo>
                  <a:pt x="385520" y="145563"/>
                </a:lnTo>
                <a:lnTo>
                  <a:pt x="518321" y="119831"/>
                </a:lnTo>
                <a:close/>
                <a:moveTo>
                  <a:pt x="161319" y="0"/>
                </a:moveTo>
                <a:lnTo>
                  <a:pt x="189836" y="119831"/>
                </a:lnTo>
                <a:lnTo>
                  <a:pt x="322637" y="145563"/>
                </a:lnTo>
                <a:lnTo>
                  <a:pt x="189836" y="171295"/>
                </a:lnTo>
                <a:lnTo>
                  <a:pt x="161319" y="291126"/>
                </a:lnTo>
                <a:lnTo>
                  <a:pt x="132801" y="171295"/>
                </a:lnTo>
                <a:lnTo>
                  <a:pt x="0" y="145563"/>
                </a:lnTo>
                <a:lnTo>
                  <a:pt x="132801" y="11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9478227" flipH="1">
            <a:off x="8209366" y="3181003"/>
            <a:ext cx="653143" cy="563054"/>
          </a:xfrm>
          <a:prstGeom prst="triangl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7" name="图片 1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" y="497840"/>
            <a:ext cx="2827655" cy="372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988521" y="4227585"/>
            <a:ext cx="2682234" cy="32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608119" y="2822573"/>
            <a:ext cx="2682234" cy="3205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/>
          <p:nvPr>
            <p:custDataLst>
              <p:tags r:id="rId4"/>
            </p:custDataLst>
          </p:nvPr>
        </p:nvSpPr>
        <p:spPr>
          <a:xfrm>
            <a:off x="2949236" y="1234056"/>
            <a:ext cx="1443038" cy="1901872"/>
          </a:xfrm>
          <a:custGeom>
            <a:avLst/>
            <a:gdLst>
              <a:gd name="connsiteX0" fmla="*/ 713270 w 1443038"/>
              <a:gd name="connsiteY0" fmla="*/ 0 h 1901872"/>
              <a:gd name="connsiteX1" fmla="*/ 1443038 w 1443038"/>
              <a:gd name="connsiteY1" fmla="*/ 655546 h 1901872"/>
              <a:gd name="connsiteX2" fmla="*/ 1150937 w 1443038"/>
              <a:gd name="connsiteY2" fmla="*/ 655546 h 1901872"/>
              <a:gd name="connsiteX3" fmla="*/ 1152058 w 1443038"/>
              <a:gd name="connsiteY3" fmla="*/ 1134545 h 1901872"/>
              <a:gd name="connsiteX4" fmla="*/ 1152469 w 1443038"/>
              <a:gd name="connsiteY4" fmla="*/ 1134545 h 1901872"/>
              <a:gd name="connsiteX5" fmla="*/ 1154265 w 1443038"/>
              <a:gd name="connsiteY5" fmla="*/ 1901872 h 1901872"/>
              <a:gd name="connsiteX6" fmla="*/ 309986 w 1443038"/>
              <a:gd name="connsiteY6" fmla="*/ 1901872 h 1901872"/>
              <a:gd name="connsiteX7" fmla="*/ 309986 w 1443038"/>
              <a:gd name="connsiteY7" fmla="*/ 1484541 h 1901872"/>
              <a:gd name="connsiteX8" fmla="*/ 308598 w 1443038"/>
              <a:gd name="connsiteY8" fmla="*/ 1484541 h 1901872"/>
              <a:gd name="connsiteX9" fmla="*/ 308598 w 1443038"/>
              <a:gd name="connsiteY9" fmla="*/ 655546 h 1901872"/>
              <a:gd name="connsiteX10" fmla="*/ 0 w 1443038"/>
              <a:gd name="connsiteY10" fmla="*/ 655546 h 1901872"/>
            </a:gdLst>
            <a:ahLst/>
            <a:cxnLst/>
            <a:rect l="l" t="t" r="r" b="b"/>
            <a:pathLst>
              <a:path w="1443038" h="1901872">
                <a:moveTo>
                  <a:pt x="713270" y="0"/>
                </a:moveTo>
                <a:lnTo>
                  <a:pt x="1443038" y="655546"/>
                </a:lnTo>
                <a:lnTo>
                  <a:pt x="1150937" y="655546"/>
                </a:lnTo>
                <a:lnTo>
                  <a:pt x="1152058" y="1134545"/>
                </a:lnTo>
                <a:lnTo>
                  <a:pt x="1152469" y="1134545"/>
                </a:lnTo>
                <a:lnTo>
                  <a:pt x="1154265" y="1901872"/>
                </a:lnTo>
                <a:lnTo>
                  <a:pt x="309986" y="1901872"/>
                </a:lnTo>
                <a:lnTo>
                  <a:pt x="309986" y="1484541"/>
                </a:lnTo>
                <a:lnTo>
                  <a:pt x="308598" y="1484541"/>
                </a:lnTo>
                <a:lnTo>
                  <a:pt x="308598" y="655546"/>
                </a:lnTo>
                <a:lnTo>
                  <a:pt x="0" y="6555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  <a:prstDash val="solid"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5"/>
            </p:custDataLst>
          </p:nvPr>
        </p:nvSpPr>
        <p:spPr>
          <a:xfrm>
            <a:off x="3242507" y="2778000"/>
            <a:ext cx="291564" cy="360468"/>
          </a:xfrm>
          <a:custGeom>
            <a:avLst/>
            <a:gdLst>
              <a:gd name="T0" fmla="*/ 103 w 103"/>
              <a:gd name="T1" fmla="*/ 137 h 137"/>
              <a:gd name="T2" fmla="*/ 0 w 103"/>
              <a:gd name="T3" fmla="*/ 137 h 137"/>
              <a:gd name="T4" fmla="*/ 0 w 103"/>
              <a:gd name="T5" fmla="*/ 132 h 137"/>
              <a:gd name="T6" fmla="*/ 14 w 103"/>
              <a:gd name="T7" fmla="*/ 48 h 137"/>
              <a:gd name="T8" fmla="*/ 80 w 103"/>
              <a:gd name="T9" fmla="*/ 33 h 137"/>
              <a:gd name="T10" fmla="*/ 103 w 103"/>
              <a:gd name="T11" fmla="*/ 137 h 137"/>
            </a:gdLst>
            <a:ahLst/>
            <a:cxnLst/>
            <a:rect l="0" t="0" r="r" b="b"/>
            <a:pathLst>
              <a:path w="103" h="137">
                <a:moveTo>
                  <a:pt x="103" y="137"/>
                </a:moveTo>
                <a:cubicBezTo>
                  <a:pt x="0" y="137"/>
                  <a:pt x="0" y="137"/>
                  <a:pt x="0" y="137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00"/>
                  <a:pt x="5" y="70"/>
                  <a:pt x="14" y="48"/>
                </a:cubicBezTo>
                <a:cubicBezTo>
                  <a:pt x="27" y="14"/>
                  <a:pt x="58" y="0"/>
                  <a:pt x="80" y="33"/>
                </a:cubicBezTo>
                <a:cubicBezTo>
                  <a:pt x="94" y="54"/>
                  <a:pt x="102" y="92"/>
                  <a:pt x="103" y="1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6"/>
            </p:custDataLst>
          </p:nvPr>
        </p:nvSpPr>
        <p:spPr>
          <a:xfrm>
            <a:off x="2203205" y="2814489"/>
            <a:ext cx="1186868" cy="1711267"/>
          </a:xfrm>
          <a:custGeom>
            <a:avLst/>
            <a:gdLst>
              <a:gd name="connsiteX0" fmla="*/ 144799 w 1186868"/>
              <a:gd name="connsiteY0" fmla="*/ 0 h 1711267"/>
              <a:gd name="connsiteX1" fmla="*/ 1186868 w 1186868"/>
              <a:gd name="connsiteY1" fmla="*/ 0 h 1711267"/>
              <a:gd name="connsiteX2" fmla="*/ 1042451 w 1186868"/>
              <a:gd name="connsiteY2" fmla="*/ 302627 h 1711267"/>
              <a:gd name="connsiteX3" fmla="*/ 1039301 w 1186868"/>
              <a:gd name="connsiteY3" fmla="*/ 1711267 h 1711267"/>
              <a:gd name="connsiteX4" fmla="*/ 0 w 1186868"/>
              <a:gd name="connsiteY4" fmla="*/ 1711267 h 1711267"/>
              <a:gd name="connsiteX5" fmla="*/ 0 w 1186868"/>
              <a:gd name="connsiteY5" fmla="*/ 756327 h 1711267"/>
              <a:gd name="connsiteX6" fmla="*/ 381 w 1186868"/>
              <a:gd name="connsiteY6" fmla="*/ 756327 h 1711267"/>
              <a:gd name="connsiteX7" fmla="*/ 381 w 1186868"/>
              <a:gd name="connsiteY7" fmla="*/ 715001 h 1711267"/>
              <a:gd name="connsiteX8" fmla="*/ 381 w 1186868"/>
              <a:gd name="connsiteY8" fmla="*/ 302627 h 1711267"/>
              <a:gd name="connsiteX9" fmla="*/ 144799 w 1186868"/>
              <a:gd name="connsiteY9" fmla="*/ 0 h 1711267"/>
              <a:gd name="connsiteX10" fmla="*/ 144799 w 1186868"/>
              <a:gd name="connsiteY10" fmla="*/ 0 h 1711267"/>
              <a:gd name="connsiteX11" fmla="*/ 144799 w 1186868"/>
              <a:gd name="connsiteY11" fmla="*/ 0 h 1711267"/>
            </a:gdLst>
            <a:ahLst/>
            <a:cxnLst/>
            <a:rect l="l" t="t" r="r" b="b"/>
            <a:pathLst>
              <a:path w="1186868" h="1711267">
                <a:moveTo>
                  <a:pt x="144799" y="0"/>
                </a:moveTo>
                <a:lnTo>
                  <a:pt x="1186868" y="0"/>
                </a:lnTo>
                <a:cubicBezTo>
                  <a:pt x="1107580" y="0"/>
                  <a:pt x="1042451" y="136840"/>
                  <a:pt x="1042451" y="302627"/>
                </a:cubicBezTo>
                <a:lnTo>
                  <a:pt x="1039301" y="1711267"/>
                </a:lnTo>
                <a:lnTo>
                  <a:pt x="0" y="1711267"/>
                </a:lnTo>
                <a:lnTo>
                  <a:pt x="0" y="756327"/>
                </a:lnTo>
                <a:lnTo>
                  <a:pt x="381" y="756327"/>
                </a:lnTo>
                <a:lnTo>
                  <a:pt x="381" y="715001"/>
                </a:lnTo>
                <a:lnTo>
                  <a:pt x="381" y="302627"/>
                </a:lnTo>
                <a:cubicBezTo>
                  <a:pt x="381" y="136840"/>
                  <a:pt x="65511" y="0"/>
                  <a:pt x="144799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7"/>
            </p:custDataLst>
          </p:nvPr>
        </p:nvSpPr>
        <p:spPr>
          <a:xfrm>
            <a:off x="2565443" y="3141182"/>
            <a:ext cx="361778" cy="350106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45720" tIns="22860" rIns="45720" bIns="2286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8"/>
            </p:custDataLst>
          </p:nvPr>
        </p:nvSpPr>
        <p:spPr>
          <a:xfrm>
            <a:off x="3489866" y="1787577"/>
            <a:ext cx="361778" cy="350106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45720" tIns="22860" rIns="45720" bIns="2286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9"/>
            </p:custDataLst>
          </p:nvPr>
        </p:nvSpPr>
        <p:spPr>
          <a:xfrm>
            <a:off x="4472231" y="1918115"/>
            <a:ext cx="697682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加油站信息化升级需求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1" name="标题 1"/>
          <p:cNvSpPr txBox="1"/>
          <p:nvPr>
            <p:custDataLst>
              <p:tags r:id="rId10"/>
            </p:custDataLst>
          </p:nvPr>
        </p:nvSpPr>
        <p:spPr>
          <a:xfrm>
            <a:off x="4472305" y="2288540"/>
            <a:ext cx="7165340" cy="7696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 b="1">
                <a:ln w="12700">
                  <a:noFill/>
                </a:ln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中国石油安徽销售分公司信息系统设备采购项目</a:t>
            </a: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，旨在提升加油站及油库信息化水平，满足业务发展需求。
传统加油站信息化设备老化，数据处理缓慢，无法满足现代业务需求，急需升级。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11"/>
            </p:custDataLst>
          </p:nvPr>
        </p:nvSpPr>
        <p:spPr>
          <a:xfrm>
            <a:off x="3752215" y="3693795"/>
            <a:ext cx="7548880" cy="7696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项目明确要求采购符合信创要求的设备，包括PC终端、收银POS机等，以构建安全可控、高效稳定的信息系统。
信创要求确保设备的自主可控和安全性，符合国家信息安全战略。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12"/>
            </p:custDataLst>
          </p:nvPr>
        </p:nvSpPr>
        <p:spPr>
          <a:xfrm>
            <a:off x="3752312" y="3317968"/>
            <a:ext cx="697682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信创要求的提出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标题 1"/>
          <p:cNvSpPr txBox="1"/>
          <p:nvPr>
            <p:custDataLst>
              <p:tags r:id="rId13"/>
            </p:custDataLst>
          </p:nvPr>
        </p:nvSpPr>
        <p:spPr>
          <a:xfrm>
            <a:off x="2717785" y="4714456"/>
            <a:ext cx="697682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项目规模与资金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标题 1"/>
          <p:cNvSpPr txBox="1"/>
          <p:nvPr>
            <p:custDataLst>
              <p:tags r:id="rId14"/>
            </p:custDataLst>
          </p:nvPr>
        </p:nvSpPr>
        <p:spPr>
          <a:xfrm>
            <a:off x="2717800" y="5090160"/>
            <a:ext cx="7256145" cy="7696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项目资金来自企业自筹，出资比例100%，采购设备种类繁多，涵盖信创PC终端、收银POS机、路由器等。
项目规模大，涉及设备多，资金投入大，对设备性能和安全性要求高。</a:t>
            </a:r>
            <a:endParaRPr kumimoji="1"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370688" y="5615077"/>
            <a:ext cx="2682234" cy="3205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标题 1"/>
          <p:cNvSpPr txBox="1"/>
          <p:nvPr>
            <p:custDataLst>
              <p:tags r:id="rId16"/>
            </p:custDataLst>
          </p:nvPr>
        </p:nvSpPr>
        <p:spPr>
          <a:xfrm>
            <a:off x="1232178" y="4214681"/>
            <a:ext cx="1186868" cy="1711267"/>
          </a:xfrm>
          <a:custGeom>
            <a:avLst/>
            <a:gdLst>
              <a:gd name="connsiteX0" fmla="*/ 144799 w 1186868"/>
              <a:gd name="connsiteY0" fmla="*/ 0 h 1711267"/>
              <a:gd name="connsiteX1" fmla="*/ 1186868 w 1186868"/>
              <a:gd name="connsiteY1" fmla="*/ 0 h 1711267"/>
              <a:gd name="connsiteX2" fmla="*/ 1042451 w 1186868"/>
              <a:gd name="connsiteY2" fmla="*/ 302627 h 1711267"/>
              <a:gd name="connsiteX3" fmla="*/ 1039301 w 1186868"/>
              <a:gd name="connsiteY3" fmla="*/ 1711267 h 1711267"/>
              <a:gd name="connsiteX4" fmla="*/ 0 w 1186868"/>
              <a:gd name="connsiteY4" fmla="*/ 1711267 h 1711267"/>
              <a:gd name="connsiteX5" fmla="*/ 0 w 1186868"/>
              <a:gd name="connsiteY5" fmla="*/ 756327 h 1711267"/>
              <a:gd name="connsiteX6" fmla="*/ 381 w 1186868"/>
              <a:gd name="connsiteY6" fmla="*/ 756327 h 1711267"/>
              <a:gd name="connsiteX7" fmla="*/ 381 w 1186868"/>
              <a:gd name="connsiteY7" fmla="*/ 715001 h 1711267"/>
              <a:gd name="connsiteX8" fmla="*/ 381 w 1186868"/>
              <a:gd name="connsiteY8" fmla="*/ 302627 h 1711267"/>
              <a:gd name="connsiteX9" fmla="*/ 144799 w 1186868"/>
              <a:gd name="connsiteY9" fmla="*/ 0 h 1711267"/>
              <a:gd name="connsiteX10" fmla="*/ 144799 w 1186868"/>
              <a:gd name="connsiteY10" fmla="*/ 0 h 1711267"/>
              <a:gd name="connsiteX11" fmla="*/ 144799 w 1186868"/>
              <a:gd name="connsiteY11" fmla="*/ 0 h 1711267"/>
            </a:gdLst>
            <a:ahLst/>
            <a:cxnLst/>
            <a:rect l="l" t="t" r="r" b="b"/>
            <a:pathLst>
              <a:path w="1186868" h="1711267">
                <a:moveTo>
                  <a:pt x="144799" y="0"/>
                </a:moveTo>
                <a:lnTo>
                  <a:pt x="1186868" y="0"/>
                </a:lnTo>
                <a:cubicBezTo>
                  <a:pt x="1107580" y="0"/>
                  <a:pt x="1042451" y="136840"/>
                  <a:pt x="1042451" y="302627"/>
                </a:cubicBezTo>
                <a:lnTo>
                  <a:pt x="1039301" y="1711267"/>
                </a:lnTo>
                <a:lnTo>
                  <a:pt x="0" y="1711267"/>
                </a:lnTo>
                <a:lnTo>
                  <a:pt x="0" y="756327"/>
                </a:lnTo>
                <a:lnTo>
                  <a:pt x="381" y="756327"/>
                </a:lnTo>
                <a:lnTo>
                  <a:pt x="381" y="715001"/>
                </a:lnTo>
                <a:lnTo>
                  <a:pt x="381" y="302627"/>
                </a:lnTo>
                <a:cubicBezTo>
                  <a:pt x="381" y="136840"/>
                  <a:pt x="65511" y="0"/>
                  <a:pt x="14479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  <a:prstDash val="solid"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>
            <p:custDataLst>
              <p:tags r:id="rId17"/>
            </p:custDataLst>
          </p:nvPr>
        </p:nvSpPr>
        <p:spPr>
          <a:xfrm>
            <a:off x="2207980" y="4165492"/>
            <a:ext cx="291564" cy="360468"/>
          </a:xfrm>
          <a:custGeom>
            <a:avLst/>
            <a:gdLst>
              <a:gd name="T0" fmla="*/ 103 w 103"/>
              <a:gd name="T1" fmla="*/ 137 h 137"/>
              <a:gd name="T2" fmla="*/ 0 w 103"/>
              <a:gd name="T3" fmla="*/ 137 h 137"/>
              <a:gd name="T4" fmla="*/ 0 w 103"/>
              <a:gd name="T5" fmla="*/ 132 h 137"/>
              <a:gd name="T6" fmla="*/ 14 w 103"/>
              <a:gd name="T7" fmla="*/ 48 h 137"/>
              <a:gd name="T8" fmla="*/ 80 w 103"/>
              <a:gd name="T9" fmla="*/ 33 h 137"/>
              <a:gd name="T10" fmla="*/ 103 w 103"/>
              <a:gd name="T11" fmla="*/ 137 h 137"/>
            </a:gdLst>
            <a:ahLst/>
            <a:cxnLst/>
            <a:rect l="0" t="0" r="r" b="b"/>
            <a:pathLst>
              <a:path w="103" h="137">
                <a:moveTo>
                  <a:pt x="103" y="137"/>
                </a:moveTo>
                <a:cubicBezTo>
                  <a:pt x="0" y="137"/>
                  <a:pt x="0" y="137"/>
                  <a:pt x="0" y="137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00"/>
                  <a:pt x="5" y="70"/>
                  <a:pt x="14" y="48"/>
                </a:cubicBezTo>
                <a:cubicBezTo>
                  <a:pt x="27" y="14"/>
                  <a:pt x="58" y="0"/>
                  <a:pt x="80" y="33"/>
                </a:cubicBezTo>
                <a:cubicBezTo>
                  <a:pt x="94" y="54"/>
                  <a:pt x="102" y="92"/>
                  <a:pt x="103" y="13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>
            <p:custDataLst>
              <p:tags r:id="rId18"/>
            </p:custDataLst>
          </p:nvPr>
        </p:nvSpPr>
        <p:spPr>
          <a:xfrm>
            <a:off x="1530943" y="4522838"/>
            <a:ext cx="361725" cy="361778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45720" tIns="22860" rIns="45720" bIns="2286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项目背景</a:t>
            </a:r>
            <a:endParaRPr kumimoji="1" lang="zh-CN" altLang="en-US" b="1"/>
          </a:p>
        </p:txBody>
      </p:sp>
      <p:cxnSp>
        <p:nvCxnSpPr>
          <p:cNvPr id="22" name="直接连接符 21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3" name="图片 22" descr="金翼大赛gai-1 -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4" name="图片 23" descr="cs -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837496" y="1185371"/>
            <a:ext cx="3351726" cy="4330745"/>
          </a:xfrm>
          <a:custGeom>
            <a:avLst/>
            <a:gdLst>
              <a:gd name="connsiteX0" fmla="*/ 0 w 3351726"/>
              <a:gd name="connsiteY0" fmla="*/ 0 h 3695700"/>
              <a:gd name="connsiteX1" fmla="*/ 3351726 w 3351726"/>
              <a:gd name="connsiteY1" fmla="*/ 0 h 3695700"/>
              <a:gd name="connsiteX2" fmla="*/ 3351726 w 3351726"/>
              <a:gd name="connsiteY2" fmla="*/ 3695700 h 3695700"/>
              <a:gd name="connsiteX3" fmla="*/ 1042520 w 3351726"/>
              <a:gd name="connsiteY3" fmla="*/ 3695700 h 3695700"/>
              <a:gd name="connsiteX4" fmla="*/ 0 w 3351726"/>
              <a:gd name="connsiteY4" fmla="*/ 2653180 h 3695700"/>
            </a:gdLst>
            <a:ahLst/>
            <a:cxnLst/>
            <a:rect l="l" t="t" r="r" b="b"/>
            <a:pathLst>
              <a:path w="3351726" h="3695700">
                <a:moveTo>
                  <a:pt x="0" y="0"/>
                </a:moveTo>
                <a:lnTo>
                  <a:pt x="3351726" y="0"/>
                </a:lnTo>
                <a:lnTo>
                  <a:pt x="3351726" y="3695700"/>
                </a:lnTo>
                <a:lnTo>
                  <a:pt x="1042520" y="3695700"/>
                </a:lnTo>
                <a:cubicBezTo>
                  <a:pt x="466752" y="3695700"/>
                  <a:pt x="0" y="3228948"/>
                  <a:pt x="0" y="265318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>
            <a:off x="653369" y="1343313"/>
            <a:ext cx="3351726" cy="4330745"/>
          </a:xfrm>
          <a:custGeom>
            <a:avLst/>
            <a:gdLst>
              <a:gd name="connsiteX0" fmla="*/ 0 w 3351726"/>
              <a:gd name="connsiteY0" fmla="*/ 0 h 3695700"/>
              <a:gd name="connsiteX1" fmla="*/ 3351726 w 3351726"/>
              <a:gd name="connsiteY1" fmla="*/ 0 h 3695700"/>
              <a:gd name="connsiteX2" fmla="*/ 3351726 w 3351726"/>
              <a:gd name="connsiteY2" fmla="*/ 3695700 h 3695700"/>
              <a:gd name="connsiteX3" fmla="*/ 1042520 w 3351726"/>
              <a:gd name="connsiteY3" fmla="*/ 3695700 h 3695700"/>
              <a:gd name="connsiteX4" fmla="*/ 0 w 3351726"/>
              <a:gd name="connsiteY4" fmla="*/ 2653180 h 3695700"/>
            </a:gdLst>
            <a:ahLst/>
            <a:cxnLst/>
            <a:rect l="l" t="t" r="r" b="b"/>
            <a:pathLst>
              <a:path w="3351726" h="3695700">
                <a:moveTo>
                  <a:pt x="0" y="0"/>
                </a:moveTo>
                <a:lnTo>
                  <a:pt x="3351726" y="0"/>
                </a:lnTo>
                <a:lnTo>
                  <a:pt x="3351726" y="3695700"/>
                </a:lnTo>
                <a:lnTo>
                  <a:pt x="1042520" y="3695700"/>
                </a:lnTo>
                <a:cubicBezTo>
                  <a:pt x="466752" y="3695700"/>
                  <a:pt x="0" y="3228948"/>
                  <a:pt x="0" y="2653180"/>
                </a:cubicBezTo>
                <a:close/>
              </a:path>
            </a:pathLst>
          </a:custGeom>
          <a:solidFill>
            <a:schemeClr val="bg1"/>
          </a:solidFill>
          <a:ln w="317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4582016" y="1185371"/>
            <a:ext cx="3351726" cy="4330745"/>
          </a:xfrm>
          <a:custGeom>
            <a:avLst/>
            <a:gdLst>
              <a:gd name="connsiteX0" fmla="*/ 0 w 3351726"/>
              <a:gd name="connsiteY0" fmla="*/ 0 h 3695700"/>
              <a:gd name="connsiteX1" fmla="*/ 3351726 w 3351726"/>
              <a:gd name="connsiteY1" fmla="*/ 0 h 3695700"/>
              <a:gd name="connsiteX2" fmla="*/ 3351726 w 3351726"/>
              <a:gd name="connsiteY2" fmla="*/ 3695700 h 3695700"/>
              <a:gd name="connsiteX3" fmla="*/ 0 w 3351726"/>
              <a:gd name="connsiteY3" fmla="*/ 3695700 h 3695700"/>
            </a:gdLst>
            <a:ahLst/>
            <a:cxnLst/>
            <a:rect l="l" t="t" r="r" b="b"/>
            <a:pathLst>
              <a:path w="3351726" h="3695700">
                <a:moveTo>
                  <a:pt x="0" y="0"/>
                </a:moveTo>
                <a:lnTo>
                  <a:pt x="3351726" y="0"/>
                </a:lnTo>
                <a:lnTo>
                  <a:pt x="3351726" y="3695700"/>
                </a:lnTo>
                <a:lnTo>
                  <a:pt x="0" y="36957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4397889" y="1343313"/>
            <a:ext cx="3351726" cy="4330745"/>
          </a:xfrm>
          <a:custGeom>
            <a:avLst/>
            <a:gdLst>
              <a:gd name="connsiteX0" fmla="*/ 0 w 3351726"/>
              <a:gd name="connsiteY0" fmla="*/ 0 h 3695700"/>
              <a:gd name="connsiteX1" fmla="*/ 3351726 w 3351726"/>
              <a:gd name="connsiteY1" fmla="*/ 0 h 3695700"/>
              <a:gd name="connsiteX2" fmla="*/ 3351726 w 3351726"/>
              <a:gd name="connsiteY2" fmla="*/ 3695700 h 3695700"/>
              <a:gd name="connsiteX3" fmla="*/ 0 w 3351726"/>
              <a:gd name="connsiteY3" fmla="*/ 3695700 h 3695700"/>
            </a:gdLst>
            <a:ahLst/>
            <a:cxnLst/>
            <a:rect l="l" t="t" r="r" b="b"/>
            <a:pathLst>
              <a:path w="3351726" h="3695700">
                <a:moveTo>
                  <a:pt x="0" y="0"/>
                </a:moveTo>
                <a:lnTo>
                  <a:pt x="3351726" y="0"/>
                </a:lnTo>
                <a:lnTo>
                  <a:pt x="3351726" y="3695700"/>
                </a:lnTo>
                <a:lnTo>
                  <a:pt x="0" y="3695700"/>
                </a:lnTo>
                <a:close/>
              </a:path>
            </a:pathLst>
          </a:custGeom>
          <a:solidFill>
            <a:schemeClr val="bg1"/>
          </a:solidFill>
          <a:ln w="3175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8326536" y="1185371"/>
            <a:ext cx="3351726" cy="4330745"/>
          </a:xfrm>
          <a:custGeom>
            <a:avLst/>
            <a:gdLst>
              <a:gd name="connsiteX0" fmla="*/ 0 w 3351726"/>
              <a:gd name="connsiteY0" fmla="*/ 0 h 3695700"/>
              <a:gd name="connsiteX1" fmla="*/ 3351726 w 3351726"/>
              <a:gd name="connsiteY1" fmla="*/ 0 h 3695700"/>
              <a:gd name="connsiteX2" fmla="*/ 3351726 w 3351726"/>
              <a:gd name="connsiteY2" fmla="*/ 2653190 h 3695700"/>
              <a:gd name="connsiteX3" fmla="*/ 3330547 w 3351726"/>
              <a:gd name="connsiteY3" fmla="*/ 2863284 h 3695700"/>
              <a:gd name="connsiteX4" fmla="*/ 2309207 w 3351726"/>
              <a:gd name="connsiteY4" fmla="*/ 3695700 h 3695700"/>
              <a:gd name="connsiteX5" fmla="*/ 0 w 3351726"/>
              <a:gd name="connsiteY5" fmla="*/ 3695700 h 3695700"/>
            </a:gdLst>
            <a:ahLst/>
            <a:cxnLst/>
            <a:rect l="l" t="t" r="r" b="b"/>
            <a:pathLst>
              <a:path w="3351726" h="3695700">
                <a:moveTo>
                  <a:pt x="0" y="0"/>
                </a:moveTo>
                <a:lnTo>
                  <a:pt x="3351726" y="0"/>
                </a:lnTo>
                <a:lnTo>
                  <a:pt x="3351726" y="2653190"/>
                </a:lnTo>
                <a:lnTo>
                  <a:pt x="3330547" y="2863284"/>
                </a:lnTo>
                <a:cubicBezTo>
                  <a:pt x="3233336" y="3338343"/>
                  <a:pt x="2813004" y="3695700"/>
                  <a:pt x="2309207" y="3695700"/>
                </a:cubicBezTo>
                <a:lnTo>
                  <a:pt x="0" y="36957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8142409" y="1343313"/>
            <a:ext cx="3351726" cy="4330745"/>
          </a:xfrm>
          <a:custGeom>
            <a:avLst/>
            <a:gdLst>
              <a:gd name="connsiteX0" fmla="*/ 0 w 3351726"/>
              <a:gd name="connsiteY0" fmla="*/ 0 h 3695700"/>
              <a:gd name="connsiteX1" fmla="*/ 3351726 w 3351726"/>
              <a:gd name="connsiteY1" fmla="*/ 0 h 3695700"/>
              <a:gd name="connsiteX2" fmla="*/ 3351726 w 3351726"/>
              <a:gd name="connsiteY2" fmla="*/ 2653190 h 3695700"/>
              <a:gd name="connsiteX3" fmla="*/ 3330547 w 3351726"/>
              <a:gd name="connsiteY3" fmla="*/ 2863284 h 3695700"/>
              <a:gd name="connsiteX4" fmla="*/ 2309207 w 3351726"/>
              <a:gd name="connsiteY4" fmla="*/ 3695700 h 3695700"/>
              <a:gd name="connsiteX5" fmla="*/ 0 w 3351726"/>
              <a:gd name="connsiteY5" fmla="*/ 3695700 h 3695700"/>
            </a:gdLst>
            <a:ahLst/>
            <a:cxnLst/>
            <a:rect l="l" t="t" r="r" b="b"/>
            <a:pathLst>
              <a:path w="3351726" h="3695700">
                <a:moveTo>
                  <a:pt x="0" y="0"/>
                </a:moveTo>
                <a:lnTo>
                  <a:pt x="3351726" y="0"/>
                </a:lnTo>
                <a:lnTo>
                  <a:pt x="3351726" y="2653190"/>
                </a:lnTo>
                <a:lnTo>
                  <a:pt x="3330547" y="2863284"/>
                </a:lnTo>
                <a:cubicBezTo>
                  <a:pt x="3233336" y="3338343"/>
                  <a:pt x="2813004" y="3695700"/>
                  <a:pt x="2309207" y="3695700"/>
                </a:cubicBezTo>
                <a:lnTo>
                  <a:pt x="0" y="3695700"/>
                </a:lnTo>
                <a:close/>
              </a:path>
            </a:pathLst>
          </a:custGeom>
          <a:solidFill>
            <a:schemeClr val="bg1"/>
          </a:solidFill>
          <a:ln w="317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745223" y="2005019"/>
            <a:ext cx="3124200" cy="26075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采购符合信创要求的设备，构建安全可控、高效稳定的信息系统。
采购设备包括信创PC终端、收银POS机、路由器、交换机等，满足加油站及油库业务需求。</a:t>
            </a: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746418" y="1406316"/>
            <a:ext cx="3130748" cy="5830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采购目标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4504423" y="2068519"/>
            <a:ext cx="3124200" cy="26075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通过信息化设备升级，提升加油站及油库的运营效率，降低运营成本。
实现数据实时处理和传输，提高业务决策的科学性和及时性。</a:t>
            </a: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4505618" y="1469816"/>
            <a:ext cx="3130748" cy="5830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F9ED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业务目标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>
            <a:off x="8250923" y="2068519"/>
            <a:ext cx="3124200" cy="260757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38102" tIns="38102" rIns="38102" bIns="38102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项目的实施将有效提升中国石油安徽销售分公司的信息化水平，助力加油站及油库业务高效运营。
为加油站行业信息化建设提供示范，推动行业整体信息化水平提升。</a:t>
            </a:r>
            <a:endParaRPr kumimoji="1" lang="zh-CN" altLang="en-US"/>
          </a:p>
        </p:txBody>
      </p:sp>
      <p:sp>
        <p:nvSpPr>
          <p:cNvPr id="14" name="标题 1"/>
          <p:cNvSpPr txBox="1"/>
          <p:nvPr>
            <p:custDataLst>
              <p:tags r:id="rId12"/>
            </p:custDataLst>
          </p:nvPr>
        </p:nvSpPr>
        <p:spPr>
          <a:xfrm>
            <a:off x="8252118" y="1469816"/>
            <a:ext cx="3130748" cy="583082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项目意义</a:t>
            </a: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项目目标</a:t>
            </a:r>
            <a:endParaRPr kumimoji="1" lang="zh-CN" altLang="en-US" b="1"/>
          </a:p>
        </p:txBody>
      </p:sp>
      <p:cxnSp>
        <p:nvCxnSpPr>
          <p:cNvPr id="17" name="直接连接符 16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8" name="图片 17" descr="金翼大赛gai-1 -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19" name="图片 18" descr="cs -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499110"/>
            <a:ext cx="98431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案例现场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英泰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产品照片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8" name="图片 7" descr="微信图片_202503061358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115185"/>
            <a:ext cx="5008245" cy="3756660"/>
          </a:xfrm>
          <a:prstGeom prst="rect">
            <a:avLst/>
          </a:prstGeom>
        </p:spPr>
      </p:pic>
      <p:pic>
        <p:nvPicPr>
          <p:cNvPr id="9" name="图片 8" descr="微信图片_202503061358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775" y="864870"/>
            <a:ext cx="3777615" cy="5036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H="1">
            <a:off x="0" y="5128364"/>
            <a:ext cx="2295547" cy="1729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alphaModFix amt="100000"/>
          </a:blip>
          <a:srcRect l="-463" r="30481"/>
          <a:stretch>
            <a:fillRect/>
          </a:stretch>
        </p:blipFill>
        <p:spPr>
          <a:xfrm>
            <a:off x="4998720" y="0"/>
            <a:ext cx="7193280" cy="6858000"/>
          </a:xfrm>
          <a:custGeom>
            <a:avLst/>
            <a:gdLst>
              <a:gd name="connsiteX0" fmla="*/ 0 w 7193280"/>
              <a:gd name="connsiteY0" fmla="*/ 0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</a:gdLst>
            <a:ahLst/>
            <a:cxnLst/>
            <a:rect l="l" t="t" r="r" b="b"/>
            <a:pathLst>
              <a:path w="7193280" h="6858000">
                <a:moveTo>
                  <a:pt x="0" y="0"/>
                </a:moveTo>
                <a:lnTo>
                  <a:pt x="7193280" y="0"/>
                </a:lnTo>
                <a:lnTo>
                  <a:pt x="719328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flipH="1">
            <a:off x="1" y="0"/>
            <a:ext cx="10786144" cy="6858000"/>
          </a:xfrm>
          <a:custGeom>
            <a:avLst/>
            <a:gdLst>
              <a:gd name="connsiteX0" fmla="*/ 417305 w 10786144"/>
              <a:gd name="connsiteY0" fmla="*/ 0 h 6858000"/>
              <a:gd name="connsiteX1" fmla="*/ 10786144 w 10786144"/>
              <a:gd name="connsiteY1" fmla="*/ 0 h 6858000"/>
              <a:gd name="connsiteX2" fmla="*/ 10786144 w 10786144"/>
              <a:gd name="connsiteY2" fmla="*/ 5184358 h 6858000"/>
              <a:gd name="connsiteX3" fmla="*/ 10638460 w 10786144"/>
              <a:gd name="connsiteY3" fmla="*/ 5414722 h 6858000"/>
              <a:gd name="connsiteX4" fmla="*/ 9295580 w 10786144"/>
              <a:gd name="connsiteY4" fmla="*/ 6823474 h 6858000"/>
              <a:gd name="connsiteX5" fmla="*/ 9247028 w 10786144"/>
              <a:gd name="connsiteY5" fmla="*/ 6858000 h 6858000"/>
              <a:gd name="connsiteX6" fmla="*/ 2384691 w 10786144"/>
              <a:gd name="connsiteY6" fmla="*/ 6858000 h 6858000"/>
              <a:gd name="connsiteX7" fmla="*/ 2336138 w 10786144"/>
              <a:gd name="connsiteY7" fmla="*/ 6823474 h 6858000"/>
              <a:gd name="connsiteX8" fmla="*/ 0 w 10786144"/>
              <a:gd name="connsiteY8" fmla="*/ 2163020 h 6858000"/>
              <a:gd name="connsiteX9" fmla="*/ 352905 w 10786144"/>
              <a:gd name="connsiteY9" fmla="*/ 163333 h 6858000"/>
            </a:gdLst>
            <a:ahLst/>
            <a:cxnLst/>
            <a:rect l="l" t="t" r="r" b="b"/>
            <a:pathLst>
              <a:path w="10786144" h="6858000">
                <a:moveTo>
                  <a:pt x="417305" y="0"/>
                </a:moveTo>
                <a:lnTo>
                  <a:pt x="10786144" y="0"/>
                </a:lnTo>
                <a:lnTo>
                  <a:pt x="10786144" y="5184358"/>
                </a:lnTo>
                <a:lnTo>
                  <a:pt x="10638460" y="5414722"/>
                </a:lnTo>
                <a:cubicBezTo>
                  <a:pt x="10272657" y="5956182"/>
                  <a:pt x="9818067" y="6432729"/>
                  <a:pt x="9295580" y="6823474"/>
                </a:cubicBezTo>
                <a:lnTo>
                  <a:pt x="9247028" y="6858000"/>
                </a:lnTo>
                <a:lnTo>
                  <a:pt x="2384691" y="6858000"/>
                </a:lnTo>
                <a:lnTo>
                  <a:pt x="2336138" y="6823474"/>
                </a:lnTo>
                <a:cubicBezTo>
                  <a:pt x="917959" y="5762882"/>
                  <a:pt x="0" y="4070151"/>
                  <a:pt x="0" y="2163020"/>
                </a:cubicBezTo>
                <a:cubicBezTo>
                  <a:pt x="0" y="1460393"/>
                  <a:pt x="124599" y="786867"/>
                  <a:pt x="352905" y="16333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0" y="0"/>
            <a:ext cx="10166711" cy="6858000"/>
          </a:xfrm>
          <a:custGeom>
            <a:avLst/>
            <a:gdLst>
              <a:gd name="connsiteX0" fmla="*/ 738402 w 10166711"/>
              <a:gd name="connsiteY0" fmla="*/ 0 h 6858000"/>
              <a:gd name="connsiteX1" fmla="*/ 9831432 w 10166711"/>
              <a:gd name="connsiteY1" fmla="*/ 0 h 6858000"/>
              <a:gd name="connsiteX2" fmla="*/ 9931973 w 10166711"/>
              <a:gd name="connsiteY2" fmla="*/ 174858 h 6858000"/>
              <a:gd name="connsiteX3" fmla="*/ 10154519 w 10166711"/>
              <a:gd name="connsiteY3" fmla="*/ 636835 h 6858000"/>
              <a:gd name="connsiteX4" fmla="*/ 10166711 w 10166711"/>
              <a:gd name="connsiteY4" fmla="*/ 667756 h 6858000"/>
              <a:gd name="connsiteX5" fmla="*/ 10166711 w 10166711"/>
              <a:gd name="connsiteY5" fmla="*/ 4720170 h 6858000"/>
              <a:gd name="connsiteX6" fmla="*/ 10154519 w 10166711"/>
              <a:gd name="connsiteY6" fmla="*/ 4751091 h 6858000"/>
              <a:gd name="connsiteX7" fmla="*/ 8646615 w 10166711"/>
              <a:gd name="connsiteY7" fmla="*/ 6772062 h 6858000"/>
              <a:gd name="connsiteX8" fmla="*/ 8537257 w 10166711"/>
              <a:gd name="connsiteY8" fmla="*/ 6858000 h 6858000"/>
              <a:gd name="connsiteX9" fmla="*/ 2032577 w 10166711"/>
              <a:gd name="connsiteY9" fmla="*/ 6858000 h 6858000"/>
              <a:gd name="connsiteX10" fmla="*/ 1923219 w 10166711"/>
              <a:gd name="connsiteY10" fmla="*/ 6772062 h 6858000"/>
              <a:gd name="connsiteX11" fmla="*/ 0 w 10166711"/>
              <a:gd name="connsiteY11" fmla="*/ 2693963 h 6858000"/>
              <a:gd name="connsiteX12" fmla="*/ 637861 w 10166711"/>
              <a:gd name="connsiteY12" fmla="*/ 174858 h 6858000"/>
            </a:gdLst>
            <a:ahLst/>
            <a:cxnLst/>
            <a:rect l="l" t="t" r="r" b="b"/>
            <a:pathLst>
              <a:path w="10166711" h="6858000">
                <a:moveTo>
                  <a:pt x="738402" y="0"/>
                </a:moveTo>
                <a:lnTo>
                  <a:pt x="9831432" y="0"/>
                </a:lnTo>
                <a:lnTo>
                  <a:pt x="9931973" y="174858"/>
                </a:lnTo>
                <a:cubicBezTo>
                  <a:pt x="10013332" y="324625"/>
                  <a:pt x="10087661" y="478765"/>
                  <a:pt x="10154519" y="636835"/>
                </a:cubicBezTo>
                <a:lnTo>
                  <a:pt x="10166711" y="667756"/>
                </a:lnTo>
                <a:lnTo>
                  <a:pt x="10166711" y="4720170"/>
                </a:lnTo>
                <a:lnTo>
                  <a:pt x="10154519" y="4751091"/>
                </a:lnTo>
                <a:cubicBezTo>
                  <a:pt x="9820230" y="5541440"/>
                  <a:pt x="9299147" y="6233545"/>
                  <a:pt x="8646615" y="6772062"/>
                </a:cubicBezTo>
                <a:lnTo>
                  <a:pt x="8537257" y="6858000"/>
                </a:lnTo>
                <a:lnTo>
                  <a:pt x="2032577" y="6858000"/>
                </a:lnTo>
                <a:lnTo>
                  <a:pt x="1923219" y="6772062"/>
                </a:lnTo>
                <a:cubicBezTo>
                  <a:pt x="748661" y="5802731"/>
                  <a:pt x="0" y="4335776"/>
                  <a:pt x="0" y="2693963"/>
                </a:cubicBezTo>
                <a:cubicBezTo>
                  <a:pt x="0" y="1781845"/>
                  <a:pt x="231068" y="923695"/>
                  <a:pt x="637861" y="1748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flipH="1">
            <a:off x="0" y="0"/>
            <a:ext cx="9635769" cy="6858000"/>
          </a:xfrm>
          <a:custGeom>
            <a:avLst/>
            <a:gdLst>
              <a:gd name="connsiteX0" fmla="*/ 722578 w 9635769"/>
              <a:gd name="connsiteY0" fmla="*/ 0 h 6858000"/>
              <a:gd name="connsiteX1" fmla="*/ 9611282 w 9635769"/>
              <a:gd name="connsiteY1" fmla="*/ 0 h 6858000"/>
              <a:gd name="connsiteX2" fmla="*/ 9635769 w 9635769"/>
              <a:gd name="connsiteY2" fmla="*/ 42588 h 6858000"/>
              <a:gd name="connsiteX3" fmla="*/ 9635769 w 9635769"/>
              <a:gd name="connsiteY3" fmla="*/ 5227353 h 6858000"/>
              <a:gd name="connsiteX4" fmla="*/ 9585826 w 9635769"/>
              <a:gd name="connsiteY4" fmla="*/ 5314212 h 6858000"/>
              <a:gd name="connsiteX5" fmla="*/ 8258387 w 9635769"/>
              <a:gd name="connsiteY5" fmla="*/ 6775414 h 6858000"/>
              <a:gd name="connsiteX6" fmla="*/ 8142251 w 9635769"/>
              <a:gd name="connsiteY6" fmla="*/ 6858000 h 6858000"/>
              <a:gd name="connsiteX7" fmla="*/ 2191609 w 9635769"/>
              <a:gd name="connsiteY7" fmla="*/ 6858000 h 6858000"/>
              <a:gd name="connsiteX8" fmla="*/ 2075474 w 9635769"/>
              <a:gd name="connsiteY8" fmla="*/ 6775414 h 6858000"/>
              <a:gd name="connsiteX9" fmla="*/ 0 w 9635769"/>
              <a:gd name="connsiteY9" fmla="*/ 2634970 h 6858000"/>
              <a:gd name="connsiteX10" fmla="*/ 623621 w 9635769"/>
              <a:gd name="connsiteY10" fmla="*/ 172104 h 6858000"/>
            </a:gdLst>
            <a:ahLst/>
            <a:cxnLst/>
            <a:rect l="l" t="t" r="r" b="b"/>
            <a:pathLst>
              <a:path w="9635769" h="6858000">
                <a:moveTo>
                  <a:pt x="722578" y="0"/>
                </a:moveTo>
                <a:lnTo>
                  <a:pt x="9611282" y="0"/>
                </a:lnTo>
                <a:lnTo>
                  <a:pt x="9635769" y="42588"/>
                </a:lnTo>
                <a:lnTo>
                  <a:pt x="9635769" y="5227353"/>
                </a:lnTo>
                <a:lnTo>
                  <a:pt x="9585826" y="5314212"/>
                </a:lnTo>
                <a:cubicBezTo>
                  <a:pt x="9240602" y="5882375"/>
                  <a:pt x="8788888" y="6378677"/>
                  <a:pt x="8258387" y="6775414"/>
                </a:cubicBezTo>
                <a:lnTo>
                  <a:pt x="8142251" y="6858000"/>
                </a:lnTo>
                <a:lnTo>
                  <a:pt x="2191609" y="6858000"/>
                </a:lnTo>
                <a:lnTo>
                  <a:pt x="2075474" y="6775414"/>
                </a:lnTo>
                <a:cubicBezTo>
                  <a:pt x="815533" y="5833162"/>
                  <a:pt x="0" y="4329305"/>
                  <a:pt x="0" y="2634970"/>
                </a:cubicBezTo>
                <a:cubicBezTo>
                  <a:pt x="0" y="1743215"/>
                  <a:pt x="225910" y="904224"/>
                  <a:pt x="623621" y="172104"/>
                </a:cubicBezTo>
                <a:close/>
              </a:path>
            </a:pathLst>
          </a:custGeom>
          <a:solidFill>
            <a:schemeClr val="bg1"/>
          </a:solidFill>
          <a:ln w="19050" cap="sq">
            <a:noFill/>
            <a:miter/>
          </a:ln>
          <a:effectLst>
            <a:outerShdw blurRad="254000" sx="102000" sy="102000" algn="ctr" rotWithShape="0">
              <a:schemeClr val="accent1">
                <a:lumMod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0" y="0"/>
            <a:ext cx="96377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>
            <a:off x="1237771" y="3209110"/>
            <a:ext cx="6960655" cy="24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5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数智化应用</a:t>
            </a:r>
            <a:endParaRPr kumimoji="1" lang="en-US" altLang="zh-CN" sz="5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Regular" panose="020B0A00000000000000" charset="-122"/>
              <a:ea typeface="Source Han Sans CN Regular" panose="020B0A00000000000000" charset="-122"/>
              <a:cs typeface="Source Han Sans CN Regular" panose="020B0A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1237771" y="1807497"/>
            <a:ext cx="5270073" cy="1402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PART-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478227" flipH="1">
            <a:off x="633423" y="1656366"/>
            <a:ext cx="302978" cy="302262"/>
          </a:xfrm>
          <a:prstGeom prst="donut">
            <a:avLst>
              <a:gd name="adj" fmla="val 13280"/>
            </a:avLst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877377" y="-152400"/>
            <a:ext cx="2558728" cy="33619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100000"/>
                  </a:srgbClr>
                </a:solidFill>
                <a:latin typeface="Source Han Sans CN Regular" panose="020B0A00000000000000" charset="-122"/>
                <a:ea typeface="Source Han Sans CN Regular" panose="020B0A00000000000000" charset="-122"/>
                <a:cs typeface="Source Han Sans CN Regular" panose="020B0A00000000000000" charset="-122"/>
              </a:rPr>
              <a:t>02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>
            <a:off x="4694742" y="762581"/>
            <a:ext cx="1093678" cy="291126"/>
          </a:xfrm>
          <a:custGeom>
            <a:avLst/>
            <a:gdLst>
              <a:gd name="connsiteX0" fmla="*/ 932360 w 1093678"/>
              <a:gd name="connsiteY0" fmla="*/ 0 h 291126"/>
              <a:gd name="connsiteX1" fmla="*/ 960877 w 1093678"/>
              <a:gd name="connsiteY1" fmla="*/ 119831 h 291126"/>
              <a:gd name="connsiteX2" fmla="*/ 1093678 w 1093678"/>
              <a:gd name="connsiteY2" fmla="*/ 145563 h 291126"/>
              <a:gd name="connsiteX3" fmla="*/ 960877 w 1093678"/>
              <a:gd name="connsiteY3" fmla="*/ 171295 h 291126"/>
              <a:gd name="connsiteX4" fmla="*/ 932360 w 1093678"/>
              <a:gd name="connsiteY4" fmla="*/ 291126 h 291126"/>
              <a:gd name="connsiteX5" fmla="*/ 903842 w 1093678"/>
              <a:gd name="connsiteY5" fmla="*/ 171295 h 291126"/>
              <a:gd name="connsiteX6" fmla="*/ 771041 w 1093678"/>
              <a:gd name="connsiteY6" fmla="*/ 145563 h 291126"/>
              <a:gd name="connsiteX7" fmla="*/ 903842 w 1093678"/>
              <a:gd name="connsiteY7" fmla="*/ 119831 h 291126"/>
              <a:gd name="connsiteX8" fmla="*/ 546839 w 1093678"/>
              <a:gd name="connsiteY8" fmla="*/ 0 h 291126"/>
              <a:gd name="connsiteX9" fmla="*/ 575356 w 1093678"/>
              <a:gd name="connsiteY9" fmla="*/ 119831 h 291126"/>
              <a:gd name="connsiteX10" fmla="*/ 708157 w 1093678"/>
              <a:gd name="connsiteY10" fmla="*/ 145563 h 291126"/>
              <a:gd name="connsiteX11" fmla="*/ 575356 w 1093678"/>
              <a:gd name="connsiteY11" fmla="*/ 171295 h 291126"/>
              <a:gd name="connsiteX12" fmla="*/ 546839 w 1093678"/>
              <a:gd name="connsiteY12" fmla="*/ 291126 h 291126"/>
              <a:gd name="connsiteX13" fmla="*/ 518321 w 1093678"/>
              <a:gd name="connsiteY13" fmla="*/ 171295 h 291126"/>
              <a:gd name="connsiteX14" fmla="*/ 385520 w 1093678"/>
              <a:gd name="connsiteY14" fmla="*/ 145563 h 291126"/>
              <a:gd name="connsiteX15" fmla="*/ 518321 w 1093678"/>
              <a:gd name="connsiteY15" fmla="*/ 119831 h 291126"/>
              <a:gd name="connsiteX16" fmla="*/ 161319 w 1093678"/>
              <a:gd name="connsiteY16" fmla="*/ 0 h 291126"/>
              <a:gd name="connsiteX17" fmla="*/ 189836 w 1093678"/>
              <a:gd name="connsiteY17" fmla="*/ 119831 h 291126"/>
              <a:gd name="connsiteX18" fmla="*/ 322637 w 1093678"/>
              <a:gd name="connsiteY18" fmla="*/ 145563 h 291126"/>
              <a:gd name="connsiteX19" fmla="*/ 189836 w 1093678"/>
              <a:gd name="connsiteY19" fmla="*/ 171295 h 291126"/>
              <a:gd name="connsiteX20" fmla="*/ 161319 w 1093678"/>
              <a:gd name="connsiteY20" fmla="*/ 291126 h 291126"/>
              <a:gd name="connsiteX21" fmla="*/ 132801 w 1093678"/>
              <a:gd name="connsiteY21" fmla="*/ 171295 h 291126"/>
              <a:gd name="connsiteX22" fmla="*/ 0 w 1093678"/>
              <a:gd name="connsiteY22" fmla="*/ 145563 h 291126"/>
              <a:gd name="connsiteX23" fmla="*/ 132801 w 1093678"/>
              <a:gd name="connsiteY23" fmla="*/ 119831 h 291126"/>
            </a:gdLst>
            <a:ahLst/>
            <a:cxnLst/>
            <a:rect l="l" t="t" r="r" b="b"/>
            <a:pathLst>
              <a:path w="1093678" h="291126">
                <a:moveTo>
                  <a:pt x="932360" y="0"/>
                </a:moveTo>
                <a:lnTo>
                  <a:pt x="960877" y="119831"/>
                </a:lnTo>
                <a:lnTo>
                  <a:pt x="1093678" y="145563"/>
                </a:lnTo>
                <a:lnTo>
                  <a:pt x="960877" y="171295"/>
                </a:lnTo>
                <a:lnTo>
                  <a:pt x="932360" y="291126"/>
                </a:lnTo>
                <a:lnTo>
                  <a:pt x="903842" y="171295"/>
                </a:lnTo>
                <a:lnTo>
                  <a:pt x="771041" y="145563"/>
                </a:lnTo>
                <a:lnTo>
                  <a:pt x="903842" y="119831"/>
                </a:lnTo>
                <a:close/>
                <a:moveTo>
                  <a:pt x="546839" y="0"/>
                </a:moveTo>
                <a:lnTo>
                  <a:pt x="575356" y="119831"/>
                </a:lnTo>
                <a:lnTo>
                  <a:pt x="708157" y="145563"/>
                </a:lnTo>
                <a:lnTo>
                  <a:pt x="575356" y="171295"/>
                </a:lnTo>
                <a:lnTo>
                  <a:pt x="546839" y="291126"/>
                </a:lnTo>
                <a:lnTo>
                  <a:pt x="518321" y="171295"/>
                </a:lnTo>
                <a:lnTo>
                  <a:pt x="385520" y="145563"/>
                </a:lnTo>
                <a:lnTo>
                  <a:pt x="518321" y="119831"/>
                </a:lnTo>
                <a:close/>
                <a:moveTo>
                  <a:pt x="161319" y="0"/>
                </a:moveTo>
                <a:lnTo>
                  <a:pt x="189836" y="119831"/>
                </a:lnTo>
                <a:lnTo>
                  <a:pt x="322637" y="145563"/>
                </a:lnTo>
                <a:lnTo>
                  <a:pt x="189836" y="171295"/>
                </a:lnTo>
                <a:lnTo>
                  <a:pt x="161319" y="291126"/>
                </a:lnTo>
                <a:lnTo>
                  <a:pt x="132801" y="171295"/>
                </a:lnTo>
                <a:lnTo>
                  <a:pt x="0" y="145563"/>
                </a:lnTo>
                <a:lnTo>
                  <a:pt x="132801" y="11983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9478227" flipH="1">
            <a:off x="8209366" y="3181003"/>
            <a:ext cx="653143" cy="563054"/>
          </a:xfrm>
          <a:prstGeom prst="triangle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7" name="图片 1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" y="497840"/>
            <a:ext cx="2827655" cy="372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7967980" y="1886673"/>
            <a:ext cx="3550920" cy="3935554"/>
          </a:xfrm>
          <a:prstGeom prst="roundRect">
            <a:avLst>
              <a:gd name="adj" fmla="val 7055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76200" dist="38100" dir="5400000" algn="t" rotWithShape="0">
              <a:schemeClr val="tx1">
                <a:lumMod val="85000"/>
                <a:lumOff val="1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>
            <a:off x="5074920" y="1886673"/>
            <a:ext cx="3228340" cy="3935554"/>
          </a:xfrm>
          <a:prstGeom prst="roundRect">
            <a:avLst>
              <a:gd name="adj" fmla="val 7055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76200" dist="38100" dir="5400000" algn="t" rotWithShape="0">
              <a:schemeClr val="tx1">
                <a:lumMod val="85000"/>
                <a:lumOff val="1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 rot="2700000">
            <a:off x="4037107" y="3250977"/>
            <a:ext cx="1206946" cy="1206946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8900000" scaled="0"/>
          </a:gradFill>
          <a:ln w="12700" cap="sq">
            <a:noFill/>
            <a:miter/>
          </a:ln>
          <a:effectLst>
            <a:outerShdw blurRad="50800" dist="38100" dir="5400000" algn="t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6748041" y="4791919"/>
            <a:ext cx="1365812" cy="120376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5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7F7F7F">
                    <a:alpha val="9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9954229" y="4791919"/>
            <a:ext cx="1365812" cy="120376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50000"/>
              </a:lnSpc>
            </a:pPr>
            <a:r>
              <a:rPr kumimoji="1" lang="en-US" altLang="zh-CN" sz="6600">
                <a:ln w="12700">
                  <a:noFill/>
                </a:ln>
                <a:solidFill>
                  <a:srgbClr val="7F7F7F">
                    <a:alpha val="9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03</a:t>
            </a:r>
            <a:endParaRPr kumimoji="1" lang="zh-CN" altLang="en-US"/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4521200" y="3823970"/>
            <a:ext cx="548640" cy="8128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 rot="2700000">
            <a:off x="4776950" y="3695103"/>
            <a:ext cx="441937" cy="8128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 rot="18900000" flipV="1">
            <a:off x="4776518" y="3953243"/>
            <a:ext cx="442800" cy="8128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6750" y="1436370"/>
            <a:ext cx="4033520" cy="4559300"/>
          </a:xfrm>
          <a:prstGeom prst="roundRect">
            <a:avLst>
              <a:gd name="adj" fmla="val 7055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76200" dist="38100" dir="5400000" algn="t" rotWithShape="0">
              <a:schemeClr val="tx1">
                <a:lumMod val="85000"/>
                <a:lumOff val="1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2865120" y="4886959"/>
            <a:ext cx="1741604" cy="1502265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50000"/>
              </a:lnSpc>
            </a:pPr>
            <a:r>
              <a:rPr kumimoji="1" lang="en-US" altLang="zh-CN" sz="9600">
                <a:ln w="12700">
                  <a:noFill/>
                </a:ln>
                <a:solidFill>
                  <a:srgbClr val="002CB0">
                    <a:alpha val="9000"/>
                  </a:srgbClr>
                </a:solidFill>
                <a:latin typeface="Source Han Sans" panose="020B0500000000000000" charset="-122"/>
                <a:ea typeface="Source Han Sans" panose="020B0500000000000000" charset="-122"/>
                <a:cs typeface="Source Han Sans" panose="020B0500000000000000" charset="-122"/>
              </a:rPr>
              <a:t>01</a:t>
            </a:r>
            <a:endParaRPr kumimoji="1" lang="zh-CN" altLang="en-US"/>
          </a:p>
        </p:txBody>
      </p:sp>
      <p:sp>
        <p:nvSpPr>
          <p:cNvPr id="13" name="标题 1"/>
          <p:cNvSpPr txBox="1"/>
          <p:nvPr>
            <p:custDataLst>
              <p:tags r:id="rId9"/>
            </p:custDataLst>
          </p:nvPr>
        </p:nvSpPr>
        <p:spPr>
          <a:xfrm>
            <a:off x="5360670" y="2230249"/>
            <a:ext cx="2631440" cy="76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测试意义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4" name="标题 1"/>
          <p:cNvSpPr txBox="1"/>
          <p:nvPr>
            <p:custDataLst>
              <p:tags r:id="rId10"/>
            </p:custDataLst>
          </p:nvPr>
        </p:nvSpPr>
        <p:spPr>
          <a:xfrm>
            <a:off x="5360670" y="3083689"/>
            <a:ext cx="2631440" cy="23679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为信创POS设计和国产CPU选型提供重要参考，验证了国产处理器的可靠性和性能。
测试结果表明国产处理器可替代传统处理器，推动信创产业发展。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标题 1"/>
          <p:cNvSpPr txBox="1"/>
          <p:nvPr>
            <p:custDataLst>
              <p:tags r:id="rId11"/>
            </p:custDataLst>
          </p:nvPr>
        </p:nvSpPr>
        <p:spPr>
          <a:xfrm>
            <a:off x="8625840" y="2230249"/>
            <a:ext cx="2631440" cy="76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测试结果应用</a:t>
            </a:r>
            <a:endParaRPr kumimoji="1" lang="en-US" altLang="zh-CN" sz="16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6" name="标题 1"/>
          <p:cNvSpPr txBox="1"/>
          <p:nvPr>
            <p:custDataLst>
              <p:tags r:id="rId12"/>
            </p:custDataLst>
          </p:nvPr>
        </p:nvSpPr>
        <p:spPr>
          <a:xfrm>
            <a:off x="8625840" y="3083689"/>
            <a:ext cx="2631440" cy="23679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测试结果为后续信创POS产品研发提供了数据支持，确定了适合加油站业务的处理器型号。
为信创POS产品设计奠定了基础，确保产品符合信创要求和业务需求。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880110" y="1834008"/>
            <a:ext cx="3594100" cy="848231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Source Han Sans CN Bold" panose="020B0800000000000000" charset="-122"/>
              </a:rPr>
              <a:t>兆芯处理器测试</a:t>
            </a:r>
            <a:endParaRPr kumimoji="1" lang="en-US" altLang="zh-CN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Source Han Sans CN Bold" panose="020B0800000000000000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880110" y="2727960"/>
            <a:ext cx="3594100" cy="310896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兆芯X86处理器应用于中国石油安徽销售加油站测试，测试环境为加油站BOS服务器端。
测试时长为半年，两款处理器技术指标和性能均满足中石油业务需求。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 flipH="1">
            <a:off x="0" y="0"/>
            <a:ext cx="1008000" cy="1008000"/>
          </a:xfrm>
          <a:custGeom>
            <a:avLst/>
            <a:gdLst>
              <a:gd name="connsiteX0" fmla="*/ 1008000 w 1008000"/>
              <a:gd name="connsiteY0" fmla="*/ 0 h 1008000"/>
              <a:gd name="connsiteX1" fmla="*/ 870392 w 1008000"/>
              <a:gd name="connsiteY1" fmla="*/ 0 h 1008000"/>
              <a:gd name="connsiteX2" fmla="*/ 713360 w 1008000"/>
              <a:gd name="connsiteY2" fmla="*/ 0 h 1008000"/>
              <a:gd name="connsiteX3" fmla="*/ 48404 w 1008000"/>
              <a:gd name="connsiteY3" fmla="*/ 0 h 1008000"/>
              <a:gd name="connsiteX4" fmla="*/ 14261 w 1008000"/>
              <a:gd name="connsiteY4" fmla="*/ 82628 h 1008000"/>
              <a:gd name="connsiteX5" fmla="*/ 765717 w 1008000"/>
              <a:gd name="connsiteY5" fmla="*/ 836017 h 1008000"/>
              <a:gd name="connsiteX6" fmla="*/ 772508 w 1008000"/>
              <a:gd name="connsiteY6" fmla="*/ 841197 h 1008000"/>
              <a:gd name="connsiteX7" fmla="*/ 776419 w 1008000"/>
              <a:gd name="connsiteY7" fmla="*/ 844157 h 1008000"/>
              <a:gd name="connsiteX8" fmla="*/ 925586 w 1008000"/>
              <a:gd name="connsiteY8" fmla="*/ 993725 h 1008000"/>
              <a:gd name="connsiteX9" fmla="*/ 1008000 w 1008000"/>
              <a:gd name="connsiteY9" fmla="*/ 959508 h 1008000"/>
              <a:gd name="connsiteX10" fmla="*/ 1008000 w 1008000"/>
              <a:gd name="connsiteY10" fmla="*/ 294640 h 1008000"/>
              <a:gd name="connsiteX11" fmla="*/ 1008000 w 1008000"/>
              <a:gd name="connsiteY11" fmla="*/ 137994 h 1008000"/>
            </a:gdLst>
            <a:ahLst/>
            <a:cxnLst/>
            <a:rect l="l" t="t" r="r" b="b"/>
            <a:pathLst>
              <a:path w="1008000" h="1008000">
                <a:moveTo>
                  <a:pt x="1008000" y="0"/>
                </a:moveTo>
                <a:lnTo>
                  <a:pt x="870392" y="0"/>
                </a:lnTo>
                <a:lnTo>
                  <a:pt x="713360" y="0"/>
                </a:lnTo>
                <a:lnTo>
                  <a:pt x="48404" y="0"/>
                </a:lnTo>
                <a:cubicBezTo>
                  <a:pt x="5389" y="0"/>
                  <a:pt x="-16207" y="52140"/>
                  <a:pt x="14261" y="82628"/>
                </a:cubicBezTo>
                <a:lnTo>
                  <a:pt x="765717" y="836017"/>
                </a:lnTo>
                <a:cubicBezTo>
                  <a:pt x="767729" y="838052"/>
                  <a:pt x="770016" y="839795"/>
                  <a:pt x="772508" y="841197"/>
                </a:cubicBezTo>
                <a:cubicBezTo>
                  <a:pt x="773944" y="841993"/>
                  <a:pt x="775262" y="842990"/>
                  <a:pt x="776419" y="844157"/>
                </a:cubicBezTo>
                <a:lnTo>
                  <a:pt x="925586" y="993725"/>
                </a:lnTo>
                <a:cubicBezTo>
                  <a:pt x="955995" y="1024227"/>
                  <a:pt x="1008000" y="1002605"/>
                  <a:pt x="1008000" y="959508"/>
                </a:cubicBezTo>
                <a:lnTo>
                  <a:pt x="1008000" y="294640"/>
                </a:lnTo>
                <a:lnTo>
                  <a:pt x="1008000" y="1379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584" cap="flat">
            <a:noFill/>
            <a:miter/>
          </a:ln>
          <a:effectLst>
            <a:outerShdw blurRad="317500" dist="190500" dir="810000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55292" y="420464"/>
            <a:ext cx="10567087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英泰信创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POS</a:t>
            </a:r>
            <a:r>
              <a:rPr kumimoji="1" lang="zh-CN" altLang="en-US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通过</a:t>
            </a: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  <a:sym typeface="+mn-ea"/>
              </a:rPr>
              <a:t>中国石油安徽销售加油站测试</a:t>
            </a:r>
            <a:endParaRPr kumimoji="1" lang="zh-CN" altLang="en-US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2" name="图片 21" descr="金翼大赛gai-1 -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pic>
        <p:nvPicPr>
          <p:cNvPr id="23" name="图片 22" descr="cs -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19*431"/>
  <p:tag name="TABLE_ENDDRAG_RECT" val="99*19*719*431"/>
</p:tagLst>
</file>

<file path=ppt/tags/tag10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00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101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102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103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104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05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06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07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08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09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1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10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11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12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13.xml><?xml version="1.0" encoding="utf-8"?>
<p:tagLst xmlns:p="http://schemas.openxmlformats.org/presentationml/2006/main">
  <p:tag name="KSO_WM_DIAGRAM_VIRTUALLY_FRAME" val="{&quot;height&quot;:360.02496062992134,&quot;left&quot;:264.37976377952754,&quot;top&quot;:97.42503937007868,&quot;width&quot;:639.42031496063}"/>
</p:tagLst>
</file>

<file path=ppt/tags/tag114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15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16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17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18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19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20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1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2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3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4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5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6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7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28.xml><?xml version="1.0" encoding="utf-8"?>
<p:tagLst xmlns:p="http://schemas.openxmlformats.org/presentationml/2006/main">
  <p:tag name="KSO_WM_DIAGRAM_VIRTUALLY_FRAME" val="{&quot;height&quot;:317.7768503937008,&quot;left&quot;:63.06968503937007,&quot;top&quot;:134.77314960629923,&quot;width&quot;:553.0607086614174}"/>
</p:tagLst>
</file>

<file path=ppt/tags/tag13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4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5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6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7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8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19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20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1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2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3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4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5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6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7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8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29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3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30.xml><?xml version="1.0" encoding="utf-8"?>
<p:tagLst xmlns:p="http://schemas.openxmlformats.org/presentationml/2006/main">
  <p:tag name="KSO_WM_DIAGRAM_VIRTUALLY_FRAME" val="{&quot;height&quot;:353.4399212598425,&quot;left&quot;:51.4463779527559,&quot;top&quot;:93.33629921259842,&quot;width&quot;:868.1018110236221}"/>
</p:tagLst>
</file>

<file path=ppt/tags/tag31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2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3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4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5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6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7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8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39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4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40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41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42.xml><?xml version="1.0" encoding="utf-8"?>
<p:tagLst xmlns:p="http://schemas.openxmlformats.org/presentationml/2006/main">
  <p:tag name="KSO_WM_DIAGRAM_VIRTUALLY_FRAME" val="{&quot;height&quot;:370.6443307086614,&quot;left&quot;:298.2000235333875,&quot;top&quot;:101.45692913385827,&quot;width&quot;:609.7499764666125}"/>
</p:tagLst>
</file>

<file path=ppt/tags/tag43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44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45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46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47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48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49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50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1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2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3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4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5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6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7.xml><?xml version="1.0" encoding="utf-8"?>
<p:tagLst xmlns:p="http://schemas.openxmlformats.org/presentationml/2006/main">
  <p:tag name="KSO_WM_DIAGRAM_VIRTUALLY_FRAME" val="{&quot;height&quot;:372.6979527559055,&quot;left&quot;:172.34149606299212,&quot;top&quot;:86.75,&quot;width&quot;:660.3085039370078}"/>
</p:tagLst>
</file>

<file path=ppt/tags/tag58.xml><?xml version="1.0" encoding="utf-8"?>
<p:tagLst xmlns:p="http://schemas.openxmlformats.org/presentationml/2006/main">
  <p:tag name="KSO_WM_DIAGRAM_VIRTUALLY_FRAME" val="{&quot;height&quot;:292.20007874015744,&quot;left&quot;:414.43196850393696,&quot;top&quot;:131.99992125984252,&quot;width&quot;:492.56803149606304}"/>
</p:tagLst>
</file>

<file path=ppt/tags/tag59.xml><?xml version="1.0" encoding="utf-8"?>
<p:tagLst xmlns:p="http://schemas.openxmlformats.org/presentationml/2006/main">
  <p:tag name="KSO_WM_DIAGRAM_VIRTUALLY_FRAME" val="{&quot;height&quot;:292.20007874015744,&quot;left&quot;:414.43196850393696,&quot;top&quot;:131.99992125984252,&quot;width&quot;:492.56803149606304}"/>
</p:tagLst>
</file>

<file path=ppt/tags/tag6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60.xml><?xml version="1.0" encoding="utf-8"?>
<p:tagLst xmlns:p="http://schemas.openxmlformats.org/presentationml/2006/main">
  <p:tag name="KSO_WM_DIAGRAM_VIRTUALLY_FRAME" val="{&quot;height&quot;:292.20007874015744,&quot;left&quot;:414.43196850393696,&quot;top&quot;:131.99992125984252,&quot;width&quot;:492.56803149606304}"/>
</p:tagLst>
</file>

<file path=ppt/tags/tag61.xml><?xml version="1.0" encoding="utf-8"?>
<p:tagLst xmlns:p="http://schemas.openxmlformats.org/presentationml/2006/main">
  <p:tag name="KSO_WM_DIAGRAM_VIRTUALLY_FRAME" val="{&quot;height&quot;:292.20007874015744,&quot;left&quot;:414.43196850393696,&quot;top&quot;:131.99992125984252,&quot;width&quot;:492.56803149606304}"/>
</p:tagLst>
</file>

<file path=ppt/tags/tag62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63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64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65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66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67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68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69.xml><?xml version="1.0" encoding="utf-8"?>
<p:tagLst xmlns:p="http://schemas.openxmlformats.org/presentationml/2006/main">
  <p:tag name="KSO_WM_DIAGRAM_VIRTUALLY_FRAME" val="{&quot;height&quot;:299.6993700787402,&quot;left&quot;:59.1,&quot;top&quot;:124.10062992125981,&quot;width&quot;:307.22842519685037}"/>
</p:tagLst>
</file>

<file path=ppt/tags/tag7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70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1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2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3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4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5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6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7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8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79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80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1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2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3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4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5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6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7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8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89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9.xml><?xml version="1.0" encoding="utf-8"?>
<p:tagLst xmlns:p="http://schemas.openxmlformats.org/presentationml/2006/main">
  <p:tag name="KSO_WM_DIAGRAM_VIRTUALLY_FRAME" val="{&quot;height&quot;:370.2017322834646,&quot;left&quot;:29.18803149606299,&quot;top&quot;:97.16976377952756,&quot;width&quot;:887.161968503937}"/>
</p:tagLst>
</file>

<file path=ppt/tags/tag90.xml><?xml version="1.0" encoding="utf-8"?>
<p:tagLst xmlns:p="http://schemas.openxmlformats.org/presentationml/2006/main">
  <p:tag name="KSO_WM_DIAGRAM_VIRTUALLY_FRAME" val="{&quot;height&quot;:394,&quot;left&quot;:152.7914960629921,&quot;top&quot;:78.65,&quot;width&quot;:647.8170866141733}"/>
</p:tagLst>
</file>

<file path=ppt/tags/tag91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2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3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4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5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6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7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8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ags/tag99.xml><?xml version="1.0" encoding="utf-8"?>
<p:tagLst xmlns:p="http://schemas.openxmlformats.org/presentationml/2006/main">
  <p:tag name="KSO_WM_DIAGRAM_VIRTUALLY_FRAME" val="{&quot;height&quot;:329.05251968503933,&quot;left&quot;:53.77,&quot;top&quot;:101.13330708661417,&quot;width&quot;:849.734015748031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3410</Words>
  <Application>WPS 演示</Application>
  <PresentationFormat>宽屏</PresentationFormat>
  <Paragraphs>273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OPPOSans H</vt:lpstr>
      <vt:lpstr>OPPOSans L</vt:lpstr>
      <vt:lpstr>Source Han Sans CN Regular</vt:lpstr>
      <vt:lpstr>Source Han Sans CN Bold</vt:lpstr>
      <vt:lpstr>Source Han Sans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ls</cp:lastModifiedBy>
  <cp:revision>43</cp:revision>
  <dcterms:created xsi:type="dcterms:W3CDTF">2024-11-20T09:24:00Z</dcterms:created>
  <dcterms:modified xsi:type="dcterms:W3CDTF">2025-03-14T07:36:09Z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D8AAFD1FB4EC815E58633C6784B3D25E_43</vt:lpwstr>
  </property>
</Properties>
</file>