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1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256" r:id="rId3"/>
    <p:sldId id="257" r:id="rId5"/>
    <p:sldId id="259" r:id="rId6"/>
    <p:sldId id="260" r:id="rId7"/>
    <p:sldId id="275" r:id="rId8"/>
    <p:sldId id="276" r:id="rId9"/>
    <p:sldId id="274" r:id="rId10"/>
    <p:sldId id="277" r:id="rId11"/>
    <p:sldId id="278" r:id="rId12"/>
    <p:sldId id="279" r:id="rId13"/>
    <p:sldId id="261" r:id="rId14"/>
    <p:sldId id="268" r:id="rId15"/>
    <p:sldId id="289" r:id="rId16"/>
    <p:sldId id="270" r:id="rId17"/>
    <p:sldId id="296" r:id="rId18"/>
    <p:sldId id="267" r:id="rId19"/>
  </p:sldIdLst>
  <p:sldSz cx="12192000" cy="6858000"/>
  <p:notesSz cx="7103745" cy="10234295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74CB"/>
    <a:srgbClr val="2E54A1"/>
    <a:srgbClr val="404040"/>
    <a:srgbClr val="B2B2B2"/>
    <a:srgbClr val="202020"/>
    <a:srgbClr val="323232"/>
    <a:srgbClr val="CC3300"/>
    <a:srgbClr val="CC0000"/>
    <a:srgbClr val="FF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00" d="100"/>
          <a:sy n="100" d="100"/>
        </p:scale>
        <p:origin x="1080" y="90"/>
      </p:cViewPr>
      <p:guideLst>
        <p:guide orient="horz" pos="2160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19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2.emf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.bin"/><Relationship Id="rId3" Type="http://schemas.openxmlformats.org/officeDocument/2006/relationships/tags" Target="../tags/tag6.xml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7.png"/><Relationship Id="rId7" Type="http://schemas.openxmlformats.org/officeDocument/2006/relationships/image" Target="../media/image36.tiff"/><Relationship Id="rId6" Type="http://schemas.openxmlformats.org/officeDocument/2006/relationships/image" Target="../media/image35.tiff"/><Relationship Id="rId5" Type="http://schemas.openxmlformats.org/officeDocument/2006/relationships/image" Target="../media/image34.jpeg"/><Relationship Id="rId4" Type="http://schemas.openxmlformats.org/officeDocument/2006/relationships/tags" Target="../tags/tag18.xml"/><Relationship Id="rId3" Type="http://schemas.openxmlformats.org/officeDocument/2006/relationships/image" Target="../media/image33.tiff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tags" Target="../tags/tag3.xml"/><Relationship Id="rId4" Type="http://schemas.openxmlformats.org/officeDocument/2006/relationships/image" Target="../media/image4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sv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8.svg"/><Relationship Id="rId12" Type="http://schemas.openxmlformats.org/officeDocument/2006/relationships/image" Target="../media/image17.png"/><Relationship Id="rId11" Type="http://schemas.openxmlformats.org/officeDocument/2006/relationships/image" Target="../media/image16.svg"/><Relationship Id="rId10" Type="http://schemas.openxmlformats.org/officeDocument/2006/relationships/image" Target="../media/image15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6" Type="http://schemas.openxmlformats.org/officeDocument/2006/relationships/tags" Target="../tags/tag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数智供应链赛道-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4545" cy="68821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18415" y="3757930"/>
            <a:ext cx="12216765" cy="223329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-1841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6600" y="1219835"/>
            <a:ext cx="10797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三、辅助证明：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105" y="624840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案例简述及辅助证明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5分）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9" name="图片 8" descr="lQDPJw4nRmBdOVnNBgTNBDiwACWagHu1VWoHkXISAXX4AA_1080_1540"/>
          <p:cNvPicPr>
            <a:picLocks noChangeAspect="1"/>
          </p:cNvPicPr>
          <p:nvPr/>
        </p:nvPicPr>
        <p:blipFill>
          <a:blip r:embed="rId3"/>
          <a:srcRect t="3563" b="3165"/>
          <a:stretch>
            <a:fillRect/>
          </a:stretch>
        </p:blipFill>
        <p:spPr>
          <a:xfrm>
            <a:off x="1295400" y="2157730"/>
            <a:ext cx="2279650" cy="3034030"/>
          </a:xfrm>
          <a:prstGeom prst="rect">
            <a:avLst/>
          </a:prstGeom>
          <a:effectLst>
            <a:outerShdw blurRad="177800" dist="38100" dir="5400000" sx="102000" sy="102000" algn="t" rotWithShape="0">
              <a:prstClr val="black">
                <a:alpha val="32000"/>
              </a:prstClr>
            </a:outerShdw>
          </a:effectLst>
        </p:spPr>
      </p:pic>
      <p:pic>
        <p:nvPicPr>
          <p:cNvPr id="11" name="图片 10" descr="lQDPJwpjNfwl5tnNBY_NBDiw8r1O22sWFu8HkXIMUWDLAA_1080_1423"/>
          <p:cNvPicPr>
            <a:picLocks noChangeAspect="1"/>
          </p:cNvPicPr>
          <p:nvPr/>
        </p:nvPicPr>
        <p:blipFill>
          <a:blip r:embed="rId4"/>
          <a:srcRect t="703"/>
          <a:stretch>
            <a:fillRect/>
          </a:stretch>
        </p:blipFill>
        <p:spPr>
          <a:xfrm>
            <a:off x="3706495" y="2158365"/>
            <a:ext cx="2317750" cy="3033395"/>
          </a:xfrm>
          <a:prstGeom prst="rect">
            <a:avLst/>
          </a:prstGeom>
          <a:effectLst>
            <a:outerShdw blurRad="177800" dist="38100" dir="5400000" sx="102000" sy="102000" algn="t" rotWithShape="0">
              <a:prstClr val="black">
                <a:alpha val="32000"/>
              </a:prstClr>
            </a:outerShdw>
          </a:effectLst>
        </p:spPr>
      </p:pic>
      <p:pic>
        <p:nvPicPr>
          <p:cNvPr id="12" name="图片 11" descr="lQDPKGpRwW5kWFnNBbvNBDiw4kPVNKqDi2EHkXIQgOFPAA_1080_1467"/>
          <p:cNvPicPr>
            <a:picLocks noChangeAspect="1"/>
          </p:cNvPicPr>
          <p:nvPr/>
        </p:nvPicPr>
        <p:blipFill>
          <a:blip r:embed="rId5"/>
          <a:srcRect t="1311" b="1108"/>
          <a:stretch>
            <a:fillRect/>
          </a:stretch>
        </p:blipFill>
        <p:spPr>
          <a:xfrm>
            <a:off x="6155690" y="2157095"/>
            <a:ext cx="2284095" cy="3029585"/>
          </a:xfrm>
          <a:prstGeom prst="rect">
            <a:avLst/>
          </a:prstGeom>
          <a:effectLst>
            <a:outerShdw blurRad="177800" dist="38100" dir="5400000" sx="102000" sy="102000" algn="t" rotWithShape="0">
              <a:prstClr val="black">
                <a:alpha val="32000"/>
              </a:prstClr>
            </a:outerShdw>
          </a:effectLst>
        </p:spPr>
      </p:pic>
      <p:pic>
        <p:nvPicPr>
          <p:cNvPr id="16" name="图片 15" descr="lQDPKGm3JFAGpdnNBa_NBDiwF9k0DMdpyygHkXIK8C_IAA_1080_1455"/>
          <p:cNvPicPr>
            <a:picLocks noChangeAspect="1"/>
          </p:cNvPicPr>
          <p:nvPr/>
        </p:nvPicPr>
        <p:blipFill>
          <a:blip r:embed="rId6"/>
          <a:srcRect b="1455"/>
          <a:stretch>
            <a:fillRect/>
          </a:stretch>
        </p:blipFill>
        <p:spPr>
          <a:xfrm>
            <a:off x="8571230" y="2158365"/>
            <a:ext cx="2272665" cy="3018790"/>
          </a:xfrm>
          <a:prstGeom prst="rect">
            <a:avLst/>
          </a:prstGeom>
          <a:effectLst>
            <a:outerShdw blurRad="177800" dist="38100" dir="5400000" sx="102000" sy="102000" algn="t" rotWithShape="0">
              <a:prstClr val="black">
                <a:alpha val="32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209040" y="1530350"/>
            <a:ext cx="5577205" cy="475615"/>
          </a:xfrm>
          <a:prstGeom prst="rect">
            <a:avLst/>
          </a:prstGeom>
        </p:spPr>
        <p:txBody>
          <a:bodyPr wrap="square">
            <a:spAutoFit/>
          </a:bodyPr>
          <a:p>
            <a:pPr indent="0" defTabSz="266700" fontAlgn="auto">
              <a:lnSpc>
                <a:spcPts val="3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、合作案例及盘点应用：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95400" y="5449570"/>
            <a:ext cx="2279650" cy="28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bg1"/>
                </a:solidFill>
                <a:latin typeface="Microsoft YaHei Regular" panose="020B0502040204020203" charset="-122"/>
                <a:ea typeface="Microsoft YaHei Regular" panose="020B0502040204020203" charset="-122"/>
                <a:sym typeface="+mn-ea"/>
              </a:rPr>
              <a:t>家家悦烟台福山一店</a:t>
            </a:r>
            <a:endParaRPr lang="zh-CN" altLang="en-US" sz="1400">
              <a:solidFill>
                <a:schemeClr val="bg1"/>
              </a:solidFill>
              <a:latin typeface="Microsoft YaHei Regular" panose="020B0502040204020203" charset="-122"/>
              <a:ea typeface="Microsoft YaHei Regular" panose="020B0502040204020203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06495" y="5449570"/>
            <a:ext cx="2317750" cy="28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bg1"/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家家悦临沂滨河阳光店</a:t>
            </a:r>
            <a:endParaRPr lang="zh-CN" altLang="en-US" sz="1400">
              <a:solidFill>
                <a:schemeClr val="bg1"/>
              </a:solidFill>
              <a:latin typeface="Microsoft YaHei Regular" panose="020B0502040204020203" charset="-122"/>
              <a:ea typeface="Microsoft YaHei Regular" panose="020B0502040204020203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57595" y="5449570"/>
            <a:ext cx="2284730" cy="28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bg1"/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家家悦青岛南京路店</a:t>
            </a:r>
            <a:endParaRPr lang="zh-CN" altLang="en-US" sz="1400">
              <a:solidFill>
                <a:schemeClr val="bg1"/>
              </a:solidFill>
              <a:latin typeface="Microsoft YaHei Regular" panose="020B0502040204020203" charset="-122"/>
              <a:ea typeface="Microsoft YaHei Regular" panose="020B0502040204020203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575675" y="5449570"/>
            <a:ext cx="2269490" cy="28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bg1"/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北京京客隆京源店</a:t>
            </a:r>
            <a:endParaRPr lang="zh-CN" altLang="en-US" sz="1400">
              <a:solidFill>
                <a:schemeClr val="bg1"/>
              </a:solidFill>
              <a:latin typeface="Microsoft YaHei Regular" panose="020B0502040204020203" charset="-122"/>
              <a:ea typeface="Microsoft YaHei Regular" panose="020B0502040204020203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01650" y="624840"/>
            <a:ext cx="115652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案例阐述维度重点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85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650" y="127063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数智化应用（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35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14" name="对象 13"/>
          <p:cNvGraphicFramePr/>
          <p:nvPr/>
        </p:nvGraphicFramePr>
        <p:xfrm>
          <a:off x="7906385" y="956945"/>
          <a:ext cx="3798570" cy="912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" r:id="rId4" imgW="2606040" imgH="696595" progId="Visio.Drawing.15">
                  <p:embed/>
                </p:oleObj>
              </mc:Choice>
              <mc:Fallback>
                <p:oleObj name="" r:id="rId4" imgW="2606040" imgH="696595" progId="Visio.Drawing.15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06385" y="956945"/>
                        <a:ext cx="3798570" cy="912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/>
          <p:nvPr/>
        </p:nvGraphicFramePr>
        <p:xfrm>
          <a:off x="621030" y="1914525"/>
          <a:ext cx="10859135" cy="392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" r:id="rId6" imgW="4948555" imgH="1888490" progId="Visio.Drawing.15">
                  <p:embed/>
                </p:oleObj>
              </mc:Choice>
              <mc:Fallback>
                <p:oleObj name="" r:id="rId6" imgW="4948555" imgH="1888490" progId="Visio.Drawing.15">
                  <p:embed/>
                  <p:pic>
                    <p:nvPicPr>
                      <p:cNvPr id="0" name="图片 1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1030" y="1914525"/>
                        <a:ext cx="10859135" cy="392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矩形 17"/>
          <p:cNvSpPr/>
          <p:nvPr/>
        </p:nvSpPr>
        <p:spPr>
          <a:xfrm>
            <a:off x="1315085" y="3248025"/>
            <a:ext cx="8907780" cy="9131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 fontAlgn="auto">
              <a:lnSpc>
                <a:spcPts val="3000"/>
              </a:lnSpc>
            </a:pP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、使用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视觉盘点秤在卖场和库房可视化操作见物盘物，自动识别商品、所见即所得。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ts val="3000"/>
              </a:lnSpc>
            </a:pP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、盘点数据自动录入、比对，过程信息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全部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实时传到云端后台保存。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673735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库存周转率（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4390" y="4573905"/>
            <a:ext cx="9528810" cy="112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indent="0" fontAlgn="auto">
              <a:lnSpc>
                <a:spcPts val="2500"/>
              </a:lnSpc>
            </a:pPr>
            <a:r>
              <a:rPr lang="zh-CN" altLang="en-US" sz="1400" dirty="0">
                <a:solidFill>
                  <a:schemeClr val="tx1"/>
                </a:solidFill>
              </a:rPr>
              <a:t>凭借这些精确数据，管理者补货响应时间从原来平均 </a:t>
            </a:r>
            <a:r>
              <a:rPr lang="en-US" altLang="zh-CN" sz="1400" dirty="0">
                <a:solidFill>
                  <a:schemeClr val="tx1"/>
                </a:solidFill>
              </a:rPr>
              <a:t>2 </a:t>
            </a:r>
            <a:r>
              <a:rPr lang="zh-CN" altLang="en-US" sz="1400" dirty="0">
                <a:solidFill>
                  <a:schemeClr val="tx1"/>
                </a:solidFill>
              </a:rPr>
              <a:t>天缩短至 </a:t>
            </a:r>
            <a:r>
              <a:rPr lang="en-US" altLang="zh-CN" sz="1400" dirty="0">
                <a:solidFill>
                  <a:schemeClr val="tx1"/>
                </a:solidFill>
              </a:rPr>
              <a:t>0.5 </a:t>
            </a:r>
            <a:r>
              <a:rPr lang="zh-CN" altLang="en-US" sz="1400" dirty="0">
                <a:solidFill>
                  <a:schemeClr val="tx1"/>
                </a:solidFill>
              </a:rPr>
              <a:t>天，缺货率降低了 </a:t>
            </a:r>
            <a:r>
              <a:rPr lang="en-US" altLang="zh-CN" sz="1400" dirty="0">
                <a:solidFill>
                  <a:schemeClr val="tx1"/>
                </a:solidFill>
              </a:rPr>
              <a:t>40%</a:t>
            </a:r>
            <a:r>
              <a:rPr lang="zh-CN" altLang="en-US" sz="1400" dirty="0">
                <a:solidFill>
                  <a:schemeClr val="tx1"/>
                </a:solidFill>
              </a:rPr>
              <a:t>，库存积压率降低了 </a:t>
            </a:r>
            <a:r>
              <a:rPr lang="en-US" altLang="zh-CN" sz="1400" dirty="0">
                <a:solidFill>
                  <a:schemeClr val="tx1"/>
                </a:solidFill>
              </a:rPr>
              <a:t>35%</a:t>
            </a:r>
            <a:r>
              <a:rPr lang="zh-CN" altLang="en-US" sz="1400" dirty="0" smtClean="0">
                <a:solidFill>
                  <a:schemeClr val="tx1"/>
                </a:solidFill>
              </a:rPr>
              <a:t>。</a:t>
            </a:r>
            <a:endParaRPr lang="en-US" altLang="zh-CN" sz="1400" dirty="0" smtClean="0">
              <a:solidFill>
                <a:schemeClr val="tx1"/>
              </a:solidFill>
            </a:endParaRPr>
          </a:p>
          <a:p>
            <a:pPr indent="0" fontAlgn="auto">
              <a:lnSpc>
                <a:spcPts val="2500"/>
              </a:lnSpc>
              <a:spcBef>
                <a:spcPts val="600"/>
              </a:spcBef>
            </a:pPr>
            <a:r>
              <a:rPr lang="zh-CN" altLang="en-US" sz="1400" dirty="0" smtClean="0">
                <a:solidFill>
                  <a:schemeClr val="tx1"/>
                </a:solidFill>
              </a:rPr>
              <a:t>库存</a:t>
            </a:r>
            <a:r>
              <a:rPr lang="zh-CN" altLang="en-US" sz="1400" dirty="0">
                <a:solidFill>
                  <a:schemeClr val="tx1"/>
                </a:solidFill>
              </a:rPr>
              <a:t>货物流转速度加快，库存周转率提高了 </a:t>
            </a:r>
            <a:r>
              <a:rPr lang="en-US" altLang="zh-CN" sz="1400" dirty="0">
                <a:solidFill>
                  <a:schemeClr val="tx1"/>
                </a:solidFill>
              </a:rPr>
              <a:t>1.5 </a:t>
            </a:r>
            <a:r>
              <a:rPr lang="zh-CN" altLang="en-US" sz="1400" dirty="0">
                <a:solidFill>
                  <a:schemeClr val="tx1"/>
                </a:solidFill>
              </a:rPr>
              <a:t>倍。这不仅使库存成本降低 </a:t>
            </a:r>
            <a:r>
              <a:rPr lang="en-US" altLang="zh-CN" sz="1400" dirty="0">
                <a:solidFill>
                  <a:schemeClr val="tx1"/>
                </a:solidFill>
              </a:rPr>
              <a:t>20%</a:t>
            </a:r>
            <a:r>
              <a:rPr lang="zh-CN" altLang="en-US" sz="1400" dirty="0" smtClean="0">
                <a:solidFill>
                  <a:schemeClr val="tx1"/>
                </a:solidFill>
              </a:rPr>
              <a:t>，提高</a:t>
            </a:r>
            <a:r>
              <a:rPr lang="zh-CN" altLang="en-US" sz="1400" dirty="0">
                <a:solidFill>
                  <a:schemeClr val="tx1"/>
                </a:solidFill>
              </a:rPr>
              <a:t>了资金使用效率</a:t>
            </a:r>
            <a:r>
              <a:rPr lang="zh-CN" altLang="en-US" sz="1400" dirty="0" smtClean="0">
                <a:solidFill>
                  <a:schemeClr val="tx1"/>
                </a:solidFill>
              </a:rPr>
              <a:t>，为</a:t>
            </a:r>
            <a:r>
              <a:rPr lang="zh-CN" altLang="en-US" sz="1400" dirty="0">
                <a:solidFill>
                  <a:schemeClr val="tx1"/>
                </a:solidFill>
              </a:rPr>
              <a:t>企业的高效运营和成本控制提供了有力</a:t>
            </a:r>
            <a:r>
              <a:rPr lang="zh-CN" altLang="en-US" sz="1400" dirty="0" smtClean="0">
                <a:solidFill>
                  <a:schemeClr val="tx1"/>
                </a:solidFill>
              </a:rPr>
              <a:t>支持。</a:t>
            </a:r>
            <a:endParaRPr lang="zh-CN" altLang="en-US" sz="1400" dirty="0" smtClean="0">
              <a:solidFill>
                <a:schemeClr val="tx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34390" y="1250950"/>
            <a:ext cx="3115945" cy="46291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库存周转率</a:t>
            </a:r>
            <a:endParaRPr lang="zh-CN" altLang="en-US" dirty="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3"/>
            </p:custDataLst>
          </p:nvPr>
        </p:nvGraphicFramePr>
        <p:xfrm>
          <a:off x="834390" y="2385695"/>
          <a:ext cx="9528810" cy="2085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6270"/>
                <a:gridCol w="3176270"/>
                <a:gridCol w="3176270"/>
              </a:tblGrid>
              <a:tr h="41719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 b="0">
                        <a:latin typeface="Microsoft YaHei Regular" panose="020B0502040204020203" charset="-122"/>
                        <a:ea typeface="Microsoft YaHei Regular" panose="020B0502040204020203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spc="10" dirty="0">
                          <a:solidFill>
                            <a:schemeClr val="bg1"/>
                          </a:solidFill>
                          <a:uFillTx/>
                          <a:latin typeface="Microsoft YaHei Bold" panose="020B0502040204020203" charset="-122"/>
                          <a:ea typeface="Microsoft YaHei Bold" panose="020B0502040204020203" charset="-122"/>
                          <a:sym typeface="+mn-ea"/>
                        </a:rPr>
                        <a:t>传统人工盘点</a:t>
                      </a:r>
                      <a:endParaRPr lang="zh-CN" altLang="en-US" sz="1400" b="0" spc="10" dirty="0">
                        <a:solidFill>
                          <a:schemeClr val="bg1"/>
                        </a:solidFill>
                        <a:uFillTx/>
                        <a:latin typeface="Microsoft YaHei Bold" panose="020B0502040204020203" charset="-122"/>
                        <a:ea typeface="Microsoft YaHei Bold" panose="020B0502040204020203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spc="30" dirty="0">
                          <a:solidFill>
                            <a:schemeClr val="bg1"/>
                          </a:solidFill>
                          <a:uFillTx/>
                          <a:latin typeface="Microsoft YaHei Bold" panose="020B0502040204020203" charset="-122"/>
                          <a:ea typeface="Microsoft YaHei Bold" panose="020B0502040204020203" charset="-122"/>
                          <a:cs typeface="Microsoft YaHei Regular" panose="020B0502040204020203" charset="-122"/>
                          <a:sym typeface="+mn-ea"/>
                        </a:rPr>
                        <a:t>AI</a:t>
                      </a:r>
                      <a:r>
                        <a:rPr lang="zh-CN" altLang="en-US" sz="1400" spc="30" dirty="0">
                          <a:solidFill>
                            <a:schemeClr val="bg1"/>
                          </a:solidFill>
                          <a:uFillTx/>
                          <a:latin typeface="Microsoft YaHei Bold" panose="020B0502040204020203" charset="-122"/>
                          <a:ea typeface="Microsoft YaHei Bold" panose="020B0502040204020203" charset="-122"/>
                          <a:cs typeface="Microsoft YaHei Regular" panose="020B0502040204020203" charset="-122"/>
                          <a:sym typeface="+mn-ea"/>
                        </a:rPr>
                        <a:t>视觉盘点秤</a:t>
                      </a:r>
                      <a:endParaRPr lang="zh-CN" altLang="en-US" sz="1400" b="0" spc="30" dirty="0">
                        <a:solidFill>
                          <a:schemeClr val="bg1"/>
                        </a:solidFill>
                        <a:uFillTx/>
                        <a:latin typeface="Microsoft YaHei Bold" panose="020B0502040204020203" charset="-122"/>
                        <a:ea typeface="Microsoft YaHei Bold" panose="020B0502040204020203" charset="-122"/>
                        <a:cs typeface="Microsoft YaHei Regular" panose="020B0502040204020203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4171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b="0">
                          <a:latin typeface="Microsoft YaHei Regular" panose="020B0502040204020203" charset="-122"/>
                          <a:ea typeface="Microsoft YaHei Regular" panose="020B0502040204020203" charset="-122"/>
                        </a:rPr>
                        <a:t>人工</a:t>
                      </a:r>
                      <a:endParaRPr lang="zh-CN" altLang="en-US" sz="1400" b="0">
                        <a:latin typeface="Microsoft YaHei Regular" panose="020B0502040204020203" charset="-122"/>
                        <a:ea typeface="Microsoft YaHei Regular" panose="020B0502040204020203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16</a:t>
                      </a:r>
                      <a:r>
                        <a:rPr lang="zh-CN" altLang="en-US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人</a:t>
                      </a:r>
                      <a:endParaRPr lang="zh-CN" altLang="en-US" sz="1400" b="0">
                        <a:latin typeface="Microsoft YaHei Regular" panose="020B0502040204020203" charset="-122"/>
                        <a:ea typeface="Microsoft YaHei Regular" panose="020B0502040204020203" charset="-122"/>
                        <a:cs typeface="Microsoft YaHei Regular" panose="020B0502040204020203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4</a:t>
                      </a:r>
                      <a:r>
                        <a:rPr lang="zh-CN" altLang="en-US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人</a:t>
                      </a:r>
                      <a:r>
                        <a:rPr lang="en-US" altLang="zh-CN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 (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  <a:sym typeface="+mn-ea"/>
                        </a:rPr>
                        <a:t>减少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  <a:sym typeface="+mn-ea"/>
                        </a:rPr>
                        <a:t>3/4</a:t>
                      </a:r>
                      <a:r>
                        <a:rPr lang="en-US" altLang="zh-CN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)</a:t>
                      </a:r>
                      <a:endParaRPr lang="en-US" altLang="zh-CN" sz="1400" b="0">
                        <a:latin typeface="Microsoft YaHei Regular" panose="020B0502040204020203" charset="-122"/>
                        <a:ea typeface="Microsoft YaHei Regular" panose="020B0502040204020203" charset="-122"/>
                        <a:cs typeface="Microsoft YaHei Regular" panose="020B0502040204020203" charset="-122"/>
                      </a:endParaRPr>
                    </a:p>
                  </a:txBody>
                  <a:tcPr anchor="ctr" anchorCtr="0"/>
                </a:tc>
              </a:tr>
              <a:tr h="4171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b="0">
                          <a:latin typeface="Microsoft YaHei Regular" panose="020B0502040204020203" charset="-122"/>
                          <a:ea typeface="Microsoft YaHei Regular" panose="020B0502040204020203" charset="-122"/>
                        </a:rPr>
                        <a:t>耗时</a:t>
                      </a:r>
                      <a:endParaRPr lang="zh-CN" altLang="en-US" sz="1400" b="0">
                        <a:latin typeface="Microsoft YaHei Regular" panose="020B0502040204020203" charset="-122"/>
                        <a:ea typeface="Microsoft YaHei Regular" panose="020B0502040204020203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3</a:t>
                      </a:r>
                      <a:r>
                        <a:rPr lang="zh-CN" altLang="en-US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小时</a:t>
                      </a:r>
                      <a:endParaRPr lang="zh-CN" altLang="en-US" sz="1400" b="0">
                        <a:latin typeface="Microsoft YaHei Regular" panose="020B0502040204020203" charset="-122"/>
                        <a:ea typeface="Microsoft YaHei Regular" panose="020B0502040204020203" charset="-122"/>
                        <a:cs typeface="Microsoft YaHei Regular" panose="020B0502040204020203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1</a:t>
                      </a:r>
                      <a:r>
                        <a:rPr lang="zh-CN" altLang="en-US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小时</a:t>
                      </a:r>
                      <a:r>
                        <a:rPr lang="en-US" altLang="zh-CN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 (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  <a:sym typeface="+mn-ea"/>
                        </a:rPr>
                        <a:t>缩短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  <a:sym typeface="+mn-ea"/>
                        </a:rPr>
                        <a:t>2/3)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Microsoft YaHei Regular" panose="020B0502040204020203" charset="-122"/>
                        <a:ea typeface="Microsoft YaHei Regular" panose="020B0502040204020203" charset="-122"/>
                        <a:cs typeface="Microsoft YaHei Regular" panose="020B0502040204020203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4171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b="0">
                          <a:latin typeface="Microsoft YaHei Regular" panose="020B0502040204020203" charset="-122"/>
                          <a:ea typeface="Microsoft YaHei Regular" panose="020B0502040204020203" charset="-122"/>
                        </a:rPr>
                        <a:t>准确率</a:t>
                      </a:r>
                      <a:endParaRPr lang="zh-CN" altLang="en-US" sz="1400" b="0">
                        <a:latin typeface="Microsoft YaHei Regular" panose="020B0502040204020203" charset="-122"/>
                        <a:ea typeface="Microsoft YaHei Regular" panose="020B0502040204020203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b="0">
                          <a:latin typeface="Microsoft YaHei Regular" panose="020B0502040204020203" charset="-122"/>
                          <a:ea typeface="Microsoft YaHei Regular" panose="020B0502040204020203" charset="-122"/>
                        </a:rPr>
                        <a:t>80%</a:t>
                      </a:r>
                      <a:endParaRPr lang="en-US" altLang="zh-CN" sz="1400" b="0">
                        <a:latin typeface="Microsoft YaHei Regular" panose="020B0502040204020203" charset="-122"/>
                        <a:ea typeface="Microsoft YaHei Regular" panose="020B0502040204020203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b="0">
                          <a:latin typeface="Microsoft YaHei Regular" panose="020B0502040204020203" charset="-122"/>
                          <a:ea typeface="Microsoft YaHei Regular" panose="020B0502040204020203" charset="-122"/>
                        </a:rPr>
                        <a:t>90%</a:t>
                      </a:r>
                      <a:endParaRPr lang="en-US" altLang="zh-CN" sz="1400" b="0">
                        <a:latin typeface="Microsoft YaHei Regular" panose="020B0502040204020203" charset="-122"/>
                        <a:ea typeface="Microsoft YaHei Regular" panose="020B0502040204020203" charset="-122"/>
                      </a:endParaRPr>
                    </a:p>
                  </a:txBody>
                  <a:tcPr anchor="ctr" anchorCtr="0"/>
                </a:tc>
              </a:tr>
              <a:tr h="4171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b="0">
                          <a:latin typeface="Microsoft YaHei Regular" panose="020B0502040204020203" charset="-122"/>
                          <a:ea typeface="Microsoft YaHei Regular" panose="020B0502040204020203" charset="-122"/>
                        </a:rPr>
                        <a:t>补货响应时间</a:t>
                      </a:r>
                      <a:endParaRPr lang="zh-CN" altLang="en-US" sz="1400" b="0">
                        <a:latin typeface="Microsoft YaHei Regular" panose="020B0502040204020203" charset="-122"/>
                        <a:ea typeface="Microsoft YaHei Regular" panose="020B0502040204020203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2</a:t>
                      </a:r>
                      <a:r>
                        <a:rPr lang="zh-CN" altLang="en-US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天</a:t>
                      </a:r>
                      <a:endParaRPr lang="zh-CN" altLang="en-US" sz="1400" b="0">
                        <a:latin typeface="Microsoft YaHei Regular" panose="020B0502040204020203" charset="-122"/>
                        <a:ea typeface="Microsoft YaHei Regular" panose="020B0502040204020203" charset="-122"/>
                        <a:cs typeface="Microsoft YaHei Regular" panose="020B0502040204020203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0.5</a:t>
                      </a:r>
                      <a:r>
                        <a:rPr lang="zh-CN" altLang="en-US" sz="1400" b="0">
                          <a:latin typeface="Microsoft YaHei Regular" panose="020B0502040204020203" charset="-122"/>
                          <a:ea typeface="Microsoft YaHei Regular" panose="020B0502040204020203" charset="-122"/>
                          <a:cs typeface="Microsoft YaHei Regular" panose="020B0502040204020203" charset="-122"/>
                        </a:rPr>
                        <a:t>天</a:t>
                      </a:r>
                      <a:endParaRPr lang="zh-CN" altLang="en-US" sz="1400" b="0">
                        <a:latin typeface="Microsoft YaHei Regular" panose="020B0502040204020203" charset="-122"/>
                        <a:ea typeface="Microsoft YaHei Regular" panose="020B0502040204020203" charset="-122"/>
                        <a:cs typeface="Microsoft YaHei Regular" panose="020B0502040204020203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834390" y="1871980"/>
            <a:ext cx="7535545" cy="411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indent="0" fontAlgn="auto">
              <a:lnSpc>
                <a:spcPts val="2500"/>
              </a:lnSpc>
            </a:pPr>
            <a:r>
              <a:rPr lang="zh-CN" altLang="en-US" dirty="0" smtClean="0">
                <a:solidFill>
                  <a:schemeClr val="tx1"/>
                </a:solidFill>
                <a:sym typeface="+mn-ea"/>
              </a:rPr>
              <a:t>某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生鲜卖场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: </a:t>
            </a:r>
            <a:r>
              <a:rPr lang="zh-CN" altLang="en-US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2000 - 3000㎡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73152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供应链响应时间节约（物流效率）（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20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4390" y="4517390"/>
            <a:ext cx="684149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因精准的库存数据，实现了更合理的规划，配送路线优化使平均配送时间大幅缩短，极大地提升了物流效率，保障了生鲜产品的新鲜度和供应及时性。</a:t>
            </a:r>
            <a:endParaRPr lang="zh-CN" altLang="en-US" sz="14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34390" y="1250950"/>
            <a:ext cx="3115945" cy="46291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供应链响应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834390" y="2052320"/>
            <a:ext cx="177038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3000"/>
              </a:lnSpc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Microsoft YaHei Semibold" panose="020B0502040204020203" charset="-122"/>
                <a:ea typeface="Microsoft YaHei Semibold" panose="020B0502040204020203" charset="-122"/>
              </a:rPr>
              <a:t>盘点数据更新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effectLst/>
              <a:latin typeface="Microsoft YaHei Semibold" panose="020B0502040204020203" charset="-122"/>
              <a:ea typeface="Microsoft YaHei Semibold" panose="020B0502040204020203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4390" y="2611755"/>
            <a:ext cx="68408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流程：发现库存异常</a:t>
            </a: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&gt;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通知供应商补货</a:t>
            </a: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&gt;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货物送达上架</a:t>
            </a:r>
            <a:endParaRPr lang="zh-CN" altLang="en-US" sz="1400" dirty="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34390" y="3046730"/>
            <a:ext cx="26866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传统：平均需要 3 天时间</a:t>
            </a:r>
            <a:endParaRPr lang="zh-CN" altLang="en-US" sz="1400" dirty="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34390" y="3512185"/>
            <a:ext cx="31153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00000"/>
              </a:lnSpc>
            </a:pP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引入 AI 视觉盘点秤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1400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仅需 1天</a:t>
            </a:r>
            <a:endParaRPr lang="zh-CN" altLang="en-US" sz="1400" dirty="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34390" y="41332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Microsoft YaHei Semibold" panose="020B0502040204020203" charset="-122"/>
                <a:ea typeface="Microsoft YaHei Semibold" panose="020B0502040204020203" charset="-122"/>
                <a:sym typeface="+mn-ea"/>
              </a:rPr>
              <a:t>物流配送环节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effectLst/>
              <a:latin typeface="Microsoft YaHei Semibold" panose="020B0502040204020203" charset="-122"/>
              <a:ea typeface="Microsoft YaHei Semibold" panose="020B0502040204020203" charset="-122"/>
              <a:sym typeface="+mn-ea"/>
            </a:endParaRPr>
          </a:p>
        </p:txBody>
      </p:sp>
      <p:sp>
        <p:nvSpPr>
          <p:cNvPr id="23" name="下箭头 22"/>
          <p:cNvSpPr/>
          <p:nvPr/>
        </p:nvSpPr>
        <p:spPr>
          <a:xfrm>
            <a:off x="7841615" y="2918460"/>
            <a:ext cx="3344545" cy="2367280"/>
          </a:xfrm>
          <a:prstGeom prst="downArrow">
            <a:avLst>
              <a:gd name="adj1" fmla="val 55177"/>
              <a:gd name="adj2" fmla="val 32970"/>
            </a:avLst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69000">
                <a:schemeClr val="accent1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8984615" y="3376930"/>
            <a:ext cx="104711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缩短</a:t>
            </a:r>
            <a:endParaRPr lang="zh-CN" altLang="en-US" sz="28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60%</a:t>
            </a:r>
            <a:endParaRPr lang="zh-CN" altLang="en-US" sz="28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49005" y="2136140"/>
            <a:ext cx="191833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供应链响应时间</a:t>
            </a:r>
            <a:endParaRPr lang="zh-CN" altLang="en-US" dirty="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69723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配送及时率（稳定性）（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4390" y="2433320"/>
            <a:ext cx="281241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库存数据存在误差</a:t>
            </a:r>
            <a:endParaRPr lang="zh-CN" altLang="en-US" sz="1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配送计划与实际库存不匹配</a:t>
            </a:r>
            <a:endParaRPr lang="zh-CN" altLang="en-US" sz="1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导致配送延误。</a:t>
            </a:r>
            <a:endParaRPr lang="zh-CN" altLang="en-US" sz="1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据统计，以往配送不及时率高达 15%，这不仅影响了客户体验，还造成了一定的经济损失。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834390" y="1250950"/>
            <a:ext cx="3115945" cy="46291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配送及时率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6430010" y="2433320"/>
            <a:ext cx="468249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库存数据的准确性和实时性得到极大保障。</a:t>
            </a:r>
            <a:endParaRPr lang="zh-CN" altLang="en-US" sz="1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通过与物流配送系统的深度融合，配送团队能够提前依</a:t>
            </a: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据精准的库存数据制定更为合理的配送计划。</a:t>
            </a:r>
            <a:endParaRPr lang="zh-CN" altLang="en-US" sz="1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834390" y="1957705"/>
            <a:ext cx="311531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3000"/>
              </a:lnSpc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Microsoft YaHei Semibold" panose="020B0502040204020203" charset="-122"/>
                <a:ea typeface="Microsoft YaHei Semibold" panose="020B0502040204020203" charset="-122"/>
                <a:sym typeface="+mn-ea"/>
              </a:rPr>
              <a:t>传统人工盘点模式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effectLst/>
              <a:latin typeface="Microsoft YaHei Semibold" panose="020B0502040204020203" charset="-122"/>
              <a:ea typeface="Microsoft YaHei Semibold" panose="020B0502040204020203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333490" y="1957705"/>
            <a:ext cx="311531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ts val="3000"/>
              </a:lnSpc>
            </a:pPr>
            <a:r>
              <a:rPr lang="zh-CN" altLang="en-US" b="1" dirty="0">
                <a:solidFill>
                  <a:srgbClr val="2E54A1"/>
                </a:solidFill>
                <a:effectLst/>
                <a:latin typeface="Microsoft YaHei Semibold" panose="020B0502040204020203" charset="-122"/>
                <a:ea typeface="Microsoft YaHei Semibold" panose="020B0502040204020203" charset="-122"/>
                <a:cs typeface="Microsoft YaHei Semibold" panose="020B0502040204020203" charset="-122"/>
                <a:sym typeface="+mn-ea"/>
              </a:rPr>
              <a:t>引入A</a:t>
            </a:r>
            <a:r>
              <a:rPr lang="en-US" altLang="zh-CN" b="1" dirty="0">
                <a:solidFill>
                  <a:srgbClr val="2E54A1"/>
                </a:solidFill>
                <a:effectLst/>
                <a:latin typeface="Microsoft YaHei Semibold" panose="020B0502040204020203" charset="-122"/>
                <a:ea typeface="Microsoft YaHei Semibold" panose="020B0502040204020203" charset="-122"/>
                <a:cs typeface="Microsoft YaHei Semibold" panose="020B0502040204020203" charset="-122"/>
                <a:sym typeface="+mn-ea"/>
              </a:rPr>
              <a:t>I</a:t>
            </a:r>
            <a:r>
              <a:rPr lang="zh-CN" altLang="en-US" b="1" dirty="0">
                <a:solidFill>
                  <a:srgbClr val="2E54A1"/>
                </a:solidFill>
                <a:effectLst/>
                <a:latin typeface="Microsoft YaHei Semibold" panose="020B0502040204020203" charset="-122"/>
                <a:ea typeface="Microsoft YaHei Semibold" panose="020B0502040204020203" charset="-122"/>
                <a:cs typeface="Microsoft YaHei Semibold" panose="020B0502040204020203" charset="-122"/>
                <a:sym typeface="+mn-ea"/>
              </a:rPr>
              <a:t>视觉盘点秤</a:t>
            </a:r>
            <a:endParaRPr lang="zh-CN" altLang="en-US" b="1" dirty="0">
              <a:solidFill>
                <a:srgbClr val="2E54A1"/>
              </a:solidFill>
              <a:effectLst/>
              <a:latin typeface="Microsoft YaHei Semibold" panose="020B0502040204020203" charset="-122"/>
              <a:ea typeface="Microsoft YaHei Semibold" panose="020B0502040204020203" charset="-122"/>
              <a:cs typeface="Microsoft YaHei Semibold" panose="020B0502040204020203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6549390" y="3538220"/>
            <a:ext cx="49123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例如，在高峰销售季，系统能根据库存变化及时调整配送批次和车辆安排，确保货物在最佳时间发出。同时，基于实时库存信息，配送人员可以提前规划路线，避免因缺货或库存不足导致的额外中转和等待时间。</a:t>
            </a:r>
            <a:endParaRPr lang="zh-CN" altLang="en-US" sz="1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6430010" y="4533900"/>
            <a:ext cx="4912995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这使得生鲜产品能够按时送达消费者手中，有效减少了因配送延迟导致的产品损耗和客户投诉，进一步巩固了企业在市场中的竞争力，为企业的可持续发展奠定了坚实基础。</a:t>
            </a:r>
            <a:endParaRPr lang="zh-CN" altLang="en-US" sz="1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下箭头 18"/>
          <p:cNvSpPr/>
          <p:nvPr/>
        </p:nvSpPr>
        <p:spPr>
          <a:xfrm rot="10800000">
            <a:off x="3108325" y="2229485"/>
            <a:ext cx="3344545" cy="3171190"/>
          </a:xfrm>
          <a:prstGeom prst="downArrow">
            <a:avLst>
              <a:gd name="adj1" fmla="val 55177"/>
              <a:gd name="adj2" fmla="val 32970"/>
            </a:avLst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47000">
                <a:schemeClr val="accent1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3870643" y="3474085"/>
            <a:ext cx="181991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提升至 95% 以上</a:t>
            </a:r>
            <a:endParaRPr lang="zh-CN" altLang="en-US" sz="28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815715" y="2715895"/>
            <a:ext cx="191833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配送及时率</a:t>
            </a:r>
            <a:endParaRPr lang="zh-CN" altLang="en-US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872490" y="2394585"/>
            <a:ext cx="3456305" cy="3564255"/>
          </a:xfrm>
          <a:prstGeom prst="roundRect">
            <a:avLst>
              <a:gd name="adj" fmla="val 8766"/>
            </a:avLst>
          </a:prstGeom>
          <a:noFill/>
          <a:ln w="12700" cmpd="sng">
            <a:gradFill>
              <a:gsLst>
                <a:gs pos="98000">
                  <a:schemeClr val="bg1"/>
                </a:gs>
                <a:gs pos="24000">
                  <a:srgbClr val="9FB6E4">
                    <a:alpha val="100000"/>
                  </a:srgbClr>
                </a:gs>
                <a:gs pos="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4519930" y="2394585"/>
            <a:ext cx="3456305" cy="3564255"/>
          </a:xfrm>
          <a:prstGeom prst="roundRect">
            <a:avLst>
              <a:gd name="adj" fmla="val 8170"/>
            </a:avLst>
          </a:prstGeom>
          <a:noFill/>
          <a:ln w="12700" cmpd="sng">
            <a:gradFill>
              <a:gsLst>
                <a:gs pos="98000">
                  <a:schemeClr val="bg1"/>
                </a:gs>
                <a:gs pos="24000">
                  <a:srgbClr val="9FB6E4">
                    <a:alpha val="100000"/>
                  </a:srgbClr>
                </a:gs>
                <a:gs pos="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8162925" y="2394585"/>
            <a:ext cx="3456305" cy="3564255"/>
          </a:xfrm>
          <a:prstGeom prst="roundRect">
            <a:avLst>
              <a:gd name="adj" fmla="val 9033"/>
            </a:avLst>
          </a:prstGeom>
          <a:noFill/>
          <a:ln w="12700" cmpd="sng">
            <a:gradFill>
              <a:gsLst>
                <a:gs pos="98000">
                  <a:schemeClr val="bg1"/>
                </a:gs>
                <a:gs pos="24000">
                  <a:srgbClr val="9FB6E4">
                    <a:alpha val="100000"/>
                  </a:srgbClr>
                </a:gs>
                <a:gs pos="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77851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利润率提升（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06303" y="2604135"/>
            <a:ext cx="3083560" cy="297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2500"/>
              </a:lnSpc>
            </a:pPr>
            <a:r>
              <a:rPr lang="zh-CN" altLang="en-US" sz="1200" dirty="0">
                <a:effectLst/>
                <a:latin typeface="微软雅黑" panose="020B0503020204020204" charset="-122"/>
                <a:ea typeface="微软雅黑" panose="020B0503020204020204" charset="-122"/>
              </a:rPr>
              <a:t>在库存管理成本方面，传统模式下较高的缺货率和库存积压率，导致商品损耗及资金占用成本高。</a:t>
            </a:r>
            <a:endParaRPr lang="zh-CN" altLang="en-US" sz="12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ts val="2500"/>
              </a:lnSpc>
            </a:pPr>
            <a:r>
              <a:rPr lang="zh-CN" altLang="en-US" sz="1200" dirty="0">
                <a:effectLst/>
                <a:latin typeface="微软雅黑" panose="020B0503020204020204" charset="-122"/>
                <a:ea typeface="微软雅黑" panose="020B0503020204020204" charset="-122"/>
              </a:rPr>
              <a:t>引入 AI 视觉盘点秤后，缺货率降低 40%，库存积压率降低 35%。以月销售额 100 万元的生鲜卖场为例，原本因缺货损失销售额 5 万元，库存积压额外成本 3 万元。改进后，缺货损失降至 3 万元，库存积压成本降至 1.95 万元，每月节省成本 3.05 万元。</a:t>
            </a:r>
            <a:endParaRPr lang="zh-CN" altLang="en-US" sz="12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834390" y="1250950"/>
            <a:ext cx="3115945" cy="46291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利润率</a:t>
            </a:r>
            <a:endParaRPr lang="zh-CN" altLang="en-US" dirty="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042988" y="1862455"/>
            <a:ext cx="311531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Microsoft YaHei Semibold" panose="020B0502040204020203" charset="-122"/>
                <a:ea typeface="Microsoft YaHei Semibold" panose="020B0502040204020203" charset="-122"/>
                <a:sym typeface="+mn-ea"/>
              </a:rPr>
              <a:t>人力成本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effectLst/>
              <a:latin typeface="Microsoft YaHei Semibold" panose="020B0502040204020203" charset="-122"/>
              <a:ea typeface="Microsoft YaHei Semibold" panose="020B0502040204020203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4690428" y="1862455"/>
            <a:ext cx="311531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Microsoft YaHei Semibold" panose="020B0502040204020203" charset="-122"/>
                <a:ea typeface="Microsoft YaHei Semibold" panose="020B0502040204020203" charset="-122"/>
                <a:sym typeface="+mn-ea"/>
              </a:rPr>
              <a:t>库存管理成本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effectLst/>
              <a:latin typeface="Microsoft YaHei Semibold" panose="020B0502040204020203" charset="-122"/>
              <a:ea typeface="Microsoft YaHei Semibold" panose="020B0502040204020203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333423" y="1862455"/>
            <a:ext cx="311531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ts val="3000"/>
              </a:lnSpc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Microsoft YaHei Semibold" panose="020B0502040204020203" charset="-122"/>
                <a:ea typeface="Microsoft YaHei Semibold" panose="020B0502040204020203" charset="-122"/>
                <a:sym typeface="+mn-ea"/>
              </a:rPr>
              <a:t>配送及时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Microsoft YaHei Semibold" panose="020B0502040204020203" charset="-122"/>
                <a:ea typeface="Microsoft YaHei Semibold" panose="020B0502040204020203" charset="-122"/>
                <a:sym typeface="+mn-ea"/>
              </a:rPr>
              <a:t>率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effectLst/>
              <a:latin typeface="Microsoft YaHei Semibold" panose="020B0502040204020203" charset="-122"/>
              <a:ea typeface="Microsoft YaHei Semibold" panose="020B0502040204020203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97903" y="2604135"/>
            <a:ext cx="3205480" cy="2335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2500"/>
              </a:lnSpc>
            </a:pPr>
            <a:r>
              <a:rPr lang="zh-CN" altLang="en-US" sz="1200" dirty="0">
                <a:effectLst/>
                <a:latin typeface="微软雅黑" panose="020B0503020204020204" charset="-122"/>
                <a:ea typeface="微软雅黑" panose="020B0503020204020204" charset="-122"/>
              </a:rPr>
              <a:t>传统人工盘点需投入大量人力，</a:t>
            </a:r>
            <a:endParaRPr lang="zh-CN" altLang="en-US" sz="12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ts val="2500"/>
              </a:lnSpc>
            </a:pPr>
            <a:r>
              <a:rPr lang="zh-CN" altLang="en-US" sz="1200" dirty="0">
                <a:effectLst/>
                <a:latin typeface="微软雅黑" panose="020B0503020204020204" charset="-122"/>
                <a:ea typeface="微软雅黑" panose="020B0503020204020204" charset="-122"/>
              </a:rPr>
              <a:t>某 2000 - 3000㎡生鲜卖场每次盘点需 16 人，按每人每小时 30 元工资计算，一次盘点人力成本达 1440 元。采用 AI 视觉盘点秤后，仅需 4 人，人力成本降至 360 元，每次盘点节省 1080 元。随着盘点频率增加，长期来看节省的人力成本相当可观。</a:t>
            </a:r>
            <a:endParaRPr lang="zh-CN" altLang="en-US" sz="12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33105" y="2604135"/>
            <a:ext cx="3115945" cy="2335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2500"/>
              </a:lnSpc>
            </a:pPr>
            <a:r>
              <a:rPr lang="zh-CN" altLang="en-US" sz="1200" dirty="0">
                <a:effectLst/>
                <a:latin typeface="微软雅黑" panose="020B0503020204020204" charset="-122"/>
                <a:ea typeface="微软雅黑" panose="020B0503020204020204" charset="-122"/>
              </a:rPr>
              <a:t>配送及时率提升至 95% 以上，客户满意度提高，吸引更多消费者，促进销售额增长。假设原本月销售额 100 万元，因配送及时率提升，客户复购率提高，月销售额增长 8%，即增加 8 万元。综合成本降低和销售额增长，利润率显著提升，为企业创造了更丰厚的利润空间 。</a:t>
            </a:r>
            <a:endParaRPr lang="zh-CN" altLang="en-US" sz="12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86" y="480060"/>
            <a:ext cx="1586156" cy="5486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5308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85" y="475615"/>
            <a:ext cx="1556385" cy="5379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433" y="2256791"/>
            <a:ext cx="3329504" cy="3546426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9844362" y="5514975"/>
            <a:ext cx="1696370" cy="312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1200" b="1" dirty="0" err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www.Rongxwy.com</a:t>
            </a:r>
            <a:endParaRPr kumimoji="1" lang="zh-CN" altLang="en-US" sz="1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794125" y="2204720"/>
            <a:ext cx="6793865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sz="48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融讯，让零售更智能！</a:t>
            </a:r>
            <a:endParaRPr kumimoji="1" lang="zh-CN" sz="48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1815" y="475615"/>
            <a:ext cx="843915" cy="85153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964430" y="3309620"/>
            <a:ext cx="2955925" cy="709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400">
              <a:lnSpc>
                <a:spcPct val="120000"/>
              </a:lnSpc>
              <a:tabLst>
                <a:tab pos="1522095" algn="l"/>
              </a:tabLst>
            </a:pPr>
            <a:r>
              <a:rPr kumimoji="1" lang="zh-CN" sz="36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感谢聆听！</a:t>
            </a:r>
            <a:endParaRPr kumimoji="1" lang="zh-CN" sz="36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4140" y="6101715"/>
            <a:ext cx="1249680" cy="48069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05" y="6158865"/>
            <a:ext cx="1976120" cy="368935"/>
          </a:xfrm>
          <a:prstGeom prst="rect">
            <a:avLst/>
          </a:prstGeom>
        </p:spPr>
      </p:pic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150620" y="918845"/>
          <a:ext cx="9975215" cy="5068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970"/>
                <a:gridCol w="1341755"/>
                <a:gridCol w="6460490"/>
              </a:tblGrid>
              <a:tr h="621665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案例名称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融讯伟业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_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零售超市门店生鲜商品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AI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视觉盘点称重技术及应用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82423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参与方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申报企业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融讯伟业（北京）科技有限公司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（Ronsson Technology Company Limited ）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105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应用企业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家家悦集团股份有限公司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(Jiajiayue Group Co.,Ltd.) 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590550"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申报奖项类别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数智供应链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654685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    案例核心要素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超市生鲜商品AI视觉识别、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智慧盘点称重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2320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应用企业推荐语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65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颠覆超市门店原有人工盘点作业流程，实现了生鲜商品盘点的智能化+可视化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+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无纸化+自动化，大幅度提高了盘点效率、节约了门店人力成本和耗材成本、数据准确度更高更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客观。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69048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624840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案例简述及辅助证明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5分）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08065" y="3931285"/>
            <a:ext cx="2748915" cy="1753235"/>
          </a:xfrm>
          <a:prstGeom prst="rect">
            <a:avLst/>
          </a:prstGeom>
          <a:ln w="12700" cmpd="sng">
            <a:noFill/>
            <a:prstDash val="solid"/>
          </a:ln>
          <a:effectLst>
            <a:innerShdw blurRad="114300">
              <a:prstClr val="black">
                <a:alpha val="54000"/>
              </a:prstClr>
            </a:innerShdw>
          </a:effectLst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05240" y="3931285"/>
            <a:ext cx="2583815" cy="1753870"/>
          </a:xfrm>
          <a:prstGeom prst="rect">
            <a:avLst/>
          </a:prstGeom>
          <a:ln w="12700" cmpd="sng">
            <a:noFill/>
            <a:prstDash val="solid"/>
          </a:ln>
          <a:effectLst>
            <a:innerShdw blurRad="114300">
              <a:prstClr val="black">
                <a:alpha val="54000"/>
              </a:prstClr>
            </a:innerShdw>
          </a:effectLst>
        </p:spPr>
      </p:pic>
      <p:sp>
        <p:nvSpPr>
          <p:cNvPr id="13" name="文本占位符 2"/>
          <p:cNvSpPr txBox="1"/>
          <p:nvPr>
            <p:custDataLst>
              <p:tags r:id="rId7"/>
            </p:custDataLst>
          </p:nvPr>
        </p:nvSpPr>
        <p:spPr>
          <a:xfrm>
            <a:off x="789940" y="1171575"/>
            <a:ext cx="10964545" cy="243332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一、申报企业介绍：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0" indent="457200" fontAlgn="auto">
              <a:lnSpc>
                <a:spcPts val="3000"/>
              </a:lnSpc>
              <a:spcBef>
                <a:spcPts val="0"/>
              </a:spcBef>
              <a:buNone/>
            </a:pPr>
            <a:r>
              <a:rPr lang="zh-CN" altLang="en-US" sz="17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融讯</a:t>
            </a:r>
            <a:r>
              <a:rPr lang="zh-CN" altLang="en-US" sz="17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伟业（北京）科技有限公司</a:t>
            </a: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成立于2016年，</a:t>
            </a: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创始团队由资深零售专家和顶级人工智能专家构成，</a:t>
            </a: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位于北京市中关村国家自主创新示范区，是</a:t>
            </a:r>
            <a:r>
              <a:rPr sz="1700" b="1" dirty="0">
                <a:solidFill>
                  <a:schemeClr val="tx1"/>
                </a:solidFill>
                <a:latin typeface="Microsoft YaHei Bold" panose="020B0502040204020203" charset="-122"/>
                <a:ea typeface="Microsoft YaHei Bold" panose="020B0502040204020203" charset="-122"/>
                <a:cs typeface="微软雅黑" panose="020B0503020204020204" charset="-122"/>
              </a:rPr>
              <a:t>国家高新技术企业、北京市专精特新企业、北京市科技型企业、中关村高新技术企业</a:t>
            </a: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，是一家专注用机器视觉和物联网等先进技术</a:t>
            </a: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构建智能化零售体系、引领线下实体店变革与服务升级的高新技术</a:t>
            </a: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企业。</a:t>
            </a:r>
            <a:endParaRPr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457200" fontAlgn="auto">
              <a:lnSpc>
                <a:spcPts val="3000"/>
              </a:lnSpc>
              <a:spcBef>
                <a:spcPts val="0"/>
              </a:spcBef>
              <a:buNone/>
            </a:pP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公司坚持自主研发、持续创新，代表性产品有国内外首发的、拥有自主知识产权的 AI 视觉秤、AI 视觉盘点机、AI 智能 POS 机等，已经与国内零售百强过半以上企业达成合作</a:t>
            </a: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fontAlgn="auto">
              <a:lnSpc>
                <a:spcPts val="3000"/>
              </a:lnSpc>
              <a:spcBef>
                <a:spcPts val="0"/>
              </a:spcBef>
              <a:buNone/>
            </a:pPr>
            <a:endParaRPr lang="zh-CN" alt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300" y="3931285"/>
            <a:ext cx="2654935" cy="1753235"/>
          </a:xfrm>
          <a:prstGeom prst="rect">
            <a:avLst/>
          </a:prstGeom>
          <a:ln w="12700" cmpd="sng">
            <a:noFill/>
            <a:prstDash val="solid"/>
          </a:ln>
          <a:effectLst>
            <a:innerShdw blurRad="114300">
              <a:prstClr val="black">
                <a:alpha val="54000"/>
              </a:prstClr>
            </a:inn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5035" y="3931285"/>
            <a:ext cx="2599690" cy="1753870"/>
          </a:xfrm>
          <a:prstGeom prst="rect">
            <a:avLst/>
          </a:prstGeom>
          <a:ln w="12700" cmpd="sng">
            <a:noFill/>
            <a:prstDash val="solid"/>
          </a:ln>
          <a:effectLst>
            <a:innerShdw blurRad="114300">
              <a:prstClr val="black">
                <a:alpha val="54000"/>
              </a:prstClr>
            </a:inn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456805" y="46462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8190" y="1219835"/>
            <a:ext cx="10797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二、案例简述：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105" y="624840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案例简述及辅助证明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5分）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41788" y="1804959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盘点频率高</a:t>
            </a:r>
            <a:endParaRPr kumimoji="1"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9463" y="2161540"/>
            <a:ext cx="3418205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r" fontAlgn="auto">
              <a:lnSpc>
                <a:spcPts val="2000"/>
              </a:lnSpc>
            </a:pPr>
            <a:r>
              <a:rPr kumimoji="1"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日盘、周盘、月盘、季盘、半年盘点、年度盘点</a:t>
            </a:r>
            <a:endParaRPr kumimoji="1"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r" fontAlgn="auto">
              <a:lnSpc>
                <a:spcPts val="2000"/>
              </a:lnSpc>
            </a:pPr>
            <a:r>
              <a:rPr kumimoji="1"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生鲜商品单品盘点、分类盘点、全品类大盘</a:t>
            </a:r>
            <a:endParaRPr kumimoji="1"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95383" y="3310371"/>
            <a:ext cx="1325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投入人力多</a:t>
            </a:r>
            <a:endParaRPr kumimoji="1"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4185" y="3744595"/>
            <a:ext cx="3303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以2000-3000㎡生鲜卖场盘点为例，盘点过程需要约10-12人参与(含录单1-2人)</a:t>
            </a:r>
            <a:endParaRPr kumimoji="1"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61460" y="1804959"/>
            <a:ext cx="1097280" cy="418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流程复杂</a:t>
            </a:r>
            <a:endParaRPr kumimoji="1"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61460" y="2161540"/>
            <a:ext cx="32308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盘点规划➩准备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抄单、录单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)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➩打印盘点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单➩卖场和库房整理➩现场称重➩填写盘点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单➩录入系统➩复盘➩核对数据➩出盘点结果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41788" y="4600898"/>
            <a:ext cx="1325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盘点耗时长</a:t>
            </a:r>
            <a:endParaRPr kumimoji="1"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63763" y="5016534"/>
            <a:ext cx="3303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以2000-3000㎡生鲜卖场盘点为例，盘点时长4-5个小时，参盘员工苦不堪言。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370400" y="3310371"/>
            <a:ext cx="1325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易产生误差</a:t>
            </a:r>
            <a:endParaRPr kumimoji="1"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70400" y="3744595"/>
            <a:ext cx="2468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错盘、漏盘、录错数据、虚假盘点</a:t>
            </a:r>
            <a:endParaRPr kumimoji="1"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961460" y="4600898"/>
            <a:ext cx="31546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运营管理部门无法可视化监盘</a:t>
            </a:r>
            <a:endParaRPr kumimoji="1"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961460" y="5016534"/>
            <a:ext cx="327313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门店管理层和上级运营管理专业部门看到的</a:t>
            </a:r>
            <a:endParaRPr kumimoji="1"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只有盘点数据结果、无法监督盘点过程</a:t>
            </a:r>
            <a:endParaRPr kumimoji="1"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601210" y="2203450"/>
            <a:ext cx="2990215" cy="299021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683125" y="2663825"/>
            <a:ext cx="2772410" cy="1953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行业痛点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1800" b="1" dirty="0">
                <a:solidFill>
                  <a:schemeClr val="bg1"/>
                </a:solidFill>
                <a:latin typeface="Microsoft YaHei Bold" panose="020B0502040204020203" charset="-122"/>
                <a:ea typeface="Microsoft YaHei Bold" panose="020B0502040204020203" charset="-122"/>
                <a:cs typeface="微软雅黑" panose="020B0503020204020204" charset="-122"/>
                <a:sym typeface="+mn-ea"/>
              </a:rPr>
              <a:t>超市生鲜商品盘点</a:t>
            </a:r>
            <a:endParaRPr lang="zh-CN" altLang="en-US" sz="1800" b="1" dirty="0">
              <a:solidFill>
                <a:schemeClr val="bg1"/>
              </a:solidFill>
              <a:latin typeface="Microsoft YaHei Bold" panose="020B0502040204020203" charset="-122"/>
              <a:ea typeface="Microsoft YaHei Bold" panose="020B0502040204020203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1800" b="1" dirty="0">
                <a:solidFill>
                  <a:schemeClr val="bg1"/>
                </a:solidFill>
                <a:latin typeface="Microsoft YaHei Bold" panose="020B0502040204020203" charset="-122"/>
                <a:ea typeface="Microsoft YaHei Bold" panose="020B0502040204020203" charset="-122"/>
                <a:cs typeface="微软雅黑" panose="020B0503020204020204" charset="-122"/>
                <a:sym typeface="+mn-ea"/>
              </a:rPr>
              <a:t>是门店运营管理过程中的必需环节</a:t>
            </a:r>
            <a:endParaRPr lang="zh-CN" altLang="en-US" sz="1800" b="1" dirty="0">
              <a:solidFill>
                <a:schemeClr val="bg1"/>
              </a:solidFill>
              <a:latin typeface="Microsoft YaHei Bold" panose="020B0502040204020203" charset="-122"/>
              <a:ea typeface="Microsoft YaHei Bold" panose="020B0502040204020203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1" name="图片 30" descr="fuzaliuche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7428" y="2057083"/>
            <a:ext cx="525145" cy="525145"/>
          </a:xfrm>
          <a:prstGeom prst="rect">
            <a:avLst/>
          </a:prstGeom>
        </p:spPr>
      </p:pic>
      <p:pic>
        <p:nvPicPr>
          <p:cNvPr id="32" name="图片 31" descr="jianguanfengko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20280" y="4967605"/>
            <a:ext cx="599440" cy="599440"/>
          </a:xfrm>
          <a:prstGeom prst="rect">
            <a:avLst/>
          </a:prstGeom>
        </p:spPr>
      </p:pic>
      <p:pic>
        <p:nvPicPr>
          <p:cNvPr id="34" name="图片 33" descr="图片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1135" y="3535045"/>
            <a:ext cx="528955" cy="528955"/>
          </a:xfrm>
          <a:prstGeom prst="rect">
            <a:avLst/>
          </a:prstGeom>
        </p:spPr>
      </p:pic>
      <p:pic>
        <p:nvPicPr>
          <p:cNvPr id="35" name="图片 34" descr="pinshuai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80535" y="1958340"/>
            <a:ext cx="525780" cy="525780"/>
          </a:xfrm>
          <a:prstGeom prst="rect">
            <a:avLst/>
          </a:prstGeom>
        </p:spPr>
      </p:pic>
      <p:pic>
        <p:nvPicPr>
          <p:cNvPr id="36" name="图片 35" descr="tuandui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95090" y="3655378"/>
            <a:ext cx="471170" cy="471170"/>
          </a:xfrm>
          <a:prstGeom prst="rect">
            <a:avLst/>
          </a:prstGeom>
        </p:spPr>
      </p:pic>
      <p:pic>
        <p:nvPicPr>
          <p:cNvPr id="37" name="图片 36" descr="weibiaoti--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9743" y="5013643"/>
            <a:ext cx="507365" cy="5073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6990" y="915671"/>
            <a:ext cx="3867150" cy="5095875"/>
          </a:xfrm>
          <a:prstGeom prst="rect">
            <a:avLst/>
          </a:prstGeom>
        </p:spPr>
      </p:pic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6600" y="1219835"/>
            <a:ext cx="10797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二、案例简述：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105" y="624840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案例简述及辅助证明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5分）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240" y="1671955"/>
            <a:ext cx="10797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机器视觉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(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图像识别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技术引领的变革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融讯AI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视觉盘点秤</a:t>
            </a:r>
            <a:endParaRPr lang="zh-CN" altLang="en-US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71330" y="3176270"/>
            <a:ext cx="225488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14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  <a:sym typeface="+mn-lt"/>
              </a:rPr>
              <a:t>颠覆非标品(称重商品)</a:t>
            </a:r>
            <a:endParaRPr lang="zh-CN" altLang="en-US" sz="1400" b="1" dirty="0">
              <a:latin typeface="Microsoft YaHei Bold" panose="020B0502040204020203" charset="-122"/>
              <a:ea typeface="Microsoft YaHei Bold" panose="020B0502040204020203" charset="-122"/>
              <a:cs typeface="Microsoft YaHei Bold" panose="020B0502040204020203" charset="-122"/>
              <a:sym typeface="+mn-lt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14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  <a:sym typeface="+mn-lt"/>
              </a:rPr>
              <a:t>传统盘点作业流程</a:t>
            </a:r>
            <a:endParaRPr lang="zh-CN" altLang="en-US" sz="1400" b="1" dirty="0">
              <a:latin typeface="Microsoft YaHei Bold" panose="020B0502040204020203" charset="-122"/>
              <a:ea typeface="Microsoft YaHei Bold" panose="020B0502040204020203" charset="-122"/>
              <a:cs typeface="Microsoft YaHei Bold" panose="020B0502040204020203" charset="-122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18920" y="2232660"/>
            <a:ext cx="6845935" cy="347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2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使用AI视觉盘点秤在卖场、库房高度智能化、可视化操作见物盘物，数据自动录入：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29080" y="2698115"/>
            <a:ext cx="6559550" cy="1373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以2000-3000㎡生鲜卖场盘点为例：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用2台AI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视觉收货盘点秤在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库房、卖场同时进行盘点，只需2-4人参与，用1个小时以内，全流程见物盘物、自动识别录入，规避错盘、漏盘，即时出盘点结果，提升人效、时效。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5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在盘点过程中，不需要记忆商品编码、不需要纸笔、不需要人工录入系统等繁琐操作。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18920" y="4277360"/>
            <a:ext cx="6569075" cy="1052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2500"/>
              </a:lnSpc>
              <a:spcBef>
                <a:spcPts val="700"/>
              </a:spcBef>
              <a:buNone/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相较传统人工盘点，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使用AI视觉盘点秤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减少了四分之三的盘点人力投入、缩短三分之二以上盘点时间，规避了错盘、漏盘、虚假盘点弊端，实现了盘点作业流程的智能化、可视化、无纸化、自动化、结果可追溯。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梯形 11"/>
          <p:cNvSpPr/>
          <p:nvPr/>
        </p:nvSpPr>
        <p:spPr>
          <a:xfrm>
            <a:off x="-948690" y="4626610"/>
            <a:ext cx="14225270" cy="1863090"/>
          </a:xfrm>
          <a:prstGeom prst="trapezoid">
            <a:avLst>
              <a:gd name="adj" fmla="val 97375"/>
            </a:avLst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0">
                <a:schemeClr val="accent1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44233" y="2214880"/>
            <a:ext cx="10638790" cy="235204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661"/>
          <a:stretch>
            <a:fillRect/>
          </a:stretch>
        </p:blipFill>
        <p:spPr>
          <a:xfrm>
            <a:off x="6521450" y="692785"/>
            <a:ext cx="3952240" cy="5286375"/>
          </a:xfrm>
          <a:prstGeom prst="rect">
            <a:avLst/>
          </a:prstGeom>
          <a:effectLst>
            <a:reflection blurRad="317500" stA="32000" endA="300" endPos="18000" dir="5400000" sy="-100000" algn="bl" rotWithShape="0"/>
          </a:effectLst>
        </p:spPr>
      </p:pic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6600" y="1219835"/>
            <a:ext cx="10797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二、案例简述：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105" y="624840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案例简述及辅助证明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5分）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240" y="2595880"/>
            <a:ext cx="10797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、融讯AI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视觉盘点秤：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39240" y="3040380"/>
            <a:ext cx="4909820" cy="1214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使用AI视觉盘点秤在卖场、库房高度智能化、可视化操作。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indent="0" fontAlgn="auto">
              <a:lnSpc>
                <a:spcPct val="150000"/>
              </a:lnSpc>
              <a:spcBef>
                <a:spcPts val="12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盘点时见物盘物，实盘数据自动录入并和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ERP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系统库存数据及时比对、盘点过程中获取的图片信息实时传到后台保存。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691495" y="2561590"/>
            <a:ext cx="705485" cy="165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mongolianVert" rtlCol="0" anchor="ctr"/>
          <a:p>
            <a:pPr algn="ctr"/>
            <a:r>
              <a:rPr lang="zh-CN" altLang="en-US" sz="1400">
                <a:solidFill>
                  <a:schemeClr val="bg1"/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家家悦烟台</a:t>
            </a:r>
            <a:endParaRPr lang="zh-CN" altLang="en-US" sz="1400">
              <a:solidFill>
                <a:schemeClr val="bg1"/>
              </a:solidFill>
              <a:latin typeface="Microsoft YaHei Regular" panose="020B0502040204020203" charset="-122"/>
              <a:ea typeface="Microsoft YaHei Regular" panose="020B0502040204020203" charset="-122"/>
            </a:endParaRPr>
          </a:p>
          <a:p>
            <a:pPr algn="ctr"/>
            <a:r>
              <a:rPr lang="zh-CN" altLang="en-US" sz="1400">
                <a:solidFill>
                  <a:schemeClr val="bg1"/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福山一店</a:t>
            </a:r>
            <a:endParaRPr lang="zh-CN" altLang="en-US" sz="1400">
              <a:solidFill>
                <a:schemeClr val="bg1"/>
              </a:solidFill>
              <a:latin typeface="Microsoft YaHei Regular" panose="020B0502040204020203" charset="-122"/>
              <a:ea typeface="Microsoft YaHei Regular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6600" y="1219835"/>
            <a:ext cx="10797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三、辅助证明：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105" y="624840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案例简述及辅助证明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5分）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09040" y="1568450"/>
            <a:ext cx="4318000" cy="370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defTabSz="266700" fontAlgn="auto">
              <a:lnSpc>
                <a:spcPts val="3000"/>
              </a:lnSpc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、AI视觉盘点秤利用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融讯伟业公司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自主研发的机器视觉与物联网技术，实现了盘点流程的</a:t>
            </a:r>
            <a:r>
              <a:rPr lang="zh-CN" altLang="en-US" sz="1600" b="1" dirty="0">
                <a:solidFill>
                  <a:srgbClr val="FF0000"/>
                </a:solidFill>
                <a:latin typeface="Microsoft YaHei Bold" panose="020B0502040204020203" charset="-122"/>
                <a:ea typeface="Microsoft YaHei Bold" panose="020B0502040204020203" charset="-122"/>
                <a:cs typeface="微软雅黑" panose="020B0503020204020204" charset="-122"/>
                <a:sym typeface="+mn-ea"/>
              </a:rPr>
              <a:t>智能化、可视化、无纸化、自动化</a:t>
            </a:r>
            <a:r>
              <a:rPr lang="zh-CN" altLang="en-US" sz="1600" b="1" dirty="0">
                <a:solidFill>
                  <a:srgbClr val="FF0000"/>
                </a:solidFill>
                <a:latin typeface="Microsoft YaHei Bold" panose="020B0502040204020203" charset="-122"/>
                <a:ea typeface="Microsoft YaHei Bold" panose="020B0502040204020203" charset="-122"/>
                <a:cs typeface="微软雅黑" panose="020B0503020204020204" charset="-122"/>
              </a:rPr>
              <a:t>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defTabSz="266700" fontAlgn="auto">
              <a:lnSpc>
                <a:spcPts val="3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融讯AI视觉盘点秤集软硬件+算法一体化自主研发、端云结合实时学习模式、生鲜全品类覆盖，越学越聪明、越学越精准，识别率持续稳定在99.5%以上。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defTabSz="266700" fontAlgn="auto">
              <a:lnSpc>
                <a:spcPts val="3000"/>
              </a:lnSpc>
              <a:spcBef>
                <a:spcPts val="1200"/>
              </a:spcBef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、融讯伟业公司于2023年8月获得了发明专利授权，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AI视觉盘点秤目前没有竞品。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25" y="574675"/>
            <a:ext cx="3896995" cy="5278120"/>
          </a:xfrm>
          <a:prstGeom prst="rect">
            <a:avLst/>
          </a:prstGeom>
          <a:effectLst>
            <a:outerShdw blurRad="127000" dist="203200" dir="5400000" sx="97000" sy="97000" algn="t" rotWithShape="0">
              <a:prstClr val="black">
                <a:alpha val="34000"/>
              </a:prstClr>
            </a:outerShdw>
            <a:reflection blurRad="6350" stA="50000" endA="275" endPos="18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6600" y="1219835"/>
            <a:ext cx="10797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三、辅助证明：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105" y="624840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案例简述及辅助证明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5分）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09040" y="1551940"/>
            <a:ext cx="5577205" cy="47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defTabSz="266700" fontAlgn="auto">
              <a:lnSpc>
                <a:spcPts val="3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、融讯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视觉盘点秤具备以下技术特点：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66215" y="2023745"/>
            <a:ext cx="5320030" cy="3738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defTabSz="266700" fontAlgn="auto">
              <a:lnSpc>
                <a:spcPct val="150000"/>
              </a:lnSpc>
              <a:spcBef>
                <a:spcPts val="600"/>
              </a:spcBef>
            </a:pPr>
            <a:r>
              <a:rPr lang="en-US" altLang="zh-CN" sz="16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</a:rPr>
              <a:t>(1)</a:t>
            </a:r>
            <a:r>
              <a:rPr lang="zh-CN" altLang="en-US" sz="16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</a:rPr>
              <a:t>、</a:t>
            </a:r>
            <a:r>
              <a:rPr lang="zh-CN" altLang="en-US" sz="16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  <a:sym typeface="+mn-ea"/>
              </a:rPr>
              <a:t>内置视觉识别</a:t>
            </a:r>
            <a:r>
              <a:rPr lang="en-US" altLang="zh-CN" sz="16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  <a:sym typeface="+mn-ea"/>
              </a:rPr>
              <a:t>+</a:t>
            </a:r>
            <a:r>
              <a:rPr lang="zh-CN" altLang="en-US" sz="16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  <a:sym typeface="+mn-ea"/>
              </a:rPr>
              <a:t>在线学习模块：</a:t>
            </a:r>
            <a:endParaRPr lang="zh-CN" altLang="en-US" sz="1600" b="1" dirty="0">
              <a:latin typeface="Microsoft YaHei Bold" panose="020B0502040204020203" charset="-122"/>
              <a:ea typeface="Microsoft YaHei Bold" panose="020B0502040204020203" charset="-122"/>
              <a:cs typeface="Microsoft YaHei Bold" panose="020B0502040204020203" charset="-122"/>
              <a:sym typeface="+mn-ea"/>
            </a:endParaRPr>
          </a:p>
          <a:p>
            <a:pPr indent="0" defTabSz="26670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设备具有超强自我学习能力，可以精准识别散货、整箱、套袋等各种形态商品。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defTabSz="266700" fontAlgn="auto">
              <a:lnSpc>
                <a:spcPct val="150000"/>
              </a:lnSpc>
              <a:spcBef>
                <a:spcPts val="600"/>
              </a:spcBef>
            </a:pPr>
            <a:r>
              <a:rPr lang="en-US" altLang="zh-CN" sz="16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</a:rPr>
              <a:t>(2)</a:t>
            </a:r>
            <a:r>
              <a:rPr lang="zh-CN" altLang="en-US" sz="16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</a:rPr>
              <a:t>、</a:t>
            </a:r>
            <a:r>
              <a:rPr lang="zh-CN" altLang="en-US" sz="16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  <a:sym typeface="+mn-ea"/>
              </a:rPr>
              <a:t>高清宽动态摄像头：</a:t>
            </a:r>
            <a:endParaRPr lang="zh-CN" altLang="en-US" sz="1600" b="1" dirty="0">
              <a:latin typeface="Microsoft YaHei Bold" panose="020B0502040204020203" charset="-122"/>
              <a:ea typeface="Microsoft YaHei Bold" panose="020B0502040204020203" charset="-122"/>
              <a:cs typeface="Microsoft YaHei Bold" panose="020B0502040204020203" charset="-122"/>
              <a:sym typeface="+mn-ea"/>
            </a:endParaRPr>
          </a:p>
          <a:p>
            <a:pPr indent="0" defTabSz="26670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支持各种复杂经营环境，比如低温、无网、弱照明等。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defTabSz="266700" fontAlgn="auto">
              <a:lnSpc>
                <a:spcPct val="150000"/>
              </a:lnSpc>
              <a:spcBef>
                <a:spcPts val="600"/>
              </a:spcBef>
            </a:pPr>
            <a:r>
              <a:rPr lang="en-US" altLang="zh-CN" sz="16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</a:rPr>
              <a:t>(3)</a:t>
            </a:r>
            <a:r>
              <a:rPr lang="zh-CN" altLang="en-US" sz="16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</a:rPr>
              <a:t>、物联网技术：</a:t>
            </a:r>
            <a:endParaRPr lang="zh-CN" altLang="en-US" sz="1600" b="1" dirty="0">
              <a:latin typeface="Microsoft YaHei Bold" panose="020B0502040204020203" charset="-122"/>
              <a:ea typeface="Microsoft YaHei Bold" panose="020B0502040204020203" charset="-122"/>
              <a:cs typeface="Microsoft YaHei Bold" panose="020B0502040204020203" charset="-122"/>
            </a:endParaRPr>
          </a:p>
          <a:p>
            <a:pPr indent="0" defTabSz="26670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智能盘点软件系统，基于大数据分析自动避免重盘、漏盘、错盘。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defTabSz="266700" fontAlgn="auto">
              <a:lnSpc>
                <a:spcPct val="150000"/>
              </a:lnSpc>
              <a:spcBef>
                <a:spcPts val="600"/>
              </a:spcBef>
            </a:pPr>
            <a:r>
              <a:rPr lang="en-US" altLang="zh-CN" sz="16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</a:rPr>
              <a:t>(4)</a:t>
            </a:r>
            <a:r>
              <a:rPr lang="zh-CN" altLang="en-US" sz="1600" b="1" dirty="0">
                <a:latin typeface="Microsoft YaHei Bold" panose="020B0502040204020203" charset="-122"/>
                <a:ea typeface="Microsoft YaHei Bold" panose="020B0502040204020203" charset="-122"/>
                <a:cs typeface="Microsoft YaHei Bold" panose="020B0502040204020203" charset="-122"/>
              </a:rPr>
              <a:t>、无纸化绿色环保：</a:t>
            </a:r>
            <a:endParaRPr lang="zh-CN" altLang="en-US" sz="1600" b="1" dirty="0">
              <a:latin typeface="Microsoft YaHei Bold" panose="020B0502040204020203" charset="-122"/>
              <a:ea typeface="Microsoft YaHei Bold" panose="020B0502040204020203" charset="-122"/>
              <a:cs typeface="Microsoft YaHei Bold" panose="020B0502040204020203" charset="-122"/>
            </a:endParaRPr>
          </a:p>
          <a:p>
            <a:pPr indent="0" defTabSz="26670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打通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ERP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库存，盘点过程实时监测，自动生成库存差异，无需打印纸质单据，自动上报盘点结果。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" name="图片 14" descr="lQDPJwQZZ8TbJ9nNAzfNBDiwN1p0XtiNhHkHkXINMiLxAA_1080_823"/>
          <p:cNvPicPr>
            <a:picLocks noChangeAspect="1"/>
          </p:cNvPicPr>
          <p:nvPr/>
        </p:nvPicPr>
        <p:blipFill>
          <a:blip r:embed="rId3"/>
          <a:srcRect t="12416"/>
          <a:stretch>
            <a:fillRect/>
          </a:stretch>
        </p:blipFill>
        <p:spPr>
          <a:xfrm>
            <a:off x="7120255" y="2155825"/>
            <a:ext cx="4596765" cy="3068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120255" y="5224145"/>
            <a:ext cx="4596765" cy="444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北京京客隆京源店</a:t>
            </a:r>
            <a:endParaRPr lang="zh-CN" altLang="en-US">
              <a:ln>
                <a:noFill/>
              </a:ln>
              <a:solidFill>
                <a:schemeClr val="accent1">
                  <a:lumMod val="75000"/>
                </a:schemeClr>
              </a:solidFill>
              <a:latin typeface="Microsoft YaHei Regular" panose="020B0502040204020203" charset="-122"/>
              <a:ea typeface="Microsoft YaHei Regular" panose="020B0502040204020203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-1841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6600" y="1219835"/>
            <a:ext cx="10797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三、辅助证明：</a:t>
            </a:r>
            <a:endParaRPr 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105" y="624840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案例简述及辅助证明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5分）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09040" y="1530350"/>
            <a:ext cx="5577205" cy="47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defTabSz="266700" fontAlgn="auto">
              <a:lnSpc>
                <a:spcPts val="3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、合作案例及盘点应用：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39875" y="1955165"/>
            <a:ext cx="930084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defTabSz="26670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融讯AI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视觉盘点秤已经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成功应用于</a:t>
            </a:r>
            <a:r>
              <a:rPr lang="zh-CN" altLang="en-US" sz="1400" b="1" dirty="0">
                <a:solidFill>
                  <a:schemeClr val="tx1"/>
                </a:solidFill>
                <a:latin typeface="Microsoft YaHei Bold" panose="020B0502040204020203" charset="-122"/>
                <a:ea typeface="Microsoft YaHei Bold" panose="020B0502040204020203" charset="-122"/>
                <a:cs typeface="微软雅黑" panose="020B0503020204020204" charset="-122"/>
                <a:sym typeface="+mn-ea"/>
              </a:rPr>
              <a:t>山东家家悦、北京京客隆、北京福源超市、河北美食林等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大型连锁超市的多家门店，降本增效立竿见影，赢得了用户一致好评。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图片 9" descr="lQDPJwem5lfABNnNBYTNBDiw5fxZUMIyS-sHkXIKBq7_AA_1080_14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5" y="2777490"/>
            <a:ext cx="2035810" cy="2662555"/>
          </a:xfrm>
          <a:prstGeom prst="rect">
            <a:avLst/>
          </a:prstGeom>
        </p:spPr>
      </p:pic>
      <p:pic>
        <p:nvPicPr>
          <p:cNvPr id="13" name="图片 12" descr="lQDPJyEFmdrihlnNBaXNBDiwo2sKmjjDGnAHkXIPjC95AA_1080_1445"/>
          <p:cNvPicPr>
            <a:picLocks noChangeAspect="1"/>
          </p:cNvPicPr>
          <p:nvPr/>
        </p:nvPicPr>
        <p:blipFill>
          <a:blip r:embed="rId4"/>
          <a:srcRect t="256" b="443"/>
          <a:stretch>
            <a:fillRect/>
          </a:stretch>
        </p:blipFill>
        <p:spPr>
          <a:xfrm>
            <a:off x="3935730" y="2777490"/>
            <a:ext cx="2016760" cy="2680335"/>
          </a:xfrm>
          <a:prstGeom prst="rect">
            <a:avLst/>
          </a:prstGeom>
        </p:spPr>
      </p:pic>
      <p:pic>
        <p:nvPicPr>
          <p:cNvPr id="14" name="图片 13" descr="lQDPKHu7MJOQONnNBdfNBDiwb3SSMyMxHPsHkXIN5ZNoAA_1080_14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715" y="2777490"/>
            <a:ext cx="1948815" cy="2698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1460"/>
          <a:stretch>
            <a:fillRect/>
          </a:stretch>
        </p:blipFill>
        <p:spPr>
          <a:xfrm>
            <a:off x="8453755" y="2777490"/>
            <a:ext cx="1983740" cy="269811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23695" y="5556885"/>
            <a:ext cx="2035810" cy="2851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家家悦临沂万达店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Microsoft YaHei Regular" panose="020B0502040204020203" charset="-122"/>
              <a:ea typeface="Microsoft YaHei Regular" panose="020B0502040204020203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36683" y="5556885"/>
            <a:ext cx="2014855" cy="2851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家家悦临沂万象汇店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Microsoft YaHei Regular" panose="020B0502040204020203" charset="-122"/>
              <a:ea typeface="Microsoft YaHei Regular" panose="020B0502040204020203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26810" y="5556885"/>
            <a:ext cx="1953895" cy="2851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北京福源超市角门店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Microsoft YaHei Regular" panose="020B0502040204020203" charset="-122"/>
              <a:ea typeface="Microsoft YaHei Regular" panose="020B0502040204020203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448040" y="5556885"/>
            <a:ext cx="1988185" cy="2851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Microsoft YaHei Regular" panose="020B0502040204020203" charset="-122"/>
                <a:ea typeface="Microsoft YaHei Regular" panose="020B0502040204020203" charset="-122"/>
              </a:rPr>
              <a:t>河北美食林滏东店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Microsoft YaHei Regular" panose="020B0502040204020203" charset="-122"/>
              <a:ea typeface="Microsoft YaHei Regular" panose="020B0502040204020203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35*377"/>
  <p:tag name="TABLE_ENDDRAG_RECT" val="166*82*735*377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PLACING_PICTURE_USER_VIEWPORT" val="{&quot;height&quot;:9039.582677165354,&quot;width&quot;:19200}"/>
</p:tagLst>
</file>

<file path=ppt/tags/tag19.xml><?xml version="1.0" encoding="utf-8"?>
<p:tagLst xmlns:p="http://schemas.openxmlformats.org/presentationml/2006/main">
  <p:tag name="RESOURCE_RECORD_KEY" val="{&quot;10&quot;:[50028686,50048990]}"/>
  <p:tag name="commondata" val="eyJoZGlkIjoiNzZlMjI0YWRhNjIwYjkwNmFiNzcwMDJjYTNkMjYwODEifQ=="/>
</p:tagLst>
</file>

<file path=ppt/tags/tag2.xml><?xml version="1.0" encoding="utf-8"?>
<p:tagLst xmlns:p="http://schemas.openxmlformats.org/presentationml/2006/main">
  <p:tag name="KSO_WM_BEAUTIFY_FLAG" val=""/>
  <p:tag name="KSO_WM_UNIT_PLACING_PICTURE_USER_VIEWPORT" val="{&quot;height&quot;:2538,&quot;width&quot;:3824}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TABLE_ENDDRAG_ORIGIN_RECT" val="750*164"/>
  <p:tag name="TABLE_ENDDRAG_RECT" val="65*179*750*164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3443</Words>
  <Application>WPS 演示</Application>
  <PresentationFormat>宽屏</PresentationFormat>
  <Paragraphs>281</Paragraphs>
  <Slides>16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Microsoft YaHei Bold</vt:lpstr>
      <vt:lpstr>Microsoft YaHei Regular</vt:lpstr>
      <vt:lpstr>Microsoft YaHei Semibold</vt:lpstr>
      <vt:lpstr>Arial Unicode MS</vt:lpstr>
      <vt:lpstr>Calibri</vt:lpstr>
      <vt:lpstr>WPS</vt:lpstr>
      <vt:lpstr>Visio.Drawing.15</vt:lpstr>
      <vt:lpstr>Visio.Drawing.15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刘吉珍</cp:lastModifiedBy>
  <cp:revision>65</cp:revision>
  <dcterms:created xsi:type="dcterms:W3CDTF">2025-02-22T04:15:00Z</dcterms:created>
  <dcterms:modified xsi:type="dcterms:W3CDTF">2025-02-22T05:15:57Z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D8AAFD1FB4EC815E58633C6784B3D25E_43</vt:lpwstr>
  </property>
</Properties>
</file>