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256" r:id="rId3"/>
    <p:sldId id="257" r:id="rId5"/>
    <p:sldId id="259" r:id="rId6"/>
    <p:sldId id="260" r:id="rId7"/>
    <p:sldId id="279" r:id="rId8"/>
    <p:sldId id="261" r:id="rId9"/>
    <p:sldId id="272" r:id="rId10"/>
    <p:sldId id="268" r:id="rId11"/>
    <p:sldId id="269" r:id="rId12"/>
    <p:sldId id="270" r:id="rId13"/>
    <p:sldId id="271" r:id="rId14"/>
  </p:sldIdLst>
  <p:sldSz cx="12192000" cy="6858000"/>
  <p:notesSz cx="7103745" cy="10234295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020"/>
    <a:srgbClr val="B2B2B2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55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美宜多生活精选超市（广州市淘金店）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c:rich>
      </c:tx>
      <c:layout>
        <c:manualLayout>
          <c:xMode val="edge"/>
          <c:yMode val="edge"/>
          <c:x val="0.393851234470829"/>
          <c:y val="0.016560861164780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库存周转率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2021年</c:v>
                </c:pt>
                <c:pt idx="1">
                  <c:v>2022年</c:v>
                </c:pt>
                <c:pt idx="2">
                  <c:v>2023年</c:v>
                </c:pt>
                <c:pt idx="3">
                  <c:v>2024年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2.5</c:v>
                </c:pt>
                <c:pt idx="1">
                  <c:v>3</c:v>
                </c:pt>
                <c:pt idx="2">
                  <c:v>3.6</c:v>
                </c:pt>
                <c:pt idx="3">
                  <c:v>4.2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增长率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2021年</c:v>
                </c:pt>
                <c:pt idx="1">
                  <c:v>2022年</c:v>
                </c:pt>
                <c:pt idx="2">
                  <c:v>2023年</c:v>
                </c:pt>
                <c:pt idx="3">
                  <c:v>2024年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0.05</c:v>
                </c:pt>
                <c:pt idx="1">
                  <c:v>0.2</c:v>
                </c:pt>
                <c:pt idx="2">
                  <c:v>0.2</c:v>
                </c:pt>
                <c:pt idx="3" c:formatCode="0.00%">
                  <c:v>0.1667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866452009"/>
        <c:axId val="815604639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/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elete val="1"/>
                </c:dLbls>
                <c:cat>
                  <c:strRef>
                    <c:extLst>
                      <c:ext uri="{02D57815-91ED-43cb-92C2-25804820EDAC}">
                        <c15:fullRef>
                          <c15:sqref/>
                        </c15:fullRef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2021年</c:v>
                      </c:pt>
                      <c:pt idx="1">
                        <c:v>2022年</c:v>
                      </c:pt>
                      <c:pt idx="2">
                        <c:v>2023年</c:v>
                      </c:pt>
                      <c:pt idx="3">
                        <c:v>2024年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86645200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815604639"/>
        <c:crosses val="autoZero"/>
        <c:auto val="1"/>
        <c:lblAlgn val="ctr"/>
        <c:lblOffset val="100"/>
        <c:noMultiLvlLbl val="0"/>
      </c:catAx>
      <c:valAx>
        <c:axId val="815604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86645200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</c:legendEntry>
      <c:layout>
        <c:manualLayout>
          <c:xMode val="edge"/>
          <c:yMode val="edge"/>
          <c:x val="0.335066381951537"/>
          <c:y val="0.923027581783194"/>
          <c:w val="0.434221520750162"/>
          <c:h val="0.0681526619627967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2" Type="http://schemas.openxmlformats.org/officeDocument/2006/relationships/notesSlide" Target="../notesSlides/notesSlide4.xml"/><Relationship Id="rId31" Type="http://schemas.openxmlformats.org/officeDocument/2006/relationships/slideLayout" Target="../slideLayouts/slideLayout1.xml"/><Relationship Id="rId30" Type="http://schemas.openxmlformats.org/officeDocument/2006/relationships/tags" Target="../tags/tag31.xml"/><Relationship Id="rId3" Type="http://schemas.openxmlformats.org/officeDocument/2006/relationships/tags" Target="../tags/tag5.xml"/><Relationship Id="rId29" Type="http://schemas.openxmlformats.org/officeDocument/2006/relationships/tags" Target="../tags/tag30.xml"/><Relationship Id="rId28" Type="http://schemas.openxmlformats.org/officeDocument/2006/relationships/tags" Target="../tags/tag29.xml"/><Relationship Id="rId27" Type="http://schemas.openxmlformats.org/officeDocument/2006/relationships/tags" Target="../tags/tag28.xml"/><Relationship Id="rId26" Type="http://schemas.openxmlformats.org/officeDocument/2006/relationships/tags" Target="../tags/tag27.xml"/><Relationship Id="rId25" Type="http://schemas.openxmlformats.org/officeDocument/2006/relationships/tags" Target="../tags/tag26.xml"/><Relationship Id="rId24" Type="http://schemas.openxmlformats.org/officeDocument/2006/relationships/tags" Target="../tags/tag25.xml"/><Relationship Id="rId23" Type="http://schemas.openxmlformats.org/officeDocument/2006/relationships/tags" Target="../tags/tag24.xml"/><Relationship Id="rId22" Type="http://schemas.openxmlformats.org/officeDocument/2006/relationships/tags" Target="../tags/tag23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image" Target="../media/image3.png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image" Target="../media/image4.png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4.xml"/><Relationship Id="rId7" Type="http://schemas.openxmlformats.org/officeDocument/2006/relationships/image" Target="../media/image7.png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../media/image9.png"/><Relationship Id="rId7" Type="http://schemas.openxmlformats.org/officeDocument/2006/relationships/tags" Target="../tags/tag38.xml"/><Relationship Id="rId6" Type="http://schemas.openxmlformats.org/officeDocument/2006/relationships/image" Target="../media/image8.png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40.xml"/><Relationship Id="rId10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tags" Target="../tags/tag45.xml"/><Relationship Id="rId7" Type="http://schemas.openxmlformats.org/officeDocument/2006/relationships/image" Target="../media/image11.jpeg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3.jpeg"/><Relationship Id="rId10" Type="http://schemas.openxmlformats.org/officeDocument/2006/relationships/tags" Target="../tags/tag46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image" Target="../media/image14.png"/><Relationship Id="rId5" Type="http://schemas.openxmlformats.org/officeDocument/2006/relationships/tags" Target="../tags/tag48.xml"/><Relationship Id="rId4" Type="http://schemas.openxmlformats.org/officeDocument/2006/relationships/image" Target="../media/image8.png"/><Relationship Id="rId3" Type="http://schemas.openxmlformats.org/officeDocument/2006/relationships/tags" Target="../tags/tag47.xml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5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数智供应链赛道-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4545" cy="68821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69723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配送及时率（稳定性）（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8515" y="1526540"/>
            <a:ext cx="25520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配送及时率提升 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20%</a:t>
            </a:r>
            <a:endParaRPr lang="zh-CN" altLang="en-US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0900" y="1965960"/>
            <a:ext cx="8789670" cy="3830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PSJ5500AI 智能收银秤显著提高了收银和称重效率，减少了顾客排队等待时间，从而加快了配送流程，使配送及时率提升了20%。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传统的收银称重方式容易因人为操作失误导致错误，进而影响配送效率，AI 视觉识别系统自动完成商品识别和称重，促进超市将更多资源投入到配送环节，进一步提升配送效率。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77851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利润率提升（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18515" y="1526540"/>
            <a:ext cx="25520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利润率提升 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0%</a:t>
            </a:r>
            <a:endParaRPr lang="zh-CN" altLang="en-US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850900" y="1965960"/>
            <a:ext cx="8789670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PSJ5500AI 智能收银秤显著提高了收银和称重效率，减少了顾客排队等待时间，提升了顾客满意度，从而增加了销售额。同时，智能打印系统减少了打印错误和纸张浪费，进一步降低了运营成本，最终使利润率提升了 10%。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4140" y="6101715"/>
            <a:ext cx="1249680" cy="48069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05" y="6158865"/>
            <a:ext cx="1976120" cy="368935"/>
          </a:xfrm>
          <a:prstGeom prst="rect">
            <a:avLst/>
          </a:prstGeom>
        </p:spPr>
      </p:pic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150620" y="959485"/>
          <a:ext cx="9975215" cy="488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970"/>
                <a:gridCol w="1295400"/>
                <a:gridCol w="6506845"/>
              </a:tblGrid>
              <a:tr h="929640">
                <a:tc gridSpan="2">
                  <a:txBody>
                    <a:bodyPr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案例名称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endParaRPr lang="zh-CN" sz="12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4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宝士杰5500收银称重一体秤为美宜多打造智慧生鲜生态圈</a:t>
                      </a:r>
                      <a:endParaRPr lang="zh-CN" sz="14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824230">
                <a:tc rowSpan="2">
                  <a:txBody>
                    <a:bodyPr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参与方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申报企业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广州市超赢信息科技有限公司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105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应用企业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深圳美宜多运营管理有限公司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2320">
                <a:tc gridSpan="2">
                  <a:txBody>
                    <a:bodyPr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申报奖项类别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数智供应链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2320">
                <a:tc gridSpan="2">
                  <a:txBody>
                    <a:bodyPr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案例核心要素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自主研发AI算法、独家抽拉式可编程键盘、外观专利设计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2320">
                <a:tc gridSpan="2"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应用企业推荐语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657"/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以高颜值、高性价比的智能产品，帮助零售门店提升运作效率。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624840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案例简述及辅助证明 </a:t>
            </a:r>
            <a:endParaRPr lang="zh-CN" altLang="en-US" sz="2000" b="1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94080" y="1113155"/>
            <a:ext cx="9439910" cy="1430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案例背景</a:t>
            </a:r>
            <a:endParaRPr lang="zh-CN" altLang="en-US" sz="1600" b="1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零售行业实现数字化转型已成为趋势，美宜多连锁超市拥有多家分店，急需数字化零售设备来提高门店运营效率与门店美观感，因此美宜多特别联系了超赢科技，让我司根据门店需求，提供有针对性的集颜值与实力于一体的数智化产品，以更高性价比的智能零售产品为顾客提供更好的服务。</a:t>
            </a:r>
            <a:endParaRPr lang="zh-CN" altLang="en-US" sz="14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894080" y="2668270"/>
            <a:ext cx="9568815" cy="1430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针对的行业痛点：</a:t>
            </a:r>
            <a:endParaRPr lang="zh-CN" altLang="en-US" sz="1600" b="1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来到人工智能时代，年轻的消费者普遍追求更快速便捷的消费模式，但美宜多连锁超市前期使用的是传统称重电子秤和收银机，需要店员自己牢记PLU码，经常出现因记忆出错，导致称重失误并出现纸张耗费、顾客排长龙的情况，外加收银机桌面的设备较为分散，操作不便且影响门店美观，难以吸引年轻顾客二次进店。</a:t>
            </a:r>
            <a:endParaRPr lang="zh-CN" altLang="en-US" sz="14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894080" y="4249420"/>
            <a:ext cx="943991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本案例最终目的或预期：</a:t>
            </a:r>
            <a:endParaRPr lang="zh-CN" altLang="en-US" sz="1600" b="1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宝士杰5500收银称重一体秤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搭载高清宽动态AI视觉识别系统，采用深度学习算法，帮助美宜多门店减少人力成本，提高收银和称重的效率，实现降本增效；AI驱动的智能打印系统配备错误自检功能，可减少95%的打印错误，每年节省约30%的纸张耗材成本；并通过简约时尚的外观设计</a:t>
            </a:r>
            <a:r>
              <a:rPr lang="en-US" altLang="zh-CN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以及</a:t>
            </a:r>
            <a:r>
              <a:rPr lang="zh-CN" altLang="en-US" sz="1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隐藏式可编程键盘</a:t>
            </a:r>
            <a:r>
              <a:rPr 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提升门店美感与工作效率，吸引更多年轻客户以提升零售门店业绩。</a:t>
            </a:r>
            <a:endParaRPr lang="zh-CN" altLang="en-US" sz="14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8919845" y="51492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8" name="TextBox 2"/>
          <p:cNvSpPr txBox="1"/>
          <p:nvPr>
            <p:custDataLst>
              <p:tags r:id="rId3"/>
            </p:custDataLst>
          </p:nvPr>
        </p:nvSpPr>
        <p:spPr>
          <a:xfrm>
            <a:off x="349815" y="368693"/>
            <a:ext cx="605218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产品介绍-宝士杰5500收银称重一体秤（PSJ5500）</a:t>
            </a:r>
            <a:endParaRPr lang="zh-CN" altLang="en-US" sz="2000" b="1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6" name="îṥḷïḋè"/>
          <p:cNvGrpSpPr/>
          <p:nvPr/>
        </p:nvGrpSpPr>
        <p:grpSpPr>
          <a:xfrm>
            <a:off x="758825" y="978535"/>
            <a:ext cx="10523220" cy="4374515"/>
            <a:chOff x="354203" y="1123949"/>
            <a:chExt cx="11837799" cy="5019675"/>
          </a:xfrm>
        </p:grpSpPr>
        <p:sp>
          <p:nvSpPr>
            <p:cNvPr id="47" name="îṡliḓe"/>
            <p:cNvSpPr/>
            <p:nvPr>
              <p:custDataLst>
                <p:tags r:id="rId4"/>
              </p:custDataLst>
            </p:nvPr>
          </p:nvSpPr>
          <p:spPr>
            <a:xfrm rot="16200000">
              <a:off x="6209330" y="160952"/>
              <a:ext cx="5019675" cy="6945668"/>
            </a:xfrm>
            <a:prstGeom prst="snip2SameRect">
              <a:avLst>
                <a:gd name="adj1" fmla="val 31552"/>
                <a:gd name="adj2" fmla="val 0"/>
              </a:avLst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270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9" name="íŝľiḑè"/>
            <p:cNvGrpSpPr/>
            <p:nvPr/>
          </p:nvGrpSpPr>
          <p:grpSpPr>
            <a:xfrm>
              <a:off x="354203" y="2541354"/>
              <a:ext cx="5202555" cy="2208530"/>
              <a:chOff x="354203" y="2669370"/>
              <a:chExt cx="5202555" cy="2208530"/>
            </a:xfrm>
          </p:grpSpPr>
          <p:sp>
            <p:nvSpPr>
              <p:cNvPr id="51" name="i$ļïďe"/>
              <p:cNvSpPr/>
              <p:nvPr>
                <p:custDataLst>
                  <p:tags r:id="rId5"/>
                </p:custDataLst>
              </p:nvPr>
            </p:nvSpPr>
            <p:spPr>
              <a:xfrm>
                <a:off x="354203" y="2669370"/>
                <a:ext cx="5202555" cy="2208530"/>
              </a:xfrm>
              <a:prstGeom prst="roundRect">
                <a:avLst>
                  <a:gd name="adj" fmla="val 2610"/>
                </a:avLst>
              </a:prstGeom>
              <a:solidFill>
                <a:schemeClr val="bg1">
                  <a:lumMod val="95000"/>
                </a:schemeClr>
              </a:solidFill>
              <a:ln w="127000" cap="flat" cmpd="sng" algn="ctr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54" name="ïšlîḓê"/>
              <p:cNvGrpSpPr/>
              <p:nvPr/>
            </p:nvGrpSpPr>
            <p:grpSpPr>
              <a:xfrm>
                <a:off x="1625790" y="2851583"/>
                <a:ext cx="1599201" cy="1270126"/>
                <a:chOff x="2131432" y="3389202"/>
                <a:chExt cx="2444269" cy="1941300"/>
              </a:xfrm>
            </p:grpSpPr>
            <p:sp>
              <p:nvSpPr>
                <p:cNvPr id="55" name="íšliḋe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2783213" y="4760256"/>
                  <a:ext cx="1140588" cy="570246"/>
                </a:xfrm>
                <a:custGeom>
                  <a:avLst/>
                  <a:gdLst>
                    <a:gd name="connsiteX0" fmla="*/ 244405 w 1140588"/>
                    <a:gd name="connsiteY0" fmla="*/ 570247 h 570246"/>
                    <a:gd name="connsiteX1" fmla="*/ 896183 w 1140588"/>
                    <a:gd name="connsiteY1" fmla="*/ 570247 h 570246"/>
                    <a:gd name="connsiteX2" fmla="*/ 1140588 w 1140588"/>
                    <a:gd name="connsiteY2" fmla="*/ 325842 h 570246"/>
                    <a:gd name="connsiteX3" fmla="*/ 1140588 w 1140588"/>
                    <a:gd name="connsiteY3" fmla="*/ 0 h 570246"/>
                    <a:gd name="connsiteX4" fmla="*/ 0 w 1140588"/>
                    <a:gd name="connsiteY4" fmla="*/ 0 h 570246"/>
                    <a:gd name="connsiteX5" fmla="*/ 0 w 1140588"/>
                    <a:gd name="connsiteY5" fmla="*/ 325842 h 570246"/>
                    <a:gd name="connsiteX6" fmla="*/ 244405 w 1140588"/>
                    <a:gd name="connsiteY6" fmla="*/ 570247 h 570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0588" h="570246">
                      <a:moveTo>
                        <a:pt x="244405" y="570247"/>
                      </a:moveTo>
                      <a:lnTo>
                        <a:pt x="896183" y="570247"/>
                      </a:lnTo>
                      <a:cubicBezTo>
                        <a:pt x="1031179" y="570247"/>
                        <a:pt x="1140588" y="460837"/>
                        <a:pt x="1140588" y="325842"/>
                      </a:cubicBezTo>
                      <a:lnTo>
                        <a:pt x="1140588" y="0"/>
                      </a:lnTo>
                      <a:lnTo>
                        <a:pt x="0" y="0"/>
                      </a:lnTo>
                      <a:lnTo>
                        <a:pt x="0" y="325842"/>
                      </a:lnTo>
                      <a:cubicBezTo>
                        <a:pt x="0" y="460837"/>
                        <a:pt x="109409" y="570247"/>
                        <a:pt x="244405" y="570247"/>
                      </a:cubicBezTo>
                      <a:close/>
                    </a:path>
                  </a:pathLst>
                </a:custGeom>
                <a:solidFill>
                  <a:srgbClr val="F9F4ED"/>
                </a:solidFill>
                <a:ln w="95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grpSp>
              <p:nvGrpSpPr>
                <p:cNvPr id="56" name="îšḷiḍê"/>
                <p:cNvGrpSpPr/>
                <p:nvPr/>
              </p:nvGrpSpPr>
              <p:grpSpPr>
                <a:xfrm>
                  <a:off x="2131432" y="3389488"/>
                  <a:ext cx="2118209" cy="1207799"/>
                  <a:chOff x="2131432" y="3389488"/>
                  <a:chExt cx="2118209" cy="1207799"/>
                </a:xfrm>
                <a:solidFill>
                  <a:srgbClr val="F9F4ED"/>
                </a:solidFill>
              </p:grpSpPr>
              <p:sp>
                <p:nvSpPr>
                  <p:cNvPr id="57" name="iṥľîďé"/>
                  <p:cNvSpPr/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2457276" y="4290636"/>
                    <a:ext cx="1792366" cy="306652"/>
                  </a:xfrm>
                  <a:custGeom>
                    <a:avLst/>
                    <a:gdLst>
                      <a:gd name="connsiteX0" fmla="*/ 1547962 w 1792366"/>
                      <a:gd name="connsiteY0" fmla="*/ 306652 h 306652"/>
                      <a:gd name="connsiteX1" fmla="*/ 1792367 w 1792366"/>
                      <a:gd name="connsiteY1" fmla="*/ 62247 h 306652"/>
                      <a:gd name="connsiteX2" fmla="*/ 1792367 w 1792366"/>
                      <a:gd name="connsiteY2" fmla="*/ 30455 h 306652"/>
                      <a:gd name="connsiteX3" fmla="*/ 1699283 w 1792366"/>
                      <a:gd name="connsiteY3" fmla="*/ 185691 h 306652"/>
                      <a:gd name="connsiteX4" fmla="*/ 1698137 w 1792366"/>
                      <a:gd name="connsiteY4" fmla="*/ 184927 h 306652"/>
                      <a:gd name="connsiteX5" fmla="*/ 1629494 w 1792366"/>
                      <a:gd name="connsiteY5" fmla="*/ 225120 h 306652"/>
                      <a:gd name="connsiteX6" fmla="*/ 162968 w 1792366"/>
                      <a:gd name="connsiteY6" fmla="*/ 225120 h 306652"/>
                      <a:gd name="connsiteX7" fmla="*/ 90888 w 1792366"/>
                      <a:gd name="connsiteY7" fmla="*/ 179771 h 306652"/>
                      <a:gd name="connsiteX8" fmla="*/ 90029 w 1792366"/>
                      <a:gd name="connsiteY8" fmla="*/ 179771 h 306652"/>
                      <a:gd name="connsiteX9" fmla="*/ 0 w 1792366"/>
                      <a:gd name="connsiteY9" fmla="*/ 0 h 306652"/>
                      <a:gd name="connsiteX10" fmla="*/ 0 w 1792366"/>
                      <a:gd name="connsiteY10" fmla="*/ 62247 h 306652"/>
                      <a:gd name="connsiteX11" fmla="*/ 244405 w 1792366"/>
                      <a:gd name="connsiteY11" fmla="*/ 306652 h 306652"/>
                      <a:gd name="connsiteX12" fmla="*/ 1547962 w 1792366"/>
                      <a:gd name="connsiteY12" fmla="*/ 306652 h 306652"/>
                      <a:gd name="connsiteX13" fmla="*/ 1547962 w 1792366"/>
                      <a:gd name="connsiteY13" fmla="*/ 306652 h 306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792366" h="306652">
                        <a:moveTo>
                          <a:pt x="1547962" y="306652"/>
                        </a:moveTo>
                        <a:cubicBezTo>
                          <a:pt x="1682957" y="306652"/>
                          <a:pt x="1792367" y="197242"/>
                          <a:pt x="1792367" y="62247"/>
                        </a:cubicBezTo>
                        <a:lnTo>
                          <a:pt x="1792367" y="30455"/>
                        </a:lnTo>
                        <a:lnTo>
                          <a:pt x="1699283" y="185691"/>
                        </a:lnTo>
                        <a:lnTo>
                          <a:pt x="1698137" y="184927"/>
                        </a:lnTo>
                        <a:cubicBezTo>
                          <a:pt x="1684007" y="209558"/>
                          <a:pt x="1657944" y="224834"/>
                          <a:pt x="1629494" y="225120"/>
                        </a:cubicBezTo>
                        <a:lnTo>
                          <a:pt x="162968" y="225120"/>
                        </a:lnTo>
                        <a:cubicBezTo>
                          <a:pt x="132227" y="224929"/>
                          <a:pt x="104349" y="207362"/>
                          <a:pt x="90888" y="179771"/>
                        </a:cubicBezTo>
                        <a:lnTo>
                          <a:pt x="90029" y="179771"/>
                        </a:lnTo>
                        <a:lnTo>
                          <a:pt x="0" y="0"/>
                        </a:lnTo>
                        <a:lnTo>
                          <a:pt x="0" y="62247"/>
                        </a:lnTo>
                        <a:cubicBezTo>
                          <a:pt x="0" y="197242"/>
                          <a:pt x="109409" y="306652"/>
                          <a:pt x="244405" y="306652"/>
                        </a:cubicBezTo>
                        <a:lnTo>
                          <a:pt x="1547962" y="306652"/>
                        </a:lnTo>
                        <a:lnTo>
                          <a:pt x="1547962" y="306652"/>
                        </a:lnTo>
                        <a:close/>
                      </a:path>
                    </a:pathLst>
                  </a:custGeom>
                  <a:solidFill>
                    <a:srgbClr val="F9F4ED"/>
                  </a:solidFill>
                  <a:ln w="95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58" name="îṧḷïde"/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2131432" y="3389488"/>
                    <a:ext cx="162970" cy="460646"/>
                  </a:xfrm>
                  <a:custGeom>
                    <a:avLst/>
                    <a:gdLst>
                      <a:gd name="connsiteX0" fmla="*/ 126596 w 162970"/>
                      <a:gd name="connsiteY0" fmla="*/ 16325 h 460646"/>
                      <a:gd name="connsiteX1" fmla="*/ 91749 w 162970"/>
                      <a:gd name="connsiteY1" fmla="*/ 39334 h 460646"/>
                      <a:gd name="connsiteX2" fmla="*/ 2 w 162970"/>
                      <a:gd name="connsiteY2" fmla="*/ 230180 h 460646"/>
                      <a:gd name="connsiteX3" fmla="*/ 162970 w 162970"/>
                      <a:gd name="connsiteY3" fmla="*/ 460646 h 460646"/>
                      <a:gd name="connsiteX4" fmla="*/ 162970 w 162970"/>
                      <a:gd name="connsiteY4" fmla="*/ 0 h 460646"/>
                      <a:gd name="connsiteX5" fmla="*/ 132515 w 162970"/>
                      <a:gd name="connsiteY5" fmla="*/ 13652 h 460646"/>
                      <a:gd name="connsiteX6" fmla="*/ 126596 w 162970"/>
                      <a:gd name="connsiteY6" fmla="*/ 16325 h 460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2970" h="460646">
                        <a:moveTo>
                          <a:pt x="126596" y="16325"/>
                        </a:moveTo>
                        <a:cubicBezTo>
                          <a:pt x="114376" y="23104"/>
                          <a:pt x="102728" y="30742"/>
                          <a:pt x="91749" y="39334"/>
                        </a:cubicBezTo>
                        <a:cubicBezTo>
                          <a:pt x="33512" y="85542"/>
                          <a:pt x="-285" y="155808"/>
                          <a:pt x="2" y="230180"/>
                        </a:cubicBezTo>
                        <a:cubicBezTo>
                          <a:pt x="193" y="333765"/>
                          <a:pt x="65304" y="425990"/>
                          <a:pt x="162970" y="460646"/>
                        </a:cubicBezTo>
                        <a:lnTo>
                          <a:pt x="162970" y="0"/>
                        </a:lnTo>
                        <a:cubicBezTo>
                          <a:pt x="152564" y="3819"/>
                          <a:pt x="142349" y="8401"/>
                          <a:pt x="132515" y="13652"/>
                        </a:cubicBezTo>
                        <a:cubicBezTo>
                          <a:pt x="130319" y="14607"/>
                          <a:pt x="128601" y="15275"/>
                          <a:pt x="126596" y="16325"/>
                        </a:cubicBezTo>
                        <a:close/>
                      </a:path>
                    </a:pathLst>
                  </a:custGeom>
                  <a:solidFill>
                    <a:srgbClr val="F9F4ED"/>
                  </a:solidFill>
                  <a:ln w="95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59" name="ïŝlïḓe"/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2457276" y="3538136"/>
                    <a:ext cx="81531" cy="551152"/>
                  </a:xfrm>
                  <a:custGeom>
                    <a:avLst/>
                    <a:gdLst>
                      <a:gd name="connsiteX0" fmla="*/ 0 w 81531"/>
                      <a:gd name="connsiteY0" fmla="*/ 388184 h 551152"/>
                      <a:gd name="connsiteX1" fmla="*/ 81532 w 81531"/>
                      <a:gd name="connsiteY1" fmla="*/ 551152 h 551152"/>
                      <a:gd name="connsiteX2" fmla="*/ 81532 w 81531"/>
                      <a:gd name="connsiteY2" fmla="*/ 108646 h 551152"/>
                      <a:gd name="connsiteX3" fmla="*/ 0 w 81531"/>
                      <a:gd name="connsiteY3" fmla="*/ 0 h 551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531" h="551152">
                        <a:moveTo>
                          <a:pt x="0" y="388184"/>
                        </a:moveTo>
                        <a:lnTo>
                          <a:pt x="81532" y="551152"/>
                        </a:lnTo>
                        <a:lnTo>
                          <a:pt x="81532" y="1086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F4ED"/>
                  </a:solidFill>
                  <a:ln w="95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grpSp>
              <p:nvGrpSpPr>
                <p:cNvPr id="60" name="iṣliḑè"/>
                <p:cNvGrpSpPr/>
                <p:nvPr/>
              </p:nvGrpSpPr>
              <p:grpSpPr>
                <a:xfrm>
                  <a:off x="4168110" y="3389202"/>
                  <a:ext cx="407591" cy="751067"/>
                  <a:chOff x="4168110" y="3389202"/>
                  <a:chExt cx="407591" cy="751067"/>
                </a:xfrm>
                <a:solidFill>
                  <a:srgbClr val="F9F4ED"/>
                </a:solidFill>
              </p:grpSpPr>
              <p:sp>
                <p:nvSpPr>
                  <p:cNvPr id="61" name="ïṧḻîḓè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4168110" y="3538136"/>
                    <a:ext cx="81532" cy="602133"/>
                  </a:xfrm>
                  <a:custGeom>
                    <a:avLst/>
                    <a:gdLst>
                      <a:gd name="connsiteX0" fmla="*/ 0 w 81532"/>
                      <a:gd name="connsiteY0" fmla="*/ 602134 h 602133"/>
                      <a:gd name="connsiteX1" fmla="*/ 81532 w 81532"/>
                      <a:gd name="connsiteY1" fmla="*/ 466279 h 602133"/>
                      <a:gd name="connsiteX2" fmla="*/ 81532 w 81532"/>
                      <a:gd name="connsiteY2" fmla="*/ 407373 h 602133"/>
                      <a:gd name="connsiteX3" fmla="*/ 81532 w 81532"/>
                      <a:gd name="connsiteY3" fmla="*/ 0 h 602133"/>
                      <a:gd name="connsiteX4" fmla="*/ 0 w 81532"/>
                      <a:gd name="connsiteY4" fmla="*/ 108646 h 602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532" h="602133">
                        <a:moveTo>
                          <a:pt x="0" y="602134"/>
                        </a:moveTo>
                        <a:lnTo>
                          <a:pt x="81532" y="466279"/>
                        </a:lnTo>
                        <a:lnTo>
                          <a:pt x="81532" y="407373"/>
                        </a:lnTo>
                        <a:lnTo>
                          <a:pt x="81532" y="0"/>
                        </a:lnTo>
                        <a:lnTo>
                          <a:pt x="0" y="108646"/>
                        </a:lnTo>
                        <a:close/>
                      </a:path>
                    </a:pathLst>
                  </a:custGeom>
                  <a:solidFill>
                    <a:srgbClr val="F9F4ED"/>
                  </a:solidFill>
                  <a:ln w="95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62" name="iṡļiḑê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4412515" y="3389202"/>
                    <a:ext cx="163186" cy="460932"/>
                  </a:xfrm>
                  <a:custGeom>
                    <a:avLst/>
                    <a:gdLst>
                      <a:gd name="connsiteX0" fmla="*/ 0 w 163186"/>
                      <a:gd name="connsiteY0" fmla="*/ 0 h 460932"/>
                      <a:gd name="connsiteX1" fmla="*/ 0 w 163186"/>
                      <a:gd name="connsiteY1" fmla="*/ 460932 h 460932"/>
                      <a:gd name="connsiteX2" fmla="*/ 149221 w 163186"/>
                      <a:gd name="connsiteY2" fmla="*/ 149125 h 460932"/>
                      <a:gd name="connsiteX3" fmla="*/ 0 w 163186"/>
                      <a:gd name="connsiteY3" fmla="*/ 0 h 460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186" h="460932">
                        <a:moveTo>
                          <a:pt x="0" y="0"/>
                        </a:moveTo>
                        <a:lnTo>
                          <a:pt x="0" y="460932"/>
                        </a:lnTo>
                        <a:cubicBezTo>
                          <a:pt x="127263" y="416061"/>
                          <a:pt x="194092" y="276388"/>
                          <a:pt x="149221" y="149125"/>
                        </a:cubicBezTo>
                        <a:cubicBezTo>
                          <a:pt x="124589" y="79432"/>
                          <a:pt x="69789" y="2463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9F4ED"/>
                  </a:solidFill>
                  <a:ln w="95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</p:grpSp>
        </p:grpSp>
        <p:cxnSp>
          <p:nvCxnSpPr>
            <p:cNvPr id="63" name="iṥļíďè"/>
            <p:cNvCxnSpPr/>
            <p:nvPr>
              <p:custDataLst>
                <p:tags r:id="rId12"/>
              </p:custDataLst>
            </p:nvPr>
          </p:nvCxnSpPr>
          <p:spPr>
            <a:xfrm>
              <a:off x="7031736" y="1307592"/>
              <a:ext cx="0" cy="4764024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íşḷíḑé"/>
            <p:cNvSpPr/>
            <p:nvPr>
              <p:custDataLst>
                <p:tags r:id="rId13"/>
              </p:custDataLst>
            </p:nvPr>
          </p:nvSpPr>
          <p:spPr>
            <a:xfrm>
              <a:off x="5556123" y="3430269"/>
              <a:ext cx="1673860" cy="407670"/>
            </a:xfrm>
            <a:prstGeom prst="rightArrow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5" name="îṩlide"/>
            <p:cNvGrpSpPr/>
            <p:nvPr/>
          </p:nvGrpSpPr>
          <p:grpSpPr>
            <a:xfrm>
              <a:off x="7388204" y="1539211"/>
              <a:ext cx="3886047" cy="533372"/>
              <a:chOff x="7388203" y="1553571"/>
              <a:chExt cx="3886047" cy="533372"/>
            </a:xfrm>
          </p:grpSpPr>
          <p:sp>
            <p:nvSpPr>
              <p:cNvPr id="66" name="ïśḷiḓè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88203" y="1553571"/>
                <a:ext cx="515743" cy="53337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r>
                  <a:rPr lang="en-US" sz="12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  <a:endParaRPr lang="en-US" sz="1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7" name="ïŝlíḍè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8007465" y="1621912"/>
                <a:ext cx="3266785" cy="4033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en-US" altLang="id-ID" sz="1400" b="1" dirty="0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100% </a:t>
                </a:r>
                <a:r>
                  <a:rPr lang="en-US" altLang="id-ID" sz="1400" b="1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AI</a:t>
                </a:r>
                <a:r>
                  <a:rPr lang="zh-CN" altLang="en-US" sz="1400" b="1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算法自主研发</a:t>
                </a:r>
                <a:endParaRPr lang="zh-CN" altLang="en-US" sz="14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pic>
        <p:nvPicPr>
          <p:cNvPr id="68" name="图片 67" descr="E:/Jade/产品图/PSJ5500/_DSC1191-0.png_DSC1191-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7899" r="7899"/>
          <a:stretch>
            <a:fillRect/>
          </a:stretch>
        </p:blipFill>
        <p:spPr>
          <a:xfrm>
            <a:off x="697865" y="1460500"/>
            <a:ext cx="1895475" cy="2665730"/>
          </a:xfrm>
          <a:prstGeom prst="rect">
            <a:avLst/>
          </a:prstGeom>
        </p:spPr>
      </p:pic>
      <p:sp>
        <p:nvSpPr>
          <p:cNvPr id="69" name="文本框 68"/>
          <p:cNvSpPr txBox="1"/>
          <p:nvPr>
            <p:custDataLst>
              <p:tags r:id="rId18"/>
            </p:custDataLst>
          </p:nvPr>
        </p:nvSpPr>
        <p:spPr>
          <a:xfrm>
            <a:off x="2510790" y="2268855"/>
            <a:ext cx="2764790" cy="1934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sz="12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产品由</a:t>
            </a:r>
            <a:r>
              <a:rPr lang="zh-CN" altLang="en-US" sz="12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德国红点设计大奖获奖者进行设计，</a:t>
            </a:r>
            <a:r>
              <a:rPr lang="zh-CN" sz="12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配设国内独有抽拉式可编程高级键盘</a:t>
            </a:r>
            <a:r>
              <a:rPr lang="zh-CN" altLang="en-US" sz="1200" dirty="0" smtClean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，电容式工业显示屏保证</a:t>
            </a:r>
            <a:r>
              <a:rPr lang="zh-CN" altLang="en-US" sz="12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操控手感顺滑；高清宽动态</a:t>
            </a:r>
            <a:r>
              <a:rPr lang="en-US" altLang="zh-CN" sz="12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AI</a:t>
            </a:r>
            <a:r>
              <a:rPr lang="zh-CN" altLang="en-US" sz="12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摄像头和防虫设计不锈钢秤盘，具有高精确度与过载保护功能。</a:t>
            </a:r>
            <a:endParaRPr lang="zh-CN" altLang="en-US" sz="1200" dirty="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0" name="ïśḷiḓè"/>
          <p:cNvSpPr/>
          <p:nvPr>
            <p:custDataLst>
              <p:tags r:id="rId19"/>
            </p:custDataLst>
          </p:nvPr>
        </p:nvSpPr>
        <p:spPr>
          <a:xfrm>
            <a:off x="6998970" y="1987550"/>
            <a:ext cx="489585" cy="4743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r>
              <a:rPr lang="en-US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ïŝlíḍè"/>
          <p:cNvSpPr txBox="1"/>
          <p:nvPr>
            <p:custDataLst>
              <p:tags r:id="rId20"/>
            </p:custDataLst>
          </p:nvPr>
        </p:nvSpPr>
        <p:spPr>
          <a:xfrm>
            <a:off x="7583170" y="2073910"/>
            <a:ext cx="2903855" cy="347345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独家</a:t>
            </a:r>
            <a:r>
              <a:rPr lang="zh-CN" sz="1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抽拉式可编程</a:t>
            </a:r>
            <a:r>
              <a:rPr 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键盘</a:t>
            </a:r>
            <a:endParaRPr lang="zh-CN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2" name="ïśḷiḓè"/>
          <p:cNvSpPr/>
          <p:nvPr>
            <p:custDataLst>
              <p:tags r:id="rId21"/>
            </p:custDataLst>
          </p:nvPr>
        </p:nvSpPr>
        <p:spPr>
          <a:xfrm>
            <a:off x="7037070" y="3961765"/>
            <a:ext cx="489585" cy="4743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r>
              <a:rPr lang="en-US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en-US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ïŝlíḍè"/>
          <p:cNvSpPr txBox="1"/>
          <p:nvPr>
            <p:custDataLst>
              <p:tags r:id="rId22"/>
            </p:custDataLst>
          </p:nvPr>
        </p:nvSpPr>
        <p:spPr>
          <a:xfrm>
            <a:off x="7636510" y="4017645"/>
            <a:ext cx="2903855" cy="347345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sz="1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97%</a:t>
            </a:r>
            <a:r>
              <a:rPr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识别精准度</a:t>
            </a:r>
            <a:endParaRPr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" name="文本框 73"/>
          <p:cNvSpPr txBox="1"/>
          <p:nvPr>
            <p:custDataLst>
              <p:tags r:id="rId23"/>
            </p:custDataLst>
          </p:nvPr>
        </p:nvSpPr>
        <p:spPr>
          <a:xfrm>
            <a:off x="774065" y="4353560"/>
            <a:ext cx="4532630" cy="14389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同竞品的差异点</a:t>
            </a:r>
            <a:endParaRPr lang="zh-CN" altLang="en-US" sz="14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自主研发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AI</a:t>
            </a:r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算法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2</a:t>
            </a:r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12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独家抽拉式可编程键盘</a:t>
            </a:r>
            <a:endParaRPr lang="zh-CN" altLang="en-US" sz="12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自主生产秤体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4</a:t>
            </a:r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12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外观专利设计</a:t>
            </a:r>
            <a:endParaRPr lang="zh-CN" altLang="en-US" sz="12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适配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Windows</a:t>
            </a:r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系统，可选配安卓系统</a:t>
            </a:r>
            <a:endParaRPr lang="zh-CN" altLang="en-US" sz="12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7" name="文本框 76"/>
          <p:cNvSpPr txBox="1"/>
          <p:nvPr>
            <p:custDataLst>
              <p:tags r:id="rId24"/>
            </p:custDataLst>
          </p:nvPr>
        </p:nvSpPr>
        <p:spPr>
          <a:xfrm>
            <a:off x="5552440" y="2750820"/>
            <a:ext cx="1562735" cy="401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产品亮点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ïśḷiḓè"/>
          <p:cNvSpPr/>
          <p:nvPr>
            <p:custDataLst>
              <p:tags r:id="rId25"/>
            </p:custDataLst>
          </p:nvPr>
        </p:nvSpPr>
        <p:spPr>
          <a:xfrm>
            <a:off x="7011670" y="2644140"/>
            <a:ext cx="489585" cy="4743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r>
              <a:rPr lang="en-US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ïŝlíḍè"/>
          <p:cNvSpPr txBox="1"/>
          <p:nvPr>
            <p:custDataLst>
              <p:tags r:id="rId26"/>
            </p:custDataLst>
          </p:nvPr>
        </p:nvSpPr>
        <p:spPr>
          <a:xfrm>
            <a:off x="7611110" y="2700020"/>
            <a:ext cx="2903855" cy="347345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外观专利设计</a:t>
            </a:r>
            <a:endParaRPr lang="zh-CN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ïśḷiḓè"/>
          <p:cNvSpPr/>
          <p:nvPr>
            <p:custDataLst>
              <p:tags r:id="rId27"/>
            </p:custDataLst>
          </p:nvPr>
        </p:nvSpPr>
        <p:spPr>
          <a:xfrm>
            <a:off x="7024370" y="3291205"/>
            <a:ext cx="489585" cy="4743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r>
              <a:rPr lang="en-US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ïŝlíḍè"/>
          <p:cNvSpPr txBox="1"/>
          <p:nvPr>
            <p:custDataLst>
              <p:tags r:id="rId28"/>
            </p:custDataLst>
          </p:nvPr>
        </p:nvSpPr>
        <p:spPr>
          <a:xfrm>
            <a:off x="7639050" y="3347085"/>
            <a:ext cx="2903855" cy="347345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sz="1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0.03S</a:t>
            </a:r>
            <a:r>
              <a:rPr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快速识别商品</a:t>
            </a:r>
            <a:endParaRPr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ïśḷiḓè"/>
          <p:cNvSpPr/>
          <p:nvPr>
            <p:custDataLst>
              <p:tags r:id="rId29"/>
            </p:custDataLst>
          </p:nvPr>
        </p:nvSpPr>
        <p:spPr>
          <a:xfrm>
            <a:off x="7037070" y="4630420"/>
            <a:ext cx="489585" cy="4743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r>
              <a:rPr lang="en-US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en-US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ïŝlíḍè"/>
          <p:cNvSpPr txBox="1"/>
          <p:nvPr>
            <p:custDataLst>
              <p:tags r:id="rId30"/>
            </p:custDataLst>
          </p:nvPr>
        </p:nvSpPr>
        <p:spPr>
          <a:xfrm>
            <a:off x="7636510" y="4686300"/>
            <a:ext cx="3451860" cy="347345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摄像头</a:t>
            </a: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位于顶部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，确保产品全面识别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124835" y="45434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pic>
        <p:nvPicPr>
          <p:cNvPr id="9" name="图片 8" descr="一种带抽拉式键盘的收银一体秤（第18873114号）-1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610" y="828675"/>
            <a:ext cx="3168650" cy="44818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30" y="836930"/>
            <a:ext cx="3119755" cy="449008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26110" y="5483225"/>
            <a:ext cx="32486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“基于称重图像结合的收银数据处理方法及AI收银秤”发明专利证书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4001770" y="5483225"/>
            <a:ext cx="32486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“一种带抽拉式键盘的收银一体秤”实用新型专利证书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2"/>
          <p:cNvSpPr txBox="1"/>
          <p:nvPr>
            <p:custDataLst>
              <p:tags r:id="rId6"/>
            </p:custDataLst>
          </p:nvPr>
        </p:nvSpPr>
        <p:spPr>
          <a:xfrm>
            <a:off x="349815" y="368693"/>
            <a:ext cx="644906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宝士杰5500收银称重一体秤（PSJ5500）所获专利证书</a:t>
            </a:r>
            <a:endParaRPr lang="en-US" altLang="zh-CN" sz="2000" b="1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7960" y="836930"/>
            <a:ext cx="3071495" cy="447357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7807960" y="5461000"/>
            <a:ext cx="32486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“一种AI收银秤”实用新型专利证书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01650" y="624840"/>
            <a:ext cx="115652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案例阐述维度重点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85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650" y="127063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数智化应用（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35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01650" y="1854835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16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应用案例</a:t>
            </a:r>
            <a:r>
              <a:rPr lang="en-US" sz="16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美宜多连锁超市</a:t>
            </a:r>
            <a:endParaRPr lang="zh-CN" altLang="en-US" sz="1600" b="1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22445" r="24958"/>
          <a:stretch>
            <a:fillRect/>
          </a:stretch>
        </p:blipFill>
        <p:spPr>
          <a:xfrm>
            <a:off x="553085" y="2461895"/>
            <a:ext cx="2207895" cy="30429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98445" y="2461895"/>
            <a:ext cx="2060575" cy="15208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809875" y="4029710"/>
            <a:ext cx="2048510" cy="14916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5566410" y="699770"/>
            <a:ext cx="6107430" cy="4939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AI视觉识别技术</a:t>
            </a:r>
            <a:endParaRPr lang="zh-CN" altLang="en-US" sz="1400" b="1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配备</a:t>
            </a:r>
            <a:r>
              <a:rPr lang="en-US" altLang="zh-CN" sz="1400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</a:t>
            </a:r>
            <a:r>
              <a:rPr lang="zh-CN" altLang="en-US" sz="1400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万高清宽动态AI摄像头，可在0.03秒内快速识别商品，准确率高达97%，显著提升收银效率，缩短顾客等待时间，优化购物体验。</a:t>
            </a: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高精度称重</a:t>
            </a:r>
            <a:endParaRPr lang="zh-CN" altLang="en-US" sz="1400" b="1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采用防虫设计的不锈钢秤盘，结合高精度称重与过载保护功能，确保称重数据准确可靠，减少人为误差，提升门店运营效率。</a:t>
            </a: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自动化收银与成本优化</a:t>
            </a:r>
            <a:endParaRPr lang="zh-CN" altLang="en-US" sz="1400" b="1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AI驱动的智能收银系统简化操作流程，降低员工培训成本，解决人手不足问题，同时智能打印功能减少纸张损耗，助力门店降本增效。</a:t>
            </a: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数字化效率提升</a:t>
            </a:r>
            <a:endParaRPr lang="zh-CN" altLang="en-US" sz="1400" b="1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通过AI技术实现全流程自动化，减少人工干预，提升门店运营效率，为美宜多连锁超市的数字化转型提供强有力的技术支持。</a:t>
            </a: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01650" y="624840"/>
            <a:ext cx="115652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案例阐述维度重点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85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650" y="127063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数智化应用（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35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01650" y="1854835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16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亮点功能</a:t>
            </a:r>
            <a:r>
              <a:rPr lang="en-US" sz="16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—</a:t>
            </a:r>
            <a:r>
              <a:rPr lang="zh-CN" altLang="en-US" sz="16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独家抽拉式可编程键盘</a:t>
            </a:r>
            <a:endParaRPr lang="zh-CN" altLang="en-US" sz="1600" b="1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5566410" y="90170"/>
            <a:ext cx="6107430" cy="6231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提升数据采集效率，赋能供应链数字化</a:t>
            </a:r>
            <a:endParaRPr lang="zh-CN" altLang="en-US" sz="1400" b="1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sz="1400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可编程键盘和功能键，快速完成商品录入、价格调整、库存查询等操作。</a:t>
            </a:r>
            <a:r>
              <a:rPr lang="zh-CN" sz="1400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并实时将数据信息上传至数智供应链系统，为供应链的数字化管理提供准确、及时的数据支持。</a:t>
            </a:r>
            <a:endParaRPr lang="zh-CN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优化库存管理，实现供应链智能化</a:t>
            </a:r>
            <a:endParaRPr lang="zh-CN" altLang="en-US" sz="1400" b="1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通过可编程键盘快速录入商品信息，AI收银秤能够实时更新库存数据，帮助数智供应链系统动态调整补货策略。</a:t>
            </a: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提升用户体验，推动供应链需求预测</a:t>
            </a:r>
            <a:endParaRPr lang="zh-CN" altLang="en-US" sz="1400" b="1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隐藏式键盘使收银台更加简洁美观，提升顾客的购物体验，同时快速结账减少了排队时间，间接提高了销售额。数智供应链系统可以通过分析这些销售数据，更精准地预测未来需求，优化商品供应和配送计划。</a:t>
            </a: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降低运营成本，支持供应链降本增效</a:t>
            </a:r>
            <a:endParaRPr lang="zh-CN" altLang="en-US" sz="1400" b="1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2020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隐藏式键盘的设计减少了设备占用空间和维护成本，同时通过提高收银效率降低了人力成本。这些成本的节约可以反馈到供应链管理中，进一步优化供应链的整体效益。</a:t>
            </a: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rgbClr val="2020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4" name="图片 13" descr="E:/Jade/产品图/PSJ5500/744695570rc0261121e091047208eec5.jpg744695570rc0261121e091047208eec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535" r="2535"/>
          <a:stretch>
            <a:fillRect/>
          </a:stretch>
        </p:blipFill>
        <p:spPr>
          <a:xfrm>
            <a:off x="553085" y="2461895"/>
            <a:ext cx="2207895" cy="3042920"/>
          </a:xfrm>
          <a:prstGeom prst="rect">
            <a:avLst/>
          </a:prstGeom>
        </p:spPr>
      </p:pic>
      <p:pic>
        <p:nvPicPr>
          <p:cNvPr id="15" name="图片 14" descr="E:/Jade/产品图/PSJ5500/DSC00645(1).jpgDSC00645(1)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4843" r="4843"/>
          <a:stretch>
            <a:fillRect/>
          </a:stretch>
        </p:blipFill>
        <p:spPr>
          <a:xfrm>
            <a:off x="2798445" y="2461895"/>
            <a:ext cx="2060575" cy="1520825"/>
          </a:xfrm>
          <a:prstGeom prst="rect">
            <a:avLst/>
          </a:prstGeom>
        </p:spPr>
      </p:pic>
      <p:pic>
        <p:nvPicPr>
          <p:cNvPr id="16" name="图片 15" descr="E:/Jade/产品图/PSJ5500/_DSC2434(1).jpg_DSC2434(1)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4406" r="4406"/>
          <a:stretch>
            <a:fillRect/>
          </a:stretch>
        </p:blipFill>
        <p:spPr>
          <a:xfrm>
            <a:off x="2809875" y="4029710"/>
            <a:ext cx="2048510" cy="14916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673735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库存周转率（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9" name="图表 8"/>
          <p:cNvGraphicFramePr/>
          <p:nvPr/>
        </p:nvGraphicFramePr>
        <p:xfrm>
          <a:off x="1741170" y="1010920"/>
          <a:ext cx="8338185" cy="4755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73152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供应链响应时间节约（物流效率）（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20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2445" r="24958"/>
          <a:stretch>
            <a:fillRect/>
          </a:stretch>
        </p:blipFill>
        <p:spPr>
          <a:xfrm>
            <a:off x="3948430" y="1369060"/>
            <a:ext cx="2984500" cy="41128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-1413" b="21430"/>
          <a:stretch>
            <a:fillRect/>
          </a:stretch>
        </p:blipFill>
        <p:spPr>
          <a:xfrm>
            <a:off x="1267460" y="1410970"/>
            <a:ext cx="2908935" cy="4077970"/>
          </a:xfrm>
          <a:prstGeom prst="rect">
            <a:avLst/>
          </a:prstGeom>
        </p:spPr>
      </p:pic>
      <p:sp>
        <p:nvSpPr>
          <p:cNvPr id="39" name="矩形 38"/>
          <p:cNvSpPr/>
          <p:nvPr>
            <p:custDataLst>
              <p:tags r:id="rId7"/>
            </p:custDataLst>
          </p:nvPr>
        </p:nvSpPr>
        <p:spPr>
          <a:xfrm>
            <a:off x="6733540" y="1369060"/>
            <a:ext cx="3358515" cy="4073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61" name="文本框 60"/>
          <p:cNvSpPr txBox="1"/>
          <p:nvPr>
            <p:custDataLst>
              <p:tags r:id="rId8"/>
            </p:custDataLst>
          </p:nvPr>
        </p:nvSpPr>
        <p:spPr>
          <a:xfrm>
            <a:off x="1272540" y="5157470"/>
            <a:ext cx="1006475" cy="3289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</a:rPr>
              <a:t>Before</a:t>
            </a:r>
            <a:endParaRPr lang="en-US" altLang="zh-CN" sz="1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文本框 61"/>
          <p:cNvSpPr txBox="1"/>
          <p:nvPr>
            <p:custDataLst>
              <p:tags r:id="rId9"/>
            </p:custDataLst>
          </p:nvPr>
        </p:nvSpPr>
        <p:spPr>
          <a:xfrm>
            <a:off x="4102100" y="5149850"/>
            <a:ext cx="745490" cy="3289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</a:rPr>
              <a:t>After</a:t>
            </a:r>
            <a:endParaRPr lang="en-US" altLang="zh-CN" sz="1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Text"/>
          <p:cNvSpPr/>
          <p:nvPr>
            <p:custDataLst>
              <p:tags r:id="rId10"/>
            </p:custDataLst>
          </p:nvPr>
        </p:nvSpPr>
        <p:spPr>
          <a:xfrm>
            <a:off x="6797040" y="1578610"/>
            <a:ext cx="3053080" cy="588645"/>
          </a:xfrm>
          <a:prstGeom prst="rect">
            <a:avLst/>
          </a:prstGeom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单店每日节省约2.08小时订单处理时间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供应链响应时间预计可缩短50%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人力成本节约60%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打印出错率降低减95%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纸张耗材成本年均节省约30%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称重速度提升150%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35*377"/>
  <p:tag name="TABLE_ENDDRAG_RECT" val="166*82*735*377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commondata" val="eyJoZGlkIjoiOTY2ZWQxZDcwNDc1MjYwNzZkNGRjOWE4MmQ4NWRjN2Y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44546A"/>
    </a:dk2>
    <a:lt2>
      <a:srgbClr val="E7E6E6"/>
    </a:lt2>
    <a:accent1>
      <a:srgbClr val="FF9999"/>
    </a:accent1>
    <a:accent2>
      <a:srgbClr val="D64974"/>
    </a:accent2>
    <a:accent3>
      <a:srgbClr val="14D8DA"/>
    </a:accent3>
    <a:accent4>
      <a:srgbClr val="FFCA79"/>
    </a:accent4>
    <a:accent5>
      <a:srgbClr val="D64974"/>
    </a:accent5>
    <a:accent6>
      <a:srgbClr val="14D8DA"/>
    </a:accent6>
    <a:hlink>
      <a:srgbClr val="0026E5"/>
    </a:hlink>
    <a:folHlink>
      <a:srgbClr val="7E1FAD"/>
    </a:folHlink>
  </a:clrScheme>
  <a:fontScheme name="WPS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WPS">
    <a:fillStyleLst>
      <a:solidFill>
        <a:schemeClr val="phClr"/>
      </a:solidFill>
      <a:gradFill>
        <a:gsLst>
          <a:gs pos="0">
            <a:schemeClr val="phClr">
              <a:lumOff val="17500"/>
            </a:schemeClr>
          </a:gs>
          <a:gs pos="100000">
            <a:schemeClr val="phClr"/>
          </a:gs>
        </a:gsLst>
        <a:lin ang="2700000" scaled="0"/>
      </a:gradFill>
      <a:gradFill>
        <a:gsLst>
          <a:gs pos="0">
            <a:schemeClr val="phClr">
              <a:hueOff val="-2520000"/>
            </a:schemeClr>
          </a:gs>
          <a:gs pos="100000">
            <a:schemeClr val="phClr"/>
          </a:gs>
        </a:gsLst>
        <a:lin ang="27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gradFill>
          <a:gsLst>
            <a:gs pos="0">
              <a:schemeClr val="phClr">
                <a:hueOff val="-4200000"/>
              </a:schemeClr>
            </a:gs>
            <a:gs pos="100000">
              <a:schemeClr val="phClr"/>
            </a:gs>
          </a:gsLst>
          <a:lin ang="2700000" scaled="1"/>
        </a:gradFill>
        <a:prstDash val="solid"/>
        <a:miter lim="800000"/>
      </a:ln>
    </a:lnStyleLst>
    <a:effectStyleLst>
      <a:effectStyle>
        <a:effectLst>
          <a:outerShdw blurRad="101600" dist="50800" dir="5400000" algn="ctr" rotWithShape="0">
            <a:schemeClr val="phClr">
              <a:alpha val="60000"/>
            </a:schemeClr>
          </a:outerShdw>
        </a:effectLst>
      </a:effectStyle>
      <a:effectStyle>
        <a:effectLst>
          <a:reflection stA="50000" endA="300" endPos="40000" dist="25400" dir="5400000" sy="-100000" algn="bl" rotWithShape="0"/>
        </a:effectLst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2208</Words>
  <Application>WPS 演示</Application>
  <PresentationFormat>宽屏</PresentationFormat>
  <Paragraphs>161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Arial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26</cp:revision>
  <dcterms:created xsi:type="dcterms:W3CDTF">2024-11-20T09:24:00Z</dcterms:created>
  <dcterms:modified xsi:type="dcterms:W3CDTF">2025-02-27T10:17:54Z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4AA9A4F54AE743E9A8D83DFF8FF802C8_13</vt:lpwstr>
  </property>
</Properties>
</file>