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handoutMasterIdLst>
    <p:handoutMasterId r:id="rId14"/>
  </p:handoutMasterIdLst>
  <p:sldIdLst>
    <p:sldId id="256" r:id="rId2"/>
    <p:sldId id="257" r:id="rId3"/>
    <p:sldId id="259" r:id="rId4"/>
    <p:sldId id="260" r:id="rId5"/>
    <p:sldId id="261" r:id="rId6"/>
    <p:sldId id="268" r:id="rId7"/>
    <p:sldId id="269" r:id="rId8"/>
    <p:sldId id="270" r:id="rId9"/>
    <p:sldId id="271" r:id="rId10"/>
    <p:sldId id="263" r:id="rId11"/>
    <p:sldId id="267" r:id="rId12"/>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2" userDrawn="1">
          <p15:clr>
            <a:srgbClr val="A4A3A4"/>
          </p15:clr>
        </p15:guide>
        <p15:guide id="2" pos="38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84" autoAdjust="0"/>
    <p:restoredTop sz="86400"/>
  </p:normalViewPr>
  <p:slideViewPr>
    <p:cSldViewPr snapToGrid="0" showGuides="1">
      <p:cViewPr varScale="1">
        <p:scale>
          <a:sx n="92" d="100"/>
          <a:sy n="92" d="100"/>
        </p:scale>
        <p:origin x="1440" y="184"/>
      </p:cViewPr>
      <p:guideLst>
        <p:guide orient="horz" pos="2142"/>
        <p:guide pos="3837"/>
      </p:guideLst>
    </p:cSldViewPr>
  </p:slideViewPr>
  <p:outlineViewPr>
    <p:cViewPr>
      <p:scale>
        <a:sx n="33" d="100"/>
        <a:sy n="33" d="100"/>
      </p:scale>
      <p:origin x="0" y="0"/>
    </p:cViewPr>
  </p:outlin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t>2025/3/25</a:t>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t>2025/3/25</a:t>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11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defRPr>
            </a:lvl1pPr>
          </a:lstStyle>
          <a:p>
            <a:r>
              <a:rPr lang="zh-CN" altLang="en-US" dirty="0"/>
              <a:t>单击此处添加标题</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tx1">
                    <a:lumMod val="75000"/>
                    <a:lumOff val="25000"/>
                  </a:schemeClr>
                </a:solidFill>
                <a:effectLst/>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4400" b="0">
                <a:effectLst/>
              </a:defRPr>
            </a:lvl1pPr>
          </a:lstStyle>
          <a:p>
            <a:r>
              <a:rPr lang="zh-CN" altLang="en-US" dirty="0"/>
              <a:t>单击此处编辑母版标题样式</a:t>
            </a:r>
          </a:p>
        </p:txBody>
      </p:sp>
      <p:sp>
        <p:nvSpPr>
          <p:cNvPr id="3" name="内容占位符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469127"/>
            <a:ext cx="10307927" cy="4093347"/>
          </a:xfrm>
        </p:spPr>
        <p:txBody>
          <a:bodyPr anchor="b">
            <a:normAutofit/>
          </a:bodyPr>
          <a:lstStyle>
            <a:lvl1pPr>
              <a:defRPr sz="6000">
                <a:effectLst/>
              </a:defRPr>
            </a:lvl1pPr>
          </a:lstStyle>
          <a:p>
            <a:r>
              <a:rPr lang="zh-CN" altLang="en-US" dirty="0"/>
              <a:t>单击此处编辑母版标题样式</a:t>
            </a:r>
          </a:p>
        </p:txBody>
      </p:sp>
      <p:sp>
        <p:nvSpPr>
          <p:cNvPr id="3" name="文本占位符 2"/>
          <p:cNvSpPr>
            <a:spLocks noGrp="1"/>
          </p:cNvSpPr>
          <p:nvPr>
            <p:ph type="body" idx="1"/>
          </p:nvPr>
        </p:nvSpPr>
        <p:spPr>
          <a:xfrm>
            <a:off x="831850" y="4610028"/>
            <a:ext cx="10307926" cy="647555"/>
          </a:xfrm>
        </p:spPr>
        <p:txBody>
          <a:bodyPr>
            <a:norm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4400" b="0" i="0">
                <a:effectLst/>
              </a:defRPr>
            </a:lvl1pPr>
          </a:lstStyle>
          <a:p>
            <a:r>
              <a:rPr lang="zh-CN" altLang="en-US" dirty="0"/>
              <a:t>单击此处编辑母版标题样式</a:t>
            </a:r>
          </a:p>
        </p:txBody>
      </p:sp>
      <p:sp>
        <p:nvSpPr>
          <p:cNvPr id="3" name="内容占位符 2"/>
          <p:cNvSpPr>
            <a:spLocks noGrp="1"/>
          </p:cNvSpPr>
          <p:nvPr>
            <p:ph sz="half" idx="1"/>
          </p:nvPr>
        </p:nvSpPr>
        <p:spPr>
          <a:xfrm>
            <a:off x="647700" y="1825625"/>
            <a:ext cx="5181600" cy="4351338"/>
          </a:xfrm>
        </p:spPr>
        <p:txBody>
          <a:bodyPr>
            <a:normAutofit/>
          </a:bodyPr>
          <a:lstStyle>
            <a:lvl1pPr>
              <a:lnSpc>
                <a:spcPct val="90000"/>
              </a:lnSpc>
              <a:defRPr sz="2800">
                <a:solidFill>
                  <a:schemeClr val="tx1">
                    <a:lumMod val="75000"/>
                    <a:lumOff val="25000"/>
                  </a:schemeClr>
                </a:solidFill>
              </a:defRPr>
            </a:lvl1pPr>
            <a:lvl2pPr>
              <a:lnSpc>
                <a:spcPct val="90000"/>
              </a:lnSpc>
              <a:defRPr sz="2400">
                <a:solidFill>
                  <a:schemeClr val="tx1">
                    <a:lumMod val="75000"/>
                    <a:lumOff val="25000"/>
                  </a:schemeClr>
                </a:solidFill>
              </a:defRPr>
            </a:lvl2pPr>
            <a:lvl3pPr>
              <a:lnSpc>
                <a:spcPct val="90000"/>
              </a:lnSpc>
              <a:defRPr sz="2000">
                <a:solidFill>
                  <a:schemeClr val="tx1">
                    <a:lumMod val="75000"/>
                    <a:lumOff val="25000"/>
                  </a:schemeClr>
                </a:solidFill>
              </a:defRPr>
            </a:lvl3pPr>
            <a:lvl4pPr>
              <a:lnSpc>
                <a:spcPct val="90000"/>
              </a:lnSpc>
              <a:defRPr sz="1800">
                <a:solidFill>
                  <a:schemeClr val="tx1">
                    <a:lumMod val="75000"/>
                    <a:lumOff val="25000"/>
                  </a:schemeClr>
                </a:solidFill>
              </a:defRPr>
            </a:lvl4pPr>
            <a:lvl5pPr>
              <a:lnSpc>
                <a:spcPct val="90000"/>
              </a:lnSpc>
              <a:defRPr sz="180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5981700" y="1825625"/>
            <a:ext cx="5181600" cy="4351338"/>
          </a:xfrm>
        </p:spPr>
        <p:txBody>
          <a:bodyPr>
            <a:normAutofit/>
          </a:bodyPr>
          <a:lstStyle>
            <a:lvl1pPr>
              <a:lnSpc>
                <a:spcPct val="90000"/>
              </a:lnSpc>
              <a:defRPr sz="2800">
                <a:solidFill>
                  <a:schemeClr val="tx1">
                    <a:lumMod val="75000"/>
                    <a:lumOff val="25000"/>
                  </a:schemeClr>
                </a:solidFill>
              </a:defRPr>
            </a:lvl1pPr>
            <a:lvl2pPr>
              <a:lnSpc>
                <a:spcPct val="90000"/>
              </a:lnSpc>
              <a:defRPr sz="2400">
                <a:solidFill>
                  <a:schemeClr val="tx1">
                    <a:lumMod val="75000"/>
                    <a:lumOff val="25000"/>
                  </a:schemeClr>
                </a:solidFill>
              </a:defRPr>
            </a:lvl2pPr>
            <a:lvl3pPr>
              <a:lnSpc>
                <a:spcPct val="90000"/>
              </a:lnSpc>
              <a:defRPr sz="2000">
                <a:solidFill>
                  <a:schemeClr val="tx1">
                    <a:lumMod val="75000"/>
                    <a:lumOff val="25000"/>
                  </a:schemeClr>
                </a:solidFill>
              </a:defRPr>
            </a:lvl3pPr>
            <a:lvl4pPr>
              <a:lnSpc>
                <a:spcPct val="90000"/>
              </a:lnSpc>
              <a:defRPr sz="1800">
                <a:solidFill>
                  <a:schemeClr val="tx1">
                    <a:lumMod val="75000"/>
                    <a:lumOff val="25000"/>
                  </a:schemeClr>
                </a:solidFill>
              </a:defRPr>
            </a:lvl4pPr>
            <a:lvl5pPr>
              <a:lnSpc>
                <a:spcPct val="90000"/>
              </a:lnSpc>
              <a:defRPr sz="180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dirty="0"/>
              <a:t>单击此处编辑母版标题样式</a:t>
            </a:r>
          </a:p>
        </p:txBody>
      </p:sp>
      <p:sp>
        <p:nvSpPr>
          <p:cNvPr id="3" name="文本占位符 2"/>
          <p:cNvSpPr>
            <a:spLocks noGrp="1"/>
          </p:cNvSpPr>
          <p:nvPr>
            <p:ph type="body" idx="1"/>
          </p:nvPr>
        </p:nvSpPr>
        <p:spPr>
          <a:xfrm>
            <a:off x="839788" y="1744961"/>
            <a:ext cx="5157787"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6172200" y="1744961"/>
            <a:ext cx="5183188"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400" b="0">
                <a:effectLst/>
              </a:defRPr>
            </a:lvl1pPr>
          </a:lstStyle>
          <a:p>
            <a:r>
              <a:rPr lang="zh-CN" altLang="en-US" dirty="0"/>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3200" b="0">
                <a:effectLst/>
              </a:defRPr>
            </a:lvl1pPr>
          </a:lstStyle>
          <a:p>
            <a:r>
              <a:rPr lang="zh-CN" altLang="en-US" dirty="0"/>
              <a:t>单击此处编辑标题</a:t>
            </a:r>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t>2025/3/25</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4400"/>
            </a:lvl1pPr>
          </a:lstStyle>
          <a:p>
            <a:r>
              <a:rPr lang="zh-CN" altLang="en-US" dirty="0"/>
              <a:t>单击此处编辑母版标题样式</a:t>
            </a:r>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2025/3/25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2025/3/25</a:t>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descr="数智供应链赛道-18"/>
          <p:cNvPicPr>
            <a:picLocks noChangeAspect="1"/>
          </p:cNvPicPr>
          <p:nvPr/>
        </p:nvPicPr>
        <p:blipFill>
          <a:blip r:embed="rId3"/>
          <a:stretch>
            <a:fillRect/>
          </a:stretch>
        </p:blipFill>
        <p:spPr>
          <a:xfrm>
            <a:off x="0" y="0"/>
            <a:ext cx="12234545" cy="68821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6" name="文本框 5"/>
          <p:cNvSpPr txBox="1"/>
          <p:nvPr/>
        </p:nvSpPr>
        <p:spPr>
          <a:xfrm>
            <a:off x="713105" y="683895"/>
            <a:ext cx="6096000" cy="398780"/>
          </a:xfrm>
          <a:prstGeom prst="rect">
            <a:avLst/>
          </a:prstGeom>
          <a:noFill/>
        </p:spPr>
        <p:txBody>
          <a:bodyPr wrap="square" rtlCol="0" anchor="t">
            <a:spAutoFit/>
          </a:bodyPr>
          <a:lstStyle/>
          <a:p>
            <a:pPr algn="l"/>
            <a:r>
              <a:rPr lang="zh-CN" altLang="en-US" sz="2000" dirty="0">
                <a:effectLst/>
                <a:latin typeface="微软雅黑" panose="020B0503020204020204" charset="-122"/>
                <a:ea typeface="微软雅黑" panose="020B0503020204020204" charset="-122"/>
                <a:sym typeface="+mn-ea"/>
              </a:rPr>
              <a:t>案例补充说明</a:t>
            </a:r>
            <a:r>
              <a:rPr lang="zh-CN" altLang="en-US" sz="1200" dirty="0">
                <a:effectLst/>
                <a:latin typeface="微软雅黑" panose="020B0503020204020204" charset="-122"/>
                <a:ea typeface="微软雅黑" panose="020B0503020204020204" charset="-122"/>
                <a:sym typeface="+mn-ea"/>
              </a:rPr>
              <a:t>（若有）</a:t>
            </a:r>
            <a:r>
              <a:rPr lang="zh-CN" altLang="en-US" sz="2000" dirty="0">
                <a:effectLst/>
                <a:latin typeface="微软雅黑" panose="020B0503020204020204" charset="-122"/>
                <a:ea typeface="微软雅黑" panose="020B0503020204020204" charset="-122"/>
                <a:sym typeface="+mn-ea"/>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4"/>
          <a:stretch>
            <a:fillRect/>
          </a:stretch>
        </p:blipFill>
        <p:spPr>
          <a:xfrm>
            <a:off x="10264140" y="6101715"/>
            <a:ext cx="1249680" cy="480695"/>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5"/>
          <a:stretch>
            <a:fillRect/>
          </a:stretch>
        </p:blipFill>
        <p:spPr>
          <a:xfrm>
            <a:off x="713105" y="6158865"/>
            <a:ext cx="1976120" cy="368935"/>
          </a:xfrm>
          <a:prstGeom prst="rect">
            <a:avLst/>
          </a:prstGeom>
        </p:spPr>
      </p:pic>
      <p:graphicFrame>
        <p:nvGraphicFramePr>
          <p:cNvPr id="11" name="表格 10"/>
          <p:cNvGraphicFramePr>
            <a:graphicFrameLocks noGrp="1"/>
          </p:cNvGraphicFramePr>
          <p:nvPr>
            <p:custDataLst>
              <p:tags r:id="rId1"/>
            </p:custDataLst>
            <p:extLst>
              <p:ext uri="{D42A27DB-BD31-4B8C-83A1-F6EECF244321}">
                <p14:modId xmlns:p14="http://schemas.microsoft.com/office/powerpoint/2010/main" val="1082056014"/>
              </p:ext>
            </p:extLst>
          </p:nvPr>
        </p:nvGraphicFramePr>
        <p:xfrm>
          <a:off x="588010" y="207645"/>
          <a:ext cx="11112500" cy="5691505"/>
        </p:xfrm>
        <a:graphic>
          <a:graphicData uri="http://schemas.openxmlformats.org/drawingml/2006/table">
            <a:tbl>
              <a:tblPr firstRow="1" bandRow="1">
                <a:tableStyleId>{5C22544A-7EE6-4342-B048-85BDC9FD1C3A}</a:tableStyleId>
              </a:tblPr>
              <a:tblGrid>
                <a:gridCol w="2420620">
                  <a:extLst>
                    <a:ext uri="{9D8B030D-6E8A-4147-A177-3AD203B41FA5}">
                      <a16:colId xmlns:a16="http://schemas.microsoft.com/office/drawing/2014/main" val="20000"/>
                    </a:ext>
                  </a:extLst>
                </a:gridCol>
                <a:gridCol w="1494790">
                  <a:extLst>
                    <a:ext uri="{9D8B030D-6E8A-4147-A177-3AD203B41FA5}">
                      <a16:colId xmlns:a16="http://schemas.microsoft.com/office/drawing/2014/main" val="20001"/>
                    </a:ext>
                  </a:extLst>
                </a:gridCol>
                <a:gridCol w="7197090">
                  <a:extLst>
                    <a:ext uri="{9D8B030D-6E8A-4147-A177-3AD203B41FA5}">
                      <a16:colId xmlns:a16="http://schemas.microsoft.com/office/drawing/2014/main" val="20002"/>
                    </a:ext>
                  </a:extLst>
                </a:gridCol>
              </a:tblGrid>
              <a:tr h="914400">
                <a:tc gridSpan="2">
                  <a:txBody>
                    <a:bodyPr/>
                    <a:lstStyle/>
                    <a:p>
                      <a:pPr algn="ctr"/>
                      <a:r>
                        <a:rPr lang="zh-CN" altLang="en-US" sz="1400" b="1" dirty="0">
                          <a:solidFill>
                            <a:schemeClr val="tx1"/>
                          </a:solidFill>
                          <a:latin typeface="微软雅黑" panose="020B0503020204020204" charset="-122"/>
                          <a:ea typeface="微软雅黑" panose="020B0503020204020204" charset="-122"/>
                        </a:rPr>
                        <a:t>案例名称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h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9BD"/>
                    </a:solidFill>
                  </a:tcPr>
                </a:tc>
                <a:tc>
                  <a:txBody>
                    <a:bodyPr/>
                    <a:lstStyle/>
                    <a:p>
                      <a:pPr>
                        <a:lnSpc>
                          <a:spcPct val="150000"/>
                        </a:lnSpc>
                      </a:pPr>
                      <a:r>
                        <a:rPr lang="en-US" altLang="zh-CN" sz="1200" b="0" kern="1200" dirty="0">
                          <a:solidFill>
                            <a:schemeClr val="tx1"/>
                          </a:solidFill>
                          <a:effectLst/>
                          <a:latin typeface="微软雅黑" panose="020B0503020204020204" charset="-122"/>
                          <a:ea typeface="微软雅黑" panose="020B0503020204020204" charset="-122"/>
                          <a:cs typeface="+mn-cs"/>
                        </a:rPr>
                        <a:t>Centric PLM </a:t>
                      </a:r>
                      <a:r>
                        <a:rPr lang="zh-CN" altLang="en-US" sz="1200" b="0" kern="1200" dirty="0">
                          <a:solidFill>
                            <a:schemeClr val="tx1"/>
                          </a:solidFill>
                          <a:effectLst/>
                          <a:latin typeface="微软雅黑" panose="020B0503020204020204" charset="-122"/>
                          <a:ea typeface="微软雅黑" panose="020B0503020204020204" charset="-122"/>
                          <a:cs typeface="+mn-cs"/>
                        </a:rPr>
                        <a:t>助力咖啡连锁巨头端到端产品追溯与食品安全管理</a:t>
                      </a:r>
                    </a:p>
                    <a:p>
                      <a:pPr>
                        <a:lnSpc>
                          <a:spcPct val="150000"/>
                        </a:lnSpc>
                      </a:pPr>
                      <a:r>
                        <a:rPr lang="en-US" altLang="zh-CN" sz="1200" b="0" kern="1200" dirty="0">
                          <a:solidFill>
                            <a:schemeClr val="tx1"/>
                          </a:solidFill>
                          <a:effectLst/>
                          <a:latin typeface="微软雅黑" panose="020B0503020204020204" charset="-122"/>
                          <a:ea typeface="微软雅黑" panose="020B0503020204020204" charset="-122"/>
                          <a:cs typeface="+mn-cs"/>
                        </a:rPr>
                        <a:t>Centric PLM Empowers Global Coffee Chain with End-to-End Product Traceability and Food Safety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0"/>
                  </a:ext>
                </a:extLst>
              </a:tr>
              <a:tr h="773430">
                <a:tc rowSpan="2">
                  <a:txBody>
                    <a:bodyPr/>
                    <a:lstStyle/>
                    <a:p>
                      <a:pPr algn="ctr"/>
                      <a:r>
                        <a:rPr lang="zh-CN" altLang="en-US" sz="1400" b="1" dirty="0">
                          <a:solidFill>
                            <a:schemeClr val="tx1"/>
                          </a:solidFill>
                          <a:latin typeface="微软雅黑" panose="020B0503020204020204" charset="-122"/>
                          <a:ea typeface="微软雅黑" panose="020B0503020204020204" charset="-122"/>
                        </a:rPr>
                        <a:t>参与方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a:r>
                        <a:rPr lang="zh-CN" altLang="en-US" sz="1400" b="1" dirty="0">
                          <a:solidFill>
                            <a:schemeClr val="tx1"/>
                          </a:solidFill>
                          <a:latin typeface="微软雅黑" panose="020B0503020204020204" charset="-122"/>
                          <a:ea typeface="微软雅黑" panose="020B0503020204020204" charset="-122"/>
                        </a:rPr>
                        <a:t>申报企业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0" algn="l" defTabSz="914400" rtl="0" eaLnBrk="1" latinLnBrk="0" hangingPunct="1">
                        <a:lnSpc>
                          <a:spcPct val="150000"/>
                        </a:lnSpc>
                      </a:pPr>
                      <a:r>
                        <a:rPr lang="zh-CN" altLang="en-US" sz="1200" b="0" kern="1200" dirty="0">
                          <a:solidFill>
                            <a:schemeClr val="tx1"/>
                          </a:solidFill>
                          <a:effectLst/>
                          <a:latin typeface="微软雅黑" panose="020B0503020204020204" charset="-122"/>
                          <a:ea typeface="微软雅黑" panose="020B0503020204020204" charset="-122"/>
                          <a:cs typeface="+mn-cs"/>
                        </a:rPr>
                        <a:t>赛趋科软件（上海）有限公司</a:t>
                      </a:r>
                    </a:p>
                    <a:p>
                      <a:pPr marL="0" algn="l" defTabSz="914400" rtl="0" eaLnBrk="1" latinLnBrk="0" hangingPunct="1">
                        <a:lnSpc>
                          <a:spcPct val="150000"/>
                        </a:lnSpc>
                      </a:pPr>
                      <a:r>
                        <a:rPr lang="en-US" altLang="zh-CN" sz="1200" b="0" kern="1200" dirty="0">
                          <a:solidFill>
                            <a:schemeClr val="tx1"/>
                          </a:solidFill>
                          <a:effectLst/>
                          <a:latin typeface="微软雅黑" panose="020B0503020204020204" charset="-122"/>
                          <a:ea typeface="微软雅黑" panose="020B0503020204020204" charset="-122"/>
                          <a:cs typeface="+mn-cs"/>
                        </a:rPr>
                        <a:t>Centric Software (Shanghai) Limited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1"/>
                  </a:ext>
                </a:extLst>
              </a:tr>
              <a:tr h="733425">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9BD"/>
                    </a:solidFill>
                  </a:tcPr>
                </a:tc>
                <a:tc>
                  <a:txBody>
                    <a:bodyPr/>
                    <a:lstStyle/>
                    <a:p>
                      <a:pPr algn="ctr"/>
                      <a:r>
                        <a:rPr lang="zh-CN" altLang="en-US" sz="1400" b="1" dirty="0">
                          <a:solidFill>
                            <a:schemeClr val="tx1"/>
                          </a:solidFill>
                          <a:latin typeface="微软雅黑" panose="020B0503020204020204" charset="-122"/>
                          <a:ea typeface="微软雅黑" panose="020B0503020204020204" charset="-122"/>
                        </a:rPr>
                        <a:t>应用企业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marL="0" algn="l" defTabSz="914400" rtl="0" eaLnBrk="1" latinLnBrk="0" hangingPunct="1">
                        <a:lnSpc>
                          <a:spcPct val="150000"/>
                        </a:lnSpc>
                      </a:pPr>
                      <a:r>
                        <a:rPr lang="zh-CN" altLang="en-US" sz="1200" b="0" kern="1200" dirty="0">
                          <a:solidFill>
                            <a:schemeClr val="tx1"/>
                          </a:solidFill>
                          <a:effectLst/>
                          <a:latin typeface="微软雅黑" panose="020B0503020204020204" charset="-122"/>
                          <a:ea typeface="微软雅黑" panose="020B0503020204020204" charset="-122"/>
                          <a:cs typeface="+mn-cs"/>
                        </a:rPr>
                        <a:t>企业全称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2"/>
                  </a:ext>
                </a:extLst>
              </a:tr>
              <a:tr h="734060">
                <a:tc gridSpan="2">
                  <a:txBody>
                    <a:bodyPr/>
                    <a:lstStyle/>
                    <a:p>
                      <a:pPr algn="l"/>
                      <a:r>
                        <a:rPr lang="en-US" altLang="zh-CN" sz="1400" b="1" dirty="0">
                          <a:solidFill>
                            <a:schemeClr val="tx1"/>
                          </a:solidFill>
                          <a:latin typeface="微软雅黑" panose="020B0503020204020204" charset="-122"/>
                          <a:ea typeface="微软雅黑" panose="020B0503020204020204" charset="-122"/>
                        </a:rPr>
                        <a:t>            </a:t>
                      </a:r>
                      <a:r>
                        <a:rPr lang="zh-CN" altLang="en-US" sz="1400" b="1" dirty="0">
                          <a:solidFill>
                            <a:schemeClr val="tx1"/>
                          </a:solidFill>
                          <a:latin typeface="微软雅黑" panose="020B0503020204020204" charset="-122"/>
                          <a:ea typeface="微软雅黑" panose="020B0503020204020204" charset="-122"/>
                        </a:rPr>
                        <a:t>申报奖项类别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h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9BD"/>
                    </a:solidFill>
                  </a:tcPr>
                </a:tc>
                <a:tc>
                  <a:txBody>
                    <a:bodyPr/>
                    <a:lstStyle/>
                    <a:p>
                      <a:pPr marL="0" algn="l" defTabSz="914400" rtl="0" eaLnBrk="1" latinLnBrk="0" hangingPunct="1">
                        <a:lnSpc>
                          <a:spcPct val="150000"/>
                        </a:lnSpc>
                      </a:pPr>
                      <a:r>
                        <a:rPr lang="zh-CN" altLang="en-US" sz="1000" b="1" kern="1200" dirty="0">
                          <a:solidFill>
                            <a:schemeClr val="tx1"/>
                          </a:solidFill>
                          <a:effectLst/>
                          <a:latin typeface="微软雅黑" panose="020B0503020204020204" charset="-122"/>
                          <a:ea typeface="微软雅黑" panose="020B0503020204020204" charset="-122"/>
                          <a:cs typeface="+mn-cs"/>
                        </a:rPr>
                        <a:t>数智供应链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3"/>
                  </a:ext>
                </a:extLst>
              </a:tr>
              <a:tr h="734060">
                <a:tc gridSpan="2">
                  <a:txBody>
                    <a:bodyPr/>
                    <a:lstStyle/>
                    <a:p>
                      <a:pPr algn="l"/>
                      <a:r>
                        <a:rPr lang="en-US" altLang="zh-CN" sz="1400" b="1" dirty="0">
                          <a:solidFill>
                            <a:schemeClr val="tx1"/>
                          </a:solidFill>
                          <a:effectLst/>
                          <a:latin typeface="微软雅黑" panose="020B0503020204020204" charset="-122"/>
                          <a:ea typeface="微软雅黑" panose="020B0503020204020204" charset="-122"/>
                          <a:sym typeface="+mn-ea"/>
                        </a:rPr>
                        <a:t>            </a:t>
                      </a:r>
                      <a:r>
                        <a:rPr lang="zh-CN" altLang="en-US" sz="1400" b="1" dirty="0">
                          <a:solidFill>
                            <a:schemeClr val="tx1"/>
                          </a:solidFill>
                          <a:effectLst/>
                          <a:latin typeface="微软雅黑" panose="020B0503020204020204" charset="-122"/>
                          <a:ea typeface="微软雅黑" panose="020B0503020204020204" charset="-122"/>
                          <a:sym typeface="+mn-ea"/>
                        </a:rPr>
                        <a:t>案例核心要素</a:t>
                      </a:r>
                      <a:endParaRPr lang="zh-CN" altLang="en-US" sz="1400" b="1" dirty="0">
                        <a:solidFill>
                          <a:schemeClr val="tx1"/>
                        </a:solidFill>
                        <a:latin typeface="微软雅黑" panose="020B0503020204020204" charset="-122"/>
                        <a:ea typeface="微软雅黑" panose="020B0503020204020204" charset="-122"/>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h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9BD"/>
                    </a:solidFill>
                  </a:tcPr>
                </a:tc>
                <a:tc>
                  <a:txBody>
                    <a:bodyPr/>
                    <a:lstStyle/>
                    <a:p>
                      <a:pPr marL="0" algn="l" defTabSz="914400" rtl="0" eaLnBrk="1" latinLnBrk="0" hangingPunct="1">
                        <a:lnSpc>
                          <a:spcPct val="150000"/>
                        </a:lnSpc>
                      </a:pPr>
                      <a:r>
                        <a:rPr lang="zh-CN" altLang="en-US" sz="1200" b="0" kern="1200" dirty="0">
                          <a:solidFill>
                            <a:schemeClr val="tx1">
                              <a:lumMod val="50000"/>
                              <a:lumOff val="50000"/>
                            </a:schemeClr>
                          </a:solidFill>
                          <a:effectLst/>
                          <a:latin typeface="微软雅黑" panose="020B0503020204020204" charset="-122"/>
                          <a:ea typeface="微软雅黑" panose="020B0503020204020204" charset="-122"/>
                          <a:cs typeface="+mn-cs"/>
                        </a:rPr>
                        <a:t>主数据中心、产品生命周期管理、供应商协同平台、食品安全与质量实时管控、智能预警系统、数据驱动决策</a:t>
                      </a:r>
                      <a:endParaRPr lang="en-US" altLang="zh-CN" sz="1200" b="0" kern="1200" dirty="0">
                        <a:solidFill>
                          <a:schemeClr val="tx1">
                            <a:lumMod val="50000"/>
                            <a:lumOff val="50000"/>
                          </a:schemeClr>
                        </a:solidFill>
                        <a:effectLst/>
                        <a:latin typeface="微软雅黑" panose="020B0503020204020204" charset="-122"/>
                        <a:ea typeface="微软雅黑" panose="020B050302020402020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4"/>
                  </a:ext>
                </a:extLst>
              </a:tr>
              <a:tr h="1802130">
                <a:tc gridSpan="2">
                  <a:txBody>
                    <a:bodyPr/>
                    <a:lstStyle/>
                    <a:p>
                      <a:pPr algn="l">
                        <a:buNone/>
                      </a:pPr>
                      <a:r>
                        <a:rPr lang="en-US" altLang="zh-CN" sz="1400" b="1" dirty="0">
                          <a:solidFill>
                            <a:schemeClr val="tx1"/>
                          </a:solidFill>
                          <a:latin typeface="微软雅黑" panose="020B0503020204020204" charset="-122"/>
                          <a:ea typeface="微软雅黑" panose="020B0503020204020204" charset="-122"/>
                          <a:sym typeface="+mn-ea"/>
                        </a:rPr>
                        <a:t>            </a:t>
                      </a:r>
                      <a:r>
                        <a:rPr lang="zh-CN" altLang="en-US" sz="1400" b="1" dirty="0">
                          <a:solidFill>
                            <a:schemeClr val="tx1"/>
                          </a:solidFill>
                          <a:latin typeface="微软雅黑" panose="020B0503020204020204" charset="-122"/>
                          <a:ea typeface="微软雅黑" panose="020B0503020204020204" charset="-122"/>
                          <a:sym typeface="+mn-ea"/>
                        </a:rPr>
                        <a:t>应用企业推荐语</a:t>
                      </a:r>
                      <a:endParaRPr lang="en-US" altLang="zh-CN" sz="1400" b="1" dirty="0">
                        <a:solidFill>
                          <a:schemeClr val="tx1"/>
                        </a:solidFill>
                        <a:latin typeface="微软雅黑" panose="020B0503020204020204" charset="-122"/>
                        <a:ea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h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B657"/>
                    </a:solidFill>
                  </a:tcPr>
                </a:tc>
                <a:tc>
                  <a:txBody>
                    <a:bodyPr/>
                    <a:lstStyle/>
                    <a:p>
                      <a:pPr marL="0" algn="l" defTabSz="914400" rtl="0" eaLnBrk="1" latinLnBrk="0" hangingPunct="1">
                        <a:lnSpc>
                          <a:spcPct val="150000"/>
                        </a:lnSpc>
                        <a:buNone/>
                      </a:pPr>
                      <a:r>
                        <a:rPr lang="en-US" altLang="zh-CN" sz="1000" b="0" kern="1200" dirty="0">
                          <a:solidFill>
                            <a:schemeClr val="tx1"/>
                          </a:solidFill>
                          <a:effectLst/>
                          <a:latin typeface="微软雅黑" panose="020B0503020204020204" charset="-122"/>
                          <a:ea typeface="微软雅黑" panose="020B0503020204020204" charset="-122"/>
                          <a:cs typeface="+mn-cs"/>
                        </a:rPr>
                        <a:t>“</a:t>
                      </a:r>
                      <a:r>
                        <a:rPr lang="zh-CN" altLang="en-US" sz="1000" b="0" kern="1200" dirty="0">
                          <a:solidFill>
                            <a:schemeClr val="tx1"/>
                          </a:solidFill>
                          <a:effectLst/>
                          <a:latin typeface="微软雅黑" panose="020B0503020204020204" charset="-122"/>
                          <a:ea typeface="微软雅黑" panose="020B0503020204020204" charset="-122"/>
                          <a:cs typeface="+mn-cs"/>
                        </a:rPr>
                        <a:t>我们面临着耗时的流程、团队间缺乏透明度，以及确保食品安全和大规模合规性的需求。没有统一的平台，产品开发的协调变得低效且充满风险，最终可能回导致延误。</a:t>
                      </a:r>
                      <a:r>
                        <a:rPr lang="en-US" altLang="zh-CN" sz="1000" b="0" kern="1200" dirty="0">
                          <a:solidFill>
                            <a:schemeClr val="tx1"/>
                          </a:solidFill>
                          <a:effectLst/>
                          <a:latin typeface="微软雅黑" panose="020B0503020204020204" charset="-122"/>
                          <a:ea typeface="微软雅黑" panose="020B0503020204020204" charset="-122"/>
                          <a:cs typeface="+mn-cs"/>
                        </a:rPr>
                        <a:t>”</a:t>
                      </a:r>
                    </a:p>
                    <a:p>
                      <a:pPr marL="0" algn="l" defTabSz="914400" rtl="0" eaLnBrk="1" latinLnBrk="0" hangingPunct="1">
                        <a:lnSpc>
                          <a:spcPct val="150000"/>
                        </a:lnSpc>
                        <a:buNone/>
                      </a:pPr>
                      <a:endParaRPr lang="en-US" altLang="zh-CN" sz="1000" b="0" kern="1200" dirty="0">
                        <a:solidFill>
                          <a:schemeClr val="tx1"/>
                        </a:solidFill>
                        <a:effectLst/>
                        <a:latin typeface="微软雅黑" panose="020B0503020204020204" charset="-122"/>
                        <a:ea typeface="微软雅黑" panose="020B0503020204020204" charset="-122"/>
                        <a:cs typeface="+mn-cs"/>
                      </a:endParaRPr>
                    </a:p>
                    <a:p>
                      <a:pPr marL="0" algn="l" defTabSz="914400" rtl="0" eaLnBrk="1" latinLnBrk="0" hangingPunct="1">
                        <a:lnSpc>
                          <a:spcPct val="150000"/>
                        </a:lnSpc>
                        <a:buNone/>
                      </a:pPr>
                      <a:r>
                        <a:rPr lang="en-US" altLang="zh-CN" sz="1000" b="0" kern="1200" dirty="0">
                          <a:solidFill>
                            <a:schemeClr val="tx1"/>
                          </a:solidFill>
                          <a:effectLst/>
                          <a:latin typeface="微软雅黑" panose="020B0503020204020204" charset="-122"/>
                          <a:ea typeface="微软雅黑" panose="020B0503020204020204" charset="-122"/>
                          <a:cs typeface="+mn-cs"/>
                        </a:rPr>
                        <a:t>“</a:t>
                      </a:r>
                      <a:r>
                        <a:rPr lang="zh-CN" altLang="en-US" sz="1000" b="0" kern="1200" dirty="0">
                          <a:solidFill>
                            <a:schemeClr val="tx1"/>
                          </a:solidFill>
                          <a:effectLst/>
                          <a:latin typeface="微软雅黑" panose="020B0503020204020204" charset="-122"/>
                          <a:ea typeface="微软雅黑" panose="020B0503020204020204" charset="-122"/>
                          <a:cs typeface="+mn-cs"/>
                        </a:rPr>
                        <a:t>我们与</a:t>
                      </a:r>
                      <a:r>
                        <a:rPr lang="en-US" altLang="zh-CN" sz="1000" b="0" kern="1200" dirty="0">
                          <a:solidFill>
                            <a:schemeClr val="tx1"/>
                          </a:solidFill>
                          <a:effectLst/>
                          <a:latin typeface="微软雅黑" panose="020B0503020204020204" charset="-122"/>
                          <a:ea typeface="微软雅黑" panose="020B0503020204020204" charset="-122"/>
                          <a:cs typeface="+mn-cs"/>
                        </a:rPr>
                        <a:t> Centric Software </a:t>
                      </a:r>
                      <a:r>
                        <a:rPr lang="zh-CN" altLang="en-US" sz="1000" b="0" kern="1200" dirty="0">
                          <a:solidFill>
                            <a:schemeClr val="tx1"/>
                          </a:solidFill>
                          <a:effectLst/>
                          <a:latin typeface="微软雅黑" panose="020B0503020204020204" charset="-122"/>
                          <a:ea typeface="微软雅黑" panose="020B0503020204020204" charset="-122"/>
                          <a:cs typeface="+mn-cs"/>
                        </a:rPr>
                        <a:t>的合作才刚刚开始。随着我们业务规模的扩大，我们期望</a:t>
                      </a:r>
                      <a:r>
                        <a:rPr lang="en-US" altLang="zh-CN" sz="1000" b="0" kern="1200" dirty="0">
                          <a:solidFill>
                            <a:schemeClr val="tx1"/>
                          </a:solidFill>
                          <a:effectLst/>
                          <a:latin typeface="微软雅黑" panose="020B0503020204020204" charset="-122"/>
                          <a:ea typeface="微软雅黑" panose="020B0503020204020204" charset="-122"/>
                          <a:cs typeface="+mn-cs"/>
                        </a:rPr>
                        <a:t> Centric PLM </a:t>
                      </a:r>
                      <a:r>
                        <a:rPr lang="zh-CN" altLang="en-US" sz="1000" b="0" kern="1200" dirty="0">
                          <a:solidFill>
                            <a:schemeClr val="tx1"/>
                          </a:solidFill>
                          <a:effectLst/>
                          <a:latin typeface="微软雅黑" panose="020B0503020204020204" charset="-122"/>
                          <a:ea typeface="微软雅黑" panose="020B0503020204020204" charset="-122"/>
                          <a:cs typeface="+mn-cs"/>
                        </a:rPr>
                        <a:t>能够与我们共同成长，实现更多的自动化、风险规避和创新。</a:t>
                      </a:r>
                      <a:r>
                        <a:rPr lang="en-US" altLang="zh-CN" sz="1000" b="0" kern="1200" dirty="0">
                          <a:solidFill>
                            <a:schemeClr val="tx1"/>
                          </a:solidFill>
                          <a:effectLst/>
                          <a:latin typeface="微软雅黑" panose="020B0503020204020204" charset="-122"/>
                          <a:ea typeface="微软雅黑" panose="020B0503020204020204" charset="-122"/>
                          <a:cs typeface="+mn-cs"/>
                        </a:rPr>
                        <a:t>”</a:t>
                      </a:r>
                    </a:p>
                    <a:p>
                      <a:pPr marL="0" algn="l" defTabSz="914400" rtl="0" eaLnBrk="1" latinLnBrk="0" hangingPunct="1">
                        <a:lnSpc>
                          <a:spcPct val="150000"/>
                        </a:lnSpc>
                        <a:buNone/>
                      </a:pPr>
                      <a:endParaRPr lang="en-US" altLang="zh-CN" sz="1000" b="0" kern="1200" dirty="0">
                        <a:solidFill>
                          <a:schemeClr val="tx1"/>
                        </a:solidFill>
                        <a:effectLst/>
                        <a:latin typeface="微软雅黑" panose="020B0503020204020204" charset="-122"/>
                        <a:ea typeface="微软雅黑" panose="020B0503020204020204" charset="-122"/>
                        <a:cs typeface="+mn-cs"/>
                      </a:endParaRPr>
                    </a:p>
                    <a:p>
                      <a:pPr marL="0" algn="l" defTabSz="914400" rtl="0" eaLnBrk="1" latinLnBrk="0" hangingPunct="1">
                        <a:lnSpc>
                          <a:spcPct val="150000"/>
                        </a:lnSpc>
                        <a:buNone/>
                      </a:pPr>
                      <a:r>
                        <a:rPr lang="zh-CN" altLang="en-US" sz="1000" b="0" kern="1200" dirty="0">
                          <a:solidFill>
                            <a:schemeClr val="tx1"/>
                          </a:solidFill>
                          <a:effectLst/>
                          <a:latin typeface="微软雅黑" panose="020B0503020204020204" charset="-122"/>
                          <a:ea typeface="微软雅黑" panose="020B0503020204020204" charset="-122"/>
                          <a:cs typeface="+mn-cs"/>
                        </a:rPr>
                        <a:t>通过利用</a:t>
                      </a:r>
                      <a:r>
                        <a:rPr lang="en-US" altLang="zh-CN" sz="1000" b="0" kern="1200" dirty="0">
                          <a:solidFill>
                            <a:schemeClr val="tx1"/>
                          </a:solidFill>
                          <a:effectLst/>
                          <a:latin typeface="微软雅黑" panose="020B0503020204020204" charset="-122"/>
                          <a:ea typeface="微软雅黑" panose="020B0503020204020204" charset="-122"/>
                          <a:cs typeface="+mn-cs"/>
                        </a:rPr>
                        <a:t> Centric PLM </a:t>
                      </a:r>
                      <a:r>
                        <a:rPr lang="zh-CN" altLang="en-US" sz="1000" b="0" kern="1200" dirty="0">
                          <a:solidFill>
                            <a:schemeClr val="tx1"/>
                          </a:solidFill>
                          <a:effectLst/>
                          <a:latin typeface="微软雅黑" panose="020B0503020204020204" charset="-122"/>
                          <a:ea typeface="微软雅黑" panose="020B0503020204020204" charset="-122"/>
                          <a:cs typeface="+mn-cs"/>
                        </a:rPr>
                        <a:t>的端到端的平台，该公司为未来的发展奠定了基础，并在竞争激烈的咖啡市场中保持领先地位。</a:t>
                      </a:r>
                      <a:endParaRPr lang="en-US" altLang="zh-CN" sz="1000" b="0" kern="1200" dirty="0">
                        <a:solidFill>
                          <a:schemeClr val="tx1"/>
                        </a:solidFill>
                        <a:effectLst/>
                        <a:latin typeface="微软雅黑" panose="020B0503020204020204" charset="-122"/>
                        <a:ea typeface="微软雅黑" panose="020B0503020204020204" charset="-122"/>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3" name="文本框 2"/>
          <p:cNvSpPr txBox="1"/>
          <p:nvPr/>
        </p:nvSpPr>
        <p:spPr>
          <a:xfrm>
            <a:off x="713105" y="624840"/>
            <a:ext cx="9843135" cy="398780"/>
          </a:xfrm>
          <a:prstGeom prst="rect">
            <a:avLst/>
          </a:prstGeom>
          <a:noFill/>
        </p:spPr>
        <p:txBody>
          <a:bodyPr wrap="square" rtlCol="0" anchor="t">
            <a:spAutoFit/>
          </a:bodyPr>
          <a:lstStyle/>
          <a:p>
            <a:pPr algn="l"/>
            <a:r>
              <a:rPr lang="zh-CN" altLang="en-US" sz="2000" dirty="0">
                <a:solidFill>
                  <a:schemeClr val="tx1"/>
                </a:solidFill>
                <a:effectLst/>
                <a:latin typeface="微软雅黑" panose="020B0503020204020204" charset="-122"/>
                <a:ea typeface="微软雅黑" panose="020B0503020204020204" charset="-122"/>
                <a:sym typeface="+mn-ea"/>
              </a:rPr>
              <a:t>案例简述及辅助证明 </a:t>
            </a:r>
            <a:endParaRPr lang="zh-CN" altLang="en-US" sz="1400" dirty="0">
              <a:solidFill>
                <a:schemeClr val="tx1"/>
              </a:solidFill>
              <a:latin typeface="微软雅黑" panose="020B0503020204020204" charset="-122"/>
              <a:ea typeface="微软雅黑" panose="020B0503020204020204" charset="-122"/>
              <a:sym typeface="+mn-ea"/>
            </a:endParaRPr>
          </a:p>
        </p:txBody>
      </p:sp>
      <p:sp>
        <p:nvSpPr>
          <p:cNvPr id="6" name="文本框 5"/>
          <p:cNvSpPr txBox="1"/>
          <p:nvPr/>
        </p:nvSpPr>
        <p:spPr>
          <a:xfrm>
            <a:off x="666750" y="1115695"/>
            <a:ext cx="10981690" cy="5492750"/>
          </a:xfrm>
          <a:prstGeom prst="rect">
            <a:avLst/>
          </a:prstGeom>
          <a:noFill/>
        </p:spPr>
        <p:txBody>
          <a:bodyPr wrap="square" rtlCol="0">
            <a:spAutoFit/>
          </a:bodyPr>
          <a:lstStyle/>
          <a:p>
            <a:pPr fontAlgn="auto">
              <a:lnSpc>
                <a:spcPct val="150000"/>
              </a:lnSpc>
            </a:pPr>
            <a:r>
              <a:rPr lang="zh-CN" altLang="en-US" dirty="0"/>
              <a:t>全球领先的咖啡连锁品牌面临如下挑战：</a:t>
            </a:r>
            <a:endParaRPr lang="en-US" altLang="zh-CN" dirty="0"/>
          </a:p>
          <a:p>
            <a:pPr marL="742950" lvl="1" indent="-285750" fontAlgn="auto">
              <a:lnSpc>
                <a:spcPct val="150000"/>
              </a:lnSpc>
              <a:buFont typeface="Arial" panose="020B0604020202020204" pitchFamily="34" charset="0"/>
              <a:buChar char="•"/>
            </a:pPr>
            <a:r>
              <a:rPr lang="zh-CN" altLang="en-US" dirty="0"/>
              <a:t>品类繁多，内部各部门业务模型独特，流程差异大，管理复杂度高。</a:t>
            </a:r>
            <a:endParaRPr lang="en-US" altLang="zh-CN" dirty="0"/>
          </a:p>
          <a:p>
            <a:pPr marL="742950" lvl="1" indent="-285750" fontAlgn="auto">
              <a:lnSpc>
                <a:spcPct val="150000"/>
              </a:lnSpc>
              <a:buFont typeface="Arial" panose="020B0604020202020204" pitchFamily="34" charset="0"/>
              <a:buChar char="•"/>
            </a:pPr>
            <a:r>
              <a:rPr lang="zh-CN" altLang="en-US" dirty="0"/>
              <a:t>组织架构庞大，团队角色众多，缺乏统一数据平台，信息流转不畅，沟通成本高。</a:t>
            </a:r>
            <a:endParaRPr lang="en-US" altLang="zh-CN" dirty="0"/>
          </a:p>
          <a:p>
            <a:pPr marL="742950" lvl="1" indent="-285750" fontAlgn="auto">
              <a:lnSpc>
                <a:spcPct val="150000"/>
              </a:lnSpc>
              <a:buFont typeface="Arial" panose="020B0604020202020204" pitchFamily="34" charset="0"/>
              <a:buChar char="•"/>
            </a:pPr>
            <a:r>
              <a:rPr lang="zh-CN" altLang="en-US" dirty="0"/>
              <a:t>供应商类型多样，交付和沟通耗时。根据品类和准入流程不同，质量评估标准复杂，需要避免手动操作。</a:t>
            </a:r>
            <a:endParaRPr lang="en-US" altLang="zh-CN" dirty="0"/>
          </a:p>
          <a:p>
            <a:pPr marL="742950" lvl="1" indent="-285750" fontAlgn="auto">
              <a:lnSpc>
                <a:spcPct val="150000"/>
              </a:lnSpc>
              <a:buFont typeface="Arial" panose="020B0604020202020204" pitchFamily="34" charset="0"/>
              <a:buChar char="•"/>
            </a:pPr>
            <a:r>
              <a:rPr lang="zh-CN" altLang="en-US" dirty="0"/>
              <a:t>产品数据变更和审批流程无法直接追溯，权责不清，业务流程费时费力。</a:t>
            </a:r>
            <a:endParaRPr lang="en-US" altLang="zh-CN" dirty="0"/>
          </a:p>
          <a:p>
            <a:pPr marL="742950" lvl="1" indent="-285750" fontAlgn="auto">
              <a:lnSpc>
                <a:spcPct val="150000"/>
              </a:lnSpc>
              <a:buFont typeface="Arial" panose="020B0604020202020204" pitchFamily="34" charset="0"/>
              <a:buChar char="•"/>
            </a:pPr>
            <a:r>
              <a:rPr lang="zh-CN" altLang="en-US" dirty="0"/>
              <a:t>缺乏科学的环境监测与异常处理机制，食品安全管理面临潜在风险。</a:t>
            </a:r>
            <a:endParaRPr lang="en-US" altLang="zh-CN" dirty="0"/>
          </a:p>
          <a:p>
            <a:pPr fontAlgn="auto">
              <a:lnSpc>
                <a:spcPct val="150000"/>
              </a:lnSpc>
            </a:pPr>
            <a:r>
              <a:rPr lang="zh-CN" altLang="en-US" dirty="0"/>
              <a:t>企业在描述自身困境时表示：</a:t>
            </a:r>
            <a:r>
              <a:rPr lang="en-US" altLang="zh-CN" dirty="0"/>
              <a:t>“</a:t>
            </a:r>
            <a:r>
              <a:rPr lang="zh-CN" altLang="en-US" dirty="0"/>
              <a:t>我们面临着耗时的流程、团队间缺乏透明度，以及确保食品安全和大规模合规性的需求。没有统一的平台，产品开发的协调变得低效且充满风险，最终可能会导致延误。</a:t>
            </a:r>
            <a:r>
              <a:rPr lang="en-US" altLang="zh-CN" dirty="0"/>
              <a:t>”</a:t>
            </a:r>
          </a:p>
          <a:p>
            <a:pPr fontAlgn="auto">
              <a:lnSpc>
                <a:spcPct val="150000"/>
              </a:lnSpc>
            </a:pPr>
            <a:endParaRPr lang="en-US" altLang="zh-CN" dirty="0"/>
          </a:p>
          <a:p>
            <a:pPr fontAlgn="auto">
              <a:lnSpc>
                <a:spcPct val="150000"/>
              </a:lnSpc>
            </a:pPr>
            <a:endParaRPr lang="en-US" altLang="zh-CN" dirty="0"/>
          </a:p>
          <a:p>
            <a:pPr fontAlgn="auto">
              <a:lnSpc>
                <a:spcPct val="150000"/>
              </a:lnSpc>
            </a:pPr>
            <a:endParaRPr lang="en-US" altLang="zh-CN" dirty="0"/>
          </a:p>
          <a:p>
            <a:pPr fontAlgn="auto">
              <a:lnSpc>
                <a:spcPct val="150000"/>
              </a:lnSpc>
            </a:pPr>
            <a:endParaRPr lang="en-US" altLang="zh-C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8" name="文本框 7"/>
          <p:cNvSpPr txBox="1"/>
          <p:nvPr/>
        </p:nvSpPr>
        <p:spPr>
          <a:xfrm>
            <a:off x="395605" y="331470"/>
            <a:ext cx="11392535" cy="5492750"/>
          </a:xfrm>
          <a:prstGeom prst="rect">
            <a:avLst/>
          </a:prstGeom>
          <a:noFill/>
        </p:spPr>
        <p:txBody>
          <a:bodyPr wrap="square" rtlCol="0">
            <a:spAutoFit/>
          </a:bodyPr>
          <a:lstStyle/>
          <a:p>
            <a:pPr indent="0" fontAlgn="auto">
              <a:lnSpc>
                <a:spcPct val="150000"/>
              </a:lnSpc>
              <a:buFont typeface="Wingdings" panose="05000000000000000000" charset="0"/>
              <a:buNone/>
            </a:pPr>
            <a:r>
              <a:rPr lang="zh-CN" altLang="en-US">
                <a:sym typeface="+mn-ea"/>
              </a:rPr>
              <a:t>为了解决这些问题，该企业选择了</a:t>
            </a:r>
            <a:r>
              <a:rPr lang="en-US" altLang="zh-CN">
                <a:sym typeface="+mn-ea"/>
              </a:rPr>
              <a:t>Centric PLM</a:t>
            </a:r>
            <a:r>
              <a:rPr lang="zh-CN" altLang="en-US">
                <a:sym typeface="+mn-ea"/>
              </a:rPr>
              <a:t>平台，实施项目分为两期：</a:t>
            </a:r>
          </a:p>
          <a:p>
            <a:pPr marL="285750" indent="-285750" fontAlgn="auto">
              <a:lnSpc>
                <a:spcPct val="150000"/>
              </a:lnSpc>
              <a:buFont typeface="Wingdings" panose="05000000000000000000" charset="0"/>
              <a:buChar char="l"/>
            </a:pPr>
            <a:r>
              <a:rPr lang="zh-CN" altLang="en-US">
                <a:sym typeface="+mn-ea"/>
              </a:rPr>
              <a:t>一期项目，完成了供应商准入管理和新产品开发（</a:t>
            </a:r>
            <a:r>
              <a:rPr lang="en-US" altLang="zh-CN">
                <a:sym typeface="+mn-ea"/>
              </a:rPr>
              <a:t>NPD</a:t>
            </a:r>
            <a:r>
              <a:rPr lang="zh-CN" altLang="en-US">
                <a:sym typeface="+mn-ea"/>
              </a:rPr>
              <a:t>）流程的数字化构建，包括供应商打样协同、产品规格管理、变更管理等核心模块。这些功能显著提升了产品开发的效率和创新能力，降低食品安全和合规的风险，同时强化了数据的准确性和可追溯性，为实现全面数字化管理奠定了基础。</a:t>
            </a:r>
            <a:endParaRPr lang="en-US" altLang="zh-CN"/>
          </a:p>
          <a:p>
            <a:pPr marL="285750" indent="-285750" fontAlgn="auto">
              <a:lnSpc>
                <a:spcPct val="150000"/>
              </a:lnSpc>
              <a:buFont typeface="Wingdings" panose="05000000000000000000" charset="0"/>
              <a:buChar char="l"/>
            </a:pPr>
            <a:r>
              <a:rPr lang="zh-CN" altLang="en-US">
                <a:sym typeface="+mn-ea"/>
              </a:rPr>
              <a:t>二期项目则聚焦供应商治理与绩效评估、深化新产品食品安全合规管理及智能预警中心的全价值链数字化赋能，旨在打造一个覆盖全品类产品与供应链的闭环管理系统。</a:t>
            </a:r>
            <a:endParaRPr lang="zh-CN" altLang="en-US"/>
          </a:p>
          <a:p>
            <a:pPr fontAlgn="auto">
              <a:lnSpc>
                <a:spcPct val="150000"/>
              </a:lnSpc>
            </a:pPr>
            <a:endParaRPr lang="zh-CN" altLang="en-US">
              <a:sym typeface="+mn-ea"/>
            </a:endParaRPr>
          </a:p>
          <a:p>
            <a:pPr fontAlgn="auto">
              <a:lnSpc>
                <a:spcPct val="150000"/>
              </a:lnSpc>
            </a:pPr>
            <a:r>
              <a:rPr lang="zh-CN" altLang="en-US">
                <a:sym typeface="+mn-ea"/>
              </a:rPr>
              <a:t>实施后取得的具体成果包括：</a:t>
            </a:r>
            <a:endParaRPr lang="en-US" altLang="zh-CN"/>
          </a:p>
          <a:p>
            <a:pPr marL="742950" lvl="1" indent="-285750" fontAlgn="auto">
              <a:lnSpc>
                <a:spcPct val="150000"/>
              </a:lnSpc>
              <a:buFont typeface="Arial" panose="020B0604020202020204" pitchFamily="34" charset="0"/>
              <a:buChar char="•"/>
            </a:pPr>
            <a:r>
              <a:rPr lang="zh-CN" altLang="en-US">
                <a:sym typeface="+mn-ea"/>
              </a:rPr>
              <a:t>实现单一来源的结构化主数据中心，确保产品开发与变更流程的高效追踪与准确性。</a:t>
            </a:r>
            <a:endParaRPr lang="en-US" altLang="zh-CN"/>
          </a:p>
          <a:p>
            <a:pPr marL="742950" lvl="1" indent="-285750" fontAlgn="auto">
              <a:lnSpc>
                <a:spcPct val="150000"/>
              </a:lnSpc>
              <a:buFont typeface="Arial" panose="020B0604020202020204" pitchFamily="34" charset="0"/>
              <a:buChar char="•"/>
            </a:pPr>
            <a:r>
              <a:rPr lang="zh-CN" altLang="en-US">
                <a:sym typeface="+mn-ea"/>
              </a:rPr>
              <a:t>优化跨部门与供应商的协同效率，显著减少手动操作，提高流程自动化水平。</a:t>
            </a:r>
            <a:endParaRPr lang="zh-CN" altLang="en-US"/>
          </a:p>
          <a:p>
            <a:pPr marL="742950" lvl="1" indent="-285750" fontAlgn="auto">
              <a:lnSpc>
                <a:spcPct val="150000"/>
              </a:lnSpc>
              <a:buFont typeface="Arial" panose="020B0604020202020204" pitchFamily="34" charset="0"/>
              <a:buChar char="•"/>
            </a:pPr>
            <a:r>
              <a:rPr lang="zh-CN" altLang="en-US">
                <a:sym typeface="+mn-ea"/>
              </a:rPr>
              <a:t>建立闭环供应商管理体系，通过数据驱动的供应商质量和绩效评价，实现更公平、透明的管理。</a:t>
            </a:r>
            <a:endParaRPr lang="en-US" altLang="zh-CN"/>
          </a:p>
          <a:p>
            <a:pPr marL="742950" lvl="1" indent="-285750" fontAlgn="auto">
              <a:lnSpc>
                <a:spcPct val="150000"/>
              </a:lnSpc>
              <a:buFont typeface="Arial" panose="020B0604020202020204" pitchFamily="34" charset="0"/>
              <a:buChar char="•"/>
            </a:pPr>
            <a:r>
              <a:rPr lang="zh-CN" altLang="en-US">
                <a:sym typeface="+mn-ea"/>
              </a:rPr>
              <a:t>引入科学的多维度监管体系与智能预警功能，强化区域合规性、食品安全和质量风险实时控制能力。</a:t>
            </a:r>
            <a:endParaRPr lang="en-US" altLang="zh-CN"/>
          </a:p>
          <a:p>
            <a:pPr marL="742950" lvl="1" indent="-285750" fontAlgn="auto">
              <a:lnSpc>
                <a:spcPct val="150000"/>
              </a:lnSpc>
              <a:buFont typeface="Arial" panose="020B0604020202020204" pitchFamily="34" charset="0"/>
              <a:buChar char="•"/>
            </a:pPr>
            <a:r>
              <a:rPr lang="zh-CN" altLang="en-US">
                <a:sym typeface="+mn-ea"/>
              </a:rPr>
              <a:t>打通数据壁垒形成闭环，接入并集成跨平台系统，赋能更精准的业务决策与创新开发支持。</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4"/>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5"/>
          <a:stretch>
            <a:fillRect/>
          </a:stretch>
        </p:blipFill>
        <p:spPr>
          <a:xfrm>
            <a:off x="621030" y="6158865"/>
            <a:ext cx="1976120" cy="368935"/>
          </a:xfrm>
          <a:prstGeom prst="rect">
            <a:avLst/>
          </a:prstGeom>
        </p:spPr>
      </p:pic>
      <p:sp>
        <p:nvSpPr>
          <p:cNvPr id="3" name="文本框 2"/>
          <p:cNvSpPr txBox="1"/>
          <p:nvPr>
            <p:custDataLst>
              <p:tags r:id="rId1"/>
            </p:custDataLst>
          </p:nvPr>
        </p:nvSpPr>
        <p:spPr>
          <a:xfrm>
            <a:off x="501650" y="624840"/>
            <a:ext cx="11565255" cy="398780"/>
          </a:xfrm>
          <a:prstGeom prst="rect">
            <a:avLst/>
          </a:prstGeom>
          <a:noFill/>
        </p:spPr>
        <p:txBody>
          <a:bodyPr wrap="square" rtlCol="0" anchor="t">
            <a:spAutoFit/>
          </a:bodyPr>
          <a:lstStyle/>
          <a:p>
            <a:pPr algn="l"/>
            <a:r>
              <a:rPr lang="zh-CN" altLang="en-US" sz="2000" dirty="0">
                <a:solidFill>
                  <a:schemeClr val="tx1">
                    <a:lumMod val="95000"/>
                    <a:lumOff val="5000"/>
                  </a:schemeClr>
                </a:solidFill>
                <a:effectLst/>
                <a:latin typeface="微软雅黑" panose="020B0503020204020204" charset="-122"/>
                <a:ea typeface="微软雅黑" panose="020B0503020204020204" charset="-122"/>
                <a:sym typeface="+mn-ea"/>
              </a:rPr>
              <a:t>案例阐述维度重点</a:t>
            </a:r>
            <a:r>
              <a:rPr lang="en-US" altLang="zh-CN" sz="2000" dirty="0">
                <a:solidFill>
                  <a:schemeClr val="tx1">
                    <a:lumMod val="95000"/>
                    <a:lumOff val="5000"/>
                  </a:schemeClr>
                </a:solidFill>
                <a:effectLst/>
                <a:latin typeface="微软雅黑" panose="020B0503020204020204" charset="-122"/>
                <a:ea typeface="微软雅黑" panose="020B0503020204020204" charset="-122"/>
                <a:sym typeface="+mn-ea"/>
              </a:rPr>
              <a:t> </a:t>
            </a:r>
            <a:r>
              <a:rPr lang="zh-CN" altLang="en-US" sz="1400" dirty="0">
                <a:solidFill>
                  <a:schemeClr val="tx1">
                    <a:lumMod val="95000"/>
                    <a:lumOff val="5000"/>
                  </a:schemeClr>
                </a:solidFill>
                <a:latin typeface="微软雅黑" panose="020B0503020204020204" charset="-122"/>
                <a:ea typeface="微软雅黑" panose="020B0503020204020204" charset="-122"/>
                <a:sym typeface="+mn-ea"/>
              </a:rPr>
              <a:t>（总计</a:t>
            </a:r>
            <a:r>
              <a:rPr lang="en-US" altLang="zh-CN" sz="1400" dirty="0">
                <a:solidFill>
                  <a:schemeClr val="tx1">
                    <a:lumMod val="95000"/>
                    <a:lumOff val="5000"/>
                  </a:schemeClr>
                </a:solidFill>
                <a:latin typeface="微软雅黑" panose="020B0503020204020204" charset="-122"/>
                <a:ea typeface="微软雅黑" panose="020B0503020204020204" charset="-122"/>
                <a:sym typeface="+mn-ea"/>
              </a:rPr>
              <a:t>85</a:t>
            </a:r>
            <a:r>
              <a:rPr lang="zh-CN" altLang="en-US" sz="1400" dirty="0">
                <a:solidFill>
                  <a:schemeClr val="tx1">
                    <a:lumMod val="95000"/>
                    <a:lumOff val="5000"/>
                  </a:schemeClr>
                </a:solidFill>
                <a:latin typeface="微软雅黑" panose="020B0503020204020204" charset="-122"/>
                <a:ea typeface="微软雅黑" panose="020B0503020204020204" charset="-122"/>
                <a:sym typeface="+mn-ea"/>
              </a:rPr>
              <a:t>分）</a:t>
            </a:r>
          </a:p>
        </p:txBody>
      </p:sp>
      <p:sp>
        <p:nvSpPr>
          <p:cNvPr id="6" name="文本框 5"/>
          <p:cNvSpPr txBox="1"/>
          <p:nvPr/>
        </p:nvSpPr>
        <p:spPr>
          <a:xfrm>
            <a:off x="501650" y="1270635"/>
            <a:ext cx="4064000" cy="337185"/>
          </a:xfrm>
          <a:prstGeom prst="rect">
            <a:avLst/>
          </a:prstGeom>
          <a:noFill/>
        </p:spPr>
        <p:txBody>
          <a:bodyPr wrap="square" rtlCol="0">
            <a:spAutoFit/>
          </a:bodyPr>
          <a:lstStyle/>
          <a:p>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数智化应用（</a:t>
            </a:r>
            <a:r>
              <a:rPr lang="en-US" altLang="zh-CN" sz="1600" dirty="0">
                <a:solidFill>
                  <a:schemeClr val="accent1">
                    <a:lumMod val="75000"/>
                  </a:schemeClr>
                </a:solidFill>
                <a:effectLst/>
                <a:latin typeface="微软雅黑" panose="020B0503020204020204" charset="-122"/>
                <a:ea typeface="微软雅黑" panose="020B0503020204020204" charset="-122"/>
                <a:sym typeface="+mn-ea"/>
              </a:rPr>
              <a:t>35</a:t>
            </a:r>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分）</a:t>
            </a:r>
          </a:p>
        </p:txBody>
      </p:sp>
      <p:sp>
        <p:nvSpPr>
          <p:cNvPr id="8" name="文本框 7"/>
          <p:cNvSpPr txBox="1"/>
          <p:nvPr/>
        </p:nvSpPr>
        <p:spPr>
          <a:xfrm>
            <a:off x="621030" y="1854835"/>
            <a:ext cx="10935335" cy="2168525"/>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a:t>通过</a:t>
            </a:r>
            <a:r>
              <a:rPr lang="en-US" altLang="zh-CN"/>
              <a:t>Centric PLM</a:t>
            </a:r>
            <a:r>
              <a:rPr lang="zh-CN" altLang="en-US"/>
              <a:t>项目的两期实施，逐步搭建以食品安全和产品质量管理为核心的端到端数字化平台，实现从供应商到消费者全流程的食品安全解决方案。</a:t>
            </a:r>
          </a:p>
          <a:p>
            <a:pPr marL="285750" indent="-285750" fontAlgn="auto">
              <a:lnSpc>
                <a:spcPct val="150000"/>
              </a:lnSpc>
              <a:buFont typeface="Arial" panose="020B0604020202020204" pitchFamily="34" charset="0"/>
              <a:buChar char="•"/>
            </a:pPr>
            <a:r>
              <a:rPr lang="zh-CN" altLang="en-US"/>
              <a:t>平台建立了</a:t>
            </a:r>
            <a:r>
              <a:rPr lang="en-US" altLang="zh-CN"/>
              <a:t>“</a:t>
            </a:r>
            <a:r>
              <a:rPr lang="zh-CN" altLang="en-US"/>
              <a:t>一站式</a:t>
            </a:r>
            <a:r>
              <a:rPr lang="en-US" altLang="zh-CN"/>
              <a:t>”</a:t>
            </a:r>
            <a:r>
              <a:rPr lang="zh-CN" altLang="en-US"/>
              <a:t>的技术数据中心，覆盖供应商准入、新产品开发、供应商绩效评估、食品安全监管和智能风险预警，推动了跨部门、跨平台数据的实时共享和流畅衔接，全面实现业务流程数字化与自动化。</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3" name="文本框 2"/>
          <p:cNvSpPr txBox="1"/>
          <p:nvPr/>
        </p:nvSpPr>
        <p:spPr>
          <a:xfrm>
            <a:off x="713105" y="673735"/>
            <a:ext cx="6096000" cy="337185"/>
          </a:xfrm>
          <a:prstGeom prst="rect">
            <a:avLst/>
          </a:prstGeom>
          <a:noFill/>
        </p:spPr>
        <p:txBody>
          <a:bodyPr wrap="square" rtlCol="0" anchor="t">
            <a:spAutoFit/>
          </a:bodyPr>
          <a:lstStyle/>
          <a:p>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库存周转率（</a:t>
            </a:r>
            <a:r>
              <a:rPr lang="en-US" altLang="zh-CN" sz="1600" dirty="0">
                <a:solidFill>
                  <a:schemeClr val="accent1">
                    <a:lumMod val="75000"/>
                  </a:schemeClr>
                </a:solidFill>
                <a:effectLst/>
                <a:latin typeface="微软雅黑" panose="020B0503020204020204" charset="-122"/>
                <a:ea typeface="微软雅黑" panose="020B0503020204020204" charset="-122"/>
                <a:sym typeface="+mn-ea"/>
              </a:rPr>
              <a:t>10</a:t>
            </a:r>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分）</a:t>
            </a:r>
          </a:p>
        </p:txBody>
      </p:sp>
      <p:sp>
        <p:nvSpPr>
          <p:cNvPr id="6" name="文本框 5"/>
          <p:cNvSpPr txBox="1"/>
          <p:nvPr/>
        </p:nvSpPr>
        <p:spPr>
          <a:xfrm>
            <a:off x="796925" y="1082040"/>
            <a:ext cx="10203815" cy="922020"/>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a:t>通过单一来源的结构化主数据中心，实现了产品数据实时追踪，优化产品开发流程效率，减少了因协调不畅和数据延迟导致的库存积压问题，提升了库存周转效率。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3" name="文本框 2"/>
          <p:cNvSpPr txBox="1"/>
          <p:nvPr/>
        </p:nvSpPr>
        <p:spPr>
          <a:xfrm>
            <a:off x="713105" y="731520"/>
            <a:ext cx="6096000" cy="337185"/>
          </a:xfrm>
          <a:prstGeom prst="rect">
            <a:avLst/>
          </a:prstGeom>
          <a:noFill/>
        </p:spPr>
        <p:txBody>
          <a:bodyPr wrap="square" rtlCol="0" anchor="t">
            <a:spAutoFit/>
          </a:bodyPr>
          <a:lstStyle/>
          <a:p>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供应链响应时间节约（物流效率）（</a:t>
            </a:r>
            <a:r>
              <a:rPr lang="en-US" altLang="zh-CN" sz="1600" dirty="0">
                <a:solidFill>
                  <a:schemeClr val="accent1">
                    <a:lumMod val="75000"/>
                  </a:schemeClr>
                </a:solidFill>
                <a:effectLst/>
                <a:latin typeface="微软雅黑" panose="020B0503020204020204" charset="-122"/>
                <a:ea typeface="微软雅黑" panose="020B0503020204020204" charset="-122"/>
                <a:sym typeface="+mn-ea"/>
              </a:rPr>
              <a:t>20</a:t>
            </a:r>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分）</a:t>
            </a:r>
          </a:p>
        </p:txBody>
      </p:sp>
      <p:sp>
        <p:nvSpPr>
          <p:cNvPr id="6" name="文本框 5"/>
          <p:cNvSpPr txBox="1"/>
          <p:nvPr/>
        </p:nvSpPr>
        <p:spPr>
          <a:xfrm>
            <a:off x="621030" y="1325880"/>
            <a:ext cx="9559925" cy="1753235"/>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a:t>建立闭环的供应商管理体系</a:t>
            </a:r>
          </a:p>
          <a:p>
            <a:pPr marL="285750" indent="-285750" fontAlgn="auto">
              <a:lnSpc>
                <a:spcPct val="150000"/>
              </a:lnSpc>
              <a:buFont typeface="Arial" panose="020B0604020202020204" pitchFamily="34" charset="0"/>
              <a:buChar char="•"/>
            </a:pPr>
            <a:r>
              <a:rPr lang="zh-CN" altLang="en-US"/>
              <a:t>优化了供应商协同流程和绩效评估方式</a:t>
            </a:r>
          </a:p>
          <a:p>
            <a:pPr marL="285750" indent="-285750" fontAlgn="auto">
              <a:lnSpc>
                <a:spcPct val="150000"/>
              </a:lnSpc>
              <a:buFont typeface="Arial" panose="020B0604020202020204" pitchFamily="34" charset="0"/>
              <a:buChar char="•"/>
            </a:pPr>
            <a:r>
              <a:rPr lang="zh-CN" altLang="en-US"/>
              <a:t>从原先依赖主观记忆转变为数据驱动的季度绩效报告自动生成，有效节省了供应链的响应时间，显著提高了物流效率。</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3" name="文本框 2"/>
          <p:cNvSpPr txBox="1"/>
          <p:nvPr/>
        </p:nvSpPr>
        <p:spPr>
          <a:xfrm>
            <a:off x="713105" y="697230"/>
            <a:ext cx="6096000" cy="337185"/>
          </a:xfrm>
          <a:prstGeom prst="rect">
            <a:avLst/>
          </a:prstGeom>
          <a:noFill/>
        </p:spPr>
        <p:txBody>
          <a:bodyPr wrap="square" rtlCol="0" anchor="t">
            <a:spAutoFit/>
          </a:bodyPr>
          <a:lstStyle/>
          <a:p>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配送及时率（稳定性）（</a:t>
            </a:r>
            <a:r>
              <a:rPr lang="en-US" altLang="zh-CN" sz="1600" dirty="0">
                <a:solidFill>
                  <a:schemeClr val="accent1">
                    <a:lumMod val="75000"/>
                  </a:schemeClr>
                </a:solidFill>
                <a:effectLst/>
                <a:latin typeface="微软雅黑" panose="020B0503020204020204" charset="-122"/>
                <a:ea typeface="微软雅黑" panose="020B0503020204020204" charset="-122"/>
                <a:sym typeface="+mn-ea"/>
              </a:rPr>
              <a:t>10</a:t>
            </a:r>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分）</a:t>
            </a:r>
          </a:p>
        </p:txBody>
      </p:sp>
      <p:sp>
        <p:nvSpPr>
          <p:cNvPr id="6" name="文本框 5"/>
          <p:cNvSpPr txBox="1"/>
          <p:nvPr/>
        </p:nvSpPr>
        <p:spPr>
          <a:xfrm>
            <a:off x="1143000" y="1245870"/>
            <a:ext cx="9009380" cy="1337945"/>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a:t>数字化平台提升了供应链上下游数据的透明共享和流转效率</a:t>
            </a:r>
          </a:p>
          <a:p>
            <a:pPr marL="285750" indent="-285750" fontAlgn="auto">
              <a:lnSpc>
                <a:spcPct val="150000"/>
              </a:lnSpc>
              <a:buFont typeface="Arial" panose="020B0604020202020204" pitchFamily="34" charset="0"/>
              <a:buChar char="•"/>
            </a:pPr>
            <a:r>
              <a:rPr lang="zh-CN" altLang="en-US"/>
              <a:t>显著降低了因数据孤岛和沟通不畅引发的配送延误问题</a:t>
            </a:r>
          </a:p>
          <a:p>
            <a:pPr marL="285750" indent="-285750" fontAlgn="auto">
              <a:lnSpc>
                <a:spcPct val="150000"/>
              </a:lnSpc>
              <a:buFont typeface="Arial" panose="020B0604020202020204" pitchFamily="34" charset="0"/>
              <a:buChar char="•"/>
            </a:pPr>
            <a:r>
              <a:rPr lang="zh-CN" altLang="en-US"/>
              <a:t>提升了配送的及时性与稳定性。</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金翼大赛gai-1 -17"/>
          <p:cNvPicPr>
            <a:picLocks noChangeAspect="1"/>
          </p:cNvPicPr>
          <p:nvPr/>
        </p:nvPicPr>
        <p:blipFill>
          <a:blip r:embed="rId3"/>
          <a:stretch>
            <a:fillRect/>
          </a:stretch>
        </p:blipFill>
        <p:spPr>
          <a:xfrm>
            <a:off x="10333355" y="6151245"/>
            <a:ext cx="1222375" cy="469900"/>
          </a:xfrm>
          <a:prstGeom prst="rect">
            <a:avLst/>
          </a:prstGeom>
        </p:spPr>
      </p:pic>
      <p:cxnSp>
        <p:nvCxnSpPr>
          <p:cNvPr id="4" name="直接连接符 3"/>
          <p:cNvCxnSpPr/>
          <p:nvPr/>
        </p:nvCxnSpPr>
        <p:spPr>
          <a:xfrm>
            <a:off x="713105" y="6011545"/>
            <a:ext cx="10766425" cy="0"/>
          </a:xfrm>
          <a:prstGeom prst="line">
            <a:avLst/>
          </a:prstGeom>
        </p:spPr>
        <p:style>
          <a:lnRef idx="2">
            <a:schemeClr val="accent1"/>
          </a:lnRef>
          <a:fillRef idx="0">
            <a:srgbClr val="FFFFFF"/>
          </a:fillRef>
          <a:effectRef idx="0">
            <a:srgbClr val="FFFFFF"/>
          </a:effectRef>
          <a:fontRef idx="minor">
            <a:schemeClr val="tx1"/>
          </a:fontRef>
        </p:style>
      </p:cxnSp>
      <p:sp>
        <p:nvSpPr>
          <p:cNvPr id="5" name="文本框 4"/>
          <p:cNvSpPr txBox="1"/>
          <p:nvPr/>
        </p:nvSpPr>
        <p:spPr>
          <a:xfrm>
            <a:off x="7761605" y="4737735"/>
            <a:ext cx="4064000" cy="368300"/>
          </a:xfrm>
          <a:prstGeom prst="rect">
            <a:avLst/>
          </a:prstGeom>
          <a:noFill/>
        </p:spPr>
        <p:txBody>
          <a:bodyPr wrap="square" rtlCol="0">
            <a:spAutoFit/>
          </a:bodyPr>
          <a:lstStyle/>
          <a:p>
            <a:endParaRPr lang="zh-CN" altLang="en-US"/>
          </a:p>
        </p:txBody>
      </p:sp>
      <p:pic>
        <p:nvPicPr>
          <p:cNvPr id="7" name="图片 6" descr="cs -19"/>
          <p:cNvPicPr>
            <a:picLocks noChangeAspect="1"/>
          </p:cNvPicPr>
          <p:nvPr/>
        </p:nvPicPr>
        <p:blipFill>
          <a:blip r:embed="rId4"/>
          <a:stretch>
            <a:fillRect/>
          </a:stretch>
        </p:blipFill>
        <p:spPr>
          <a:xfrm>
            <a:off x="621030" y="6158865"/>
            <a:ext cx="1976120" cy="368935"/>
          </a:xfrm>
          <a:prstGeom prst="rect">
            <a:avLst/>
          </a:prstGeom>
        </p:spPr>
      </p:pic>
      <p:sp>
        <p:nvSpPr>
          <p:cNvPr id="3" name="文本框 2"/>
          <p:cNvSpPr txBox="1"/>
          <p:nvPr/>
        </p:nvSpPr>
        <p:spPr>
          <a:xfrm>
            <a:off x="713105" y="778510"/>
            <a:ext cx="6096000" cy="337185"/>
          </a:xfrm>
          <a:prstGeom prst="rect">
            <a:avLst/>
          </a:prstGeom>
          <a:noFill/>
        </p:spPr>
        <p:txBody>
          <a:bodyPr wrap="square" rtlCol="0" anchor="t">
            <a:spAutoFit/>
          </a:bodyPr>
          <a:lstStyle/>
          <a:p>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利润率提升（</a:t>
            </a:r>
            <a:r>
              <a:rPr lang="en-US" altLang="zh-CN" sz="1600" dirty="0">
                <a:solidFill>
                  <a:schemeClr val="accent1">
                    <a:lumMod val="75000"/>
                  </a:schemeClr>
                </a:solidFill>
                <a:effectLst/>
                <a:latin typeface="微软雅黑" panose="020B0503020204020204" charset="-122"/>
                <a:ea typeface="微软雅黑" panose="020B0503020204020204" charset="-122"/>
                <a:sym typeface="+mn-ea"/>
              </a:rPr>
              <a:t>10</a:t>
            </a:r>
            <a:r>
              <a:rPr lang="zh-CN" altLang="en-US" sz="1600" dirty="0">
                <a:solidFill>
                  <a:schemeClr val="accent1">
                    <a:lumMod val="75000"/>
                  </a:schemeClr>
                </a:solidFill>
                <a:effectLst/>
                <a:latin typeface="微软雅黑" panose="020B0503020204020204" charset="-122"/>
                <a:ea typeface="微软雅黑" panose="020B0503020204020204" charset="-122"/>
                <a:sym typeface="+mn-ea"/>
              </a:rPr>
              <a:t>分）</a:t>
            </a:r>
          </a:p>
        </p:txBody>
      </p:sp>
      <p:sp>
        <p:nvSpPr>
          <p:cNvPr id="6" name="文本框 5"/>
          <p:cNvSpPr txBox="1"/>
          <p:nvPr/>
        </p:nvSpPr>
        <p:spPr>
          <a:xfrm>
            <a:off x="1106170" y="1604010"/>
            <a:ext cx="10166350" cy="1337945"/>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a:t>通过自动化环境监测（</a:t>
            </a:r>
            <a:r>
              <a:rPr lang="en-US" altLang="zh-CN"/>
              <a:t>EMP</a:t>
            </a:r>
            <a:r>
              <a:rPr lang="zh-CN" altLang="en-US"/>
              <a:t>）和产品异常处理流程，实时追踪并预警食品安全风险，降低了潜在的合规成本损失。</a:t>
            </a:r>
          </a:p>
          <a:p>
            <a:pPr marL="285750" indent="-285750" fontAlgn="auto">
              <a:lnSpc>
                <a:spcPct val="150000"/>
              </a:lnSpc>
              <a:buFont typeface="Arial" panose="020B0604020202020204" pitchFamily="34" charset="0"/>
              <a:buChar char="•"/>
            </a:pPr>
            <a:r>
              <a:rPr lang="zh-CN" altLang="en-US"/>
              <a:t>数据驱动的创新决策支持使企业更敏捷地响应市场需求，加快了新品上市速度，推动利润率提升。</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ABLE_ENDDRAG_ORIGIN_RECT" val="875*447"/>
  <p:tag name="TABLE_ENDDRAG_RECT" val="46*6*875*447"/>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宋体"/>
        <a:cs typeface=""/>
      </a:majorFont>
      <a:minorFont>
        <a:latin typeface="Calibri"/>
        <a:ea typeface="宋体"/>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989</Words>
  <Application>Microsoft Macintosh PowerPoint</Application>
  <PresentationFormat>宽屏</PresentationFormat>
  <Paragraphs>68</Paragraphs>
  <Slides>11</Slides>
  <Notes>11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11</vt:i4>
      </vt:variant>
    </vt:vector>
  </HeadingPairs>
  <TitlesOfParts>
    <vt:vector size="17" baseType="lpstr">
      <vt:lpstr>宋体</vt:lpstr>
      <vt:lpstr>微软雅黑</vt:lpstr>
      <vt:lpstr>Arial</vt:lpstr>
      <vt:lpstr>Calibri</vt:lpstr>
      <vt:lpstr>Wingdings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Louise Sun</cp:lastModifiedBy>
  <cp:revision>20</cp:revision>
  <dcterms:created xsi:type="dcterms:W3CDTF">2024-11-20T09:24:00Z</dcterms:created>
  <dcterms:modified xsi:type="dcterms:W3CDTF">2025-03-25T03:19:59Z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2052-12.1.0.20305</vt:lpwstr>
  </property>
  <property fmtid="{D5CDD505-2E9C-101B-9397-08002B2CF9AE}" pid="3" name="ICV">
    <vt:lpwstr>620CFB86C64748F28F2794C7C3500786_12</vt:lpwstr>
  </property>
</Properties>
</file>