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5"/>
  </p:handoutMasterIdLst>
  <p:sldIdLst>
    <p:sldId id="256" r:id="rId3"/>
    <p:sldId id="257" r:id="rId5"/>
    <p:sldId id="259" r:id="rId6"/>
    <p:sldId id="261" r:id="rId7"/>
    <p:sldId id="274" r:id="rId8"/>
    <p:sldId id="275" r:id="rId9"/>
    <p:sldId id="276" r:id="rId10"/>
    <p:sldId id="270" r:id="rId11"/>
    <p:sldId id="277" r:id="rId12"/>
    <p:sldId id="263" r:id="rId13"/>
    <p:sldId id="267" r:id="rId14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 userDrawn="1">
          <p15:clr>
            <a:srgbClr val="A4A3A4"/>
          </p15:clr>
        </p15:guide>
        <p15:guide id="2" pos="39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74CB"/>
    <a:srgbClr val="FFFFFF"/>
    <a:srgbClr val="B2B2B2"/>
    <a:srgbClr val="202020"/>
    <a:srgbClr val="323232"/>
    <a:srgbClr val="CC3300"/>
    <a:srgbClr val="CC0000"/>
    <a:srgbClr val="FF3300"/>
    <a:srgbClr val="990000"/>
    <a:srgbClr val="FF8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52"/>
        <p:guide pos="39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9.jpeg"/><Relationship Id="rId7" Type="http://schemas.openxmlformats.org/officeDocument/2006/relationships/image" Target="../media/image8.jpeg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8" Type="http://schemas.openxmlformats.org/officeDocument/2006/relationships/notesSlide" Target="../notesSlides/notesSlide4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15" Type="http://schemas.openxmlformats.org/officeDocument/2006/relationships/image" Target="../media/image11.png"/><Relationship Id="rId14" Type="http://schemas.openxmlformats.org/officeDocument/2006/relationships/image" Target="../media/image10.png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3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数智供应链赛道-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4545" cy="68821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13105" y="68389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0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案例补充说明</a:t>
            </a:r>
            <a:r>
              <a:rPr lang="zh-CN" altLang="en-US" sz="12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（绿色可持续发展）</a:t>
            </a:r>
            <a:r>
              <a:rPr lang="zh-CN" altLang="en-US" sz="20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2000" b="1" dirty="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3105" y="1475105"/>
            <a:ext cx="103251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智控电子价签逐步取代纸质价签，减少纸张消耗，降低碳排放，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符合企业可持续发展战略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3105" y="2640965"/>
            <a:ext cx="4432935" cy="20974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 sz="3600">
                <a:sym typeface="+mn-ea"/>
              </a:rPr>
              <a:t> </a:t>
            </a: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每年减少纸张消耗</a:t>
            </a:r>
            <a:endParaRPr lang="zh-CN" altLang="en-US" sz="3600">
              <a:sym typeface="+mn-ea"/>
            </a:endParaRPr>
          </a:p>
          <a:p>
            <a:pPr algn="ctr"/>
            <a:endParaRPr lang="zh-CN" altLang="en-US">
              <a:sym typeface="+mn-ea"/>
            </a:endParaRPr>
          </a:p>
          <a:p>
            <a:pPr algn="ctr"/>
            <a:r>
              <a:rPr lang="en-US" altLang="zh-CN" sz="6600">
                <a:solidFill>
                  <a:schemeClr val="accent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100000张</a:t>
            </a:r>
            <a:endParaRPr lang="en-US" altLang="zh-CN" sz="6600">
              <a:solidFill>
                <a:schemeClr val="accent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1" name="等于号 10"/>
          <p:cNvSpPr/>
          <p:nvPr/>
        </p:nvSpPr>
        <p:spPr>
          <a:xfrm>
            <a:off x="5088255" y="3429000"/>
            <a:ext cx="2806700" cy="774700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21605" y="2903855"/>
            <a:ext cx="2540000" cy="7886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24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换算成树木数量</a:t>
            </a:r>
            <a:endParaRPr lang="zh-CN" altLang="en-US" sz="240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761605" y="1579880"/>
            <a:ext cx="3734435" cy="29108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 sz="3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en-US" sz="3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en-US" altLang="zh-CN" sz="9600">
                <a:solidFill>
                  <a:schemeClr val="accent4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30</a:t>
            </a:r>
            <a:endParaRPr lang="en-US" altLang="zh-CN" sz="9600">
              <a:solidFill>
                <a:schemeClr val="accent4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9600">
                <a:solidFill>
                  <a:schemeClr val="accent4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棵树</a:t>
            </a:r>
            <a:endParaRPr lang="zh-CN" altLang="en-US" sz="9600">
              <a:solidFill>
                <a:schemeClr val="accent4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07515" y="1804670"/>
            <a:ext cx="8777605" cy="26390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buClrTx/>
              <a:buSzTx/>
              <a:buFontTx/>
            </a:pPr>
            <a:r>
              <a:rPr lang="en-US" altLang="zh-CN" sz="13800" b="1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Thanks</a:t>
            </a:r>
            <a:endParaRPr lang="en-US" altLang="zh-CN" sz="13800" b="1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4140" y="6101715"/>
            <a:ext cx="1249680" cy="480695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05" y="6158865"/>
            <a:ext cx="1976120" cy="368935"/>
          </a:xfrm>
          <a:prstGeom prst="rect">
            <a:avLst/>
          </a:prstGeom>
        </p:spPr>
      </p:pic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150620" y="959485"/>
          <a:ext cx="9975215" cy="488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970"/>
                <a:gridCol w="1341755"/>
                <a:gridCol w="6460490"/>
              </a:tblGrid>
              <a:tr h="929640">
                <a:tc gridSpan="2">
                  <a:txBody>
                    <a:bodyPr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案例名称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智控电子价签赋能安徽联家超市，重塑门店运营效率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824230">
                <a:tc rowSpan="2">
                  <a:txBody>
                    <a:bodyPr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参与方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申报企业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杭州智控网络有限公司</a:t>
                      </a:r>
                      <a:endParaRPr lang="zh-CN" altLang="en-US" sz="18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78105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应用企业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安徽联家超市</a:t>
                      </a:r>
                      <a:endParaRPr lang="zh-CN" altLang="en-US" sz="18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782320">
                <a:tc gridSpan="2">
                  <a:txBody>
                    <a:bodyPr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        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申报奖项类别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数智供应链赛道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782320">
                <a:tc gridSpan="2">
                  <a:txBody>
                    <a:bodyPr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           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案例核心要素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门店管理系统、门店陈列、供应链优化、库存管理</a:t>
                      </a:r>
                      <a:endParaRPr lang="zh-CN" altLang="en-US" sz="18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782320">
                <a:tc gridSpan="2"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           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应用企业推荐语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B657"/>
                    </a:solidFill>
                  </a:tcPr>
                </a:tc>
                <a:tc>
                  <a:txBody>
                    <a:bodyPr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0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部署智控电子价签后，我们的门店调价更快，库存更准，员工不用再忙着换价签，价格调整一键同步，促销更灵活，管理更高效。既省时间省成本，又提升了顾客体验，是真正让门店运营更智能、更省心的好产品！</a:t>
                      </a:r>
                      <a:endParaRPr lang="en-US" altLang="zh-CN" sz="10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3105" y="624840"/>
            <a:ext cx="98431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0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案例简述及辅助证明 </a:t>
            </a:r>
            <a:endParaRPr lang="zh-CN" altLang="en-US" sz="14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4535" y="974725"/>
            <a:ext cx="5120005" cy="40119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>
              <a:lnSpc>
                <a:spcPct val="210000"/>
              </a:lnSpc>
            </a:pPr>
            <a:r>
              <a:rPr lang="zh-CN" altLang="en-US" sz="2000" kern="8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安徽联家超市是一家区域性大型连锁商超，为了提升运营效率、优化库存管理、降低人工成本，同时提供更精准的价格管理，选择部署了智控ESL电子价签解决方案。共计部署超过2</a:t>
            </a:r>
            <a:r>
              <a:rPr lang="zh-CN" altLang="en-US" sz="2000" kern="8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0000片电子价签，实现价格、库存、促销的一体化智能管理。</a:t>
            </a:r>
            <a:endParaRPr lang="zh-CN" altLang="en-US" sz="2000" kern="8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863715" y="1106170"/>
            <a:ext cx="4441825" cy="4552950"/>
            <a:chOff x="4143068" y="0"/>
            <a:chExt cx="7493307" cy="7679814"/>
          </a:xfrm>
        </p:grpSpPr>
        <p:pic>
          <p:nvPicPr>
            <p:cNvPr id="11" name="图片 10" descr="C:/Users/29066/Desktop/金翼奖/lQDPKIEOhYAvt6PNC9DND8Cw8ukcPsApvBAHrD62sBiSAA_4032_3024.jpglQDPKIEOhYAvt6PNC9DND8Cw8ukcPsApvBAHrD62sBiSAA_4032_3024"/>
            <p:cNvPicPr>
              <a:picLocks noChangeAspect="1"/>
            </p:cNvPicPr>
            <p:nvPr/>
          </p:nvPicPr>
          <p:blipFill>
            <a:blip r:embed="rId3"/>
            <a:srcRect t="5555" b="5555"/>
            <a:stretch>
              <a:fillRect/>
            </a:stretch>
          </p:blipFill>
          <p:spPr>
            <a:xfrm>
              <a:off x="7959495" y="1"/>
              <a:ext cx="3676880" cy="2451253"/>
            </a:xfrm>
            <a:prstGeom prst="rect">
              <a:avLst/>
            </a:prstGeom>
          </p:spPr>
        </p:pic>
        <p:pic>
          <p:nvPicPr>
            <p:cNvPr id="13" name="图片 12" descr="C:/Users/29066/Desktop/金翼奖/lQDPJxFsAparu6PNC9DND8CwZJbZSI5nCXQHrD66yyPlAA_4032_3024.jpglQDPJxFsAparu6PNC9DND8CwZJbZSI5nCXQHrD66yyPlAA_4032_3024"/>
            <p:cNvPicPr>
              <a:picLocks noChangeAspect="1"/>
            </p:cNvPicPr>
            <p:nvPr/>
          </p:nvPicPr>
          <p:blipFill>
            <a:blip r:embed="rId4"/>
            <a:srcRect t="5555" b="5555"/>
            <a:stretch>
              <a:fillRect/>
            </a:stretch>
          </p:blipFill>
          <p:spPr>
            <a:xfrm>
              <a:off x="4143069" y="2614280"/>
              <a:ext cx="3676880" cy="2451253"/>
            </a:xfrm>
            <a:prstGeom prst="rect">
              <a:avLst/>
            </a:prstGeom>
          </p:spPr>
        </p:pic>
        <p:pic>
          <p:nvPicPr>
            <p:cNvPr id="15" name="图片 14" descr="C:/Users/29066/Desktop/金翼奖/lQDPJwzNqsvJpyPNC9DND8Cw3MqT7pzDmRMHrD6ypUDxAA_4032_3024.jpglQDPJwzNqsvJpyPNC9DND8Cw3MqT7pzDmRMHrD6ypUDxAA_4032_3024"/>
            <p:cNvPicPr>
              <a:picLocks noChangeAspect="1"/>
            </p:cNvPicPr>
            <p:nvPr/>
          </p:nvPicPr>
          <p:blipFill>
            <a:blip r:embed="rId5"/>
            <a:srcRect t="5555" b="5555"/>
            <a:stretch>
              <a:fillRect/>
            </a:stretch>
          </p:blipFill>
          <p:spPr>
            <a:xfrm>
              <a:off x="4143069" y="0"/>
              <a:ext cx="3676880" cy="2451253"/>
            </a:xfrm>
            <a:prstGeom prst="rect">
              <a:avLst/>
            </a:prstGeom>
          </p:spPr>
        </p:pic>
        <p:pic>
          <p:nvPicPr>
            <p:cNvPr id="17" name="图片 16" descr="C:/Users/29066/Desktop/金翼奖/lQDPKGutLuRhU6PNC9DND8CwwX-nhpLfof0HrD6sf3DxAA_4032_3024.jpglQDPKGutLuRhU6PNC9DND8CwwX-nhpLfof0HrD6sf3DxAA_4032_3024"/>
            <p:cNvPicPr>
              <a:picLocks noChangeAspect="1"/>
            </p:cNvPicPr>
            <p:nvPr/>
          </p:nvPicPr>
          <p:blipFill>
            <a:blip r:embed="rId6"/>
            <a:srcRect t="5555" b="5555"/>
            <a:stretch>
              <a:fillRect/>
            </a:stretch>
          </p:blipFill>
          <p:spPr>
            <a:xfrm>
              <a:off x="7959495" y="2614280"/>
              <a:ext cx="3676880" cy="2451253"/>
            </a:xfrm>
            <a:prstGeom prst="rect">
              <a:avLst/>
            </a:prstGeom>
          </p:spPr>
        </p:pic>
        <p:pic>
          <p:nvPicPr>
            <p:cNvPr id="19" name="图片 18" descr="C:/Users/29066/Desktop/金翼奖/lQDPJxQoUiM6GaPNC9DND8CwwUdonN1Q9O8HrD642vhpAA_4032_3024.jpglQDPJxQoUiM6GaPNC9DND8CwwUdonN1Q9O8HrD642vhpAA_4032_3024"/>
            <p:cNvPicPr>
              <a:picLocks noChangeAspect="1"/>
            </p:cNvPicPr>
            <p:nvPr/>
          </p:nvPicPr>
          <p:blipFill>
            <a:blip r:embed="rId7"/>
            <a:srcRect t="5555" b="5555"/>
            <a:stretch>
              <a:fillRect/>
            </a:stretch>
          </p:blipFill>
          <p:spPr>
            <a:xfrm>
              <a:off x="4143068" y="5228560"/>
              <a:ext cx="3676881" cy="2451254"/>
            </a:xfrm>
            <a:prstGeom prst="rect">
              <a:avLst/>
            </a:prstGeom>
          </p:spPr>
        </p:pic>
        <p:pic>
          <p:nvPicPr>
            <p:cNvPr id="21" name="图片 20" descr="C:/Users/29066/Desktop/金翼奖/lQDPJxjh8wfx6SPNC9DND8CwHO17G5UpyVEHrD601fKIAA_4032_3024.jpglQDPJxjh8wfx6SPNC9DND8CwHO17G5UpyVEHrD601fKIAA_4032_3024"/>
            <p:cNvPicPr>
              <a:picLocks noChangeAspect="1"/>
            </p:cNvPicPr>
            <p:nvPr/>
          </p:nvPicPr>
          <p:blipFill>
            <a:blip r:embed="rId8"/>
            <a:srcRect t="5555" b="5555"/>
            <a:stretch>
              <a:fillRect/>
            </a:stretch>
          </p:blipFill>
          <p:spPr>
            <a:xfrm>
              <a:off x="7959494" y="5228560"/>
              <a:ext cx="3676881" cy="2451254"/>
            </a:xfrm>
            <a:prstGeom prst="rect">
              <a:avLst/>
            </a:prstGeom>
          </p:spPr>
        </p:pic>
      </p:grpSp>
      <p:sp>
        <p:nvSpPr>
          <p:cNvPr id="33" name="矩形: 圆角 32"/>
          <p:cNvSpPr/>
          <p:nvPr/>
        </p:nvSpPr>
        <p:spPr>
          <a:xfrm>
            <a:off x="824865" y="5130800"/>
            <a:ext cx="1471295" cy="72961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20000+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ESLs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: 圆角 33"/>
          <p:cNvSpPr/>
          <p:nvPr/>
        </p:nvSpPr>
        <p:spPr>
          <a:xfrm>
            <a:off x="2677795" y="5134610"/>
            <a:ext cx="1471295" cy="72961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50000+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SKUs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: 圆角 35"/>
          <p:cNvSpPr/>
          <p:nvPr/>
        </p:nvSpPr>
        <p:spPr>
          <a:xfrm>
            <a:off x="4530725" y="5134610"/>
            <a:ext cx="1382395" cy="72961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Stores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410845" y="624840"/>
            <a:ext cx="115652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案例阐述维度重点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（总计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85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1650" y="1270635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数智化应用（</a:t>
            </a: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35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b="1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标题 1"/>
          <p:cNvSpPr txBox="1"/>
          <p:nvPr>
            <p:custDataLst>
              <p:tags r:id="rId4"/>
            </p:custDataLst>
          </p:nvPr>
        </p:nvSpPr>
        <p:spPr>
          <a:xfrm>
            <a:off x="713105" y="1834515"/>
            <a:ext cx="2877820" cy="3950335"/>
          </a:xfrm>
          <a:prstGeom prst="roundRect">
            <a:avLst>
              <a:gd name="adj" fmla="val 4436"/>
            </a:avLst>
          </a:prstGeom>
          <a:solidFill>
            <a:schemeClr val="bg1"/>
          </a:solidFill>
          <a:ln w="285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5"/>
            </p:custDataLst>
          </p:nvPr>
        </p:nvSpPr>
        <p:spPr>
          <a:xfrm>
            <a:off x="784225" y="3528060"/>
            <a:ext cx="2552065" cy="207391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85039" tIns="42520" rIns="85039" bIns="425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 b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价格管理智能化</a:t>
            </a:r>
            <a:endParaRPr kumimoji="1" lang="en-US" altLang="zh-CN" sz="2400" b="1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智控</a:t>
            </a: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电子价签系统实现实时价格同步，确保</a:t>
            </a:r>
            <a:r>
              <a:rPr kumimoji="1" lang="zh-CN" altLang="en-US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商品</a:t>
            </a: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价格</a:t>
            </a:r>
            <a:r>
              <a:rPr kumimoji="1" lang="zh-CN" altLang="en-US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实时更新</a:t>
            </a: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，避免客户投诉。</a:t>
            </a:r>
            <a:endParaRPr kumimoji="1"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标题 1"/>
          <p:cNvSpPr txBox="1"/>
          <p:nvPr>
            <p:custDataLst>
              <p:tags r:id="rId6"/>
            </p:custDataLst>
          </p:nvPr>
        </p:nvSpPr>
        <p:spPr>
          <a:xfrm>
            <a:off x="1506855" y="2249805"/>
            <a:ext cx="1106805" cy="1106805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7"/>
            </p:custDataLst>
          </p:nvPr>
        </p:nvSpPr>
        <p:spPr>
          <a:xfrm>
            <a:off x="4549775" y="1845945"/>
            <a:ext cx="2877820" cy="3950335"/>
          </a:xfrm>
          <a:prstGeom prst="roundRect">
            <a:avLst>
              <a:gd name="adj" fmla="val 4436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>
            <p:custDataLst>
              <p:tags r:id="rId8"/>
            </p:custDataLst>
          </p:nvPr>
        </p:nvSpPr>
        <p:spPr>
          <a:xfrm>
            <a:off x="4712970" y="3545840"/>
            <a:ext cx="2552065" cy="2009775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85039" tIns="42520" rIns="85039" bIns="425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库存信息智能化</a:t>
            </a:r>
            <a:endParaRPr kumimoji="1" lang="en-US" altLang="zh-CN" sz="24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系统实时更新库存数据，结合电子价签的智能显示</a:t>
            </a:r>
            <a:r>
              <a:rPr kumimoji="1" lang="zh-CN" altLang="en-US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与</a:t>
            </a: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LED</a:t>
            </a:r>
            <a:r>
              <a:rPr kumimoji="1" lang="zh-CN" altLang="en-US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灯</a:t>
            </a: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，补货提醒更及时，减少缺货损失。</a:t>
            </a: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标题 1"/>
          <p:cNvSpPr txBox="1"/>
          <p:nvPr>
            <p:custDataLst>
              <p:tags r:id="rId9"/>
            </p:custDataLst>
          </p:nvPr>
        </p:nvSpPr>
        <p:spPr>
          <a:xfrm>
            <a:off x="5435600" y="2261235"/>
            <a:ext cx="1106805" cy="1106805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>
            <p:custDataLst>
              <p:tags r:id="rId10"/>
            </p:custDataLst>
          </p:nvPr>
        </p:nvSpPr>
        <p:spPr>
          <a:xfrm>
            <a:off x="8387715" y="1845945"/>
            <a:ext cx="2877820" cy="3950335"/>
          </a:xfrm>
          <a:prstGeom prst="roundRect">
            <a:avLst>
              <a:gd name="adj" fmla="val 4436"/>
            </a:avLst>
          </a:prstGeom>
          <a:solidFill>
            <a:schemeClr val="bg1"/>
          </a:solidFill>
          <a:ln w="285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>
            <p:custDataLst>
              <p:tags r:id="rId11"/>
            </p:custDataLst>
          </p:nvPr>
        </p:nvSpPr>
        <p:spPr>
          <a:xfrm>
            <a:off x="8641715" y="3545840"/>
            <a:ext cx="2552065" cy="2009775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85039" tIns="42520" rIns="85039" bIns="425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 b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促销策略智能化</a:t>
            </a:r>
            <a:endParaRPr kumimoji="1" lang="en-US" altLang="zh-CN" sz="2400" b="1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Source Han Sans" panose="020B05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500000000000000" charset="-122"/>
              </a:rPr>
              <a:t>支持动态定价，门店可根据销售情况自动调整商品价格，提高库存周转率和销售转化。</a:t>
            </a: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标题 1"/>
          <p:cNvSpPr txBox="1"/>
          <p:nvPr>
            <p:custDataLst>
              <p:tags r:id="rId12"/>
            </p:custDataLst>
          </p:nvPr>
        </p:nvSpPr>
        <p:spPr>
          <a:xfrm>
            <a:off x="9364345" y="2261235"/>
            <a:ext cx="1106805" cy="1106805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 7" descr="价格管理 (1)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715135" y="2457450"/>
            <a:ext cx="686435" cy="686435"/>
          </a:xfrm>
          <a:prstGeom prst="rect">
            <a:avLst/>
          </a:prstGeom>
        </p:spPr>
      </p:pic>
      <p:pic>
        <p:nvPicPr>
          <p:cNvPr id="9" name="图片 8" descr="库存管理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43880" y="2464435"/>
            <a:ext cx="691515" cy="691515"/>
          </a:xfrm>
          <a:prstGeom prst="rect">
            <a:avLst/>
          </a:prstGeom>
        </p:spPr>
      </p:pic>
      <p:pic>
        <p:nvPicPr>
          <p:cNvPr id="11" name="图片 10" descr="商品促销标签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70415" y="2523490"/>
            <a:ext cx="662940" cy="6229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01650" y="624840"/>
            <a:ext cx="115652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案例阐述维度重点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（总计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85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1650" y="1270635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数智化应用（</a:t>
            </a: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35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分）核心数据</a:t>
            </a:r>
            <a:endParaRPr lang="en-US" altLang="zh-CN" sz="1600" b="1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003039" y="1861809"/>
            <a:ext cx="10162789" cy="3839539"/>
            <a:chOff x="1383" y="4198"/>
            <a:chExt cx="11851" cy="4477"/>
          </a:xfrm>
        </p:grpSpPr>
        <p:sp>
          <p:nvSpPr>
            <p:cNvPr id="51" name="@稿定PPT实验室 出品-14-2"/>
            <p:cNvSpPr txBox="1"/>
            <p:nvPr/>
          </p:nvSpPr>
          <p:spPr>
            <a:xfrm>
              <a:off x="1383" y="6893"/>
              <a:ext cx="3531" cy="177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传统方式下，全店调价需要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48</a:t>
              </a: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小时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，人工操作繁琐且容易出错；部署电子价签后，调价时间缩短至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0.5</a:t>
              </a: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小时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。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6" name="@稿定PPT实验室 出品-15-2"/>
            <p:cNvSpPr txBox="1"/>
            <p:nvPr/>
          </p:nvSpPr>
          <p:spPr>
            <a:xfrm>
              <a:off x="5588" y="6893"/>
              <a:ext cx="3531" cy="162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>
                  <a:tab pos="1701165" algn="l"/>
                </a:tabLst>
                <a:defRPr/>
              </a:pP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电子价签与库存管理系统联动，实时反馈库存状态，补货周期从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</a:t>
              </a: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天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缩短至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小时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。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2" name="@稿定PPT实验室 出品-16-2"/>
            <p:cNvSpPr txBox="1"/>
            <p:nvPr/>
          </p:nvSpPr>
          <p:spPr>
            <a:xfrm>
              <a:off x="9703" y="6893"/>
              <a:ext cx="3531" cy="17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电子价签支持灵活促销管理，助力促销活动销售额增长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15%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，提升门店盈利能力。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3" name="@稿定PPT实验室 出品-14-1"/>
            <p:cNvSpPr txBox="1"/>
            <p:nvPr/>
          </p:nvSpPr>
          <p:spPr>
            <a:xfrm>
              <a:off x="1662" y="4336"/>
              <a:ext cx="2275" cy="12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98</a:t>
              </a:r>
              <a:endPara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24" name="@稿定PPT实验室 出品-14-1"/>
            <p:cNvSpPr txBox="1"/>
            <p:nvPr/>
          </p:nvSpPr>
          <p:spPr>
            <a:xfrm>
              <a:off x="3139" y="4338"/>
              <a:ext cx="758" cy="4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%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4" name="箭头: 右 13"/>
            <p:cNvSpPr/>
            <p:nvPr/>
          </p:nvSpPr>
          <p:spPr>
            <a:xfrm rot="16200000">
              <a:off x="2943" y="4768"/>
              <a:ext cx="1928" cy="920"/>
            </a:xfrm>
            <a:prstGeom prst="rightArrow">
              <a:avLst>
                <a:gd name="adj1" fmla="val 50000"/>
                <a:gd name="adj2" fmla="val 61841"/>
              </a:avLst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26" name="@稿定PPT实验室 出品-14-1"/>
            <p:cNvSpPr txBox="1"/>
            <p:nvPr/>
          </p:nvSpPr>
          <p:spPr>
            <a:xfrm>
              <a:off x="1728" y="5736"/>
              <a:ext cx="2018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no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buSzPct val="25000"/>
                <a:defRPr sz="100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变价效率提升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7" name="@稿定PPT实验室 出品-14-1"/>
            <p:cNvSpPr txBox="1"/>
            <p:nvPr/>
          </p:nvSpPr>
          <p:spPr>
            <a:xfrm>
              <a:off x="5672" y="4336"/>
              <a:ext cx="2275" cy="12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92</a:t>
              </a:r>
              <a:endPara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28" name="@稿定PPT实验室 出品-14-1"/>
            <p:cNvSpPr txBox="1"/>
            <p:nvPr/>
          </p:nvSpPr>
          <p:spPr>
            <a:xfrm>
              <a:off x="7073" y="4265"/>
              <a:ext cx="758" cy="4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%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29" name="箭头: 右 128"/>
            <p:cNvSpPr/>
            <p:nvPr/>
          </p:nvSpPr>
          <p:spPr>
            <a:xfrm rot="16200000">
              <a:off x="7146" y="4768"/>
              <a:ext cx="1928" cy="920"/>
            </a:xfrm>
            <a:prstGeom prst="rightArrow">
              <a:avLst>
                <a:gd name="adj1" fmla="val 50000"/>
                <a:gd name="adj2" fmla="val 61841"/>
              </a:avLst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30" name="@稿定PPT实验室 出品-14-1"/>
            <p:cNvSpPr txBox="1"/>
            <p:nvPr/>
          </p:nvSpPr>
          <p:spPr>
            <a:xfrm>
              <a:off x="5738" y="5736"/>
              <a:ext cx="2018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no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buSzPct val="25000"/>
                <a:defRPr sz="100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响应效率提升</a:t>
              </a:r>
              <a:endParaRPr kumimoji="0" 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2" name="@稿定PPT实验室 出品-14-1"/>
            <p:cNvSpPr txBox="1"/>
            <p:nvPr/>
          </p:nvSpPr>
          <p:spPr>
            <a:xfrm>
              <a:off x="11516" y="4198"/>
              <a:ext cx="651" cy="4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%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33" name="箭头: 右 132"/>
            <p:cNvSpPr/>
            <p:nvPr/>
          </p:nvSpPr>
          <p:spPr>
            <a:xfrm rot="16200000">
              <a:off x="11450" y="4769"/>
              <a:ext cx="1928" cy="920"/>
            </a:xfrm>
            <a:prstGeom prst="rightArrow">
              <a:avLst>
                <a:gd name="adj1" fmla="val 50000"/>
                <a:gd name="adj2" fmla="val 61841"/>
              </a:avLst>
            </a:prstGeom>
            <a:gradFill>
              <a:gsLst>
                <a:gs pos="100000">
                  <a:srgbClr val="4874CB"/>
                </a:gs>
                <a:gs pos="0">
                  <a:srgbClr val="4874CB">
                    <a:alpha val="2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34" name="@稿定PPT实验室 出品-14-1"/>
            <p:cNvSpPr txBox="1"/>
            <p:nvPr/>
          </p:nvSpPr>
          <p:spPr>
            <a:xfrm>
              <a:off x="10183" y="5736"/>
              <a:ext cx="2018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no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buSzPct val="25000"/>
                <a:defRPr sz="100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lang="zh-CN" altLang="en-US" sz="1600" b="1">
                  <a:solidFill>
                    <a:schemeClr val="accent4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促进销售额增长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52" name="矩形: 圆角 51"/>
            <p:cNvSpPr/>
            <p:nvPr/>
          </p:nvSpPr>
          <p:spPr>
            <a:xfrm>
              <a:off x="5915" y="6322"/>
              <a:ext cx="2320" cy="441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53" name="矩形: 圆角 52"/>
            <p:cNvSpPr/>
            <p:nvPr/>
          </p:nvSpPr>
          <p:spPr>
            <a:xfrm>
              <a:off x="10433" y="6322"/>
              <a:ext cx="2320" cy="441"/>
            </a:xfrm>
            <a:prstGeom prst="roundRect">
              <a:avLst>
                <a:gd name="adj" fmla="val 50000"/>
              </a:avLst>
            </a:prstGeom>
            <a:solidFill>
              <a:srgbClr val="4874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8" name="矩形: 圆角 10"/>
            <p:cNvSpPr/>
            <p:nvPr/>
          </p:nvSpPr>
          <p:spPr>
            <a:xfrm>
              <a:off x="1728" y="6322"/>
              <a:ext cx="2320" cy="441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50" name="@稿定PPT实验室 出品-14-1"/>
            <p:cNvSpPr txBox="1"/>
            <p:nvPr/>
          </p:nvSpPr>
          <p:spPr>
            <a:xfrm>
              <a:off x="2283" y="6328"/>
              <a:ext cx="2320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调价所需时间</a:t>
              </a:r>
              <a:endPara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5" name="@稿定PPT实验室 出品-15-1"/>
            <p:cNvSpPr txBox="1"/>
            <p:nvPr/>
          </p:nvSpPr>
          <p:spPr>
            <a:xfrm>
              <a:off x="6458" y="6478"/>
              <a:ext cx="2320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POSans B" panose="00020600040101010101" pitchFamily="18" charset="-122"/>
                </a:rPr>
                <a:t>补货响应时间</a:t>
              </a:r>
              <a:endPara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endParaRPr>
            </a:p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endPara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endParaRPr>
            </a:p>
          </p:txBody>
        </p:sp>
        <p:sp>
          <p:nvSpPr>
            <p:cNvPr id="69" name="@稿定PPT实验室 出品-16-1"/>
            <p:cNvSpPr txBox="1"/>
            <p:nvPr/>
          </p:nvSpPr>
          <p:spPr>
            <a:xfrm>
              <a:off x="10887" y="6463"/>
              <a:ext cx="2320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促销销售额增长</a:t>
              </a:r>
              <a:endPara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endPara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5" name="@稿定PPT实验室 出品-14-1"/>
          <p:cNvSpPr txBox="1"/>
          <p:nvPr/>
        </p:nvSpPr>
        <p:spPr>
          <a:xfrm>
            <a:off x="8465820" y="2018665"/>
            <a:ext cx="1405255" cy="10299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15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3105" y="673735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库存周转率（</a:t>
            </a: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b="1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4220" y="1155065"/>
            <a:ext cx="10337165" cy="736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210000"/>
              </a:lnSpc>
              <a:buClrTx/>
              <a:buSzTx/>
              <a:buFontTx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智控电子价签结合联家超市库存管理系统，提升库存透明度，助力快速周转。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80179" y="2061798"/>
            <a:ext cx="10162789" cy="3925300"/>
            <a:chOff x="1383" y="4098"/>
            <a:chExt cx="11851" cy="4577"/>
          </a:xfrm>
        </p:grpSpPr>
        <p:sp>
          <p:nvSpPr>
            <p:cNvPr id="51" name="@稿定PPT实验室 出品-14-2"/>
            <p:cNvSpPr txBox="1"/>
            <p:nvPr/>
          </p:nvSpPr>
          <p:spPr>
            <a:xfrm>
              <a:off x="1383" y="6893"/>
              <a:ext cx="3531" cy="177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电子价签结合库存管理系统，智能调整价格，库存周转天数由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60</a:t>
              </a: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天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缩短至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30</a:t>
              </a: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天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，流动性提高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50%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。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6" name="@稿定PPT实验室 出品-15-2"/>
            <p:cNvSpPr txBox="1"/>
            <p:nvPr/>
          </p:nvSpPr>
          <p:spPr>
            <a:xfrm>
              <a:off x="5588" y="6893"/>
              <a:ext cx="3531" cy="162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>
                  <a:tab pos="1701165" algn="l"/>
                </a:tabLst>
                <a:defRPr/>
              </a:pP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灵活的的动态调价促销，助力促销商品库存调整更高效，库存清理效率提升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95%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。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2" name="@稿定PPT实验室 出品-16-2"/>
            <p:cNvSpPr txBox="1"/>
            <p:nvPr/>
          </p:nvSpPr>
          <p:spPr>
            <a:xfrm>
              <a:off x="9703" y="6893"/>
              <a:ext cx="3531" cy="17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电子价签打通库存管理系统，确保库存精准匹配，减少订单取消，取消率由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20%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降至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2%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。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3" name="@稿定PPT实验室 出品-14-1"/>
            <p:cNvSpPr txBox="1"/>
            <p:nvPr/>
          </p:nvSpPr>
          <p:spPr>
            <a:xfrm>
              <a:off x="1662" y="4336"/>
              <a:ext cx="2275" cy="12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50</a:t>
              </a:r>
              <a:endPara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24" name="@稿定PPT实验室 出品-14-1"/>
            <p:cNvSpPr txBox="1"/>
            <p:nvPr/>
          </p:nvSpPr>
          <p:spPr>
            <a:xfrm>
              <a:off x="3139" y="4338"/>
              <a:ext cx="758" cy="4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%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2" name="箭头: 右 13"/>
            <p:cNvSpPr/>
            <p:nvPr/>
          </p:nvSpPr>
          <p:spPr>
            <a:xfrm rot="16200000">
              <a:off x="2943" y="4768"/>
              <a:ext cx="1928" cy="920"/>
            </a:xfrm>
            <a:prstGeom prst="rightArrow">
              <a:avLst>
                <a:gd name="adj1" fmla="val 50000"/>
                <a:gd name="adj2" fmla="val 61841"/>
              </a:avLst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26" name="@稿定PPT实验室 出品-14-1"/>
            <p:cNvSpPr txBox="1"/>
            <p:nvPr/>
          </p:nvSpPr>
          <p:spPr>
            <a:xfrm>
              <a:off x="1728" y="5736"/>
              <a:ext cx="2018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no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buSzPct val="25000"/>
                <a:defRPr sz="100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周转效率提升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7" name="@稿定PPT实验室 出品-14-1"/>
            <p:cNvSpPr txBox="1"/>
            <p:nvPr/>
          </p:nvSpPr>
          <p:spPr>
            <a:xfrm>
              <a:off x="5672" y="4336"/>
              <a:ext cx="2275" cy="12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95</a:t>
              </a:r>
              <a:endPara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28" name="@稿定PPT实验室 出品-14-1"/>
            <p:cNvSpPr txBox="1"/>
            <p:nvPr/>
          </p:nvSpPr>
          <p:spPr>
            <a:xfrm>
              <a:off x="7073" y="4265"/>
              <a:ext cx="758" cy="4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%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29" name="箭头: 右 128"/>
            <p:cNvSpPr/>
            <p:nvPr/>
          </p:nvSpPr>
          <p:spPr>
            <a:xfrm rot="16200000">
              <a:off x="6990" y="4768"/>
              <a:ext cx="1928" cy="920"/>
            </a:xfrm>
            <a:prstGeom prst="rightArrow">
              <a:avLst>
                <a:gd name="adj1" fmla="val 50000"/>
                <a:gd name="adj2" fmla="val 61841"/>
              </a:avLst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30" name="@稿定PPT实验室 出品-14-1"/>
            <p:cNvSpPr txBox="1"/>
            <p:nvPr/>
          </p:nvSpPr>
          <p:spPr>
            <a:xfrm>
              <a:off x="5738" y="5736"/>
              <a:ext cx="2018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no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buSzPct val="25000"/>
                <a:defRPr sz="100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效率提升</a:t>
              </a:r>
              <a:endParaRPr kumimoji="0" 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3" name="箭头: 右 132"/>
            <p:cNvSpPr/>
            <p:nvPr/>
          </p:nvSpPr>
          <p:spPr>
            <a:xfrm rot="5400000">
              <a:off x="11450" y="4602"/>
              <a:ext cx="1928" cy="920"/>
            </a:xfrm>
            <a:prstGeom prst="rightArrow">
              <a:avLst>
                <a:gd name="adj1" fmla="val 50000"/>
                <a:gd name="adj2" fmla="val 61841"/>
              </a:avLst>
            </a:prstGeom>
            <a:gradFill>
              <a:gsLst>
                <a:gs pos="100000">
                  <a:srgbClr val="4874CB"/>
                </a:gs>
                <a:gs pos="0">
                  <a:srgbClr val="4874CB">
                    <a:alpha val="2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34" name="@稿定PPT实验室 出品-14-1"/>
            <p:cNvSpPr txBox="1"/>
            <p:nvPr/>
          </p:nvSpPr>
          <p:spPr>
            <a:xfrm>
              <a:off x="10183" y="5736"/>
              <a:ext cx="2018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no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buSzPct val="25000"/>
                <a:defRPr sz="100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订单取消率降低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52" name="矩形: 圆角 51"/>
            <p:cNvSpPr/>
            <p:nvPr/>
          </p:nvSpPr>
          <p:spPr>
            <a:xfrm>
              <a:off x="5915" y="6322"/>
              <a:ext cx="2320" cy="441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53" name="矩形: 圆角 52"/>
            <p:cNvSpPr/>
            <p:nvPr/>
          </p:nvSpPr>
          <p:spPr>
            <a:xfrm>
              <a:off x="10102" y="6286"/>
              <a:ext cx="2795" cy="441"/>
            </a:xfrm>
            <a:prstGeom prst="roundRect">
              <a:avLst>
                <a:gd name="adj" fmla="val 50000"/>
              </a:avLst>
            </a:prstGeom>
            <a:solidFill>
              <a:srgbClr val="4874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6" name="矩形: 圆角 10"/>
            <p:cNvSpPr/>
            <p:nvPr/>
          </p:nvSpPr>
          <p:spPr>
            <a:xfrm>
              <a:off x="1728" y="6322"/>
              <a:ext cx="2320" cy="441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50" name="@稿定PPT实验室 出品-14-1"/>
            <p:cNvSpPr txBox="1"/>
            <p:nvPr/>
          </p:nvSpPr>
          <p:spPr>
            <a:xfrm>
              <a:off x="2283" y="6458"/>
              <a:ext cx="2320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库存周转天数</a:t>
              </a:r>
              <a:endPara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endPara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5" name="@稿定PPT实验室 出品-15-1"/>
            <p:cNvSpPr txBox="1"/>
            <p:nvPr/>
          </p:nvSpPr>
          <p:spPr>
            <a:xfrm>
              <a:off x="6380" y="6478"/>
              <a:ext cx="2320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POSans B" panose="00020600040101010101" pitchFamily="18" charset="-122"/>
                </a:rPr>
                <a:t>动态调价清库存</a:t>
              </a:r>
              <a:endPara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endParaRPr>
            </a:p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endPara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endParaRPr>
            </a:p>
          </p:txBody>
        </p:sp>
        <p:sp>
          <p:nvSpPr>
            <p:cNvPr id="69" name="@稿定PPT实验室 出品-16-1"/>
            <p:cNvSpPr txBox="1"/>
            <p:nvPr/>
          </p:nvSpPr>
          <p:spPr>
            <a:xfrm>
              <a:off x="10257" y="6317"/>
              <a:ext cx="2521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订单取消率（因库存不准）</a:t>
              </a:r>
              <a:endPara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" name="@稿定PPT实验室 出品-14-1"/>
            <p:cNvSpPr txBox="1"/>
            <p:nvPr/>
          </p:nvSpPr>
          <p:spPr>
            <a:xfrm>
              <a:off x="9955" y="4287"/>
              <a:ext cx="2275" cy="12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90</a:t>
              </a:r>
              <a:endPara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8" name="@稿定PPT实验室 出品-14-1"/>
            <p:cNvSpPr txBox="1"/>
            <p:nvPr/>
          </p:nvSpPr>
          <p:spPr>
            <a:xfrm>
              <a:off x="11356" y="4099"/>
              <a:ext cx="758" cy="4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%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</p:grpSp>
      <p:cxnSp>
        <p:nvCxnSpPr>
          <p:cNvPr id="19" name="直接连接符 18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3105" y="73152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供应链响应时间节约（</a:t>
            </a: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20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b="1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7230" y="1196975"/>
            <a:ext cx="6112510" cy="46666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00000"/>
              </a:lnSpc>
              <a:buClrTx/>
              <a:buSzTx/>
              <a:buFontTx/>
            </a:pP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智控电子价签打通库存管理系统，实现库存信息同步更新，门店补货决策更精准，物流配送更高效。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部署前：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门店库存数据更新滞后，补货周期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长达3天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，商品供应不稳定；人工补货决策不精准，缺货或库存积压问题突出。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部署后：</a:t>
            </a:r>
            <a:endParaRPr lang="zh-CN" altLang="en-US" sz="20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电子价签与库存管理系统联动，实时反馈库存状态，补货周期缩短至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2小时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，响应速度提升92%。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210000"/>
              </a:lnSpc>
              <a:buClrTx/>
              <a:buSzTx/>
              <a:buFontTx/>
            </a:pP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燕尾形箭头 11"/>
          <p:cNvSpPr/>
          <p:nvPr/>
        </p:nvSpPr>
        <p:spPr>
          <a:xfrm rot="16200000">
            <a:off x="4090670" y="9260840"/>
            <a:ext cx="1195070" cy="673100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8009184" y="2123798"/>
            <a:ext cx="2852201" cy="2211787"/>
            <a:chOff x="311" y="4251"/>
            <a:chExt cx="3326" cy="2579"/>
          </a:xfrm>
        </p:grpSpPr>
        <p:sp>
          <p:nvSpPr>
            <p:cNvPr id="15" name="@稿定PPT实验室 出品-14-1"/>
            <p:cNvSpPr txBox="1"/>
            <p:nvPr/>
          </p:nvSpPr>
          <p:spPr>
            <a:xfrm>
              <a:off x="492" y="4323"/>
              <a:ext cx="2275" cy="12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92</a:t>
              </a:r>
              <a:endPara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24" name="@稿定PPT实验室 出品-14-1"/>
            <p:cNvSpPr txBox="1"/>
            <p:nvPr/>
          </p:nvSpPr>
          <p:spPr>
            <a:xfrm>
              <a:off x="1969" y="4325"/>
              <a:ext cx="758" cy="4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%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7" name="箭头: 右 13"/>
            <p:cNvSpPr/>
            <p:nvPr/>
          </p:nvSpPr>
          <p:spPr>
            <a:xfrm rot="16200000">
              <a:off x="1773" y="4755"/>
              <a:ext cx="1928" cy="920"/>
            </a:xfrm>
            <a:prstGeom prst="rightArrow">
              <a:avLst>
                <a:gd name="adj1" fmla="val 50000"/>
                <a:gd name="adj2" fmla="val 61841"/>
              </a:avLst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8" name="@稿定PPT实验室 出品-14-1"/>
            <p:cNvSpPr txBox="1"/>
            <p:nvPr/>
          </p:nvSpPr>
          <p:spPr>
            <a:xfrm>
              <a:off x="558" y="5723"/>
              <a:ext cx="2018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no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buSzPct val="25000"/>
                <a:defRPr sz="100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补货及时性提升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" name="矩形: 圆角 10"/>
            <p:cNvSpPr/>
            <p:nvPr/>
          </p:nvSpPr>
          <p:spPr>
            <a:xfrm>
              <a:off x="311" y="6309"/>
              <a:ext cx="3080" cy="441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1" name="@稿定PPT实验室 出品-14-1"/>
            <p:cNvSpPr txBox="1"/>
            <p:nvPr/>
          </p:nvSpPr>
          <p:spPr>
            <a:xfrm>
              <a:off x="440" y="6445"/>
              <a:ext cx="3197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补货周期（从缺货到补货完成）</a:t>
              </a:r>
              <a:endPara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endPara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8015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3105" y="69723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配送及时率（稳定性）（</a:t>
            </a: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b="1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409629" y="2284522"/>
            <a:ext cx="3070875" cy="2272678"/>
            <a:chOff x="311" y="4180"/>
            <a:chExt cx="3581" cy="2650"/>
          </a:xfrm>
        </p:grpSpPr>
        <p:sp>
          <p:nvSpPr>
            <p:cNvPr id="13" name="@稿定PPT实验室 出品-14-1"/>
            <p:cNvSpPr txBox="1"/>
            <p:nvPr/>
          </p:nvSpPr>
          <p:spPr>
            <a:xfrm>
              <a:off x="492" y="4323"/>
              <a:ext cx="2275" cy="12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90</a:t>
              </a:r>
              <a:endPara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24" name="@稿定PPT实验室 出品-14-1"/>
            <p:cNvSpPr txBox="1"/>
            <p:nvPr/>
          </p:nvSpPr>
          <p:spPr>
            <a:xfrm>
              <a:off x="1969" y="4325"/>
              <a:ext cx="758" cy="4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%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7" name="箭头: 右 13"/>
            <p:cNvSpPr/>
            <p:nvPr/>
          </p:nvSpPr>
          <p:spPr>
            <a:xfrm rot="5400000">
              <a:off x="2089" y="4684"/>
              <a:ext cx="1928" cy="920"/>
            </a:xfrm>
            <a:prstGeom prst="rightArrow">
              <a:avLst>
                <a:gd name="adj1" fmla="val 50000"/>
                <a:gd name="adj2" fmla="val 61841"/>
              </a:avLst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8" name="@稿定PPT实验室 出品-14-1"/>
            <p:cNvSpPr txBox="1"/>
            <p:nvPr/>
          </p:nvSpPr>
          <p:spPr>
            <a:xfrm>
              <a:off x="492" y="5724"/>
              <a:ext cx="1865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no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buSzPct val="25000"/>
                <a:defRPr sz="100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订单取消率降低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" name="矩形: 圆角 10"/>
            <p:cNvSpPr/>
            <p:nvPr/>
          </p:nvSpPr>
          <p:spPr>
            <a:xfrm>
              <a:off x="311" y="6309"/>
              <a:ext cx="3080" cy="441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1" name="@稿定PPT实验室 出品-14-1"/>
            <p:cNvSpPr txBox="1"/>
            <p:nvPr/>
          </p:nvSpPr>
          <p:spPr>
            <a:xfrm>
              <a:off x="695" y="6445"/>
              <a:ext cx="3197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订单取消率（因库存不准）</a:t>
              </a:r>
              <a:endPara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endPara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697230" y="899795"/>
            <a:ext cx="11017885" cy="11899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00000"/>
              </a:lnSpc>
              <a:buClrTx/>
              <a:buSzTx/>
              <a:buFontTx/>
            </a:pP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智控电子价签与联家超市供应链系统协同，提升库存精准度，优化补货预测，确保商品供应稳定，同时实现价格实时同步，提升运营效率和顾客体验。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991404" y="2345413"/>
            <a:ext cx="3070875" cy="2143178"/>
            <a:chOff x="311" y="4251"/>
            <a:chExt cx="3581" cy="2499"/>
          </a:xfrm>
        </p:grpSpPr>
        <p:sp>
          <p:nvSpPr>
            <p:cNvPr id="9" name="@稿定PPT实验室 出品-14-1"/>
            <p:cNvSpPr txBox="1"/>
            <p:nvPr/>
          </p:nvSpPr>
          <p:spPr>
            <a:xfrm>
              <a:off x="492" y="4323"/>
              <a:ext cx="2275" cy="12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90</a:t>
              </a:r>
              <a:endPara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0" name="@稿定PPT实验室 出品-14-1"/>
            <p:cNvSpPr txBox="1"/>
            <p:nvPr/>
          </p:nvSpPr>
          <p:spPr>
            <a:xfrm>
              <a:off x="1969" y="4325"/>
              <a:ext cx="758" cy="4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%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2" name="箭头: 右 13"/>
            <p:cNvSpPr/>
            <p:nvPr/>
          </p:nvSpPr>
          <p:spPr>
            <a:xfrm rot="5400000">
              <a:off x="1773" y="4755"/>
              <a:ext cx="1928" cy="920"/>
            </a:xfrm>
            <a:prstGeom prst="rightArrow">
              <a:avLst>
                <a:gd name="adj1" fmla="val 50000"/>
                <a:gd name="adj2" fmla="val 61841"/>
              </a:avLst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5" name="@稿定PPT实验室 出品-14-1"/>
            <p:cNvSpPr txBox="1"/>
            <p:nvPr/>
          </p:nvSpPr>
          <p:spPr>
            <a:xfrm>
              <a:off x="477" y="5747"/>
              <a:ext cx="1658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no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buSzPct val="25000"/>
                <a:defRPr sz="100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投诉频率降低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" name="矩形: 圆角 10"/>
            <p:cNvSpPr/>
            <p:nvPr/>
          </p:nvSpPr>
          <p:spPr>
            <a:xfrm>
              <a:off x="311" y="6309"/>
              <a:ext cx="3080" cy="441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20" name="@稿定PPT实验室 出品-14-1"/>
            <p:cNvSpPr txBox="1"/>
            <p:nvPr/>
          </p:nvSpPr>
          <p:spPr>
            <a:xfrm>
              <a:off x="695" y="6357"/>
              <a:ext cx="3197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顾客投诉</a:t>
              </a:r>
              <a:r>
                <a: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“</a:t>
              </a: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价签不符</a:t>
              </a:r>
              <a:r>
                <a: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”</a:t>
              </a: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频率</a:t>
              </a:r>
              <a:endPara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51" name="@稿定PPT实验室 出品-14-2"/>
          <p:cNvSpPr txBox="1"/>
          <p:nvPr/>
        </p:nvSpPr>
        <p:spPr>
          <a:xfrm>
            <a:off x="820420" y="4725670"/>
            <a:ext cx="4218305" cy="151828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t" anchorCtr="0">
            <a:noAutofit/>
          </a:bodyPr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部署前，库存数据不准，补货滞后，订单取消率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20%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；部署后，库存动态更新，补货精准匹配，订单取消率降至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2%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@稿定PPT实验室 出品-14-2"/>
          <p:cNvSpPr txBox="1"/>
          <p:nvPr/>
        </p:nvSpPr>
        <p:spPr>
          <a:xfrm>
            <a:off x="6844030" y="4635500"/>
            <a:ext cx="4218305" cy="151828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t" anchorCtr="0">
            <a:noAutofit/>
          </a:bodyPr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部署前，价签更新慢，价格不符，投诉每月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次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；部署后，价格实时同步，投诉降至每月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次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3105" y="77851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利润率提升（</a:t>
            </a: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10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b="1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3105" y="1493520"/>
            <a:ext cx="107664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电子价签通过智能定价优化销售策略，提高利润空间，同时降低运营成本，提高整体盈利能力。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80179" y="2062656"/>
            <a:ext cx="10162789" cy="3924442"/>
            <a:chOff x="1383" y="4099"/>
            <a:chExt cx="11851" cy="4576"/>
          </a:xfrm>
        </p:grpSpPr>
        <p:sp>
          <p:nvSpPr>
            <p:cNvPr id="51" name="@稿定PPT实验室 出品-14-2"/>
            <p:cNvSpPr txBox="1"/>
            <p:nvPr/>
          </p:nvSpPr>
          <p:spPr>
            <a:xfrm>
              <a:off x="1383" y="6893"/>
              <a:ext cx="3531" cy="177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部署电子价签后，促销活动销售额增长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15%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，门店盈利能力增强。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6" name="@稿定PPT实验室 出品-15-2"/>
            <p:cNvSpPr txBox="1"/>
            <p:nvPr/>
          </p:nvSpPr>
          <p:spPr>
            <a:xfrm>
              <a:off x="5588" y="6893"/>
              <a:ext cx="3531" cy="162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>
                  <a:tab pos="1701165" algn="l"/>
                </a:tabLst>
                <a:defRPr/>
              </a:pP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每月纸质价签打印成本从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5000</a:t>
              </a: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元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降至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</a:t>
              </a: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元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，节省成本。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2" name="@稿定PPT实验室 出品-16-2"/>
            <p:cNvSpPr txBox="1"/>
            <p:nvPr/>
          </p:nvSpPr>
          <p:spPr>
            <a:xfrm>
              <a:off x="9703" y="6893"/>
              <a:ext cx="3531" cy="17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调价工时从人工更换纸质标签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48</a:t>
              </a: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小时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降至自动化变价的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0.5</a:t>
              </a: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小时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，减少人力成本。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3" name="@稿定PPT实验室 出品-14-1"/>
            <p:cNvSpPr txBox="1"/>
            <p:nvPr/>
          </p:nvSpPr>
          <p:spPr>
            <a:xfrm>
              <a:off x="1662" y="4336"/>
              <a:ext cx="2275" cy="12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15</a:t>
              </a:r>
              <a:endPara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24" name="@稿定PPT实验室 出品-14-1"/>
            <p:cNvSpPr txBox="1"/>
            <p:nvPr/>
          </p:nvSpPr>
          <p:spPr>
            <a:xfrm>
              <a:off x="3140" y="4341"/>
              <a:ext cx="758" cy="4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%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5" name="箭头: 右 13"/>
            <p:cNvSpPr/>
            <p:nvPr/>
          </p:nvSpPr>
          <p:spPr>
            <a:xfrm rot="16200000">
              <a:off x="2953" y="4768"/>
              <a:ext cx="1928" cy="920"/>
            </a:xfrm>
            <a:prstGeom prst="rightArrow">
              <a:avLst>
                <a:gd name="adj1" fmla="val 50000"/>
                <a:gd name="adj2" fmla="val 61841"/>
              </a:avLst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26" name="@稿定PPT实验室 出品-14-1"/>
            <p:cNvSpPr txBox="1"/>
            <p:nvPr/>
          </p:nvSpPr>
          <p:spPr>
            <a:xfrm>
              <a:off x="1728" y="5736"/>
              <a:ext cx="2018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no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buSzPct val="25000"/>
                <a:defRPr sz="100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周转效率提升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7" name="@稿定PPT实验室 出品-14-1"/>
            <p:cNvSpPr txBox="1"/>
            <p:nvPr/>
          </p:nvSpPr>
          <p:spPr>
            <a:xfrm>
              <a:off x="5672" y="4336"/>
              <a:ext cx="2275" cy="12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100</a:t>
              </a:r>
              <a:endPara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28" name="@稿定PPT实验室 出品-14-1"/>
            <p:cNvSpPr txBox="1"/>
            <p:nvPr/>
          </p:nvSpPr>
          <p:spPr>
            <a:xfrm>
              <a:off x="7786" y="4250"/>
              <a:ext cx="758" cy="4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%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29" name="箭头: 右 128"/>
            <p:cNvSpPr/>
            <p:nvPr/>
          </p:nvSpPr>
          <p:spPr>
            <a:xfrm rot="16200000">
              <a:off x="7553" y="4768"/>
              <a:ext cx="1928" cy="920"/>
            </a:xfrm>
            <a:prstGeom prst="rightArrow">
              <a:avLst>
                <a:gd name="adj1" fmla="val 50000"/>
                <a:gd name="adj2" fmla="val 61841"/>
              </a:avLst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30" name="@稿定PPT实验室 出品-14-1"/>
            <p:cNvSpPr txBox="1"/>
            <p:nvPr/>
          </p:nvSpPr>
          <p:spPr>
            <a:xfrm>
              <a:off x="5738" y="5736"/>
              <a:ext cx="2413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no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buSzPct val="25000"/>
                <a:defRPr sz="100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每月节省纸质标签费用</a:t>
              </a:r>
              <a:endParaRPr kumimoji="0" 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3" name="箭头: 右 132"/>
            <p:cNvSpPr/>
            <p:nvPr/>
          </p:nvSpPr>
          <p:spPr>
            <a:xfrm rot="16200000">
              <a:off x="11449" y="4750"/>
              <a:ext cx="1928" cy="920"/>
            </a:xfrm>
            <a:prstGeom prst="rightArrow">
              <a:avLst>
                <a:gd name="adj1" fmla="val 50000"/>
                <a:gd name="adj2" fmla="val 61841"/>
              </a:avLst>
            </a:prstGeom>
            <a:gradFill>
              <a:gsLst>
                <a:gs pos="100000">
                  <a:srgbClr val="4874CB"/>
                </a:gs>
                <a:gs pos="0">
                  <a:srgbClr val="4874CB">
                    <a:alpha val="2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34" name="@稿定PPT实验室 出品-14-1"/>
            <p:cNvSpPr txBox="1"/>
            <p:nvPr/>
          </p:nvSpPr>
          <p:spPr>
            <a:xfrm>
              <a:off x="10183" y="5736"/>
              <a:ext cx="2018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t" anchorCtr="0">
              <a:no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buSzPct val="25000"/>
                <a:defRPr sz="100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调价效率上升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52" name="矩形: 圆角 51"/>
            <p:cNvSpPr/>
            <p:nvPr/>
          </p:nvSpPr>
          <p:spPr>
            <a:xfrm>
              <a:off x="5915" y="6322"/>
              <a:ext cx="2629" cy="441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53" name="矩形: 圆角 52"/>
            <p:cNvSpPr/>
            <p:nvPr/>
          </p:nvSpPr>
          <p:spPr>
            <a:xfrm>
              <a:off x="10102" y="6286"/>
              <a:ext cx="2795" cy="441"/>
            </a:xfrm>
            <a:prstGeom prst="roundRect">
              <a:avLst>
                <a:gd name="adj" fmla="val 50000"/>
              </a:avLst>
            </a:prstGeom>
            <a:solidFill>
              <a:srgbClr val="4874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6" name="矩形: 圆角 10"/>
            <p:cNvSpPr/>
            <p:nvPr/>
          </p:nvSpPr>
          <p:spPr>
            <a:xfrm>
              <a:off x="1728" y="6322"/>
              <a:ext cx="2320" cy="441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50" name="@稿定PPT实验室 出品-14-1"/>
            <p:cNvSpPr txBox="1"/>
            <p:nvPr/>
          </p:nvSpPr>
          <p:spPr>
            <a:xfrm>
              <a:off x="2283" y="6353"/>
              <a:ext cx="2320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销售额增长</a:t>
              </a:r>
              <a:endPara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5" name="@稿定PPT实验室 出品-15-1"/>
            <p:cNvSpPr txBox="1"/>
            <p:nvPr/>
          </p:nvSpPr>
          <p:spPr>
            <a:xfrm>
              <a:off x="6165" y="6342"/>
              <a:ext cx="2130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POSans B" panose="00020600040101010101" pitchFamily="18" charset="-122"/>
                </a:rPr>
                <a:t>每月纸质标签打印费用</a:t>
              </a:r>
              <a:endPara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endParaRPr>
            </a:p>
          </p:txBody>
        </p:sp>
        <p:sp>
          <p:nvSpPr>
            <p:cNvPr id="69" name="@稿定PPT实验室 出品-16-1"/>
            <p:cNvSpPr txBox="1"/>
            <p:nvPr/>
          </p:nvSpPr>
          <p:spPr>
            <a:xfrm>
              <a:off x="10257" y="6317"/>
              <a:ext cx="2521" cy="3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订单取消率（因库存不准）</a:t>
              </a:r>
              <a:endPara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" name="@稿定PPT实验室 出品-14-1"/>
            <p:cNvSpPr txBox="1"/>
            <p:nvPr/>
          </p:nvSpPr>
          <p:spPr>
            <a:xfrm>
              <a:off x="9955" y="4287"/>
              <a:ext cx="2275" cy="12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98</a:t>
              </a:r>
              <a:endPara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8" name="@稿定PPT实验室 出品-14-1"/>
            <p:cNvSpPr txBox="1"/>
            <p:nvPr/>
          </p:nvSpPr>
          <p:spPr>
            <a:xfrm>
              <a:off x="11356" y="4099"/>
              <a:ext cx="758" cy="4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anchor="ctr" anchorCtr="0">
              <a:noAutofit/>
            </a:bodyPr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</a:rPr>
                <a:t>%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735*377"/>
  <p:tag name="TABLE_ENDDRAG_RECT" val="166*82*735*377"/>
</p:tagLst>
</file>

<file path=ppt/tags/tag10.xml><?xml version="1.0" encoding="utf-8"?>
<p:tagLst xmlns:p="http://schemas.openxmlformats.org/presentationml/2006/main">
  <p:tag name="KSO_WM_DIAGRAM_VIRTUALLY_FRAME" val="{&quot;height&quot;:311.95,&quot;left&quot;:48.9,&quot;top&quot;:144.45,&quot;width&quot;:845.3}"/>
</p:tagLst>
</file>

<file path=ppt/tags/tag11.xml><?xml version="1.0" encoding="utf-8"?>
<p:tagLst xmlns:p="http://schemas.openxmlformats.org/presentationml/2006/main">
  <p:tag name="KSO_WM_DIAGRAM_VIRTUALLY_FRAME" val="{&quot;height&quot;:311.95,&quot;left&quot;:48.9,&quot;top&quot;:144.45,&quot;width&quot;:845.3}"/>
</p:tagLst>
</file>

<file path=ppt/tags/tag12.xml><?xml version="1.0" encoding="utf-8"?>
<p:tagLst xmlns:p="http://schemas.openxmlformats.org/presentationml/2006/main">
  <p:tag name="KSO_WM_DIAGRAM_VIRTUALLY_FRAME" val="{&quot;height&quot;:311.95,&quot;left&quot;:48.9,&quot;top&quot;:144.45,&quot;width&quot;:845.3}"/>
</p:tagLst>
</file>

<file path=ppt/tags/tag13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DIAGRAM_VIRTUALLY_FRAME" val="{&quot;height&quot;:311.95,&quot;left&quot;:48.9,&quot;top&quot;:144.45,&quot;width&quot;:845.3}"/>
</p:tagLst>
</file>

<file path=ppt/tags/tag4.xml><?xml version="1.0" encoding="utf-8"?>
<p:tagLst xmlns:p="http://schemas.openxmlformats.org/presentationml/2006/main">
  <p:tag name="KSO_WM_DIAGRAM_VIRTUALLY_FRAME" val="{&quot;height&quot;:311.95,&quot;left&quot;:48.9,&quot;top&quot;:144.45,&quot;width&quot;:845.3}"/>
</p:tagLst>
</file>

<file path=ppt/tags/tag5.xml><?xml version="1.0" encoding="utf-8"?>
<p:tagLst xmlns:p="http://schemas.openxmlformats.org/presentationml/2006/main">
  <p:tag name="KSO_WM_DIAGRAM_VIRTUALLY_FRAME" val="{&quot;height&quot;:311.95,&quot;left&quot;:48.9,&quot;top&quot;:144.45,&quot;width&quot;:845.3}"/>
</p:tagLst>
</file>

<file path=ppt/tags/tag6.xml><?xml version="1.0" encoding="utf-8"?>
<p:tagLst xmlns:p="http://schemas.openxmlformats.org/presentationml/2006/main">
  <p:tag name="KSO_WM_DIAGRAM_VIRTUALLY_FRAME" val="{&quot;height&quot;:311.95,&quot;left&quot;:48.9,&quot;top&quot;:144.45,&quot;width&quot;:845.3}"/>
</p:tagLst>
</file>

<file path=ppt/tags/tag7.xml><?xml version="1.0" encoding="utf-8"?>
<p:tagLst xmlns:p="http://schemas.openxmlformats.org/presentationml/2006/main">
  <p:tag name="KSO_WM_DIAGRAM_VIRTUALLY_FRAME" val="{&quot;height&quot;:311.95,&quot;left&quot;:48.9,&quot;top&quot;:144.45,&quot;width&quot;:845.3}"/>
</p:tagLst>
</file>

<file path=ppt/tags/tag8.xml><?xml version="1.0" encoding="utf-8"?>
<p:tagLst xmlns:p="http://schemas.openxmlformats.org/presentationml/2006/main">
  <p:tag name="KSO_WM_DIAGRAM_VIRTUALLY_FRAME" val="{&quot;height&quot;:311.95,&quot;left&quot;:48.9,&quot;top&quot;:144.45,&quot;width&quot;:845.3}"/>
</p:tagLst>
</file>

<file path=ppt/tags/tag9.xml><?xml version="1.0" encoding="utf-8"?>
<p:tagLst xmlns:p="http://schemas.openxmlformats.org/presentationml/2006/main">
  <p:tag name="KSO_WM_DIAGRAM_VIRTUALLY_FRAME" val="{&quot;height&quot;:311.95,&quot;left&quot;:48.9,&quot;top&quot;:144.45,&quot;width&quot;:845.3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1725</Words>
  <Application>WPS 演示</Application>
  <PresentationFormat>宽屏</PresentationFormat>
  <Paragraphs>232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Source Han Sans</vt:lpstr>
      <vt:lpstr>OPPOSans B</vt:lpstr>
      <vt:lpstr>OPPOSans R</vt:lpstr>
      <vt:lpstr>OPPOSans R</vt:lpstr>
      <vt:lpstr>思源黑体 CN Bold</vt:lpstr>
      <vt:lpstr>思源黑体 CN Heavy</vt:lpstr>
      <vt:lpstr>Arial Unicode MS</vt:lpstr>
      <vt:lpstr>Calibri</vt:lpstr>
      <vt:lpstr>Segoe Print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书生意气</cp:lastModifiedBy>
  <cp:revision>30</cp:revision>
  <dcterms:created xsi:type="dcterms:W3CDTF">2024-11-20T09:24:00Z</dcterms:created>
  <dcterms:modified xsi:type="dcterms:W3CDTF">2025-03-14T08:18:05Z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516636DB31E64A568018402174DC8A12_13</vt:lpwstr>
  </property>
</Properties>
</file>