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6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32"/>
  </p:handoutMasterIdLst>
  <p:sldIdLst>
    <p:sldId id="311" r:id="rId3"/>
    <p:sldId id="402" r:id="rId5"/>
    <p:sldId id="315" r:id="rId6"/>
    <p:sldId id="335" r:id="rId7"/>
    <p:sldId id="386" r:id="rId8"/>
    <p:sldId id="343" r:id="rId9"/>
    <p:sldId id="340" r:id="rId10"/>
    <p:sldId id="387" r:id="rId11"/>
    <p:sldId id="316" r:id="rId12"/>
    <p:sldId id="338" r:id="rId13"/>
    <p:sldId id="388" r:id="rId14"/>
    <p:sldId id="320" r:id="rId15"/>
    <p:sldId id="341" r:id="rId16"/>
    <p:sldId id="336" r:id="rId17"/>
    <p:sldId id="389" r:id="rId18"/>
    <p:sldId id="390" r:id="rId19"/>
    <p:sldId id="393" r:id="rId20"/>
    <p:sldId id="391" r:id="rId21"/>
    <p:sldId id="392" r:id="rId22"/>
    <p:sldId id="394" r:id="rId23"/>
    <p:sldId id="395" r:id="rId24"/>
    <p:sldId id="397" r:id="rId25"/>
    <p:sldId id="396" r:id="rId26"/>
    <p:sldId id="337" r:id="rId27"/>
    <p:sldId id="401" r:id="rId28"/>
    <p:sldId id="398" r:id="rId29"/>
    <p:sldId id="371" r:id="rId30"/>
    <p:sldId id="330" r:id="rId31"/>
  </p:sldIdLst>
  <p:sldSz cx="12192000" cy="6858000"/>
  <p:notesSz cx="6858000" cy="9144000"/>
  <p:embeddedFontLst>
    <p:embeddedFont>
      <p:font typeface="HarmonyOS Sans SC" panose="00000500000000000000" charset="-122"/>
      <p:regular r:id="rId37"/>
    </p:embeddedFont>
    <p:embeddedFont>
      <p:font typeface="微软雅黑" panose="020B0503020204020204" charset="-122"/>
      <p:regular r:id="rId38"/>
    </p:embeddedFont>
    <p:embeddedFont>
      <p:font typeface="HarmonyOS Sans SC Black" panose="00000A00000000000000" charset="-122"/>
      <p:bold r:id="rId39"/>
    </p:embeddedFont>
    <p:embeddedFont>
      <p:font typeface="等线" panose="02010600030101010101" charset="-122"/>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d98894e-de42-4f40-beed-b3ef3299e081}">
          <p14:sldIdLst>
            <p14:sldId id="311"/>
            <p14:sldId id="402"/>
            <p14:sldId id="315"/>
            <p14:sldId id="335"/>
            <p14:sldId id="386"/>
            <p14:sldId id="343"/>
            <p14:sldId id="340"/>
            <p14:sldId id="387"/>
            <p14:sldId id="316"/>
            <p14:sldId id="338"/>
            <p14:sldId id="388"/>
            <p14:sldId id="320"/>
            <p14:sldId id="341"/>
            <p14:sldId id="336"/>
            <p14:sldId id="389"/>
            <p14:sldId id="390"/>
            <p14:sldId id="393"/>
            <p14:sldId id="391"/>
            <p14:sldId id="392"/>
            <p14:sldId id="394"/>
            <p14:sldId id="395"/>
            <p14:sldId id="397"/>
            <p14:sldId id="396"/>
            <p14:sldId id="337"/>
            <p14:sldId id="401"/>
            <p14:sldId id="398"/>
            <p14:sldId id="371"/>
            <p14:sldId id="330"/>
          </p14:sldIdLst>
        </p14:section>
        <p14:section name="附录" id="{59563a47-7052-40cc-b05a-e429c5f4833c}">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哒哒 熊猫" initials="哒哒"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3FF"/>
    <a:srgbClr val="EEF5F6"/>
    <a:srgbClr val="72BEF6"/>
    <a:srgbClr val="3361E4"/>
    <a:srgbClr val="4980EA"/>
    <a:srgbClr val="449FF6"/>
    <a:srgbClr val="77C4F7"/>
    <a:srgbClr val="315EE3"/>
    <a:srgbClr val="3CADF6"/>
    <a:srgbClr val="62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147.xml"/><Relationship Id="rId40" Type="http://schemas.openxmlformats.org/officeDocument/2006/relationships/font" Target="fonts/font4.fntdata"/><Relationship Id="rId4" Type="http://schemas.openxmlformats.org/officeDocument/2006/relationships/notesMaster" Target="notesMasters/notesMaster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传统订货额（万亿元）</c:v>
                </c:pt>
              </c:strCache>
            </c:strRef>
          </c:tx>
          <c:spPr>
            <a:gradFill>
              <a:gsLst>
                <a:gs pos="100000">
                  <a:srgbClr val="DB6F6A"/>
                </a:gs>
                <a:gs pos="0">
                  <a:schemeClr val="accent4">
                    <a:lumMod val="40000"/>
                    <a:lumOff val="60000"/>
                  </a:schemeClr>
                </a:gs>
              </a:gsLst>
              <a:lin ang="5400000" scaled="0"/>
            </a:gradFill>
            <a:ln>
              <a:noFill/>
            </a:ln>
            <a:effectLst/>
          </c:spPr>
          <c:invertIfNegative val="0"/>
          <c:dLbls>
            <c:numFmt formatCode="General" sourceLinked="1"/>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12.2</c:v>
                </c:pt>
                <c:pt idx="1">
                  <c:v>11.7</c:v>
                </c:pt>
                <c:pt idx="2">
                  <c:v>11</c:v>
                </c:pt>
                <c:pt idx="3">
                  <c:v>9.2</c:v>
                </c:pt>
                <c:pt idx="4">
                  <c:v>8.1</c:v>
                </c:pt>
              </c:numCache>
            </c:numRef>
          </c:val>
        </c:ser>
        <c:ser>
          <c:idx val="1"/>
          <c:order val="1"/>
          <c:tx>
            <c:strRef>
              <c:f>Sheet1!$C$1</c:f>
              <c:strCache>
                <c:ptCount val="1"/>
                <c:pt idx="0">
                  <c:v>线上订货额（万亿元）</c:v>
                </c:pt>
              </c:strCache>
            </c:strRef>
          </c:tx>
          <c:spPr>
            <a:gradFill>
              <a:gsLst>
                <a:gs pos="100000">
                  <a:srgbClr val="2D58E2"/>
                </a:gs>
                <a:gs pos="0">
                  <a:srgbClr val="83CCF7"/>
                </a:gs>
              </a:gsLst>
              <a:lin ang="5400000" scaled="0"/>
            </a:gradFill>
            <a:ln>
              <a:noFill/>
            </a:ln>
            <a:effectLst/>
          </c:spPr>
          <c:invertIfNegative val="0"/>
          <c:dLbls>
            <c:numFmt formatCode="General" sourceLinked="1"/>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General</c:formatCode>
                <c:ptCount val="5"/>
                <c:pt idx="0">
                  <c:v>9</c:v>
                </c:pt>
                <c:pt idx="1">
                  <c:v>10.6</c:v>
                </c:pt>
                <c:pt idx="2">
                  <c:v>11.8</c:v>
                </c:pt>
                <c:pt idx="3">
                  <c:v>13.1</c:v>
                </c:pt>
                <c:pt idx="4">
                  <c:v>13.8</c:v>
                </c:pt>
              </c:numCache>
            </c:numRef>
          </c:val>
        </c:ser>
        <c:dLbls>
          <c:showLegendKey val="0"/>
          <c:showVal val="1"/>
          <c:showCatName val="0"/>
          <c:showSerName val="0"/>
          <c:showPercent val="0"/>
          <c:showBubbleSize val="0"/>
        </c:dLbls>
        <c:gapWidth val="75"/>
        <c:overlap val="0"/>
        <c:axId val="257696086"/>
        <c:axId val="629882065"/>
      </c:barChart>
      <c:catAx>
        <c:axId val="25769608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629882065"/>
        <c:crosses val="autoZero"/>
        <c:auto val="1"/>
        <c:lblAlgn val="ctr"/>
        <c:lblOffset val="100"/>
        <c:noMultiLvlLbl val="0"/>
      </c:catAx>
      <c:valAx>
        <c:axId val="62988206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57696086"/>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eea45fe0-e56c-41b4-acd2-d96f3f35cb32}"/>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HarmonyOS Sans SC" panose="00000500000000000000" charset="-122"/>
              <a:ea typeface="HarmonyOS Sans SC"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HarmonyOS Sans SC" panose="00000500000000000000" charset="-122"/>
              </a:rPr>
            </a:fld>
            <a:endParaRPr lang="zh-CN" altLang="en-US">
              <a:latin typeface="HarmonyOS Sans SC"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HarmonyOS Sans SC" panose="00000500000000000000" charset="-122"/>
              <a:ea typeface="HarmonyOS Sans SC"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HarmonyOS Sans SC" panose="00000500000000000000" charset="-122"/>
              </a:rPr>
            </a:fld>
            <a:endParaRPr lang="zh-CN" altLang="en-US">
              <a:latin typeface="HarmonyOS Sans SC" panose="000005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armonyOS Sans SC" panose="00000500000000000000" charset="-122"/>
                <a:ea typeface="HarmonyOS Sans SC"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armonyOS Sans SC" panose="00000500000000000000" charset="-122"/>
                <a:ea typeface="HarmonyOS Sans SC" panose="000005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armonyOS Sans SC" panose="00000500000000000000" charset="-122"/>
                <a:ea typeface="HarmonyOS Sans SC"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armonyOS Sans SC" panose="00000500000000000000" charset="-122"/>
                <a:ea typeface="HarmonyOS Sans SC" panose="000005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armonyOS Sans SC" panose="00000500000000000000" charset="-122"/>
        <a:ea typeface="HarmonyOS Sans SC" panose="00000500000000000000" charset="-122"/>
        <a:cs typeface="+mn-cs"/>
      </a:defRPr>
    </a:lvl1pPr>
    <a:lvl2pPr marL="457200" algn="l" defTabSz="914400" rtl="0" eaLnBrk="1" latinLnBrk="0" hangingPunct="1">
      <a:defRPr sz="1200" kern="1200">
        <a:solidFill>
          <a:schemeClr val="tx1"/>
        </a:solidFill>
        <a:latin typeface="HarmonyOS Sans SC" panose="00000500000000000000" charset="-122"/>
        <a:ea typeface="HarmonyOS Sans SC" panose="00000500000000000000" charset="-122"/>
        <a:cs typeface="+mn-cs"/>
      </a:defRPr>
    </a:lvl2pPr>
    <a:lvl3pPr marL="914400" algn="l" defTabSz="914400" rtl="0" eaLnBrk="1" latinLnBrk="0" hangingPunct="1">
      <a:defRPr sz="1200" kern="1200">
        <a:solidFill>
          <a:schemeClr val="tx1"/>
        </a:solidFill>
        <a:latin typeface="HarmonyOS Sans SC" panose="00000500000000000000" charset="-122"/>
        <a:ea typeface="HarmonyOS Sans SC" panose="00000500000000000000" charset="-122"/>
        <a:cs typeface="+mn-cs"/>
      </a:defRPr>
    </a:lvl3pPr>
    <a:lvl4pPr marL="1371600" algn="l" defTabSz="914400" rtl="0" eaLnBrk="1" latinLnBrk="0" hangingPunct="1">
      <a:defRPr sz="1200" kern="1200">
        <a:solidFill>
          <a:schemeClr val="tx1"/>
        </a:solidFill>
        <a:latin typeface="HarmonyOS Sans SC" panose="00000500000000000000" charset="-122"/>
        <a:ea typeface="HarmonyOS Sans SC" panose="00000500000000000000" charset="-122"/>
        <a:cs typeface="+mn-cs"/>
      </a:defRPr>
    </a:lvl4pPr>
    <a:lvl5pPr marL="1828800" algn="l" defTabSz="914400" rtl="0" eaLnBrk="1" latinLnBrk="0" hangingPunct="1">
      <a:defRPr sz="1200" kern="1200">
        <a:solidFill>
          <a:schemeClr val="tx1"/>
        </a:solidFill>
        <a:latin typeface="HarmonyOS Sans SC" panose="00000500000000000000" charset="-122"/>
        <a:ea typeface="HarmonyOS Sans SC" panose="000005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2000">
              <a:srgbClr val="FFFBEF"/>
            </a:gs>
            <a:gs pos="77000">
              <a:srgbClr val="EBF5F6"/>
            </a:gs>
            <a:gs pos="100000">
              <a:srgbClr val="C4D9EF"/>
            </a:gs>
          </a:gsLst>
          <a:lin ang="2100000" scaled="0"/>
        </a:gradFill>
        <a:effectLst/>
      </p:bgPr>
    </p:bg>
    <p:spTree>
      <p:nvGrpSpPr>
        <p:cNvPr id="1" name=""/>
        <p:cNvGrpSpPr/>
        <p:nvPr/>
      </p:nvGrpSpPr>
      <p:grpSpPr>
        <a:xfrm>
          <a:off x="0" y="0"/>
          <a:ext cx="0" cy="0"/>
          <a:chOff x="0" y="0"/>
          <a:chExt cx="0" cy="0"/>
        </a:xfrm>
      </p:grpSpPr>
      <p:pic>
        <p:nvPicPr>
          <p:cNvPr id="4" name="图片 3" descr="untitled1"/>
          <p:cNvPicPr>
            <a:picLocks noChangeAspect="1"/>
          </p:cNvPicPr>
          <p:nvPr userDrawn="1"/>
        </p:nvPicPr>
        <p:blipFill>
          <a:blip r:embed="rId2">
            <a:lum bright="12000" contrast="12000"/>
          </a:blip>
          <a:stretch>
            <a:fillRect/>
          </a:stretch>
        </p:blipFill>
        <p:spPr>
          <a:xfrm>
            <a:off x="4588510" y="206375"/>
            <a:ext cx="10502265" cy="5908040"/>
          </a:xfrm>
          <a:prstGeom prst="rect">
            <a:avLst/>
          </a:prstGeom>
          <a:effectLst>
            <a:outerShdw blurRad="1270000" dist="431800" dir="2700000" algn="tl" rotWithShape="0">
              <a:srgbClr val="449FF6">
                <a:alpha val="24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gradFill flip="none">
          <a:gsLst>
            <a:gs pos="15000">
              <a:srgbClr val="FFFBEF"/>
            </a:gs>
            <a:gs pos="69000">
              <a:srgbClr val="EBF5F6"/>
            </a:gs>
            <a:gs pos="100000">
              <a:srgbClr val="C4D9EF"/>
            </a:gs>
          </a:gsLst>
          <a:lin ang="2100000" scaled="0"/>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15000">
              <a:srgbClr val="FFFBEF"/>
            </a:gs>
            <a:gs pos="69000">
              <a:srgbClr val="EBF5F6"/>
            </a:gs>
            <a:gs pos="100000">
              <a:srgbClr val="C4D9EF"/>
            </a:gs>
          </a:gsLst>
          <a:lin ang="2100000" scaled="0"/>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空白">
    <p:bg>
      <p:bgPr>
        <a:gradFill>
          <a:gsLst>
            <a:gs pos="15000">
              <a:srgbClr val="FFFBEF"/>
            </a:gs>
            <a:gs pos="69000">
              <a:srgbClr val="EBF5F6"/>
            </a:gs>
            <a:gs pos="100000">
              <a:srgbClr val="C4D9EF"/>
            </a:gs>
          </a:gsLst>
          <a:lin ang="2100000" scaled="0"/>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bg>
      <p:bgPr>
        <a:gradFill>
          <a:gsLst>
            <a:gs pos="15000">
              <a:srgbClr val="FFFBEF"/>
            </a:gs>
            <a:gs pos="69000">
              <a:srgbClr val="EBF5F6"/>
            </a:gs>
            <a:gs pos="100000">
              <a:srgbClr val="C4D9EF"/>
            </a:gs>
          </a:gsLst>
          <a:lin ang="2100000" scaled="0"/>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lgn="ctr">
              <a:defRPr sz="3200">
                <a:solidFill>
                  <a:schemeClr val="tx1"/>
                </a:solidFill>
                <a:latin typeface="+mj-ea"/>
                <a:ea typeface="+mj-ea"/>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armonyOS Sans SC" panose="00000500000000000000" charset="-122"/>
                <a:ea typeface="HarmonyOS Sans SC" panose="00000500000000000000" charset="-122"/>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armonyOS Sans SC" panose="00000500000000000000" charset="-122"/>
                <a:ea typeface="HarmonyOS Sans SC" panose="000005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armonyOS Sans SC" panose="00000500000000000000" charset="-122"/>
                <a:ea typeface="HarmonyOS Sans SC" panose="00000500000000000000" charset="-122"/>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HarmonyOS Sans SC" panose="00000500000000000000" charset="-122"/>
          <a:ea typeface="HarmonyOS Sans SC" panose="00000500000000000000"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armonyOS Sans SC" panose="00000500000000000000" charset="-122"/>
          <a:ea typeface="HarmonyOS Sans SC"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armonyOS Sans SC" panose="00000500000000000000" charset="-122"/>
          <a:ea typeface="HarmonyOS Sans SC"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armonyOS Sans SC" panose="00000500000000000000" charset="-122"/>
          <a:ea typeface="HarmonyOS Sans SC"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armonyOS Sans SC" panose="00000500000000000000" charset="-122"/>
          <a:ea typeface="HarmonyOS Sans SC"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armonyOS Sans SC" panose="00000500000000000000" charset="-122"/>
          <a:ea typeface="HarmonyOS Sans SC"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3" Type="http://schemas.openxmlformats.org/officeDocument/2006/relationships/slideLayout" Target="../slideLayouts/slideLayout2.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2" Type="http://schemas.openxmlformats.org/officeDocument/2006/relationships/slideLayout" Target="../slideLayouts/slideLayout2.xml"/><Relationship Id="rId11" Type="http://schemas.openxmlformats.org/officeDocument/2006/relationships/image" Target="../media/image32.jpeg"/><Relationship Id="rId10" Type="http://schemas.openxmlformats.org/officeDocument/2006/relationships/image" Target="../media/image31.jpeg"/><Relationship Id="rId1" Type="http://schemas.openxmlformats.org/officeDocument/2006/relationships/tags" Target="../tags/tag67.xml"/></Relationships>
</file>

<file path=ppt/slides/_rels/slide13.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image" Target="../media/image34.png"/><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image" Target="../media/image33.png"/><Relationship Id="rId21" Type="http://schemas.openxmlformats.org/officeDocument/2006/relationships/slideLayout" Target="../slideLayouts/slideLayout2.xml"/><Relationship Id="rId20" Type="http://schemas.openxmlformats.org/officeDocument/2006/relationships/tags" Target="../tags/tag88.xml"/><Relationship Id="rId2" Type="http://schemas.openxmlformats.org/officeDocument/2006/relationships/tags" Target="../tags/tag75.xml"/><Relationship Id="rId19" Type="http://schemas.openxmlformats.org/officeDocument/2006/relationships/tags" Target="../tags/tag87.xml"/><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tags" Target="../tags/tag84.xml"/><Relationship Id="rId15" Type="http://schemas.openxmlformats.org/officeDocument/2006/relationships/image" Target="../media/image37.png"/><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image" Target="../media/image36.png"/><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tags" Target="../tags/tag7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0.jpeg"/><Relationship Id="rId1"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2.jpe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6.png"/><Relationship Id="rId3" Type="http://schemas.openxmlformats.org/officeDocument/2006/relationships/tags" Target="../tags/tag90.xml"/><Relationship Id="rId2" Type="http://schemas.openxmlformats.org/officeDocument/2006/relationships/image" Target="../media/image45.png"/><Relationship Id="rId1" Type="http://schemas.openxmlformats.org/officeDocument/2006/relationships/tags" Target="../tags/tag89.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6.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21.xml.rels><?xml version="1.0" encoding="UTF-8" standalone="yes"?>
<Relationships xmlns="http://schemas.openxmlformats.org/package/2006/relationships"><Relationship Id="rId9" Type="http://schemas.microsoft.com/office/2007/relationships/hdphoto" Target="../media/image53.wdp"/><Relationship Id="rId8" Type="http://schemas.openxmlformats.org/officeDocument/2006/relationships/image" Target="../media/image52.png"/><Relationship Id="rId7" Type="http://schemas.openxmlformats.org/officeDocument/2006/relationships/tags" Target="../tags/tag93.xml"/><Relationship Id="rId6" Type="http://schemas.microsoft.com/office/2007/relationships/hdphoto" Target="../media/image51.wdp"/><Relationship Id="rId5" Type="http://schemas.openxmlformats.org/officeDocument/2006/relationships/image" Target="../media/image50.png"/><Relationship Id="rId4" Type="http://schemas.openxmlformats.org/officeDocument/2006/relationships/tags" Target="../tags/tag92.xml"/><Relationship Id="rId3" Type="http://schemas.microsoft.com/office/2007/relationships/hdphoto" Target="../media/image49.wdp"/><Relationship Id="rId2" Type="http://schemas.openxmlformats.org/officeDocument/2006/relationships/image" Target="../media/image48.png"/><Relationship Id="rId10" Type="http://schemas.openxmlformats.org/officeDocument/2006/relationships/slideLayout" Target="../slideLayouts/slideLayout4.xml"/><Relationship Id="rId1" Type="http://schemas.openxmlformats.org/officeDocument/2006/relationships/tags" Target="../tags/tag91.xml"/></Relationships>
</file>

<file path=ppt/slides/_rels/slide22.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2" Type="http://schemas.openxmlformats.org/officeDocument/2006/relationships/slideLayout" Target="../slideLayouts/slideLayout4.xml"/><Relationship Id="rId31" Type="http://schemas.openxmlformats.org/officeDocument/2006/relationships/tags" Target="../tags/tag124.xml"/><Relationship Id="rId30" Type="http://schemas.openxmlformats.org/officeDocument/2006/relationships/tags" Target="../tags/tag123.xml"/><Relationship Id="rId3" Type="http://schemas.openxmlformats.org/officeDocument/2006/relationships/tags" Target="../tags/tag96.xml"/><Relationship Id="rId29" Type="http://schemas.openxmlformats.org/officeDocument/2006/relationships/tags" Target="../tags/tag122.xml"/><Relationship Id="rId28" Type="http://schemas.openxmlformats.org/officeDocument/2006/relationships/tags" Target="../tags/tag121.xml"/><Relationship Id="rId27" Type="http://schemas.openxmlformats.org/officeDocument/2006/relationships/tags" Target="../tags/tag120.xml"/><Relationship Id="rId26" Type="http://schemas.openxmlformats.org/officeDocument/2006/relationships/tags" Target="../tags/tag119.xml"/><Relationship Id="rId25" Type="http://schemas.openxmlformats.org/officeDocument/2006/relationships/tags" Target="../tags/tag118.xml"/><Relationship Id="rId24" Type="http://schemas.openxmlformats.org/officeDocument/2006/relationships/tags" Target="../tags/tag117.xml"/><Relationship Id="rId23" Type="http://schemas.openxmlformats.org/officeDocument/2006/relationships/tags" Target="../tags/tag116.xml"/><Relationship Id="rId22" Type="http://schemas.openxmlformats.org/officeDocument/2006/relationships/tags" Target="../tags/tag115.xml"/><Relationship Id="rId21" Type="http://schemas.openxmlformats.org/officeDocument/2006/relationships/tags" Target="../tags/tag114.xml"/><Relationship Id="rId20" Type="http://schemas.openxmlformats.org/officeDocument/2006/relationships/tags" Target="../tags/tag113.xml"/><Relationship Id="rId2" Type="http://schemas.openxmlformats.org/officeDocument/2006/relationships/tags" Target="../tags/tag95.xml"/><Relationship Id="rId19" Type="http://schemas.openxmlformats.org/officeDocument/2006/relationships/tags" Target="../tags/tag112.xml"/><Relationship Id="rId18" Type="http://schemas.openxmlformats.org/officeDocument/2006/relationships/tags" Target="../tags/tag111.xml"/><Relationship Id="rId17" Type="http://schemas.openxmlformats.org/officeDocument/2006/relationships/tags" Target="../tags/tag110.xml"/><Relationship Id="rId16" Type="http://schemas.openxmlformats.org/officeDocument/2006/relationships/tags" Target="../tags/tag109.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4.xml"/></Relationships>
</file>

<file path=ppt/slides/_rels/slide23.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image" Target="../media/image56.png"/><Relationship Id="rId7" Type="http://schemas.openxmlformats.org/officeDocument/2006/relationships/tags" Target="../tags/tag129.xml"/><Relationship Id="rId6" Type="http://schemas.openxmlformats.org/officeDocument/2006/relationships/image" Target="../media/image55.png"/><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image" Target="../media/image54.png"/><Relationship Id="rId11" Type="http://schemas.openxmlformats.org/officeDocument/2006/relationships/slideLayout" Target="../slideLayouts/slideLayout2.xml"/><Relationship Id="rId10" Type="http://schemas.openxmlformats.org/officeDocument/2006/relationships/image" Target="../media/image57.png"/><Relationship Id="rId1" Type="http://schemas.openxmlformats.org/officeDocument/2006/relationships/tags" Target="../tags/tag1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8.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9.png"/></Relationships>
</file>

<file path=ppt/slides/_rels/slide27.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image" Target="../media/image61.svg"/><Relationship Id="rId2" Type="http://schemas.openxmlformats.org/officeDocument/2006/relationships/image" Target="../media/image60.png"/><Relationship Id="rId18" Type="http://schemas.openxmlformats.org/officeDocument/2006/relationships/slideLayout" Target="../slideLayouts/slideLayout2.xml"/><Relationship Id="rId17" Type="http://schemas.openxmlformats.org/officeDocument/2006/relationships/tags" Target="../tags/tag145.xml"/><Relationship Id="rId16" Type="http://schemas.openxmlformats.org/officeDocument/2006/relationships/tags" Target="../tags/tag144.xml"/><Relationship Id="rId15" Type="http://schemas.openxmlformats.org/officeDocument/2006/relationships/image" Target="../media/image65.png"/><Relationship Id="rId14" Type="http://schemas.openxmlformats.org/officeDocument/2006/relationships/tags" Target="../tags/tag143.xml"/><Relationship Id="rId13" Type="http://schemas.openxmlformats.org/officeDocument/2006/relationships/image" Target="../media/image64.png"/><Relationship Id="rId12" Type="http://schemas.openxmlformats.org/officeDocument/2006/relationships/tags" Target="../tags/tag142.xml"/><Relationship Id="rId11" Type="http://schemas.openxmlformats.org/officeDocument/2006/relationships/image" Target="../media/image63.png"/><Relationship Id="rId10" Type="http://schemas.openxmlformats.org/officeDocument/2006/relationships/tags" Target="../tags/tag141.xml"/><Relationship Id="rId1" Type="http://schemas.openxmlformats.org/officeDocument/2006/relationships/tags" Target="../tags/tag135.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6.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image" Target="../media/image6.png"/><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5.png"/><Relationship Id="rId2" Type="http://schemas.openxmlformats.org/officeDocument/2006/relationships/tags" Target="../tags/tag8.xml"/><Relationship Id="rId17" Type="http://schemas.openxmlformats.org/officeDocument/2006/relationships/slideLayout" Target="../slideLayouts/slideLayout3.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image" Target="../media/image8.png"/><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11.jpeg"/><Relationship Id="rId7" Type="http://schemas.openxmlformats.org/officeDocument/2006/relationships/tags" Target="../tags/tag24.xml"/><Relationship Id="rId6" Type="http://schemas.openxmlformats.org/officeDocument/2006/relationships/image" Target="../media/image10.jpeg"/><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2" Type="http://schemas.openxmlformats.org/officeDocument/2006/relationships/slideLayout" Target="../slideLayouts/slideLayout2.xml"/><Relationship Id="rId21" Type="http://schemas.openxmlformats.org/officeDocument/2006/relationships/tags" Target="../tags/tag35.xml"/><Relationship Id="rId20" Type="http://schemas.openxmlformats.org/officeDocument/2006/relationships/tags" Target="../tags/tag34.xml"/><Relationship Id="rId2" Type="http://schemas.openxmlformats.org/officeDocument/2006/relationships/tags" Target="../tags/tag20.xml"/><Relationship Id="rId19" Type="http://schemas.openxmlformats.org/officeDocument/2006/relationships/tags" Target="../tags/tag33.xml"/><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image" Target="../media/image13.jpeg"/><Relationship Id="rId11" Type="http://schemas.openxmlformats.org/officeDocument/2006/relationships/tags" Target="../tags/tag26.xml"/><Relationship Id="rId10" Type="http://schemas.openxmlformats.org/officeDocument/2006/relationships/image" Target="../media/image12.jpeg"/><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2" Type="http://schemas.openxmlformats.org/officeDocument/2006/relationships/notesSlide" Target="../notesSlides/notesSlide2.xml"/><Relationship Id="rId21" Type="http://schemas.openxmlformats.org/officeDocument/2006/relationships/slideLayout" Target="../slideLayouts/slideLayout2.xml"/><Relationship Id="rId20" Type="http://schemas.openxmlformats.org/officeDocument/2006/relationships/image" Target="../media/image25.svg"/><Relationship Id="rId2" Type="http://schemas.openxmlformats.org/officeDocument/2006/relationships/tags" Target="../tags/tag37.xml"/><Relationship Id="rId19" Type="http://schemas.openxmlformats.org/officeDocument/2006/relationships/image" Target="../media/image24.png"/><Relationship Id="rId18" Type="http://schemas.openxmlformats.org/officeDocument/2006/relationships/image" Target="../media/image23.svg"/><Relationship Id="rId17" Type="http://schemas.openxmlformats.org/officeDocument/2006/relationships/image" Target="../media/image22.png"/><Relationship Id="rId16" Type="http://schemas.openxmlformats.org/officeDocument/2006/relationships/image" Target="../media/image21.svg"/><Relationship Id="rId15" Type="http://schemas.openxmlformats.org/officeDocument/2006/relationships/image" Target="../media/image20.png"/><Relationship Id="rId14" Type="http://schemas.openxmlformats.org/officeDocument/2006/relationships/image" Target="../media/image19.svg"/><Relationship Id="rId13" Type="http://schemas.openxmlformats.org/officeDocument/2006/relationships/image" Target="../media/image18.png"/><Relationship Id="rId12" Type="http://schemas.openxmlformats.org/officeDocument/2006/relationships/image" Target="../media/image17.svg"/><Relationship Id="rId11" Type="http://schemas.openxmlformats.org/officeDocument/2006/relationships/image" Target="../media/image16.png"/><Relationship Id="rId10" Type="http://schemas.openxmlformats.org/officeDocument/2006/relationships/image" Target="../media/image15.svg"/><Relationship Id="rId1" Type="http://schemas.openxmlformats.org/officeDocument/2006/relationships/tags" Target="../tags/tag36.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tags" Target="../tags/tag45.xml"/><Relationship Id="rId3" Type="http://schemas.openxmlformats.org/officeDocument/2006/relationships/image" Target="../media/image26.jpeg"/><Relationship Id="rId2" Type="http://schemas.openxmlformats.org/officeDocument/2006/relationships/tags" Target="../tags/tag44.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8.png"/><Relationship Id="rId2" Type="http://schemas.openxmlformats.org/officeDocument/2006/relationships/tags" Target="../tags/tag54.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000">
              <a:srgbClr val="FFFBEF"/>
            </a:gs>
            <a:gs pos="47000">
              <a:srgbClr val="EBF5F6"/>
            </a:gs>
            <a:gs pos="100000">
              <a:srgbClr val="C4D9EF"/>
            </a:gs>
          </a:gsLst>
          <a:lin ang="2100000" scaled="0"/>
        </a:gradFill>
        <a:effectLst/>
      </p:bgPr>
    </p:bg>
    <p:spTree>
      <p:nvGrpSpPr>
        <p:cNvPr id="1" name=""/>
        <p:cNvGrpSpPr/>
        <p:nvPr/>
      </p:nvGrpSpPr>
      <p:grpSpPr/>
      <p:sp>
        <p:nvSpPr>
          <p:cNvPr id="6" name="文本框 5"/>
          <p:cNvSpPr txBox="1"/>
          <p:nvPr userDrawn="1"/>
        </p:nvSpPr>
        <p:spPr>
          <a:xfrm>
            <a:off x="483870" y="1976120"/>
            <a:ext cx="5995035" cy="1014730"/>
          </a:xfrm>
          <a:prstGeom prst="rect">
            <a:avLst/>
          </a:prstGeom>
          <a:noFill/>
        </p:spPr>
        <p:txBody>
          <a:bodyPr wrap="square" rtlCol="0">
            <a:spAutoFit/>
          </a:bodyPr>
          <a:p>
            <a:pPr algn="l"/>
            <a:r>
              <a:rPr lang="zh-CN" altLang="en-US" sz="6000" b="1">
                <a:gradFill>
                  <a:gsLst>
                    <a:gs pos="0">
                      <a:srgbClr val="66C3FF"/>
                    </a:gs>
                    <a:gs pos="35000">
                      <a:srgbClr val="62A7FF">
                        <a:alpha val="100000"/>
                      </a:srgbClr>
                    </a:gs>
                    <a:gs pos="100000">
                      <a:srgbClr val="5E8BFF"/>
                    </a:gs>
                  </a:gsLst>
                  <a:lin ang="2700000" scaled="1"/>
                </a:gradFill>
                <a:effectLst>
                  <a:outerShdw blurRad="635000" dist="355600" dir="2700000" algn="tl" rotWithShape="0">
                    <a:srgbClr val="449FF6">
                      <a:alpha val="35000"/>
                    </a:srgbClr>
                  </a:outerShdw>
                </a:effectLst>
                <a:latin typeface="微软雅黑" panose="020B0503020204020204" charset="-122"/>
                <a:ea typeface="微软雅黑" panose="020B0503020204020204" charset="-122"/>
                <a:cs typeface="HarmonyOS Sans SC Black" panose="00000A00000000000000" charset="-122"/>
              </a:rPr>
              <a:t>兴吉成</a:t>
            </a:r>
            <a:r>
              <a:rPr lang="zh-CN" altLang="en-US" sz="6000" b="1">
                <a:gradFill>
                  <a:gsLst>
                    <a:gs pos="0">
                      <a:srgbClr val="66C3FF"/>
                    </a:gs>
                    <a:gs pos="35000">
                      <a:srgbClr val="62A7FF">
                        <a:alpha val="100000"/>
                      </a:srgbClr>
                    </a:gs>
                    <a:gs pos="100000">
                      <a:srgbClr val="5E8BFF"/>
                    </a:gs>
                  </a:gsLst>
                  <a:lin ang="2700000" scaled="1"/>
                </a:gradFill>
                <a:effectLst>
                  <a:outerShdw blurRad="635000" dist="355600" dir="2700000" algn="tl" rotWithShape="0">
                    <a:srgbClr val="449FF6">
                      <a:alpha val="35000"/>
                    </a:srgbClr>
                  </a:outerShdw>
                </a:effectLst>
                <a:latin typeface="微软雅黑" panose="020B0503020204020204" charset="-122"/>
                <a:ea typeface="微软雅黑" panose="020B0503020204020204" charset="-122"/>
                <a:cs typeface="HarmonyOS Sans SC Black" panose="00000A00000000000000" charset="-122"/>
              </a:rPr>
              <a:t>智慧仓储</a:t>
            </a:r>
            <a:endParaRPr lang="zh-CN" altLang="en-US" sz="6000" b="1">
              <a:gradFill>
                <a:gsLst>
                  <a:gs pos="0">
                    <a:srgbClr val="66C3FF"/>
                  </a:gs>
                  <a:gs pos="35000">
                    <a:srgbClr val="62A7FF">
                      <a:alpha val="100000"/>
                    </a:srgbClr>
                  </a:gs>
                  <a:gs pos="100000">
                    <a:srgbClr val="5E8BFF"/>
                  </a:gs>
                </a:gsLst>
                <a:lin ang="2700000" scaled="1"/>
              </a:gradFill>
              <a:effectLst>
                <a:outerShdw blurRad="635000" dist="355600" dir="2700000" algn="tl" rotWithShape="0">
                  <a:srgbClr val="449FF6">
                    <a:alpha val="35000"/>
                  </a:srgbClr>
                </a:outerShdw>
              </a:effectLst>
              <a:latin typeface="微软雅黑" panose="020B0503020204020204" charset="-122"/>
              <a:ea typeface="微软雅黑" panose="020B0503020204020204" charset="-122"/>
              <a:cs typeface="HarmonyOS Sans SC Black" panose="00000A00000000000000" charset="-122"/>
            </a:endParaRPr>
          </a:p>
        </p:txBody>
      </p:sp>
      <p:sp>
        <p:nvSpPr>
          <p:cNvPr id="7" name="文本框 6"/>
          <p:cNvSpPr txBox="1"/>
          <p:nvPr userDrawn="1"/>
        </p:nvSpPr>
        <p:spPr>
          <a:xfrm>
            <a:off x="483870" y="3106420"/>
            <a:ext cx="7855585" cy="645160"/>
          </a:xfrm>
          <a:prstGeom prst="rect">
            <a:avLst/>
          </a:prstGeom>
          <a:noFill/>
        </p:spPr>
        <p:txBody>
          <a:bodyPr wrap="square" rtlCol="0">
            <a:spAutoFit/>
          </a:bodyPr>
          <a:p>
            <a:pPr algn="l">
              <a:lnSpc>
                <a:spcPct val="90000"/>
              </a:lnSpc>
            </a:pPr>
            <a:r>
              <a:rPr lang="zh-CN" altLang="en-US" sz="4000" b="1">
                <a:solidFill>
                  <a:schemeClr val="tx1">
                    <a:lumMod val="85000"/>
                    <a:lumOff val="15000"/>
                  </a:schemeClr>
                </a:solidFill>
                <a:effectLst/>
                <a:latin typeface="微软雅黑" panose="020B0503020204020204" charset="-122"/>
                <a:ea typeface="微软雅黑" panose="020B0503020204020204" charset="-122"/>
                <a:cs typeface="HarmonyOS Sans SC Black" panose="00000A00000000000000" charset="-122"/>
              </a:rPr>
              <a:t>打造数智化供应链的中枢引擎</a:t>
            </a:r>
            <a:endParaRPr lang="zh-CN" altLang="en-US" sz="4000" b="1">
              <a:solidFill>
                <a:schemeClr val="tx1">
                  <a:lumMod val="85000"/>
                  <a:lumOff val="15000"/>
                </a:schemeClr>
              </a:solidFill>
              <a:effectLst/>
              <a:latin typeface="微软雅黑" panose="020B0503020204020204" charset="-122"/>
              <a:ea typeface="微软雅黑" panose="020B0503020204020204" charset="-122"/>
              <a:cs typeface="HarmonyOS Sans SC Black" panose="00000A00000000000000" charset="-122"/>
            </a:endParaRPr>
          </a:p>
        </p:txBody>
      </p:sp>
      <p:sp>
        <p:nvSpPr>
          <p:cNvPr id="8" name="对角圆角矩形 7"/>
          <p:cNvSpPr/>
          <p:nvPr/>
        </p:nvSpPr>
        <p:spPr>
          <a:xfrm>
            <a:off x="669925" y="4572000"/>
            <a:ext cx="4448810" cy="464185"/>
          </a:xfrm>
          <a:prstGeom prst="round2DiagRect">
            <a:avLst>
              <a:gd name="adj1" fmla="val 50000"/>
              <a:gd name="adj2" fmla="val 0"/>
            </a:avLst>
          </a:prstGeom>
          <a:gradFill>
            <a:gsLst>
              <a:gs pos="0">
                <a:srgbClr val="449FF6"/>
              </a:gs>
              <a:gs pos="77000">
                <a:srgbClr val="87CFF7"/>
              </a:gs>
            </a:gsLst>
            <a:lin ang="2100000" scaled="0"/>
          </a:gradFill>
          <a:ln w="28575">
            <a:no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26" name="文本框 25"/>
          <p:cNvSpPr txBox="1"/>
          <p:nvPr userDrawn="1"/>
        </p:nvSpPr>
        <p:spPr>
          <a:xfrm>
            <a:off x="511810" y="3630930"/>
            <a:ext cx="7084695" cy="414020"/>
          </a:xfrm>
          <a:prstGeom prst="rect">
            <a:avLst/>
          </a:prstGeom>
          <a:noFill/>
        </p:spPr>
        <p:txBody>
          <a:bodyPr wrap="square" rtlCol="0">
            <a:spAutoFit/>
          </a:bodyPr>
          <a:p>
            <a:pPr algn="l">
              <a:lnSpc>
                <a:spcPct val="150000"/>
              </a:lnSpc>
            </a:pPr>
            <a:r>
              <a:rPr lang="en-US" altLang="zh-CN" sz="1400">
                <a:solidFill>
                  <a:schemeClr val="tx1">
                    <a:lumMod val="85000"/>
                    <a:lumOff val="15000"/>
                    <a:alpha val="60000"/>
                  </a:schemeClr>
                </a:solidFill>
                <a:latin typeface="HarmonyOS Sans SC" panose="00000500000000000000" charset="-122"/>
                <a:ea typeface="HarmonyOS Sans SC" panose="00000500000000000000" charset="-122"/>
                <a:cs typeface="HarmonyOS Sans SC" panose="00000500000000000000" charset="-122"/>
                <a:sym typeface="+mn-ea"/>
              </a:rPr>
              <a:t>Create a flexible hub engine for digital intelligent supply chain</a:t>
            </a:r>
            <a:endParaRPr lang="en-US" altLang="zh-CN" sz="1400">
              <a:solidFill>
                <a:schemeClr val="tx1">
                  <a:lumMod val="85000"/>
                  <a:lumOff val="15000"/>
                  <a:alpha val="60000"/>
                </a:schemeClr>
              </a:solidFill>
              <a:latin typeface="HarmonyOS Sans SC" panose="00000500000000000000" charset="-122"/>
              <a:ea typeface="HarmonyOS Sans SC" panose="00000500000000000000" charset="-122"/>
              <a:cs typeface="HarmonyOS Sans SC" panose="00000500000000000000" charset="-122"/>
              <a:sym typeface="+mn-ea"/>
            </a:endParaRPr>
          </a:p>
        </p:txBody>
      </p:sp>
      <p:pic>
        <p:nvPicPr>
          <p:cNvPr id="11" name="图片 10" descr="来订3"/>
          <p:cNvPicPr>
            <a:picLocks noChangeAspect="1"/>
          </p:cNvPicPr>
          <p:nvPr/>
        </p:nvPicPr>
        <p:blipFill>
          <a:blip r:embed="rId1"/>
          <a:stretch>
            <a:fillRect/>
          </a:stretch>
        </p:blipFill>
        <p:spPr>
          <a:xfrm>
            <a:off x="591185" y="333375"/>
            <a:ext cx="532130" cy="532130"/>
          </a:xfrm>
          <a:prstGeom prst="rect">
            <a:avLst/>
          </a:prstGeom>
          <a:effectLst>
            <a:outerShdw blurRad="1270000" dist="203200" dir="2700000" sx="125000" sy="125000" algn="tl" rotWithShape="0">
              <a:srgbClr val="5592ED">
                <a:alpha val="40000"/>
              </a:srgbClr>
            </a:outerShdw>
          </a:effectLst>
        </p:spPr>
      </p:pic>
      <p:sp>
        <p:nvSpPr>
          <p:cNvPr id="113" name="文本框 112"/>
          <p:cNvSpPr txBox="1"/>
          <p:nvPr>
            <p:custDataLst>
              <p:tags r:id="rId2"/>
            </p:custDataLst>
          </p:nvPr>
        </p:nvSpPr>
        <p:spPr>
          <a:xfrm>
            <a:off x="808990" y="4608830"/>
            <a:ext cx="4246245" cy="398780"/>
          </a:xfrm>
          <a:prstGeom prst="rect">
            <a:avLst/>
          </a:prstGeom>
          <a:noFill/>
        </p:spPr>
        <p:txBody>
          <a:bodyPr wrap="square" rtlCol="0">
            <a:spAutoFit/>
          </a:bodyPr>
          <a:p>
            <a:pPr algn="ctr"/>
            <a:r>
              <a:rPr lang="zh-CN" altLang="en-US" sz="2000" b="1">
                <a:solidFill>
                  <a:schemeClr val="bg1"/>
                </a:solidFill>
                <a:effectLst/>
                <a:latin typeface="微软雅黑" panose="020B0503020204020204" charset="-122"/>
                <a:ea typeface="微软雅黑" panose="020B0503020204020204" charset="-122"/>
                <a:cs typeface="HarmonyOS Sans SC Black" panose="00000A00000000000000" charset="-122"/>
              </a:rPr>
              <a:t>东莞市丰派软件科技有限公司</a:t>
            </a:r>
            <a:endParaRPr lang="zh-CN" altLang="en-US" sz="2000" b="1">
              <a:solidFill>
                <a:schemeClr val="bg1"/>
              </a:solidFill>
              <a:effectLst/>
              <a:latin typeface="微软雅黑" panose="020B0503020204020204" charset="-122"/>
              <a:ea typeface="微软雅黑" panose="020B0503020204020204" charset="-122"/>
              <a:cs typeface="HarmonyOS Sans SC Black" panose="00000A00000000000000" charset="-122"/>
            </a:endParaRPr>
          </a:p>
        </p:txBody>
      </p:sp>
      <p:sp>
        <p:nvSpPr>
          <p:cNvPr id="2" name="文本框 1"/>
          <p:cNvSpPr txBox="1"/>
          <p:nvPr userDrawn="1"/>
        </p:nvSpPr>
        <p:spPr>
          <a:xfrm>
            <a:off x="8056880" y="5923915"/>
            <a:ext cx="3944620" cy="645160"/>
          </a:xfrm>
          <a:prstGeom prst="rect">
            <a:avLst/>
          </a:prstGeom>
          <a:noFill/>
        </p:spPr>
        <p:txBody>
          <a:bodyPr wrap="square" rtlCol="0">
            <a:spAutoFit/>
          </a:bodyPr>
          <a:p>
            <a:pPr algn="l">
              <a:lnSpc>
                <a:spcPct val="90000"/>
              </a:lnSpc>
            </a:pPr>
            <a:r>
              <a:rPr lang="zh-CN" altLang="en-US" sz="4000" b="1">
                <a:solidFill>
                  <a:schemeClr val="tx1">
                    <a:lumMod val="85000"/>
                    <a:lumOff val="15000"/>
                  </a:schemeClr>
                </a:solidFill>
                <a:effectLst/>
                <a:latin typeface="微软雅黑" panose="020B0503020204020204" charset="-122"/>
                <a:ea typeface="微软雅黑" panose="020B0503020204020204" charset="-122"/>
                <a:cs typeface="HarmonyOS Sans SC Black" panose="00000A00000000000000" charset="-122"/>
              </a:rPr>
              <a:t>数智供应链</a:t>
            </a:r>
            <a:r>
              <a:rPr lang="zh-CN" altLang="en-US" sz="4000" b="1">
                <a:solidFill>
                  <a:schemeClr val="tx1">
                    <a:lumMod val="85000"/>
                    <a:lumOff val="15000"/>
                  </a:schemeClr>
                </a:solidFill>
                <a:effectLst/>
                <a:latin typeface="微软雅黑" panose="020B0503020204020204" charset="-122"/>
                <a:ea typeface="微软雅黑" panose="020B0503020204020204" charset="-122"/>
                <a:cs typeface="HarmonyOS Sans SC Black" panose="00000A00000000000000" charset="-122"/>
              </a:rPr>
              <a:t>赛道</a:t>
            </a:r>
            <a:endParaRPr lang="zh-CN" altLang="en-US" sz="4000" b="1">
              <a:solidFill>
                <a:schemeClr val="tx1">
                  <a:lumMod val="85000"/>
                  <a:lumOff val="15000"/>
                </a:schemeClr>
              </a:solidFill>
              <a:effectLst/>
              <a:latin typeface="微软雅黑" panose="020B0503020204020204" charset="-122"/>
              <a:ea typeface="微软雅黑" panose="020B0503020204020204" charset="-122"/>
              <a:cs typeface="HarmonyOS Sans SC Black" panose="00000A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flipH="1">
            <a:off x="656590" y="3780155"/>
            <a:ext cx="2491105" cy="8299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2E5DE3">
                    <a:alpha val="70000"/>
                  </a:srgbClr>
                </a:solidFill>
                <a:uFillTx/>
                <a:latin typeface="微软雅黑" panose="020B0503020204020204" charset="-122"/>
                <a:ea typeface="微软雅黑" panose="020B0503020204020204" charset="-122"/>
                <a:cs typeface="+mn-ea"/>
                <a:sym typeface="+mn-ea"/>
              </a:rPr>
              <a:t>营销工具</a:t>
            </a:r>
            <a:endParaRPr lang="zh-CN" altLang="en-US" sz="2000" b="1" dirty="0">
              <a:solidFill>
                <a:srgbClr val="2E5DE3">
                  <a:alpha val="70000"/>
                </a:srgbClr>
              </a:solidFill>
              <a:uFillTx/>
              <a:latin typeface="微软雅黑" panose="020B0503020204020204" charset="-122"/>
              <a:ea typeface="微软雅黑" panose="020B0503020204020204" charset="-122"/>
              <a:cs typeface="+mn-ea"/>
              <a:sym typeface="+mn-ea"/>
            </a:endParaRPr>
          </a:p>
        </p:txBody>
      </p:sp>
      <p:sp>
        <p:nvSpPr>
          <p:cNvPr id="15" name="任意多边形 14"/>
          <p:cNvSpPr/>
          <p:nvPr>
            <p:custDataLst>
              <p:tags r:id="rId2"/>
            </p:custDataLst>
          </p:nvPr>
        </p:nvSpPr>
        <p:spPr>
          <a:xfrm flipH="1">
            <a:off x="8473440" y="4157980"/>
            <a:ext cx="2491105" cy="8299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7970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2E5DE3">
                    <a:alpha val="80000"/>
                  </a:srgbClr>
                </a:solidFill>
                <a:uFillTx/>
                <a:latin typeface="微软雅黑" panose="020B0503020204020204" charset="-122"/>
                <a:ea typeface="微软雅黑" panose="020B0503020204020204" charset="-122"/>
                <a:cs typeface="+mn-ea"/>
                <a:sym typeface="+mn-ea"/>
              </a:rPr>
              <a:t>数据统计分析系统</a:t>
            </a:r>
            <a:endParaRPr lang="zh-CN" altLang="en-US" sz="2000" b="1" dirty="0">
              <a:solidFill>
                <a:srgbClr val="2E5DE3">
                  <a:alpha val="80000"/>
                </a:srgbClr>
              </a:solidFill>
              <a:uFillTx/>
              <a:latin typeface="微软雅黑" panose="020B0503020204020204" charset="-122"/>
              <a:ea typeface="微软雅黑" panose="020B0503020204020204" charset="-122"/>
              <a:cs typeface="+mn-ea"/>
              <a:sym typeface="+mn-ea"/>
            </a:endParaRPr>
          </a:p>
        </p:txBody>
      </p:sp>
      <p:sp>
        <p:nvSpPr>
          <p:cNvPr id="9" name="任意多边形 8"/>
          <p:cNvSpPr/>
          <p:nvPr>
            <p:custDataLst>
              <p:tags r:id="rId3"/>
            </p:custDataLst>
          </p:nvPr>
        </p:nvSpPr>
        <p:spPr>
          <a:xfrm flipH="1">
            <a:off x="3568700" y="2338705"/>
            <a:ext cx="2601595" cy="61277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solidFill>
            <a:srgbClr val="FFFFFF">
              <a:alpha val="40000"/>
            </a:srgbClr>
          </a:solidFill>
          <a:ln>
            <a:gradFill>
              <a:gsLst>
                <a:gs pos="0">
                  <a:schemeClr val="accent1">
                    <a:lumMod val="20000"/>
                    <a:lumOff val="80000"/>
                  </a:schemeClr>
                </a:gs>
                <a:gs pos="100000">
                  <a:schemeClr val="accent1">
                    <a:lumMod val="20000"/>
                    <a:lumOff val="80000"/>
                  </a:schemeClr>
                </a:gs>
                <a:gs pos="50000">
                  <a:schemeClr val="accent1">
                    <a:alpha val="40000"/>
                  </a:schemeClr>
                </a:gs>
              </a:gsLst>
              <a:lin ang="0" scaled="0"/>
            </a:gra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179705" numCol="1" spcCol="0" rtlCol="0" fromWordArt="0" anchor="t" anchorCtr="0" forceAA="0" compatLnSpc="1">
            <a:noAutofit/>
          </a:bodyPr>
          <a:p>
            <a:pPr lvl="0" algn="ctr">
              <a:spcBef>
                <a:spcPct val="0"/>
              </a:spcBef>
              <a:spcAft>
                <a:spcPct val="0"/>
              </a:spcAft>
              <a:buClrTx/>
              <a:buSzTx/>
              <a:buFontTx/>
            </a:pPr>
            <a:r>
              <a:rPr lang="zh-CN" altLang="en-US" sz="1400" b="1" dirty="0">
                <a:solidFill>
                  <a:srgbClr val="2E5DE3">
                    <a:alpha val="50000"/>
                  </a:srgbClr>
                </a:solidFill>
                <a:uFillTx/>
                <a:latin typeface="微软雅黑" panose="020B0503020204020204" charset="-122"/>
                <a:ea typeface="微软雅黑" panose="020B0503020204020204" charset="-122"/>
                <a:cs typeface="+mn-ea"/>
                <a:sym typeface="+mn-ea"/>
              </a:rPr>
              <a:t>配送管理</a:t>
            </a:r>
            <a:endParaRPr lang="zh-CN" altLang="en-US" sz="1400" b="1" dirty="0">
              <a:solidFill>
                <a:srgbClr val="2E5DE3">
                  <a:alpha val="50000"/>
                </a:srgbClr>
              </a:solidFill>
              <a:uFillTx/>
              <a:latin typeface="微软雅黑" panose="020B0503020204020204" charset="-122"/>
              <a:ea typeface="微软雅黑" panose="020B0503020204020204" charset="-122"/>
              <a:cs typeface="+mn-ea"/>
              <a:sym typeface="+mn-ea"/>
            </a:endParaRPr>
          </a:p>
        </p:txBody>
      </p:sp>
      <p:sp>
        <p:nvSpPr>
          <p:cNvPr id="4" name="任意多边形 3"/>
          <p:cNvSpPr/>
          <p:nvPr>
            <p:custDataLst>
              <p:tags r:id="rId4"/>
            </p:custDataLst>
          </p:nvPr>
        </p:nvSpPr>
        <p:spPr>
          <a:xfrm>
            <a:off x="3310255" y="3021965"/>
            <a:ext cx="5571490" cy="146177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gradFill>
            <a:gsLst>
              <a:gs pos="0">
                <a:srgbClr val="83CCF7"/>
              </a:gs>
              <a:gs pos="100000">
                <a:srgbClr val="2D58E2"/>
              </a:gs>
            </a:gsLst>
            <a:lin ang="18900000" scaled="0"/>
          </a:gradFill>
          <a:ln>
            <a:gradFill>
              <a:gsLst>
                <a:gs pos="0">
                  <a:srgbClr val="FFFFFF"/>
                </a:gs>
                <a:gs pos="100000">
                  <a:srgbClr val="FFFFFF"/>
                </a:gs>
                <a:gs pos="50000">
                  <a:schemeClr val="accent1">
                    <a:lumMod val="30000"/>
                    <a:lumOff val="70000"/>
                  </a:schemeClr>
                </a:gs>
              </a:gsLst>
              <a:lin ang="0" scaled="0"/>
            </a:gradFill>
          </a:ln>
          <a:effectLst>
            <a:outerShdw blurRad="63500" dist="508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45" tIns="0" rIns="360000" bIns="288290" numCol="1" spcCol="0" rtlCol="0" fromWordArt="0" anchor="ctr" anchorCtr="0" forceAA="0" compatLnSpc="1">
            <a:noAutofit/>
          </a:bodyPr>
          <a:p>
            <a:pPr lvl="0" algn="ctr">
              <a:spcBef>
                <a:spcPct val="0"/>
              </a:spcBef>
              <a:spcAft>
                <a:spcPct val="0"/>
              </a:spcAft>
              <a:buClrTx/>
              <a:buSzTx/>
              <a:buFontTx/>
            </a:pPr>
            <a:r>
              <a:rPr lang="zh-CN" altLang="en-US" sz="3200" b="1" dirty="0">
                <a:ln>
                  <a:noFill/>
                </a:ln>
                <a:solidFill>
                  <a:srgbClr val="FFFFFF"/>
                </a:solidFill>
                <a:effectLst>
                  <a:outerShdw blurRad="50800" dist="38100" dir="5400000" algn="t" rotWithShape="0">
                    <a:schemeClr val="accent1">
                      <a:lumMod val="50000"/>
                      <a:alpha val="40000"/>
                    </a:schemeClr>
                  </a:outerShdw>
                </a:effectLst>
                <a:uFillTx/>
                <a:latin typeface="微软雅黑" panose="020B0503020204020204" charset="-122"/>
                <a:ea typeface="微软雅黑" panose="020B0503020204020204" charset="-122"/>
                <a:cs typeface="+mn-ea"/>
                <a:sym typeface="+mn-ea"/>
              </a:rPr>
              <a:t>致力解决供应链管理难题</a:t>
            </a:r>
            <a:endParaRPr lang="zh-CN" altLang="en-US" sz="3200" b="1" dirty="0">
              <a:ln>
                <a:noFill/>
              </a:ln>
              <a:solidFill>
                <a:srgbClr val="FFFFFF"/>
              </a:solidFill>
              <a:effectLst>
                <a:outerShdw blurRad="50800" dist="38100" dir="5400000" algn="t" rotWithShape="0">
                  <a:schemeClr val="accent1">
                    <a:lumMod val="50000"/>
                    <a:alpha val="40000"/>
                  </a:schemeClr>
                </a:outerShdw>
              </a:effectLst>
              <a:uFillTx/>
              <a:latin typeface="微软雅黑" panose="020B0503020204020204" charset="-122"/>
              <a:ea typeface="微软雅黑" panose="020B0503020204020204" charset="-122"/>
              <a:cs typeface="+mn-ea"/>
              <a:sym typeface="+mn-ea"/>
            </a:endParaRPr>
          </a:p>
        </p:txBody>
      </p:sp>
      <p:sp>
        <p:nvSpPr>
          <p:cNvPr id="8" name="任意多边形 7"/>
          <p:cNvSpPr/>
          <p:nvPr>
            <p:custDataLst>
              <p:tags r:id="rId5"/>
            </p:custDataLst>
          </p:nvPr>
        </p:nvSpPr>
        <p:spPr>
          <a:xfrm>
            <a:off x="6570980" y="1885315"/>
            <a:ext cx="3895725" cy="101981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135" h="1606">
                <a:moveTo>
                  <a:pt x="559" y="0"/>
                </a:moveTo>
                <a:lnTo>
                  <a:pt x="5577" y="0"/>
                </a:lnTo>
                <a:cubicBezTo>
                  <a:pt x="5885" y="0"/>
                  <a:pt x="6135" y="250"/>
                  <a:pt x="6135" y="559"/>
                </a:cubicBezTo>
                <a:cubicBezTo>
                  <a:pt x="6135" y="867"/>
                  <a:pt x="5885" y="1117"/>
                  <a:pt x="5577" y="1117"/>
                </a:cubicBezTo>
                <a:lnTo>
                  <a:pt x="1817" y="1117"/>
                </a:lnTo>
                <a:lnTo>
                  <a:pt x="1328" y="1606"/>
                </a:lnTo>
                <a:lnTo>
                  <a:pt x="1328" y="1117"/>
                </a:lnTo>
                <a:lnTo>
                  <a:pt x="559" y="1117"/>
                </a:lnTo>
                <a:cubicBezTo>
                  <a:pt x="250" y="1117"/>
                  <a:pt x="0" y="867"/>
                  <a:pt x="0" y="559"/>
                </a:cubicBezTo>
                <a:cubicBezTo>
                  <a:pt x="0" y="250"/>
                  <a:pt x="250" y="0"/>
                  <a:pt x="559" y="0"/>
                </a:cubicBezTo>
                <a:close/>
              </a:path>
            </a:pathLst>
          </a:custGeom>
          <a:solidFill>
            <a:srgbClr val="FFFFFF">
              <a:alpha val="7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36195" rIns="107950" bIns="32385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2E5DE3">
                    <a:alpha val="80000"/>
                  </a:srgbClr>
                </a:solidFill>
                <a:uFillTx/>
                <a:latin typeface="微软雅黑" panose="020B0503020204020204" charset="-122"/>
                <a:ea typeface="微软雅黑" panose="020B0503020204020204" charset="-122"/>
                <a:cs typeface="微软雅黑" panose="020B0503020204020204" charset="-122"/>
                <a:sym typeface="+mn-ea"/>
              </a:rPr>
              <a:t>客户管理系统（CRM)</a:t>
            </a:r>
            <a:endParaRPr lang="zh-CN" altLang="en-US" sz="2000" b="1" dirty="0">
              <a:solidFill>
                <a:srgbClr val="2E5DE3">
                  <a:alpha val="80000"/>
                </a:srgb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0" name="任意多边形 9"/>
          <p:cNvSpPr/>
          <p:nvPr>
            <p:custDataLst>
              <p:tags r:id="rId6"/>
            </p:custDataLst>
          </p:nvPr>
        </p:nvSpPr>
        <p:spPr>
          <a:xfrm>
            <a:off x="2566035" y="1527810"/>
            <a:ext cx="2774950" cy="78867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solidFill>
            <a:srgbClr val="FFFFFF">
              <a:alpha val="70000"/>
            </a:srgbClr>
          </a:solidFill>
          <a:ln>
            <a:gradFill>
              <a:gsLst>
                <a:gs pos="0">
                  <a:schemeClr val="accent1">
                    <a:lumMod val="20000"/>
                    <a:lumOff val="80000"/>
                  </a:schemeClr>
                </a:gs>
                <a:gs pos="100000">
                  <a:schemeClr val="accent1">
                    <a:lumMod val="20000"/>
                    <a:lumOff val="80000"/>
                  </a:schemeClr>
                </a:gs>
                <a:gs pos="50000">
                  <a:schemeClr val="accent1">
                    <a:alpha val="50000"/>
                  </a:schemeClr>
                </a:gs>
              </a:gsLst>
              <a:lin ang="0" scaled="0"/>
            </a:gradFill>
          </a:ln>
          <a:effectLst>
            <a:outerShdw blurRad="63500" dist="508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252095" numCol="1" spcCol="0" rtlCol="0" fromWordArt="0" anchor="ctr" anchorCtr="0" forceAA="0" compatLnSpc="1">
            <a:noAutofit/>
          </a:bodyPr>
          <a:p>
            <a:pPr lvl="0" algn="ctr">
              <a:spcBef>
                <a:spcPct val="0"/>
              </a:spcBef>
              <a:spcAft>
                <a:spcPct val="0"/>
              </a:spcAft>
              <a:buClrTx/>
              <a:buSzTx/>
              <a:buFontTx/>
            </a:pPr>
            <a:r>
              <a:rPr lang="zh-CN" altLang="en-US" sz="1600" b="1">
                <a:solidFill>
                  <a:srgbClr val="2E5DE3">
                    <a:alpha val="60000"/>
                  </a:srgbClr>
                </a:solidFill>
                <a:uFillTx/>
                <a:latin typeface="微软雅黑" panose="020B0503020204020204" charset="-122"/>
                <a:ea typeface="微软雅黑" panose="020B0503020204020204" charset="-122"/>
                <a:cs typeface="+mn-ea"/>
                <a:sym typeface="+mn-ea"/>
              </a:rPr>
              <a:t>库存管理</a:t>
            </a:r>
            <a:endParaRPr lang="zh-CN" altLang="en-US" sz="1600" b="1">
              <a:solidFill>
                <a:srgbClr val="2E5DE3">
                  <a:alpha val="60000"/>
                </a:srgbClr>
              </a:solidFill>
              <a:uFillTx/>
              <a:latin typeface="微软雅黑" panose="020B0503020204020204" charset="-122"/>
              <a:ea typeface="微软雅黑" panose="020B0503020204020204" charset="-122"/>
              <a:cs typeface="+mn-ea"/>
              <a:sym typeface="+mn-ea"/>
            </a:endParaRPr>
          </a:p>
        </p:txBody>
      </p:sp>
      <p:sp>
        <p:nvSpPr>
          <p:cNvPr id="52" name="任意多边形 51"/>
          <p:cNvSpPr/>
          <p:nvPr>
            <p:custDataLst>
              <p:tags r:id="rId7"/>
            </p:custDataLst>
          </p:nvPr>
        </p:nvSpPr>
        <p:spPr>
          <a:xfrm>
            <a:off x="1280160" y="2675890"/>
            <a:ext cx="1925320" cy="63754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32" h="1004">
                <a:moveTo>
                  <a:pt x="392" y="0"/>
                </a:moveTo>
                <a:lnTo>
                  <a:pt x="2641" y="0"/>
                </a:lnTo>
                <a:cubicBezTo>
                  <a:pt x="2857" y="0"/>
                  <a:pt x="3032" y="175"/>
                  <a:pt x="3032" y="392"/>
                </a:cubicBezTo>
                <a:cubicBezTo>
                  <a:pt x="3032" y="608"/>
                  <a:pt x="2857" y="783"/>
                  <a:pt x="2641" y="783"/>
                </a:cubicBezTo>
                <a:lnTo>
                  <a:pt x="818" y="783"/>
                </a:lnTo>
                <a:lnTo>
                  <a:pt x="597" y="1004"/>
                </a:lnTo>
                <a:lnTo>
                  <a:pt x="597" y="783"/>
                </a:lnTo>
                <a:lnTo>
                  <a:pt x="392" y="783"/>
                </a:lnTo>
                <a:cubicBezTo>
                  <a:pt x="175" y="783"/>
                  <a:pt x="0" y="608"/>
                  <a:pt x="0" y="392"/>
                </a:cubicBezTo>
                <a:cubicBezTo>
                  <a:pt x="0" y="175"/>
                  <a:pt x="175" y="0"/>
                  <a:pt x="392" y="0"/>
                </a:cubicBezTo>
                <a:close/>
              </a:path>
            </a:pathLst>
          </a:custGeom>
          <a:solidFill>
            <a:srgbClr val="FFFFFF">
              <a:alpha val="20000"/>
            </a:srgbClr>
          </a:solidFill>
          <a:ln>
            <a:gradFill>
              <a:gsLst>
                <a:gs pos="0">
                  <a:schemeClr val="accent1">
                    <a:lumMod val="20000"/>
                    <a:lumOff val="80000"/>
                  </a:schemeClr>
                </a:gs>
                <a:gs pos="100000">
                  <a:schemeClr val="accent1">
                    <a:lumMod val="20000"/>
                    <a:lumOff val="80000"/>
                  </a:schemeClr>
                </a:gs>
                <a:gs pos="50000">
                  <a:schemeClr val="accent1">
                    <a:alpha val="40000"/>
                  </a:schemeClr>
                </a:gs>
              </a:gsLst>
              <a:lin ang="0" scaled="0"/>
            </a:gra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179705" numCol="1" spcCol="0" rtlCol="0" fromWordArt="0" anchor="ctr" anchorCtr="0" forceAA="0" compatLnSpc="1">
            <a:noAutofit/>
          </a:bodyPr>
          <a:p>
            <a:pPr lvl="0" algn="ctr">
              <a:spcBef>
                <a:spcPct val="0"/>
              </a:spcBef>
              <a:spcAft>
                <a:spcPct val="0"/>
              </a:spcAft>
              <a:buClrTx/>
              <a:buSzTx/>
              <a:buFontTx/>
            </a:pPr>
            <a:r>
              <a:rPr lang="zh-CN" altLang="en-US" b="1" dirty="0">
                <a:solidFill>
                  <a:srgbClr val="2E5DE3">
                    <a:alpha val="50000"/>
                  </a:srgbClr>
                </a:solidFill>
                <a:uFillTx/>
                <a:latin typeface="微软雅黑" panose="020B0503020204020204" charset="-122"/>
                <a:ea typeface="微软雅黑" panose="020B0503020204020204" charset="-122"/>
                <a:cs typeface="微软雅黑" panose="020B0503020204020204" charset="-122"/>
                <a:sym typeface="+mn-ea"/>
              </a:rPr>
              <a:t>ERP系统</a:t>
            </a:r>
            <a:endParaRPr lang="zh-CN" altLang="en-US" b="1" dirty="0">
              <a:solidFill>
                <a:srgbClr val="2E5DE3">
                  <a:alpha val="50000"/>
                </a:srgb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44" name="任意多边形 43"/>
          <p:cNvSpPr/>
          <p:nvPr>
            <p:custDataLst>
              <p:tags r:id="rId8"/>
            </p:custDataLst>
          </p:nvPr>
        </p:nvSpPr>
        <p:spPr>
          <a:xfrm>
            <a:off x="8655050" y="5189220"/>
            <a:ext cx="1925320" cy="63754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32" h="1004">
                <a:moveTo>
                  <a:pt x="392" y="0"/>
                </a:moveTo>
                <a:lnTo>
                  <a:pt x="2641" y="0"/>
                </a:lnTo>
                <a:cubicBezTo>
                  <a:pt x="2857" y="0"/>
                  <a:pt x="3032" y="175"/>
                  <a:pt x="3032" y="392"/>
                </a:cubicBezTo>
                <a:cubicBezTo>
                  <a:pt x="3032" y="608"/>
                  <a:pt x="2857" y="783"/>
                  <a:pt x="2641" y="783"/>
                </a:cubicBezTo>
                <a:lnTo>
                  <a:pt x="818" y="783"/>
                </a:lnTo>
                <a:lnTo>
                  <a:pt x="597" y="1004"/>
                </a:lnTo>
                <a:lnTo>
                  <a:pt x="597" y="783"/>
                </a:lnTo>
                <a:lnTo>
                  <a:pt x="392" y="783"/>
                </a:lnTo>
                <a:cubicBezTo>
                  <a:pt x="175" y="783"/>
                  <a:pt x="0" y="608"/>
                  <a:pt x="0" y="392"/>
                </a:cubicBezTo>
                <a:cubicBezTo>
                  <a:pt x="0" y="175"/>
                  <a:pt x="175" y="0"/>
                  <a:pt x="392" y="0"/>
                </a:cubicBezTo>
                <a:close/>
              </a:path>
            </a:pathLst>
          </a:custGeom>
          <a:solidFill>
            <a:srgbClr val="FFFFFF">
              <a:alpha val="20000"/>
            </a:srgbClr>
          </a:solidFill>
          <a:ln>
            <a:gradFill>
              <a:gsLst>
                <a:gs pos="0">
                  <a:schemeClr val="accent1">
                    <a:lumMod val="20000"/>
                    <a:lumOff val="80000"/>
                  </a:schemeClr>
                </a:gs>
                <a:gs pos="100000">
                  <a:schemeClr val="accent1">
                    <a:lumMod val="20000"/>
                    <a:lumOff val="80000"/>
                  </a:schemeClr>
                </a:gs>
                <a:gs pos="50000">
                  <a:schemeClr val="accent1">
                    <a:alpha val="40000"/>
                  </a:schemeClr>
                </a:gs>
              </a:gsLst>
              <a:lin ang="0" scaled="0"/>
            </a:gra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215900" numCol="1" spcCol="0" rtlCol="0" fromWordArt="0" anchor="ctr" anchorCtr="0" forceAA="0" compatLnSpc="1">
            <a:noAutofit/>
          </a:bodyPr>
          <a:p>
            <a:pPr lvl="0" algn="ctr">
              <a:spcBef>
                <a:spcPct val="0"/>
              </a:spcBef>
              <a:spcAft>
                <a:spcPct val="0"/>
              </a:spcAft>
              <a:buClrTx/>
              <a:buSzTx/>
              <a:buFontTx/>
            </a:pPr>
            <a:r>
              <a:rPr lang="zh-CN" altLang="en-US" sz="1400" b="1" dirty="0">
                <a:solidFill>
                  <a:srgbClr val="2E5DE3">
                    <a:alpha val="50000"/>
                  </a:srgbClr>
                </a:solidFill>
                <a:uFillTx/>
                <a:latin typeface="微软雅黑" panose="020B0503020204020204" charset="-122"/>
                <a:ea typeface="微软雅黑" panose="020B0503020204020204" charset="-122"/>
                <a:cs typeface="+mn-ea"/>
                <a:sym typeface="+mn-ea"/>
              </a:rPr>
              <a:t>财务管理</a:t>
            </a:r>
            <a:endParaRPr lang="zh-CN" altLang="en-US" sz="1400" b="1" dirty="0">
              <a:solidFill>
                <a:srgbClr val="2E5DE3">
                  <a:alpha val="50000"/>
                </a:srgbClr>
              </a:solidFill>
              <a:uFillTx/>
              <a:latin typeface="微软雅黑" panose="020B0503020204020204" charset="-122"/>
              <a:ea typeface="微软雅黑" panose="020B0503020204020204" charset="-122"/>
              <a:cs typeface="+mn-ea"/>
              <a:sym typeface="+mn-ea"/>
            </a:endParaRPr>
          </a:p>
        </p:txBody>
      </p:sp>
      <p:sp>
        <p:nvSpPr>
          <p:cNvPr id="22" name="任意多边形 21"/>
          <p:cNvSpPr/>
          <p:nvPr>
            <p:custDataLst>
              <p:tags r:id="rId9"/>
            </p:custDataLst>
          </p:nvPr>
        </p:nvSpPr>
        <p:spPr>
          <a:xfrm>
            <a:off x="9400540" y="3069590"/>
            <a:ext cx="1816100" cy="6267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2860" h="987">
                <a:moveTo>
                  <a:pt x="398" y="0"/>
                </a:moveTo>
                <a:lnTo>
                  <a:pt x="2463" y="0"/>
                </a:lnTo>
                <a:cubicBezTo>
                  <a:pt x="2682" y="0"/>
                  <a:pt x="2860" y="178"/>
                  <a:pt x="2860" y="398"/>
                </a:cubicBezTo>
                <a:cubicBezTo>
                  <a:pt x="2860" y="617"/>
                  <a:pt x="2682" y="795"/>
                  <a:pt x="2463" y="795"/>
                </a:cubicBezTo>
                <a:lnTo>
                  <a:pt x="774" y="795"/>
                </a:lnTo>
                <a:lnTo>
                  <a:pt x="582" y="987"/>
                </a:lnTo>
                <a:lnTo>
                  <a:pt x="582" y="795"/>
                </a:lnTo>
                <a:lnTo>
                  <a:pt x="398" y="795"/>
                </a:lnTo>
                <a:cubicBezTo>
                  <a:pt x="178" y="795"/>
                  <a:pt x="0" y="617"/>
                  <a:pt x="0" y="398"/>
                </a:cubicBezTo>
                <a:cubicBezTo>
                  <a:pt x="0" y="178"/>
                  <a:pt x="178" y="0"/>
                  <a:pt x="398" y="0"/>
                </a:cubicBezTo>
                <a:close/>
              </a:path>
            </a:pathLst>
          </a:custGeom>
          <a:solidFill>
            <a:srgbClr val="FFFFFF">
              <a:alpha val="20000"/>
            </a:srgbClr>
          </a:solidFill>
          <a:ln>
            <a:gradFill>
              <a:gsLst>
                <a:gs pos="0">
                  <a:schemeClr val="accent1">
                    <a:lumMod val="20000"/>
                    <a:lumOff val="80000"/>
                  </a:schemeClr>
                </a:gs>
                <a:gs pos="100000">
                  <a:schemeClr val="accent1">
                    <a:lumMod val="20000"/>
                    <a:lumOff val="80000"/>
                  </a:schemeClr>
                </a:gs>
                <a:gs pos="50000">
                  <a:schemeClr val="accent1">
                    <a:alpha val="40000"/>
                  </a:schemeClr>
                </a:gs>
              </a:gsLst>
              <a:lin ang="0" scaled="0"/>
            </a:gra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179705" numCol="1" spcCol="0" rtlCol="0" fromWordArt="0" anchor="ctr" anchorCtr="0" forceAA="0" compatLnSpc="1">
            <a:noAutofit/>
          </a:bodyPr>
          <a:p>
            <a:pPr lvl="0" algn="ctr">
              <a:spcBef>
                <a:spcPct val="0"/>
              </a:spcBef>
              <a:spcAft>
                <a:spcPct val="0"/>
              </a:spcAft>
              <a:buClrTx/>
              <a:buSzTx/>
              <a:buFontTx/>
            </a:pPr>
            <a:r>
              <a:rPr lang="zh-CN" altLang="en-US" sz="1400" b="1">
                <a:solidFill>
                  <a:srgbClr val="2E5DE3">
                    <a:alpha val="50000"/>
                  </a:srgbClr>
                </a:solidFill>
                <a:uFillTx/>
                <a:latin typeface="微软雅黑" panose="020B0503020204020204" charset="-122"/>
                <a:ea typeface="微软雅黑" panose="020B0503020204020204" charset="-122"/>
                <a:cs typeface="+mn-ea"/>
                <a:sym typeface="+mn-ea"/>
              </a:rPr>
              <a:t>进销存</a:t>
            </a:r>
            <a:endParaRPr lang="zh-CN" altLang="en-US" sz="1400" b="1">
              <a:solidFill>
                <a:srgbClr val="2E5DE3">
                  <a:alpha val="50000"/>
                </a:srgbClr>
              </a:solidFill>
              <a:uFillTx/>
              <a:latin typeface="微软雅黑" panose="020B0503020204020204" charset="-122"/>
              <a:ea typeface="微软雅黑" panose="020B0503020204020204" charset="-122"/>
              <a:cs typeface="+mn-ea"/>
              <a:sym typeface="+mn-ea"/>
            </a:endParaRPr>
          </a:p>
        </p:txBody>
      </p:sp>
      <p:sp>
        <p:nvSpPr>
          <p:cNvPr id="11" name="任意多边形 10"/>
          <p:cNvSpPr/>
          <p:nvPr>
            <p:custDataLst>
              <p:tags r:id="rId10"/>
            </p:custDataLst>
          </p:nvPr>
        </p:nvSpPr>
        <p:spPr>
          <a:xfrm>
            <a:off x="2820035" y="4702810"/>
            <a:ext cx="1925320" cy="63754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32" h="1004">
                <a:moveTo>
                  <a:pt x="392" y="0"/>
                </a:moveTo>
                <a:lnTo>
                  <a:pt x="2641" y="0"/>
                </a:lnTo>
                <a:cubicBezTo>
                  <a:pt x="2857" y="0"/>
                  <a:pt x="3032" y="175"/>
                  <a:pt x="3032" y="392"/>
                </a:cubicBezTo>
                <a:cubicBezTo>
                  <a:pt x="3032" y="608"/>
                  <a:pt x="2857" y="783"/>
                  <a:pt x="2641" y="783"/>
                </a:cubicBezTo>
                <a:lnTo>
                  <a:pt x="818" y="783"/>
                </a:lnTo>
                <a:lnTo>
                  <a:pt x="597" y="1004"/>
                </a:lnTo>
                <a:lnTo>
                  <a:pt x="597" y="783"/>
                </a:lnTo>
                <a:lnTo>
                  <a:pt x="392" y="783"/>
                </a:lnTo>
                <a:cubicBezTo>
                  <a:pt x="175" y="783"/>
                  <a:pt x="0" y="608"/>
                  <a:pt x="0" y="392"/>
                </a:cubicBezTo>
                <a:cubicBezTo>
                  <a:pt x="0" y="175"/>
                  <a:pt x="175" y="0"/>
                  <a:pt x="392" y="0"/>
                </a:cubicBezTo>
                <a:close/>
              </a:path>
            </a:pathLst>
          </a:custGeom>
          <a:solidFill>
            <a:srgbClr val="FFFFFF">
              <a:alpha val="40000"/>
            </a:srgbClr>
          </a:solidFill>
          <a:ln>
            <a:gradFill>
              <a:gsLst>
                <a:gs pos="0">
                  <a:schemeClr val="accent1">
                    <a:lumMod val="20000"/>
                    <a:lumOff val="80000"/>
                  </a:schemeClr>
                </a:gs>
                <a:gs pos="100000">
                  <a:schemeClr val="accent1">
                    <a:lumMod val="20000"/>
                    <a:lumOff val="80000"/>
                  </a:schemeClr>
                </a:gs>
                <a:gs pos="50000">
                  <a:schemeClr val="accent1">
                    <a:alpha val="50000"/>
                  </a:schemeClr>
                </a:gs>
              </a:gsLst>
              <a:lin ang="0" scaled="0"/>
            </a:gradFill>
          </a:ln>
          <a:effectLst>
            <a:outerShdw blurRad="63500" dist="508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215900" numCol="1" spcCol="0" rtlCol="0" fromWordArt="0" anchor="ctr" anchorCtr="0" forceAA="0" compatLnSpc="1">
            <a:noAutofit/>
          </a:bodyPr>
          <a:p>
            <a:pPr lvl="0" algn="ctr">
              <a:spcBef>
                <a:spcPct val="0"/>
              </a:spcBef>
              <a:spcAft>
                <a:spcPct val="0"/>
              </a:spcAft>
              <a:buClrTx/>
              <a:buSzTx/>
              <a:buFontTx/>
            </a:pPr>
            <a:r>
              <a:rPr lang="zh-CN" altLang="en-US" sz="1400" b="1" dirty="0">
                <a:solidFill>
                  <a:srgbClr val="2E5DE3">
                    <a:alpha val="60000"/>
                  </a:srgbClr>
                </a:solidFill>
                <a:uFillTx/>
                <a:latin typeface="微软雅黑" panose="020B0503020204020204" charset="-122"/>
                <a:ea typeface="微软雅黑" panose="020B0503020204020204" charset="-122"/>
                <a:cs typeface="+mn-ea"/>
                <a:sym typeface="+mn-ea"/>
              </a:rPr>
              <a:t>车</a:t>
            </a:r>
            <a:r>
              <a:rPr lang="zh-CN" altLang="en-US" sz="1400" b="1" dirty="0">
                <a:solidFill>
                  <a:srgbClr val="2E5DE3">
                    <a:alpha val="60000"/>
                  </a:srgbClr>
                </a:solidFill>
                <a:uFillTx/>
                <a:latin typeface="微软雅黑" panose="020B0503020204020204" charset="-122"/>
                <a:ea typeface="微软雅黑" panose="020B0503020204020204" charset="-122"/>
                <a:cs typeface="+mn-ea"/>
                <a:sym typeface="+mn-ea"/>
              </a:rPr>
              <a:t>销管理</a:t>
            </a:r>
            <a:endParaRPr lang="zh-CN" altLang="en-US" sz="1400" b="1" dirty="0">
              <a:solidFill>
                <a:srgbClr val="2E5DE3">
                  <a:alpha val="60000"/>
                </a:srgbClr>
              </a:solidFill>
              <a:uFillTx/>
              <a:latin typeface="微软雅黑" panose="020B0503020204020204" charset="-122"/>
              <a:ea typeface="微软雅黑" panose="020B0503020204020204" charset="-122"/>
              <a:cs typeface="+mn-ea"/>
              <a:sym typeface="+mn-ea"/>
            </a:endParaRPr>
          </a:p>
        </p:txBody>
      </p:sp>
      <p:sp>
        <p:nvSpPr>
          <p:cNvPr id="53" name="任意多边形 52"/>
          <p:cNvSpPr/>
          <p:nvPr>
            <p:custDataLst>
              <p:tags r:id="rId11"/>
            </p:custDataLst>
          </p:nvPr>
        </p:nvSpPr>
        <p:spPr>
          <a:xfrm>
            <a:off x="4183380" y="5340350"/>
            <a:ext cx="2997835" cy="75565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721" h="1190">
                <a:moveTo>
                  <a:pt x="445" y="0"/>
                </a:moveTo>
                <a:lnTo>
                  <a:pt x="4276" y="0"/>
                </a:lnTo>
                <a:cubicBezTo>
                  <a:pt x="4522" y="0"/>
                  <a:pt x="4721" y="199"/>
                  <a:pt x="4721" y="445"/>
                </a:cubicBezTo>
                <a:cubicBezTo>
                  <a:pt x="4721" y="691"/>
                  <a:pt x="4522" y="890"/>
                  <a:pt x="4276" y="890"/>
                </a:cubicBezTo>
                <a:lnTo>
                  <a:pt x="1213" y="890"/>
                </a:lnTo>
                <a:lnTo>
                  <a:pt x="913" y="1190"/>
                </a:lnTo>
                <a:lnTo>
                  <a:pt x="913" y="890"/>
                </a:lnTo>
                <a:lnTo>
                  <a:pt x="445" y="890"/>
                </a:lnTo>
                <a:cubicBezTo>
                  <a:pt x="199" y="890"/>
                  <a:pt x="0" y="691"/>
                  <a:pt x="0" y="445"/>
                </a:cubicBezTo>
                <a:cubicBezTo>
                  <a:pt x="0" y="199"/>
                  <a:pt x="199" y="0"/>
                  <a:pt x="44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07950" rIns="107950" bIns="288290" numCol="1" spcCol="0" rtlCol="0" fromWordArt="0" anchor="ctr" anchorCtr="0" forceAA="0" compatLnSpc="1">
            <a:noAutofit/>
          </a:bodyPr>
          <a:p>
            <a:pPr lvl="0" algn="ctr">
              <a:spcBef>
                <a:spcPct val="0"/>
              </a:spcBef>
              <a:spcAft>
                <a:spcPct val="0"/>
              </a:spcAft>
              <a:buClrTx/>
              <a:buSzTx/>
              <a:buFontTx/>
            </a:pPr>
            <a:r>
              <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rPr>
              <a:t>订货平台</a:t>
            </a:r>
            <a:endPar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endParaRPr>
          </a:p>
        </p:txBody>
      </p:sp>
      <p:sp>
        <p:nvSpPr>
          <p:cNvPr id="13" name="任意多边形 12"/>
          <p:cNvSpPr/>
          <p:nvPr>
            <p:custDataLst>
              <p:tags r:id="rId12"/>
            </p:custDataLst>
          </p:nvPr>
        </p:nvSpPr>
        <p:spPr>
          <a:xfrm flipH="1">
            <a:off x="5487035" y="4530090"/>
            <a:ext cx="2601595" cy="61277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solidFill>
            <a:srgbClr val="FFFFFF">
              <a:alpha val="40000"/>
            </a:srgbClr>
          </a:solidFill>
          <a:ln>
            <a:gradFill>
              <a:gsLst>
                <a:gs pos="0">
                  <a:schemeClr val="accent1">
                    <a:lumMod val="20000"/>
                    <a:lumOff val="80000"/>
                  </a:schemeClr>
                </a:gs>
                <a:gs pos="100000">
                  <a:schemeClr val="accent1">
                    <a:lumMod val="20000"/>
                    <a:lumOff val="80000"/>
                  </a:schemeClr>
                </a:gs>
                <a:gs pos="50000">
                  <a:schemeClr val="accent1">
                    <a:alpha val="40000"/>
                  </a:schemeClr>
                </a:gs>
              </a:gsLst>
              <a:lin ang="0" scaled="0"/>
            </a:gra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179705" numCol="1" spcCol="0" rtlCol="0" fromWordArt="0" anchor="t" anchorCtr="0" forceAA="0" compatLnSpc="1">
            <a:noAutofit/>
          </a:bodyPr>
          <a:p>
            <a:pPr lvl="0" algn="ctr">
              <a:spcBef>
                <a:spcPct val="0"/>
              </a:spcBef>
              <a:spcAft>
                <a:spcPct val="0"/>
              </a:spcAft>
              <a:buClrTx/>
              <a:buSzTx/>
              <a:buFontTx/>
            </a:pPr>
            <a:r>
              <a:rPr lang="zh-CN" altLang="en-US" sz="1600" b="1" dirty="0">
                <a:solidFill>
                  <a:srgbClr val="2E5DE3">
                    <a:alpha val="50000"/>
                  </a:srgbClr>
                </a:solidFill>
                <a:uFillTx/>
                <a:latin typeface="微软雅黑" panose="020B0503020204020204" charset="-122"/>
                <a:ea typeface="微软雅黑" panose="020B0503020204020204" charset="-122"/>
                <a:cs typeface="+mn-ea"/>
                <a:sym typeface="+mn-ea"/>
              </a:rPr>
              <a:t>拣货管理</a:t>
            </a:r>
            <a:endParaRPr lang="zh-CN" altLang="en-US" sz="1600" b="1" dirty="0">
              <a:solidFill>
                <a:srgbClr val="2E5DE3">
                  <a:alpha val="50000"/>
                </a:srgbClr>
              </a:solidFill>
              <a:uFillTx/>
              <a:latin typeface="微软雅黑" panose="020B0503020204020204" charset="-122"/>
              <a:ea typeface="微软雅黑" panose="020B0503020204020204" charset="-122"/>
              <a:cs typeface="+mn-ea"/>
              <a:sym typeface="+mn-ea"/>
            </a:endParaRPr>
          </a:p>
        </p:txBody>
      </p:sp>
      <p:sp>
        <p:nvSpPr>
          <p:cNvPr id="12" name="矩形 11"/>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120015" y="145415"/>
            <a:ext cx="4852670"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兴吉成智慧仓储</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1924050"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系统</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架构</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endParaRPr>
          </a:p>
        </p:txBody>
      </p:sp>
      <p:sp>
        <p:nvSpPr>
          <p:cNvPr id="16" name="文本框 15"/>
          <p:cNvSpPr txBox="1"/>
          <p:nvPr/>
        </p:nvSpPr>
        <p:spPr>
          <a:xfrm>
            <a:off x="939800" y="1207770"/>
            <a:ext cx="918210" cy="829945"/>
          </a:xfrm>
          <a:prstGeom prst="rect">
            <a:avLst/>
          </a:prstGeom>
          <a:noFill/>
        </p:spPr>
        <p:txBody>
          <a:bodyPr wrap="square" rtlCol="0">
            <a:spAutoFit/>
          </a:bodyPr>
          <a:p>
            <a:r>
              <a:rPr lang="zh-CN" altLang="en-US" sz="2400" b="1">
                <a:solidFill>
                  <a:schemeClr val="bg1"/>
                </a:solidFill>
                <a:latin typeface="微软雅黑" panose="020B0503020204020204" charset="-122"/>
                <a:ea typeface="微软雅黑" panose="020B0503020204020204" charset="-122"/>
                <a:cs typeface="微软雅黑" panose="020B0503020204020204" charset="-122"/>
              </a:rPr>
              <a:t>订货商城</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圆角矩形 3"/>
          <p:cNvSpPr/>
          <p:nvPr/>
        </p:nvSpPr>
        <p:spPr>
          <a:xfrm>
            <a:off x="582295" y="906780"/>
            <a:ext cx="1568450" cy="2466975"/>
          </a:xfrm>
          <a:prstGeom prst="roundRect">
            <a:avLst/>
          </a:prstGeom>
          <a:solidFill>
            <a:srgbClr val="F5F9FB"/>
          </a:solidFill>
          <a:ln>
            <a:gradFill>
              <a:gsLst>
                <a:gs pos="0">
                  <a:schemeClr val="accent1">
                    <a:lumMod val="20000"/>
                    <a:lumOff val="80000"/>
                  </a:schemeClr>
                </a:gs>
                <a:gs pos="100000">
                  <a:schemeClr val="accent1">
                    <a:lumMod val="20000"/>
                    <a:lumOff val="80000"/>
                  </a:schemeClr>
                </a:gs>
                <a:gs pos="50000">
                  <a:srgbClr val="315EE3"/>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803275" y="1049020"/>
            <a:ext cx="1126490" cy="829945"/>
          </a:xfrm>
          <a:prstGeom prst="rect">
            <a:avLst/>
          </a:prstGeom>
          <a:noFill/>
        </p:spPr>
        <p:txBody>
          <a:bodyPr wrap="square" rtlCol="0" anchor="t">
            <a:spAutoFit/>
          </a:bodyPr>
          <a:p>
            <a:pPr algn="ctr">
              <a:spcBef>
                <a:spcPct val="0"/>
              </a:spcBef>
              <a:spcAft>
                <a:spcPct val="0"/>
              </a:spcAft>
              <a:buClrTx/>
              <a:buSzTx/>
              <a:buFontTx/>
            </a:pP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订货</a:t>
            </a:r>
            <a:endPar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endParaRPr>
          </a:p>
          <a:p>
            <a:pPr algn="ctr">
              <a:spcBef>
                <a:spcPct val="0"/>
              </a:spcBef>
              <a:spcAft>
                <a:spcPct val="0"/>
              </a:spcAft>
              <a:buClrTx/>
              <a:buSzTx/>
              <a:buFontTx/>
            </a:pP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商城</a:t>
            </a:r>
            <a:endPar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endParaRPr>
          </a:p>
        </p:txBody>
      </p:sp>
      <p:sp>
        <p:nvSpPr>
          <p:cNvPr id="40" name="圆角矩形 39"/>
          <p:cNvSpPr/>
          <p:nvPr/>
        </p:nvSpPr>
        <p:spPr>
          <a:xfrm>
            <a:off x="688340" y="2219960"/>
            <a:ext cx="1355725" cy="442595"/>
          </a:xfrm>
          <a:prstGeom prst="roundRect">
            <a:avLst>
              <a:gd name="adj" fmla="val 6202"/>
            </a:avLst>
          </a:prstGeom>
          <a:noFill/>
          <a:ln w="28575">
            <a:gradFill>
              <a:gsLst>
                <a:gs pos="0">
                  <a:srgbClr val="E5E9E7"/>
                </a:gs>
                <a:gs pos="100000">
                  <a:schemeClr val="accent5">
                    <a:lumMod val="40000"/>
                    <a:lumOff val="60000"/>
                  </a:schemeClr>
                </a:gs>
                <a:gs pos="50000">
                  <a:srgbClr val="5E8BFF"/>
                </a:gs>
              </a:gsLst>
              <a:lin ang="0" scaled="1"/>
            </a:grad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21" name="文本框 20"/>
          <p:cNvSpPr txBox="1"/>
          <p:nvPr/>
        </p:nvSpPr>
        <p:spPr>
          <a:xfrm>
            <a:off x="688340" y="2239010"/>
            <a:ext cx="1355725" cy="368300"/>
          </a:xfrm>
          <a:prstGeom prst="rect">
            <a:avLst/>
          </a:prstGeom>
          <a:noFill/>
        </p:spPr>
        <p:txBody>
          <a:bodyPr wrap="square" rtlCol="0">
            <a:spAutoFit/>
          </a:bodyPr>
          <a:p>
            <a:pPr indent="0">
              <a:buFont typeface="Wingdings" panose="05000000000000000000" charset="0"/>
              <a:buNone/>
            </a:pPr>
            <a:r>
              <a:rPr 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微信小程序</a:t>
            </a:r>
            <a:endParaRPr 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6" name="圆角矩形 5"/>
          <p:cNvSpPr/>
          <p:nvPr/>
        </p:nvSpPr>
        <p:spPr>
          <a:xfrm>
            <a:off x="688340" y="2789555"/>
            <a:ext cx="1355725" cy="442595"/>
          </a:xfrm>
          <a:prstGeom prst="roundRect">
            <a:avLst>
              <a:gd name="adj" fmla="val 6202"/>
            </a:avLst>
          </a:prstGeom>
          <a:noFill/>
          <a:ln w="28575">
            <a:gradFill>
              <a:gsLst>
                <a:gs pos="0">
                  <a:srgbClr val="E5E9E7"/>
                </a:gs>
                <a:gs pos="100000">
                  <a:schemeClr val="accent5">
                    <a:lumMod val="40000"/>
                    <a:lumOff val="60000"/>
                  </a:schemeClr>
                </a:gs>
                <a:gs pos="50000">
                  <a:srgbClr val="5E8BFF"/>
                </a:gs>
              </a:gsLst>
              <a:lin ang="0" scaled="1"/>
            </a:grad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7" name="文本框 6"/>
          <p:cNvSpPr txBox="1"/>
          <p:nvPr/>
        </p:nvSpPr>
        <p:spPr>
          <a:xfrm>
            <a:off x="802640" y="2808605"/>
            <a:ext cx="1355725" cy="368300"/>
          </a:xfrm>
          <a:prstGeom prst="rect">
            <a:avLst/>
          </a:prstGeom>
          <a:noFill/>
        </p:spPr>
        <p:txBody>
          <a:bodyPr wrap="square" rtlCol="0">
            <a:spAutoFit/>
          </a:bodyPr>
          <a:p>
            <a:pPr indent="0">
              <a:buFont typeface="Wingdings" panose="05000000000000000000" charset="0"/>
              <a:buNone/>
            </a:pPr>
            <a:r>
              <a:rPr lang="en-US" alt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PC</a:t>
            </a:r>
            <a:r>
              <a:rPr lang="zh-CN" altLang="en-US">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端网页</a:t>
            </a:r>
            <a:endParaRPr lang="zh-CN" altLang="en-US">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 name="圆角矩形 7"/>
          <p:cNvSpPr/>
          <p:nvPr/>
        </p:nvSpPr>
        <p:spPr>
          <a:xfrm>
            <a:off x="582295" y="3629660"/>
            <a:ext cx="1568450" cy="3071495"/>
          </a:xfrm>
          <a:prstGeom prst="roundRect">
            <a:avLst/>
          </a:prstGeom>
          <a:solidFill>
            <a:srgbClr val="F5F9FB"/>
          </a:solidFill>
          <a:ln>
            <a:gradFill>
              <a:gsLst>
                <a:gs pos="0">
                  <a:schemeClr val="accent1">
                    <a:lumMod val="20000"/>
                    <a:lumOff val="80000"/>
                  </a:schemeClr>
                </a:gs>
                <a:gs pos="100000">
                  <a:schemeClr val="accent1">
                    <a:lumMod val="20000"/>
                    <a:lumOff val="80000"/>
                  </a:schemeClr>
                </a:gs>
                <a:gs pos="50000">
                  <a:srgbClr val="315EE3"/>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803275" y="3771900"/>
            <a:ext cx="1126490" cy="829945"/>
          </a:xfrm>
          <a:prstGeom prst="rect">
            <a:avLst/>
          </a:prstGeom>
          <a:noFill/>
        </p:spPr>
        <p:txBody>
          <a:bodyPr wrap="square" rtlCol="0" anchor="t">
            <a:spAutoFit/>
          </a:bodyPr>
          <a:p>
            <a:pPr algn="ctr">
              <a:spcBef>
                <a:spcPct val="0"/>
              </a:spcBef>
              <a:spcAft>
                <a:spcPct val="0"/>
              </a:spcAft>
              <a:buClrTx/>
              <a:buSzTx/>
              <a:buFontTx/>
            </a:pP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管理</a:t>
            </a:r>
            <a:endPar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endParaRPr>
          </a:p>
          <a:p>
            <a:pPr algn="ctr">
              <a:spcBef>
                <a:spcPct val="0"/>
              </a:spcBef>
              <a:spcAft>
                <a:spcPct val="0"/>
              </a:spcAft>
              <a:buClrTx/>
              <a:buSzTx/>
              <a:buFontTx/>
            </a:pP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后台</a:t>
            </a:r>
            <a:endPar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endParaRPr>
          </a:p>
        </p:txBody>
      </p:sp>
      <p:sp>
        <p:nvSpPr>
          <p:cNvPr id="10" name="圆角矩形 9"/>
          <p:cNvSpPr/>
          <p:nvPr/>
        </p:nvSpPr>
        <p:spPr>
          <a:xfrm>
            <a:off x="688340" y="4942840"/>
            <a:ext cx="1355725" cy="442595"/>
          </a:xfrm>
          <a:prstGeom prst="roundRect">
            <a:avLst>
              <a:gd name="adj" fmla="val 6202"/>
            </a:avLst>
          </a:prstGeom>
          <a:noFill/>
          <a:ln w="28575">
            <a:gradFill>
              <a:gsLst>
                <a:gs pos="0">
                  <a:srgbClr val="E5E9E7"/>
                </a:gs>
                <a:gs pos="100000">
                  <a:schemeClr val="accent5">
                    <a:lumMod val="40000"/>
                    <a:lumOff val="60000"/>
                  </a:schemeClr>
                </a:gs>
                <a:gs pos="50000">
                  <a:srgbClr val="5E8BFF"/>
                </a:gs>
              </a:gsLst>
              <a:lin ang="0" scaled="1"/>
            </a:grad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1" name="文本框 10"/>
          <p:cNvSpPr txBox="1"/>
          <p:nvPr/>
        </p:nvSpPr>
        <p:spPr>
          <a:xfrm>
            <a:off x="688340" y="4961890"/>
            <a:ext cx="1355725" cy="368300"/>
          </a:xfrm>
          <a:prstGeom prst="rect">
            <a:avLst/>
          </a:prstGeom>
          <a:noFill/>
        </p:spPr>
        <p:txBody>
          <a:bodyPr wrap="square" rtlCol="0">
            <a:spAutoFit/>
          </a:bodyPr>
          <a:p>
            <a:pPr indent="0">
              <a:buFont typeface="Wingdings" panose="05000000000000000000" charset="0"/>
              <a:buNone/>
            </a:pPr>
            <a:r>
              <a:rPr 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微信小程序</a:t>
            </a:r>
            <a:endParaRPr 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688340" y="5512435"/>
            <a:ext cx="1355725" cy="442595"/>
          </a:xfrm>
          <a:prstGeom prst="roundRect">
            <a:avLst>
              <a:gd name="adj" fmla="val 6202"/>
            </a:avLst>
          </a:prstGeom>
          <a:noFill/>
          <a:ln w="28575">
            <a:gradFill>
              <a:gsLst>
                <a:gs pos="0">
                  <a:srgbClr val="E5E9E7"/>
                </a:gs>
                <a:gs pos="100000">
                  <a:schemeClr val="accent5">
                    <a:lumMod val="40000"/>
                    <a:lumOff val="60000"/>
                  </a:schemeClr>
                </a:gs>
                <a:gs pos="50000">
                  <a:srgbClr val="5E8BFF"/>
                </a:gs>
              </a:gsLst>
              <a:lin ang="0" scaled="1"/>
            </a:grad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7" name="文本框 16"/>
          <p:cNvSpPr txBox="1"/>
          <p:nvPr/>
        </p:nvSpPr>
        <p:spPr>
          <a:xfrm>
            <a:off x="802640" y="5531485"/>
            <a:ext cx="1355725" cy="368300"/>
          </a:xfrm>
          <a:prstGeom prst="rect">
            <a:avLst/>
          </a:prstGeom>
          <a:noFill/>
        </p:spPr>
        <p:txBody>
          <a:bodyPr wrap="square" rtlCol="0">
            <a:spAutoFit/>
          </a:bodyPr>
          <a:p>
            <a:pPr indent="0">
              <a:buFont typeface="Wingdings" panose="05000000000000000000" charset="0"/>
              <a:buNone/>
            </a:pPr>
            <a:r>
              <a:rPr lang="zh-CN" altLang="en-US">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手机</a:t>
            </a:r>
            <a:r>
              <a:rPr lang="en-US" alt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APP</a:t>
            </a:r>
            <a:endParaRPr lang="en-US" alt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795020" y="6101080"/>
            <a:ext cx="1355725" cy="368300"/>
          </a:xfrm>
          <a:prstGeom prst="rect">
            <a:avLst/>
          </a:prstGeom>
          <a:noFill/>
        </p:spPr>
        <p:txBody>
          <a:bodyPr wrap="square" rtlCol="0">
            <a:spAutoFit/>
          </a:bodyPr>
          <a:p>
            <a:pPr indent="0">
              <a:buFont typeface="Wingdings" panose="05000000000000000000" charset="0"/>
              <a:buNone/>
            </a:pPr>
            <a:r>
              <a:rPr lang="en-US" alt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PC</a:t>
            </a:r>
            <a:r>
              <a:rPr lang="zh-CN" altLang="en-US">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端网页</a:t>
            </a:r>
            <a:endParaRPr lang="zh-CN" altLang="en-US">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9" name="圆角矩形 18"/>
          <p:cNvSpPr/>
          <p:nvPr/>
        </p:nvSpPr>
        <p:spPr>
          <a:xfrm>
            <a:off x="688340" y="6082030"/>
            <a:ext cx="1355725" cy="442595"/>
          </a:xfrm>
          <a:prstGeom prst="roundRect">
            <a:avLst>
              <a:gd name="adj" fmla="val 6202"/>
            </a:avLst>
          </a:prstGeom>
          <a:noFill/>
          <a:ln w="28575">
            <a:gradFill>
              <a:gsLst>
                <a:gs pos="0">
                  <a:srgbClr val="E5E9E7"/>
                </a:gs>
                <a:gs pos="100000">
                  <a:schemeClr val="accent5">
                    <a:lumMod val="40000"/>
                    <a:lumOff val="60000"/>
                  </a:schemeClr>
                </a:gs>
                <a:gs pos="50000">
                  <a:srgbClr val="5E8BFF"/>
                </a:gs>
              </a:gsLst>
              <a:lin ang="0" scaled="1"/>
            </a:grad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20" name="右箭头 19"/>
          <p:cNvSpPr/>
          <p:nvPr/>
        </p:nvSpPr>
        <p:spPr>
          <a:xfrm>
            <a:off x="2290445" y="1633855"/>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右箭头 22"/>
          <p:cNvSpPr/>
          <p:nvPr/>
        </p:nvSpPr>
        <p:spPr>
          <a:xfrm>
            <a:off x="3637915" y="1633855"/>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圆角矩形 23"/>
          <p:cNvSpPr/>
          <p:nvPr/>
        </p:nvSpPr>
        <p:spPr>
          <a:xfrm>
            <a:off x="2795270" y="906780"/>
            <a:ext cx="689610" cy="5793740"/>
          </a:xfrm>
          <a:prstGeom prst="roundRect">
            <a:avLst/>
          </a:prstGeom>
          <a:solidFill>
            <a:srgbClr val="F5F9FB"/>
          </a:solidFill>
          <a:ln>
            <a:gradFill>
              <a:gsLst>
                <a:gs pos="0">
                  <a:schemeClr val="accent1">
                    <a:lumMod val="20000"/>
                    <a:lumOff val="80000"/>
                  </a:schemeClr>
                </a:gs>
                <a:gs pos="100000">
                  <a:schemeClr val="accent1">
                    <a:lumMod val="20000"/>
                    <a:lumOff val="80000"/>
                  </a:schemeClr>
                </a:gs>
                <a:gs pos="50000">
                  <a:srgbClr val="315EE3"/>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文本框 25"/>
          <p:cNvSpPr txBox="1"/>
          <p:nvPr/>
        </p:nvSpPr>
        <p:spPr>
          <a:xfrm>
            <a:off x="2906395" y="1991995"/>
            <a:ext cx="459740" cy="3907790"/>
          </a:xfrm>
          <a:prstGeom prst="rect">
            <a:avLst/>
          </a:prstGeom>
          <a:noFill/>
        </p:spPr>
        <p:txBody>
          <a:bodyPr vert="eaVert" wrap="square" rtlCol="0">
            <a:spAutoFit/>
          </a:bodyPr>
          <a:p>
            <a:r>
              <a:rPr lang="zh-CN" altLang="en-US">
                <a:latin typeface="微软雅黑" panose="020B0503020204020204" charset="-122"/>
                <a:ea typeface="微软雅黑" panose="020B0503020204020204" charset="-122"/>
                <a:cs typeface="微软雅黑" panose="020B0503020204020204" charset="-122"/>
              </a:rPr>
              <a:t>数据接口</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订单获取</a:t>
            </a:r>
            <a:r>
              <a:rPr lang="en-US" altLang="zh-CN">
                <a:latin typeface="微软雅黑" panose="020B0503020204020204" charset="-122"/>
                <a:ea typeface="微软雅黑" panose="020B0503020204020204" charset="-122"/>
                <a:cs typeface="微软雅黑" panose="020B0503020204020204" charset="-122"/>
              </a:rPr>
              <a:t> / </a:t>
            </a:r>
            <a:r>
              <a:rPr lang="zh-CN" altLang="en-US">
                <a:latin typeface="微软雅黑" panose="020B0503020204020204" charset="-122"/>
                <a:ea typeface="微软雅黑" panose="020B0503020204020204" charset="-122"/>
                <a:cs typeface="微软雅黑" panose="020B0503020204020204" charset="-122"/>
              </a:rPr>
              <a:t>产品上下架</a:t>
            </a:r>
            <a:endParaRPr lang="zh-CN" altLang="en-US">
              <a:latin typeface="微软雅黑" panose="020B0503020204020204" charset="-122"/>
              <a:ea typeface="微软雅黑" panose="020B0503020204020204" charset="-122"/>
              <a:cs typeface="微软雅黑" panose="020B0503020204020204" charset="-122"/>
            </a:endParaRPr>
          </a:p>
        </p:txBody>
      </p:sp>
      <p:sp>
        <p:nvSpPr>
          <p:cNvPr id="28" name="右箭头 27"/>
          <p:cNvSpPr/>
          <p:nvPr/>
        </p:nvSpPr>
        <p:spPr>
          <a:xfrm>
            <a:off x="2290445" y="4439920"/>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右箭头 28"/>
          <p:cNvSpPr/>
          <p:nvPr/>
        </p:nvSpPr>
        <p:spPr>
          <a:xfrm>
            <a:off x="3637915" y="4439920"/>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右箭头 29"/>
          <p:cNvSpPr/>
          <p:nvPr/>
        </p:nvSpPr>
        <p:spPr>
          <a:xfrm rot="10800000">
            <a:off x="2239645" y="2239010"/>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右箭头 30"/>
          <p:cNvSpPr/>
          <p:nvPr/>
        </p:nvSpPr>
        <p:spPr>
          <a:xfrm rot="10800000">
            <a:off x="3587115" y="2239010"/>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右箭头 31"/>
          <p:cNvSpPr/>
          <p:nvPr/>
        </p:nvSpPr>
        <p:spPr>
          <a:xfrm rot="10800000">
            <a:off x="2265045" y="5108575"/>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右箭头 32"/>
          <p:cNvSpPr/>
          <p:nvPr/>
        </p:nvSpPr>
        <p:spPr>
          <a:xfrm rot="10800000">
            <a:off x="3612515" y="5108575"/>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圆角矩形 33"/>
          <p:cNvSpPr/>
          <p:nvPr/>
        </p:nvSpPr>
        <p:spPr>
          <a:xfrm>
            <a:off x="4350385" y="906780"/>
            <a:ext cx="7398385" cy="2266315"/>
          </a:xfrm>
          <a:prstGeom prst="roundRect">
            <a:avLst>
              <a:gd name="adj" fmla="val 6202"/>
            </a:avLst>
          </a:prstGeom>
          <a:noFill/>
          <a:ln w="28575">
            <a:gradFill>
              <a:gsLst>
                <a:gs pos="0">
                  <a:srgbClr val="62AAFF"/>
                </a:gs>
                <a:gs pos="100000">
                  <a:srgbClr val="63ADFF"/>
                </a:gs>
                <a:gs pos="50000">
                  <a:srgbClr val="5E8BFF"/>
                </a:gs>
              </a:gsLst>
              <a:lin ang="0" scaled="1"/>
            </a:grad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35" name="圆角矩形 34"/>
          <p:cNvSpPr/>
          <p:nvPr/>
        </p:nvSpPr>
        <p:spPr>
          <a:xfrm>
            <a:off x="4422140" y="3720465"/>
            <a:ext cx="7398385" cy="2980055"/>
          </a:xfrm>
          <a:prstGeom prst="roundRect">
            <a:avLst>
              <a:gd name="adj" fmla="val 6202"/>
            </a:avLst>
          </a:prstGeom>
          <a:noFill/>
          <a:ln w="28575">
            <a:gradFill>
              <a:gsLst>
                <a:gs pos="0">
                  <a:srgbClr val="62AAFF"/>
                </a:gs>
                <a:gs pos="100000">
                  <a:srgbClr val="63ADFF"/>
                </a:gs>
                <a:gs pos="50000">
                  <a:srgbClr val="5E8BFF"/>
                </a:gs>
              </a:gsLst>
              <a:lin ang="0" scaled="1"/>
            </a:grad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36" name="右箭头 35"/>
          <p:cNvSpPr/>
          <p:nvPr/>
        </p:nvSpPr>
        <p:spPr>
          <a:xfrm rot="16200000">
            <a:off x="7209155" y="3268028"/>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右箭头 36"/>
          <p:cNvSpPr/>
          <p:nvPr/>
        </p:nvSpPr>
        <p:spPr>
          <a:xfrm rot="16200000">
            <a:off x="7856220" y="3268028"/>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右箭头 37"/>
          <p:cNvSpPr/>
          <p:nvPr/>
        </p:nvSpPr>
        <p:spPr>
          <a:xfrm rot="16200000">
            <a:off x="8503285" y="3268028"/>
            <a:ext cx="476250" cy="403860"/>
          </a:xfrm>
          <a:prstGeom prst="rightArrow">
            <a:avLst/>
          </a:prstGeom>
          <a:gradFill>
            <a:gsLst>
              <a:gs pos="58000">
                <a:srgbClr val="60A3FF"/>
              </a:gs>
              <a:gs pos="1000">
                <a:srgbClr val="E5E9E7"/>
              </a:gs>
              <a:gs pos="100000">
                <a:srgbClr val="315EE3"/>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圆角矩形 38"/>
          <p:cNvSpPr/>
          <p:nvPr/>
        </p:nvSpPr>
        <p:spPr>
          <a:xfrm>
            <a:off x="5083175" y="1001395"/>
            <a:ext cx="1577975" cy="988695"/>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圆角矩形 41"/>
          <p:cNvSpPr/>
          <p:nvPr/>
        </p:nvSpPr>
        <p:spPr>
          <a:xfrm>
            <a:off x="5083175" y="2107565"/>
            <a:ext cx="1577975" cy="988695"/>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圆角矩形 48"/>
          <p:cNvSpPr/>
          <p:nvPr/>
        </p:nvSpPr>
        <p:spPr>
          <a:xfrm>
            <a:off x="6746240" y="1001395"/>
            <a:ext cx="1577975" cy="988695"/>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圆角矩形 49"/>
          <p:cNvSpPr/>
          <p:nvPr/>
        </p:nvSpPr>
        <p:spPr>
          <a:xfrm>
            <a:off x="6746240" y="2107565"/>
            <a:ext cx="1577975" cy="988695"/>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1" name="圆角矩形 50"/>
          <p:cNvSpPr/>
          <p:nvPr/>
        </p:nvSpPr>
        <p:spPr>
          <a:xfrm>
            <a:off x="8409305" y="1001395"/>
            <a:ext cx="1577975" cy="988695"/>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圆角矩形 51"/>
          <p:cNvSpPr/>
          <p:nvPr/>
        </p:nvSpPr>
        <p:spPr>
          <a:xfrm>
            <a:off x="8409305" y="2107565"/>
            <a:ext cx="1577975" cy="988695"/>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圆角矩形 52"/>
          <p:cNvSpPr/>
          <p:nvPr/>
        </p:nvSpPr>
        <p:spPr>
          <a:xfrm>
            <a:off x="10072370" y="1001395"/>
            <a:ext cx="1577975" cy="988695"/>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圆角矩形 53"/>
          <p:cNvSpPr/>
          <p:nvPr/>
        </p:nvSpPr>
        <p:spPr>
          <a:xfrm>
            <a:off x="10072370" y="2107565"/>
            <a:ext cx="1577975" cy="988695"/>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7" name="文本框 56"/>
          <p:cNvSpPr txBox="1"/>
          <p:nvPr/>
        </p:nvSpPr>
        <p:spPr>
          <a:xfrm>
            <a:off x="4485640" y="1233170"/>
            <a:ext cx="459740" cy="1687830"/>
          </a:xfrm>
          <a:prstGeom prst="rect">
            <a:avLst/>
          </a:prstGeom>
          <a:noFill/>
        </p:spPr>
        <p:txBody>
          <a:bodyPr vert="eaVert" wrap="square" rtlCol="0">
            <a:spAutoFit/>
          </a:bodyPr>
          <a:p>
            <a:r>
              <a:rPr lang="en-US" altLang="zh-CN" b="1">
                <a:solidFill>
                  <a:srgbClr val="5F84FF"/>
                </a:solidFill>
                <a:latin typeface="微软雅黑" panose="020B0503020204020204" charset="-122"/>
                <a:ea typeface="微软雅黑" panose="020B0503020204020204" charset="-122"/>
                <a:cs typeface="微软雅黑" panose="020B0503020204020204" charset="-122"/>
              </a:rPr>
              <a:t>ERP </a:t>
            </a:r>
            <a:r>
              <a:rPr lang="zh-CN" altLang="en-US" b="1">
                <a:solidFill>
                  <a:srgbClr val="5F84FF"/>
                </a:solidFill>
                <a:latin typeface="微软雅黑" panose="020B0503020204020204" charset="-122"/>
                <a:ea typeface="微软雅黑" panose="020B0503020204020204" charset="-122"/>
                <a:cs typeface="微软雅黑" panose="020B0503020204020204" charset="-122"/>
              </a:rPr>
              <a:t>核心应用</a:t>
            </a:r>
            <a:endParaRPr lang="zh-CN" altLang="en-US" b="1">
              <a:solidFill>
                <a:srgbClr val="5F84FF"/>
              </a:solidFill>
              <a:latin typeface="微软雅黑" panose="020B0503020204020204" charset="-122"/>
              <a:ea typeface="微软雅黑" panose="020B0503020204020204" charset="-122"/>
              <a:cs typeface="微软雅黑" panose="020B0503020204020204" charset="-122"/>
            </a:endParaRPr>
          </a:p>
        </p:txBody>
      </p:sp>
      <p:sp>
        <p:nvSpPr>
          <p:cNvPr id="58" name="圆角矩形 57"/>
          <p:cNvSpPr/>
          <p:nvPr/>
        </p:nvSpPr>
        <p:spPr>
          <a:xfrm rot="5400000">
            <a:off x="7868920" y="2823845"/>
            <a:ext cx="514350" cy="7049135"/>
          </a:xfrm>
          <a:prstGeom prst="roundRect">
            <a:avLst/>
          </a:prstGeom>
          <a:solidFill>
            <a:srgbClr val="F5F9FB"/>
          </a:solidFill>
          <a:ln>
            <a:gradFill>
              <a:gsLst>
                <a:gs pos="0">
                  <a:srgbClr val="60A3FF"/>
                </a:gs>
                <a:gs pos="100000">
                  <a:srgbClr val="60A3FF"/>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9" name="圆角矩形 58"/>
          <p:cNvSpPr/>
          <p:nvPr/>
        </p:nvSpPr>
        <p:spPr>
          <a:xfrm>
            <a:off x="4601845" y="3860165"/>
            <a:ext cx="3493135" cy="1032510"/>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0" name="圆角矩形 59"/>
          <p:cNvSpPr/>
          <p:nvPr/>
        </p:nvSpPr>
        <p:spPr>
          <a:xfrm>
            <a:off x="4601845" y="4966335"/>
            <a:ext cx="3493135" cy="1033145"/>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1" name="圆角矩形 60"/>
          <p:cNvSpPr/>
          <p:nvPr/>
        </p:nvSpPr>
        <p:spPr>
          <a:xfrm>
            <a:off x="8185785" y="3860165"/>
            <a:ext cx="3493135" cy="1032510"/>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圆角矩形 61"/>
          <p:cNvSpPr/>
          <p:nvPr/>
        </p:nvSpPr>
        <p:spPr>
          <a:xfrm>
            <a:off x="8185785" y="4966335"/>
            <a:ext cx="3493135" cy="1032510"/>
          </a:xfrm>
          <a:prstGeom prst="roundRect">
            <a:avLst/>
          </a:prstGeom>
          <a:solidFill>
            <a:srgbClr val="F5F9FB"/>
          </a:solidFill>
          <a:ln>
            <a:gradFill>
              <a:gsLst>
                <a:gs pos="0">
                  <a:schemeClr val="accent1">
                    <a:lumMod val="20000"/>
                    <a:lumOff val="80000"/>
                  </a:schemeClr>
                </a:gs>
                <a:gs pos="100000">
                  <a:srgbClr val="A1C6F3"/>
                </a:gs>
                <a:gs pos="50000">
                  <a:srgbClr val="2486DA"/>
                </a:gs>
              </a:gsLst>
              <a:lin ang="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文本框 62"/>
          <p:cNvSpPr txBox="1"/>
          <p:nvPr/>
        </p:nvSpPr>
        <p:spPr>
          <a:xfrm>
            <a:off x="5070475" y="1185545"/>
            <a:ext cx="459740" cy="622300"/>
          </a:xfrm>
          <a:prstGeom prst="rect">
            <a:avLst/>
          </a:prstGeom>
          <a:noFill/>
        </p:spPr>
        <p:txBody>
          <a:bodyPr vert="eaVert" wrap="square" rtlCol="0">
            <a:spAutoFit/>
          </a:bodyPr>
          <a:p>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rPr>
              <a:t>商品</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endParaRPr>
          </a:p>
        </p:txBody>
      </p:sp>
      <p:sp>
        <p:nvSpPr>
          <p:cNvPr id="64" name="文本框 63"/>
          <p:cNvSpPr txBox="1"/>
          <p:nvPr/>
        </p:nvSpPr>
        <p:spPr>
          <a:xfrm>
            <a:off x="5070475" y="2324100"/>
            <a:ext cx="459740" cy="622300"/>
          </a:xfrm>
          <a:prstGeom prst="rect">
            <a:avLst/>
          </a:prstGeom>
          <a:noFill/>
        </p:spPr>
        <p:txBody>
          <a:bodyPr vert="eaVert" wrap="square" rtlCol="0">
            <a:spAutoFit/>
          </a:bodyPr>
          <a:p>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rPr>
              <a:t>库存</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endParaRPr>
          </a:p>
        </p:txBody>
      </p:sp>
      <p:sp>
        <p:nvSpPr>
          <p:cNvPr id="65" name="文本框 64"/>
          <p:cNvSpPr txBox="1"/>
          <p:nvPr/>
        </p:nvSpPr>
        <p:spPr>
          <a:xfrm>
            <a:off x="6696710" y="1185545"/>
            <a:ext cx="459740" cy="744855"/>
          </a:xfrm>
          <a:prstGeom prst="rect">
            <a:avLst/>
          </a:prstGeom>
          <a:noFill/>
        </p:spPr>
        <p:txBody>
          <a:bodyPr vert="eaVert" wrap="square" rtlCol="0">
            <a:spAutoFit/>
          </a:bodyPr>
          <a:p>
            <a:r>
              <a:rPr lang="en-US" altLang="zh-CN">
                <a:solidFill>
                  <a:schemeClr val="tx1">
                    <a:lumMod val="85000"/>
                    <a:lumOff val="15000"/>
                  </a:schemeClr>
                </a:solidFill>
                <a:latin typeface="微软雅黑" panose="020B0503020204020204" charset="-122"/>
                <a:ea typeface="微软雅黑" panose="020B0503020204020204" charset="-122"/>
                <a:cs typeface="等线" panose="02010600030101010101" charset="-122"/>
              </a:rPr>
              <a:t>OMS</a:t>
            </a:r>
            <a:endParaRPr lang="en-US" altLang="zh-CN">
              <a:solidFill>
                <a:schemeClr val="tx1">
                  <a:lumMod val="85000"/>
                  <a:lumOff val="15000"/>
                </a:schemeClr>
              </a:solidFill>
              <a:latin typeface="微软雅黑" panose="020B0503020204020204" charset="-122"/>
              <a:ea typeface="微软雅黑" panose="020B0503020204020204" charset="-122"/>
              <a:cs typeface="等线" panose="02010600030101010101" charset="-122"/>
            </a:endParaRPr>
          </a:p>
        </p:txBody>
      </p:sp>
      <p:sp>
        <p:nvSpPr>
          <p:cNvPr id="66" name="文本框 65"/>
          <p:cNvSpPr txBox="1"/>
          <p:nvPr/>
        </p:nvSpPr>
        <p:spPr>
          <a:xfrm>
            <a:off x="6696710" y="2324100"/>
            <a:ext cx="459740" cy="622300"/>
          </a:xfrm>
          <a:prstGeom prst="rect">
            <a:avLst/>
          </a:prstGeom>
          <a:noFill/>
        </p:spPr>
        <p:txBody>
          <a:bodyPr vert="eaVert" wrap="square" rtlCol="0">
            <a:spAutoFit/>
          </a:bodyPr>
          <a:p>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rPr>
              <a:t>财务</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endParaRPr>
          </a:p>
        </p:txBody>
      </p:sp>
      <p:sp>
        <p:nvSpPr>
          <p:cNvPr id="67" name="文本框 66"/>
          <p:cNvSpPr txBox="1"/>
          <p:nvPr/>
        </p:nvSpPr>
        <p:spPr>
          <a:xfrm>
            <a:off x="8394700" y="1185545"/>
            <a:ext cx="459740" cy="744855"/>
          </a:xfrm>
          <a:prstGeom prst="rect">
            <a:avLst/>
          </a:prstGeom>
          <a:noFill/>
        </p:spPr>
        <p:txBody>
          <a:bodyPr vert="eaVert" wrap="square" rtlCol="0">
            <a:spAutoFit/>
          </a:bodyPr>
          <a:p>
            <a:r>
              <a:rPr lang="en-US" altLang="zh-CN">
                <a:solidFill>
                  <a:schemeClr val="tx1">
                    <a:lumMod val="85000"/>
                    <a:lumOff val="15000"/>
                  </a:schemeClr>
                </a:solidFill>
                <a:latin typeface="微软雅黑" panose="020B0503020204020204" charset="-122"/>
                <a:ea typeface="微软雅黑" panose="020B0503020204020204" charset="-122"/>
                <a:cs typeface="等线" panose="02010600030101010101" charset="-122"/>
              </a:rPr>
              <a:t>CRM</a:t>
            </a:r>
            <a:endParaRPr lang="en-US" altLang="zh-CN">
              <a:solidFill>
                <a:schemeClr val="tx1">
                  <a:lumMod val="85000"/>
                  <a:lumOff val="15000"/>
                </a:schemeClr>
              </a:solidFill>
              <a:latin typeface="微软雅黑" panose="020B0503020204020204" charset="-122"/>
              <a:ea typeface="微软雅黑" panose="020B0503020204020204" charset="-122"/>
              <a:cs typeface="等线" panose="02010600030101010101" charset="-122"/>
            </a:endParaRPr>
          </a:p>
        </p:txBody>
      </p:sp>
      <p:sp>
        <p:nvSpPr>
          <p:cNvPr id="68" name="文本框 67"/>
          <p:cNvSpPr txBox="1"/>
          <p:nvPr/>
        </p:nvSpPr>
        <p:spPr>
          <a:xfrm>
            <a:off x="8394700" y="2324100"/>
            <a:ext cx="459740" cy="622300"/>
          </a:xfrm>
          <a:prstGeom prst="rect">
            <a:avLst/>
          </a:prstGeom>
          <a:noFill/>
        </p:spPr>
        <p:txBody>
          <a:bodyPr vert="eaVert" wrap="square" rtlCol="0">
            <a:spAutoFit/>
          </a:bodyPr>
          <a:p>
            <a:r>
              <a:rPr lang="en-US" altLang="zh-CN">
                <a:solidFill>
                  <a:schemeClr val="tx1">
                    <a:lumMod val="85000"/>
                    <a:lumOff val="15000"/>
                  </a:schemeClr>
                </a:solidFill>
                <a:latin typeface="微软雅黑" panose="020B0503020204020204" charset="-122"/>
                <a:ea typeface="微软雅黑" panose="020B0503020204020204" charset="-122"/>
                <a:cs typeface="等线" panose="02010600030101010101" charset="-122"/>
              </a:rPr>
              <a:t>TMS</a:t>
            </a:r>
            <a:endParaRPr lang="en-US" altLang="zh-CN">
              <a:solidFill>
                <a:schemeClr val="tx1">
                  <a:lumMod val="85000"/>
                  <a:lumOff val="15000"/>
                </a:schemeClr>
              </a:solidFill>
              <a:latin typeface="微软雅黑" panose="020B0503020204020204" charset="-122"/>
              <a:ea typeface="微软雅黑" panose="020B0503020204020204" charset="-122"/>
              <a:cs typeface="等线" panose="02010600030101010101" charset="-122"/>
            </a:endParaRPr>
          </a:p>
        </p:txBody>
      </p:sp>
      <p:sp>
        <p:nvSpPr>
          <p:cNvPr id="69" name="文本框 68"/>
          <p:cNvSpPr txBox="1"/>
          <p:nvPr/>
        </p:nvSpPr>
        <p:spPr>
          <a:xfrm>
            <a:off x="10061575" y="1185545"/>
            <a:ext cx="459740" cy="622300"/>
          </a:xfrm>
          <a:prstGeom prst="rect">
            <a:avLst/>
          </a:prstGeom>
          <a:noFill/>
        </p:spPr>
        <p:txBody>
          <a:bodyPr vert="eaVert" wrap="square" rtlCol="0">
            <a:spAutoFit/>
          </a:bodyPr>
          <a:p>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rPr>
              <a:t>采购</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endParaRPr>
          </a:p>
        </p:txBody>
      </p:sp>
      <p:sp>
        <p:nvSpPr>
          <p:cNvPr id="70" name="文本框 69"/>
          <p:cNvSpPr txBox="1"/>
          <p:nvPr/>
        </p:nvSpPr>
        <p:spPr>
          <a:xfrm>
            <a:off x="10061575" y="2324100"/>
            <a:ext cx="459740" cy="622300"/>
          </a:xfrm>
          <a:prstGeom prst="rect">
            <a:avLst/>
          </a:prstGeom>
          <a:noFill/>
        </p:spPr>
        <p:txBody>
          <a:bodyPr vert="eaVert" wrap="square" rtlCol="0">
            <a:spAutoFit/>
          </a:bodyPr>
          <a:p>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rPr>
              <a:t>报表</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charset="-122"/>
            </a:endParaRPr>
          </a:p>
        </p:txBody>
      </p:sp>
      <p:sp>
        <p:nvSpPr>
          <p:cNvPr id="71" name="文本框 70"/>
          <p:cNvSpPr txBox="1"/>
          <p:nvPr/>
        </p:nvSpPr>
        <p:spPr>
          <a:xfrm>
            <a:off x="5555615" y="1155700"/>
            <a:ext cx="1598930" cy="645160"/>
          </a:xfrm>
          <a:prstGeom prst="rect">
            <a:avLst/>
          </a:prstGeom>
          <a:noFill/>
        </p:spPr>
        <p:txBody>
          <a:bodyPr wrap="square" rtlCol="0">
            <a:spAutoFit/>
          </a:bodyPr>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客户等级价格</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多计量单位</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价格管理</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73" name="文本框 72"/>
          <p:cNvSpPr txBox="1"/>
          <p:nvPr/>
        </p:nvSpPr>
        <p:spPr>
          <a:xfrm>
            <a:off x="5598795" y="2183130"/>
            <a:ext cx="1598930" cy="829945"/>
          </a:xfrm>
          <a:prstGeom prst="rect">
            <a:avLst/>
          </a:prstGeom>
          <a:noFill/>
        </p:spPr>
        <p:txBody>
          <a:bodyPr wrap="square" rtlCol="0">
            <a:spAutoFit/>
          </a:bodyPr>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库存管理</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称重打印</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智能分拣</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批次库存</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74" name="文本框 73"/>
          <p:cNvSpPr txBox="1"/>
          <p:nvPr/>
        </p:nvSpPr>
        <p:spPr>
          <a:xfrm>
            <a:off x="7196455" y="1169670"/>
            <a:ext cx="1598930" cy="645160"/>
          </a:xfrm>
          <a:prstGeom prst="rect">
            <a:avLst/>
          </a:prstGeom>
          <a:noFill/>
        </p:spPr>
        <p:txBody>
          <a:bodyPr wrap="square" rtlCol="0">
            <a:spAutoFit/>
          </a:bodyPr>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批量核价</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订单汇总</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订单审核</a:t>
            </a:r>
            <a:r>
              <a:rPr lang="en-US" alt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zh-CN" altLang="en-US" sz="1200">
                <a:solidFill>
                  <a:schemeClr val="bg2">
                    <a:lumMod val="50000"/>
                  </a:schemeClr>
                </a:solidFill>
                <a:latin typeface="微软雅黑" panose="020B0503020204020204" charset="-122"/>
                <a:ea typeface="微软雅黑" panose="020B0503020204020204" charset="-122"/>
                <a:cs typeface="微软雅黑" panose="020B0503020204020204" charset="-122"/>
              </a:rPr>
              <a:t>退货</a:t>
            </a:r>
            <a:endParaRPr lang="zh-CN" altLang="en-US"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75" name="文本框 74"/>
          <p:cNvSpPr txBox="1"/>
          <p:nvPr/>
        </p:nvSpPr>
        <p:spPr>
          <a:xfrm>
            <a:off x="7239635" y="2266950"/>
            <a:ext cx="1598930" cy="645160"/>
          </a:xfrm>
          <a:prstGeom prst="rect">
            <a:avLst/>
          </a:prstGeom>
          <a:noFill/>
        </p:spPr>
        <p:txBody>
          <a:bodyPr wrap="square" rtlCol="0">
            <a:spAutoFit/>
          </a:bodyPr>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客户应收</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采购应付</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客户账期</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76" name="文本框 75"/>
          <p:cNvSpPr txBox="1"/>
          <p:nvPr/>
        </p:nvSpPr>
        <p:spPr>
          <a:xfrm>
            <a:off x="8894445" y="1155700"/>
            <a:ext cx="1598930" cy="645160"/>
          </a:xfrm>
          <a:prstGeom prst="rect">
            <a:avLst/>
          </a:prstGeom>
          <a:noFill/>
        </p:spPr>
        <p:txBody>
          <a:bodyPr wrap="square" rtlCol="0">
            <a:spAutoFit/>
          </a:bodyPr>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集团管理</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客户分类管理</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客户协议价</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77" name="文本框 76"/>
          <p:cNvSpPr txBox="1"/>
          <p:nvPr/>
        </p:nvSpPr>
        <p:spPr>
          <a:xfrm>
            <a:off x="8909685" y="2252980"/>
            <a:ext cx="1598930" cy="645160"/>
          </a:xfrm>
          <a:prstGeom prst="rect">
            <a:avLst/>
          </a:prstGeom>
          <a:noFill/>
        </p:spPr>
        <p:txBody>
          <a:bodyPr wrap="square" rtlCol="0">
            <a:spAutoFit/>
          </a:bodyPr>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路线规划</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司机轨迹</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实时定位</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78" name="文本框 77"/>
          <p:cNvSpPr txBox="1"/>
          <p:nvPr/>
        </p:nvSpPr>
        <p:spPr>
          <a:xfrm>
            <a:off x="10605135" y="1141730"/>
            <a:ext cx="1598930" cy="645160"/>
          </a:xfrm>
          <a:prstGeom prst="rect">
            <a:avLst/>
          </a:prstGeom>
          <a:noFill/>
        </p:spPr>
        <p:txBody>
          <a:bodyPr wrap="square" rtlCol="0">
            <a:spAutoFit/>
          </a:bodyPr>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智能报货</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采购退货</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按订单采购</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79" name="文本框 78"/>
          <p:cNvSpPr txBox="1"/>
          <p:nvPr/>
        </p:nvSpPr>
        <p:spPr>
          <a:xfrm>
            <a:off x="10620375" y="2211070"/>
            <a:ext cx="1598930" cy="829945"/>
          </a:xfrm>
          <a:prstGeom prst="rect">
            <a:avLst/>
          </a:prstGeom>
          <a:noFill/>
        </p:spPr>
        <p:txBody>
          <a:bodyPr wrap="square" rtlCol="0">
            <a:spAutoFit/>
          </a:bodyPr>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营业报表</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业务报表</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毛利报表</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rPr>
              <a:t>数据大屏</a:t>
            </a:r>
            <a:endParaRPr lang="zh-CN" sz="120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1" name="文本框 80"/>
          <p:cNvSpPr txBox="1"/>
          <p:nvPr/>
        </p:nvSpPr>
        <p:spPr>
          <a:xfrm>
            <a:off x="4709160" y="3958590"/>
            <a:ext cx="1544320" cy="36830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基础设施</a:t>
            </a:r>
            <a:endParaRPr lang="zh-CN" altLang="en-US">
              <a:latin typeface="微软雅黑" panose="020B0503020204020204" charset="-122"/>
              <a:ea typeface="微软雅黑" panose="020B0503020204020204" charset="-122"/>
            </a:endParaRPr>
          </a:p>
        </p:txBody>
      </p:sp>
      <p:sp>
        <p:nvSpPr>
          <p:cNvPr id="82" name="文本框 81"/>
          <p:cNvSpPr txBox="1"/>
          <p:nvPr/>
        </p:nvSpPr>
        <p:spPr>
          <a:xfrm>
            <a:off x="8325485" y="3958590"/>
            <a:ext cx="1544320" cy="36830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硬件</a:t>
            </a:r>
            <a:r>
              <a:rPr lang="zh-CN" altLang="en-US">
                <a:latin typeface="微软雅黑" panose="020B0503020204020204" charset="-122"/>
                <a:ea typeface="微软雅黑" panose="020B0503020204020204" charset="-122"/>
              </a:rPr>
              <a:t>接口</a:t>
            </a:r>
            <a:endParaRPr lang="zh-CN" altLang="en-US">
              <a:latin typeface="微软雅黑" panose="020B0503020204020204" charset="-122"/>
              <a:ea typeface="微软雅黑" panose="020B0503020204020204" charset="-122"/>
            </a:endParaRPr>
          </a:p>
        </p:txBody>
      </p:sp>
      <p:sp>
        <p:nvSpPr>
          <p:cNvPr id="83" name="文本框 82"/>
          <p:cNvSpPr txBox="1"/>
          <p:nvPr/>
        </p:nvSpPr>
        <p:spPr>
          <a:xfrm>
            <a:off x="4723130" y="5108575"/>
            <a:ext cx="1544320" cy="36830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优势</a:t>
            </a:r>
            <a:r>
              <a:rPr lang="zh-CN" altLang="en-US">
                <a:latin typeface="微软雅黑" panose="020B0503020204020204" charset="-122"/>
                <a:ea typeface="微软雅黑" panose="020B0503020204020204" charset="-122"/>
              </a:rPr>
              <a:t>模块</a:t>
            </a:r>
            <a:endParaRPr lang="zh-CN" altLang="en-US">
              <a:latin typeface="微软雅黑" panose="020B0503020204020204" charset="-122"/>
              <a:ea typeface="微软雅黑" panose="020B0503020204020204" charset="-122"/>
            </a:endParaRPr>
          </a:p>
        </p:txBody>
      </p:sp>
      <p:sp>
        <p:nvSpPr>
          <p:cNvPr id="84" name="文本框 83"/>
          <p:cNvSpPr txBox="1"/>
          <p:nvPr/>
        </p:nvSpPr>
        <p:spPr>
          <a:xfrm>
            <a:off x="8339455" y="5108575"/>
            <a:ext cx="1544320" cy="36830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订呗</a:t>
            </a:r>
            <a:r>
              <a:rPr lang="zh-CN" altLang="en-US">
                <a:latin typeface="微软雅黑" panose="020B0503020204020204" charset="-122"/>
                <a:ea typeface="微软雅黑" panose="020B0503020204020204" charset="-122"/>
              </a:rPr>
              <a:t>助手</a:t>
            </a:r>
            <a:endParaRPr lang="zh-CN" altLang="en-US">
              <a:latin typeface="微软雅黑" panose="020B0503020204020204" charset="-122"/>
              <a:ea typeface="微软雅黑" panose="020B0503020204020204" charset="-122"/>
            </a:endParaRPr>
          </a:p>
        </p:txBody>
      </p:sp>
      <p:sp>
        <p:nvSpPr>
          <p:cNvPr id="85" name="文本框 84"/>
          <p:cNvSpPr txBox="1"/>
          <p:nvPr/>
        </p:nvSpPr>
        <p:spPr>
          <a:xfrm>
            <a:off x="7044055" y="6156325"/>
            <a:ext cx="2526030" cy="368300"/>
          </a:xfrm>
          <a:prstGeom prst="rect">
            <a:avLst/>
          </a:prstGeom>
          <a:noFill/>
        </p:spPr>
        <p:txBody>
          <a:bodyPr wrap="square" rtlCol="0">
            <a:spAutoFit/>
          </a:bodyPr>
          <a:p>
            <a:r>
              <a:rPr lang="en-US" altLang="zh-CN">
                <a:latin typeface="微软雅黑" panose="020B0503020204020204" charset="-122"/>
                <a:ea typeface="微软雅黑" panose="020B0503020204020204" charset="-122"/>
              </a:rPr>
              <a:t>OPEN API</a:t>
            </a:r>
            <a:r>
              <a:rPr lang="zh-CN" altLang="en-US">
                <a:latin typeface="微软雅黑" panose="020B0503020204020204" charset="-122"/>
                <a:ea typeface="微软雅黑" panose="020B0503020204020204" charset="-122"/>
              </a:rPr>
              <a:t>（开放</a:t>
            </a:r>
            <a:r>
              <a:rPr lang="zh-CN" altLang="en-US">
                <a:latin typeface="微软雅黑" panose="020B0503020204020204" charset="-122"/>
                <a:ea typeface="微软雅黑" panose="020B0503020204020204" charset="-122"/>
              </a:rPr>
              <a:t>接口）</a:t>
            </a:r>
            <a:endParaRPr lang="zh-CN" altLang="en-US">
              <a:latin typeface="微软雅黑" panose="020B0503020204020204" charset="-122"/>
              <a:ea typeface="微软雅黑" panose="020B0503020204020204" charset="-122"/>
            </a:endParaRPr>
          </a:p>
        </p:txBody>
      </p:sp>
      <p:sp>
        <p:nvSpPr>
          <p:cNvPr id="86" name="圆角矩形 85"/>
          <p:cNvSpPr/>
          <p:nvPr/>
        </p:nvSpPr>
        <p:spPr>
          <a:xfrm>
            <a:off x="4768215" y="4430395"/>
            <a:ext cx="1139190" cy="277495"/>
          </a:xfrm>
          <a:prstGeom prst="roundRect">
            <a:avLst>
              <a:gd name="adj" fmla="val 6202"/>
            </a:avLst>
          </a:prstGeom>
          <a:noFill/>
          <a:ln w="9525" cmpd="sng">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87" name="文本框 86"/>
          <p:cNvSpPr txBox="1"/>
          <p:nvPr/>
        </p:nvSpPr>
        <p:spPr>
          <a:xfrm>
            <a:off x="4777105" y="4420870"/>
            <a:ext cx="1228725" cy="27749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弹性云服务器</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92" name="圆角矩形 91"/>
          <p:cNvSpPr/>
          <p:nvPr/>
        </p:nvSpPr>
        <p:spPr>
          <a:xfrm>
            <a:off x="4766945" y="5580380"/>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93" name="文本框 92"/>
          <p:cNvSpPr txBox="1"/>
          <p:nvPr/>
        </p:nvSpPr>
        <p:spPr>
          <a:xfrm>
            <a:off x="4730750" y="5570855"/>
            <a:ext cx="979170"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数据分析</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01" name="文本框 100"/>
          <p:cNvSpPr txBox="1"/>
          <p:nvPr/>
        </p:nvSpPr>
        <p:spPr>
          <a:xfrm>
            <a:off x="7816850" y="5561330"/>
            <a:ext cx="361950" cy="296545"/>
          </a:xfrm>
          <a:prstGeom prst="rect">
            <a:avLst/>
          </a:prstGeom>
          <a:noFill/>
        </p:spPr>
        <p:txBody>
          <a:bodyPr wrap="square" rtlCol="0">
            <a:noAutofit/>
          </a:bodyPr>
          <a:p>
            <a:r>
              <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02" name="圆角矩形 101"/>
          <p:cNvSpPr/>
          <p:nvPr/>
        </p:nvSpPr>
        <p:spPr>
          <a:xfrm>
            <a:off x="5554345" y="5580380"/>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03" name="文本框 102"/>
          <p:cNvSpPr txBox="1"/>
          <p:nvPr/>
        </p:nvSpPr>
        <p:spPr>
          <a:xfrm>
            <a:off x="5508625" y="5570855"/>
            <a:ext cx="873760"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仓库</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分拣</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04" name="圆角矩形 103"/>
          <p:cNvSpPr/>
          <p:nvPr/>
        </p:nvSpPr>
        <p:spPr>
          <a:xfrm>
            <a:off x="6339840" y="5580380"/>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05" name="文本框 104"/>
          <p:cNvSpPr txBox="1"/>
          <p:nvPr/>
        </p:nvSpPr>
        <p:spPr>
          <a:xfrm>
            <a:off x="6294120" y="5570855"/>
            <a:ext cx="911225"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司机</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配送</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06" name="圆角矩形 105"/>
          <p:cNvSpPr/>
          <p:nvPr/>
        </p:nvSpPr>
        <p:spPr>
          <a:xfrm>
            <a:off x="7136765" y="5580380"/>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07" name="文本框 106"/>
          <p:cNvSpPr txBox="1"/>
          <p:nvPr/>
        </p:nvSpPr>
        <p:spPr>
          <a:xfrm>
            <a:off x="7091045" y="5570855"/>
            <a:ext cx="873760"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业务</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管控</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08" name="圆角矩形 107"/>
          <p:cNvSpPr/>
          <p:nvPr/>
        </p:nvSpPr>
        <p:spPr>
          <a:xfrm>
            <a:off x="5968365" y="4430395"/>
            <a:ext cx="717550" cy="277495"/>
          </a:xfrm>
          <a:prstGeom prst="roundRect">
            <a:avLst>
              <a:gd name="adj" fmla="val 6202"/>
            </a:avLst>
          </a:prstGeom>
          <a:noFill/>
          <a:ln w="9525" cmpd="sng">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09" name="文本框 108"/>
          <p:cNvSpPr txBox="1"/>
          <p:nvPr/>
        </p:nvSpPr>
        <p:spPr>
          <a:xfrm>
            <a:off x="5932170" y="4420870"/>
            <a:ext cx="940435"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负载</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均衡</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10" name="圆角矩形 109"/>
          <p:cNvSpPr/>
          <p:nvPr/>
        </p:nvSpPr>
        <p:spPr>
          <a:xfrm>
            <a:off x="6753225" y="4439920"/>
            <a:ext cx="1139190" cy="277495"/>
          </a:xfrm>
          <a:prstGeom prst="roundRect">
            <a:avLst>
              <a:gd name="adj" fmla="val 6202"/>
            </a:avLst>
          </a:prstGeom>
          <a:noFill/>
          <a:ln w="9525" cmpd="sng">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11" name="文本框 110"/>
          <p:cNvSpPr txBox="1"/>
          <p:nvPr/>
        </p:nvSpPr>
        <p:spPr>
          <a:xfrm>
            <a:off x="6762115" y="4430395"/>
            <a:ext cx="1247140" cy="27749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数据多重</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备份</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12" name="圆角矩形 111"/>
          <p:cNvSpPr/>
          <p:nvPr/>
        </p:nvSpPr>
        <p:spPr>
          <a:xfrm>
            <a:off x="8324215" y="5589905"/>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13" name="文本框 112"/>
          <p:cNvSpPr txBox="1"/>
          <p:nvPr/>
        </p:nvSpPr>
        <p:spPr>
          <a:xfrm>
            <a:off x="8288020" y="5580380"/>
            <a:ext cx="801370"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云商品</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库</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14" name="文本框 113"/>
          <p:cNvSpPr txBox="1"/>
          <p:nvPr/>
        </p:nvSpPr>
        <p:spPr>
          <a:xfrm>
            <a:off x="11393170" y="5570855"/>
            <a:ext cx="361950" cy="296545"/>
          </a:xfrm>
          <a:prstGeom prst="rect">
            <a:avLst/>
          </a:prstGeom>
          <a:noFill/>
        </p:spPr>
        <p:txBody>
          <a:bodyPr wrap="square" rtlCol="0">
            <a:noAutofit/>
          </a:bodyPr>
          <a:p>
            <a:r>
              <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15" name="圆角矩形 114"/>
          <p:cNvSpPr/>
          <p:nvPr/>
        </p:nvSpPr>
        <p:spPr>
          <a:xfrm>
            <a:off x="9111615" y="5589905"/>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16" name="文本框 115"/>
          <p:cNvSpPr txBox="1"/>
          <p:nvPr/>
        </p:nvSpPr>
        <p:spPr>
          <a:xfrm>
            <a:off x="9065895" y="5580380"/>
            <a:ext cx="801370"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营销</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平台</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17" name="圆角矩形 116"/>
          <p:cNvSpPr/>
          <p:nvPr/>
        </p:nvSpPr>
        <p:spPr>
          <a:xfrm>
            <a:off x="9897110" y="5589905"/>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18" name="文本框 117"/>
          <p:cNvSpPr txBox="1"/>
          <p:nvPr/>
        </p:nvSpPr>
        <p:spPr>
          <a:xfrm>
            <a:off x="9851390" y="5580380"/>
            <a:ext cx="801370"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商品</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溯源</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19" name="圆角矩形 118"/>
          <p:cNvSpPr/>
          <p:nvPr/>
        </p:nvSpPr>
        <p:spPr>
          <a:xfrm>
            <a:off x="10694035" y="5589905"/>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20" name="文本框 119"/>
          <p:cNvSpPr txBox="1"/>
          <p:nvPr/>
        </p:nvSpPr>
        <p:spPr>
          <a:xfrm>
            <a:off x="10648315" y="5580380"/>
            <a:ext cx="801370"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客流</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分析</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21" name="圆角矩形 120"/>
          <p:cNvSpPr/>
          <p:nvPr/>
        </p:nvSpPr>
        <p:spPr>
          <a:xfrm>
            <a:off x="8295640" y="4439920"/>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22" name="文本框 121"/>
          <p:cNvSpPr txBox="1"/>
          <p:nvPr/>
        </p:nvSpPr>
        <p:spPr>
          <a:xfrm>
            <a:off x="8259445" y="4430395"/>
            <a:ext cx="833755"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小票</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打印</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23" name="文本框 122"/>
          <p:cNvSpPr txBox="1"/>
          <p:nvPr/>
        </p:nvSpPr>
        <p:spPr>
          <a:xfrm>
            <a:off x="11374120" y="4420870"/>
            <a:ext cx="361950" cy="296545"/>
          </a:xfrm>
          <a:prstGeom prst="rect">
            <a:avLst/>
          </a:prstGeom>
          <a:noFill/>
        </p:spPr>
        <p:txBody>
          <a:bodyPr wrap="square" rtlCol="0">
            <a:noAutofit/>
          </a:bodyPr>
          <a:p>
            <a:r>
              <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24" name="圆角矩形 123"/>
          <p:cNvSpPr/>
          <p:nvPr/>
        </p:nvSpPr>
        <p:spPr>
          <a:xfrm>
            <a:off x="9083040" y="4439920"/>
            <a:ext cx="84201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25" name="文本框 124"/>
          <p:cNvSpPr txBox="1"/>
          <p:nvPr/>
        </p:nvSpPr>
        <p:spPr>
          <a:xfrm>
            <a:off x="9027160" y="4439920"/>
            <a:ext cx="1062355"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发货单</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打印</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26" name="圆角矩形 125"/>
          <p:cNvSpPr/>
          <p:nvPr/>
        </p:nvSpPr>
        <p:spPr>
          <a:xfrm>
            <a:off x="9992360" y="4439920"/>
            <a:ext cx="71755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27" name="文本框 126"/>
          <p:cNvSpPr txBox="1"/>
          <p:nvPr/>
        </p:nvSpPr>
        <p:spPr>
          <a:xfrm>
            <a:off x="9946640" y="4430395"/>
            <a:ext cx="833755"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商品</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扫描</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28" name="圆角矩形 127"/>
          <p:cNvSpPr/>
          <p:nvPr/>
        </p:nvSpPr>
        <p:spPr>
          <a:xfrm>
            <a:off x="10789285" y="4439920"/>
            <a:ext cx="594360" cy="277495"/>
          </a:xfrm>
          <a:prstGeom prst="roundRect">
            <a:avLst>
              <a:gd name="adj" fmla="val 6202"/>
            </a:avLst>
          </a:prstGeom>
          <a:noFill/>
          <a:ln w="9525">
            <a:solidFill>
              <a:srgbClr val="60A3FF"/>
            </a:solidFill>
            <a:prstDash val="sysDash"/>
          </a:ln>
          <a:effectLst>
            <a:outerShdw blurRad="317500" dist="76200" dir="5400000" algn="t" rotWithShape="0">
              <a:srgbClr val="A1C6F3">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129" name="文本框 128"/>
          <p:cNvSpPr txBox="1"/>
          <p:nvPr/>
        </p:nvSpPr>
        <p:spPr>
          <a:xfrm>
            <a:off x="10762615" y="4430395"/>
            <a:ext cx="667385" cy="296545"/>
          </a:xfrm>
          <a:prstGeom prst="rect">
            <a:avLst/>
          </a:prstGeom>
          <a:noFill/>
        </p:spPr>
        <p:txBody>
          <a:bodyPr wrap="square" rtlCol="0">
            <a:noAutofit/>
          </a:bodyPr>
          <a:p>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分拣</a:t>
            </a:r>
            <a:r>
              <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秤</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 name="文本框 109"/>
          <p:cNvSpPr txBox="1"/>
          <p:nvPr/>
        </p:nvSpPr>
        <p:spPr>
          <a:xfrm>
            <a:off x="1897380" y="466090"/>
            <a:ext cx="8857615" cy="521970"/>
          </a:xfrm>
          <a:prstGeom prst="rect">
            <a:avLst/>
          </a:prstGeom>
          <a:noFill/>
        </p:spPr>
        <p:txBody>
          <a:bodyPr wrap="square" rtlCol="0">
            <a:spAutoFit/>
          </a:bodyPr>
          <a:p>
            <a:pPr algn="ctr"/>
            <a:r>
              <a:rPr lang="zh-CN" altLang="en-US" sz="2800" b="1">
                <a:solidFill>
                  <a:srgbClr val="353535"/>
                </a:solidFill>
                <a:effectLst/>
                <a:latin typeface="微软雅黑" panose="020B0503020204020204" charset="-122"/>
                <a:ea typeface="微软雅黑" panose="020B0503020204020204" charset="-122"/>
                <a:cs typeface="HarmonyOS Sans SC Black" panose="00000A00000000000000" charset="-122"/>
              </a:rPr>
              <a:t>PC端、APP、小程序</a:t>
            </a:r>
            <a:r>
              <a:rPr lang="en-US" altLang="zh-CN" sz="2800" b="1">
                <a:solidFill>
                  <a:srgbClr val="353535"/>
                </a:solidFill>
                <a:effectLst/>
                <a:latin typeface="微软雅黑" panose="020B0503020204020204" charset="-122"/>
                <a:ea typeface="微软雅黑" panose="020B0503020204020204" charset="-122"/>
                <a:cs typeface="HarmonyOS Sans SC Black" panose="00000A00000000000000" charset="-122"/>
              </a:rPr>
              <a:t> </a:t>
            </a:r>
            <a:r>
              <a:rPr lang="zh-CN" altLang="en-US" sz="2800" b="1">
                <a:solidFill>
                  <a:srgbClr val="353535"/>
                </a:solidFill>
                <a:effectLst/>
                <a:latin typeface="微软雅黑" panose="020B0503020204020204" charset="-122"/>
                <a:ea typeface="微软雅黑" panose="020B0503020204020204" charset="-122"/>
                <a:cs typeface="HarmonyOS Sans SC Black" panose="00000A00000000000000" charset="-122"/>
              </a:rPr>
              <a:t>实现一套系统全网覆盖</a:t>
            </a:r>
            <a:endParaRPr lang="zh-CN" altLang="en-US" sz="28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grpSp>
        <p:nvGrpSpPr>
          <p:cNvPr id="5" name="组合 4"/>
          <p:cNvGrpSpPr/>
          <p:nvPr>
            <p:custDataLst>
              <p:tags r:id="rId1"/>
            </p:custDataLst>
          </p:nvPr>
        </p:nvGrpSpPr>
        <p:grpSpPr>
          <a:xfrm>
            <a:off x="1445895" y="1747520"/>
            <a:ext cx="4534535" cy="3303905"/>
            <a:chOff x="3950203" y="2581776"/>
            <a:chExt cx="4291595" cy="3125791"/>
          </a:xfrm>
          <a:effectLst>
            <a:outerShdw blurRad="279400" dist="50800" dir="7800000" sx="101000" sy="101000" algn="tl" rotWithShape="0">
              <a:prstClr val="black">
                <a:alpha val="46000"/>
              </a:prstClr>
            </a:outerShdw>
          </a:effectLst>
        </p:grpSpPr>
        <p:grpSp>
          <p:nvGrpSpPr>
            <p:cNvPr id="86" name="Feet"/>
            <p:cNvGrpSpPr/>
            <p:nvPr/>
          </p:nvGrpSpPr>
          <p:grpSpPr>
            <a:xfrm>
              <a:off x="5407886" y="5169632"/>
              <a:ext cx="1376229" cy="537935"/>
              <a:chOff x="7685088" y="4641851"/>
              <a:chExt cx="1287463" cy="503238"/>
            </a:xfrm>
          </p:grpSpPr>
          <p:sp>
            <p:nvSpPr>
              <p:cNvPr id="108" name="矩形 5"/>
              <p:cNvSpPr/>
              <p:nvPr>
                <p:custDataLst>
                  <p:tags r:id="rId2"/>
                </p:custDataLst>
              </p:nvPr>
            </p:nvSpPr>
            <p:spPr bwMode="auto">
              <a:xfrm>
                <a:off x="7685088" y="4641851"/>
                <a:ext cx="1287463" cy="503238"/>
              </a:xfrm>
              <a:custGeom>
                <a:avLst/>
                <a:gdLst>
                  <a:gd name="T0" fmla="*/ 2040 w 2254"/>
                  <a:gd name="T1" fmla="*/ 791 h 882"/>
                  <a:gd name="T2" fmla="*/ 1903 w 2254"/>
                  <a:gd name="T3" fmla="*/ 614 h 882"/>
                  <a:gd name="T4" fmla="*/ 1861 w 2254"/>
                  <a:gd name="T5" fmla="*/ 0 h 882"/>
                  <a:gd name="T6" fmla="*/ 393 w 2254"/>
                  <a:gd name="T7" fmla="*/ 0 h 882"/>
                  <a:gd name="T8" fmla="*/ 351 w 2254"/>
                  <a:gd name="T9" fmla="*/ 614 h 882"/>
                  <a:gd name="T10" fmla="*/ 214 w 2254"/>
                  <a:gd name="T11" fmla="*/ 791 h 882"/>
                  <a:gd name="T12" fmla="*/ 31 w 2254"/>
                  <a:gd name="T13" fmla="*/ 852 h 882"/>
                  <a:gd name="T14" fmla="*/ 144 w 2254"/>
                  <a:gd name="T15" fmla="*/ 882 h 882"/>
                  <a:gd name="T16" fmla="*/ 2111 w 2254"/>
                  <a:gd name="T17" fmla="*/ 882 h 882"/>
                  <a:gd name="T18" fmla="*/ 2223 w 2254"/>
                  <a:gd name="T19" fmla="*/ 852 h 882"/>
                  <a:gd name="T20" fmla="*/ 2040 w 2254"/>
                  <a:gd name="T21" fmla="*/ 791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4" h="882">
                    <a:moveTo>
                      <a:pt x="2040" y="791"/>
                    </a:moveTo>
                    <a:cubicBezTo>
                      <a:pt x="1940" y="773"/>
                      <a:pt x="1933" y="745"/>
                      <a:pt x="1903" y="614"/>
                    </a:cubicBezTo>
                    <a:cubicBezTo>
                      <a:pt x="1878" y="506"/>
                      <a:pt x="1865" y="121"/>
                      <a:pt x="1861" y="0"/>
                    </a:cubicBezTo>
                    <a:cubicBezTo>
                      <a:pt x="393" y="0"/>
                      <a:pt x="393" y="0"/>
                      <a:pt x="393" y="0"/>
                    </a:cubicBezTo>
                    <a:cubicBezTo>
                      <a:pt x="389" y="121"/>
                      <a:pt x="376" y="506"/>
                      <a:pt x="351" y="614"/>
                    </a:cubicBezTo>
                    <a:cubicBezTo>
                      <a:pt x="321" y="745"/>
                      <a:pt x="315" y="773"/>
                      <a:pt x="214" y="791"/>
                    </a:cubicBezTo>
                    <a:cubicBezTo>
                      <a:pt x="113" y="809"/>
                      <a:pt x="0" y="821"/>
                      <a:pt x="31" y="852"/>
                    </a:cubicBezTo>
                    <a:cubicBezTo>
                      <a:pt x="61" y="882"/>
                      <a:pt x="77" y="882"/>
                      <a:pt x="144" y="882"/>
                    </a:cubicBezTo>
                    <a:cubicBezTo>
                      <a:pt x="211" y="882"/>
                      <a:pt x="2043" y="882"/>
                      <a:pt x="2111" y="882"/>
                    </a:cubicBezTo>
                    <a:cubicBezTo>
                      <a:pt x="2178" y="882"/>
                      <a:pt x="2193" y="882"/>
                      <a:pt x="2223" y="852"/>
                    </a:cubicBezTo>
                    <a:cubicBezTo>
                      <a:pt x="2254" y="821"/>
                      <a:pt x="2141" y="809"/>
                      <a:pt x="2040" y="791"/>
                    </a:cubicBezTo>
                  </a:path>
                </a:pathLst>
              </a:custGeom>
              <a:gradFill>
                <a:gsLst>
                  <a:gs pos="0">
                    <a:schemeClr val="bg1">
                      <a:lumMod val="65000"/>
                    </a:schemeClr>
                  </a:gs>
                  <a:gs pos="36000">
                    <a:schemeClr val="bg1">
                      <a:lumMod val="75000"/>
                    </a:schemeClr>
                  </a:gs>
                  <a:gs pos="79000">
                    <a:schemeClr val="bg1"/>
                  </a:gs>
                  <a:gs pos="100000">
                    <a:schemeClr val="bg1">
                      <a:lumMod val="65000"/>
                    </a:schemeClr>
                  </a:gs>
                </a:gsLst>
                <a:lin ang="5400000" scaled="1"/>
              </a:gradFill>
              <a:ln>
                <a:noFill/>
              </a:ln>
            </p:spPr>
            <p:txBody>
              <a:bodyPr vert="horz" wrap="square" lIns="91440" tIns="45721" rIns="91440" bIns="45721" numCol="1" anchor="t" anchorCtr="0" compatLnSpc="1"/>
              <a:p>
                <a:endParaRPr lang="en-US" sz="1600">
                  <a:solidFill>
                    <a:schemeClr val="tx1">
                      <a:lumMod val="65000"/>
                      <a:lumOff val="35000"/>
                    </a:schemeClr>
                  </a:solidFill>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3" name="矩形 6"/>
              <p:cNvSpPr/>
              <p:nvPr>
                <p:custDataLst>
                  <p:tags r:id="rId3"/>
                </p:custDataLst>
              </p:nvPr>
            </p:nvSpPr>
            <p:spPr bwMode="auto">
              <a:xfrm>
                <a:off x="7685088" y="4641851"/>
                <a:ext cx="1287463" cy="503238"/>
              </a:xfrm>
              <a:custGeom>
                <a:avLst/>
                <a:gdLst>
                  <a:gd name="T0" fmla="*/ 2040 w 2254"/>
                  <a:gd name="T1" fmla="*/ 791 h 882"/>
                  <a:gd name="T2" fmla="*/ 1903 w 2254"/>
                  <a:gd name="T3" fmla="*/ 614 h 882"/>
                  <a:gd name="T4" fmla="*/ 1861 w 2254"/>
                  <a:gd name="T5" fmla="*/ 0 h 882"/>
                  <a:gd name="T6" fmla="*/ 393 w 2254"/>
                  <a:gd name="T7" fmla="*/ 0 h 882"/>
                  <a:gd name="T8" fmla="*/ 351 w 2254"/>
                  <a:gd name="T9" fmla="*/ 614 h 882"/>
                  <a:gd name="T10" fmla="*/ 214 w 2254"/>
                  <a:gd name="T11" fmla="*/ 791 h 882"/>
                  <a:gd name="T12" fmla="*/ 31 w 2254"/>
                  <a:gd name="T13" fmla="*/ 852 h 882"/>
                  <a:gd name="T14" fmla="*/ 144 w 2254"/>
                  <a:gd name="T15" fmla="*/ 882 h 882"/>
                  <a:gd name="T16" fmla="*/ 2111 w 2254"/>
                  <a:gd name="T17" fmla="*/ 882 h 882"/>
                  <a:gd name="T18" fmla="*/ 2223 w 2254"/>
                  <a:gd name="T19" fmla="*/ 852 h 882"/>
                  <a:gd name="T20" fmla="*/ 2040 w 2254"/>
                  <a:gd name="T21" fmla="*/ 791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4" h="882">
                    <a:moveTo>
                      <a:pt x="2040" y="791"/>
                    </a:moveTo>
                    <a:cubicBezTo>
                      <a:pt x="1940" y="773"/>
                      <a:pt x="1933" y="745"/>
                      <a:pt x="1903" y="614"/>
                    </a:cubicBezTo>
                    <a:cubicBezTo>
                      <a:pt x="1878" y="506"/>
                      <a:pt x="1865" y="121"/>
                      <a:pt x="1861" y="0"/>
                    </a:cubicBezTo>
                    <a:cubicBezTo>
                      <a:pt x="393" y="0"/>
                      <a:pt x="393" y="0"/>
                      <a:pt x="393" y="0"/>
                    </a:cubicBezTo>
                    <a:cubicBezTo>
                      <a:pt x="389" y="121"/>
                      <a:pt x="376" y="506"/>
                      <a:pt x="351" y="614"/>
                    </a:cubicBezTo>
                    <a:cubicBezTo>
                      <a:pt x="321" y="745"/>
                      <a:pt x="315" y="773"/>
                      <a:pt x="214" y="791"/>
                    </a:cubicBezTo>
                    <a:cubicBezTo>
                      <a:pt x="113" y="809"/>
                      <a:pt x="0" y="821"/>
                      <a:pt x="31" y="852"/>
                    </a:cubicBezTo>
                    <a:cubicBezTo>
                      <a:pt x="61" y="882"/>
                      <a:pt x="77" y="882"/>
                      <a:pt x="144" y="882"/>
                    </a:cubicBezTo>
                    <a:cubicBezTo>
                      <a:pt x="211" y="882"/>
                      <a:pt x="2043" y="882"/>
                      <a:pt x="2111" y="882"/>
                    </a:cubicBezTo>
                    <a:cubicBezTo>
                      <a:pt x="2178" y="882"/>
                      <a:pt x="2193" y="882"/>
                      <a:pt x="2223" y="852"/>
                    </a:cubicBezTo>
                    <a:cubicBezTo>
                      <a:pt x="2254" y="821"/>
                      <a:pt x="2141" y="809"/>
                      <a:pt x="2040" y="791"/>
                    </a:cubicBezTo>
                  </a:path>
                </a:pathLst>
              </a:custGeom>
              <a:gradFill>
                <a:gsLst>
                  <a:gs pos="0">
                    <a:schemeClr val="tx1">
                      <a:alpha val="50000"/>
                    </a:schemeClr>
                  </a:gs>
                  <a:gs pos="35000">
                    <a:srgbClr val="424242">
                      <a:alpha val="20000"/>
                    </a:srgbClr>
                  </a:gs>
                  <a:gs pos="37000">
                    <a:schemeClr val="tx1">
                      <a:alpha val="0"/>
                    </a:schemeClr>
                  </a:gs>
                </a:gsLst>
                <a:lin ang="5400000" scaled="1"/>
              </a:gradFill>
              <a:ln>
                <a:noFill/>
              </a:ln>
            </p:spPr>
            <p:txBody>
              <a:bodyPr vert="horz" wrap="square" lIns="91440" tIns="45721" rIns="91440" bIns="45721" numCol="1" anchor="t" anchorCtr="0" compatLnSpc="1"/>
              <a:p>
                <a:endParaRPr lang="en-US" sz="1600">
                  <a:solidFill>
                    <a:schemeClr val="tx1">
                      <a:lumMod val="65000"/>
                      <a:lumOff val="35000"/>
                    </a:schemeClr>
                  </a:solidFill>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矩形 7"/>
              <p:cNvSpPr/>
              <p:nvPr>
                <p:custDataLst>
                  <p:tags r:id="rId4"/>
                </p:custDataLst>
              </p:nvPr>
            </p:nvSpPr>
            <p:spPr bwMode="auto">
              <a:xfrm>
                <a:off x="7700963" y="5124451"/>
                <a:ext cx="1255713" cy="20638"/>
              </a:xfrm>
              <a:custGeom>
                <a:avLst/>
                <a:gdLst>
                  <a:gd name="T0" fmla="*/ 2118 w 2201"/>
                  <a:gd name="T1" fmla="*/ 7 h 36"/>
                  <a:gd name="T2" fmla="*/ 82 w 2201"/>
                  <a:gd name="T3" fmla="*/ 7 h 36"/>
                  <a:gd name="T4" fmla="*/ 0 w 2201"/>
                  <a:gd name="T5" fmla="*/ 0 h 36"/>
                  <a:gd name="T6" fmla="*/ 4 w 2201"/>
                  <a:gd name="T7" fmla="*/ 6 h 36"/>
                  <a:gd name="T8" fmla="*/ 117 w 2201"/>
                  <a:gd name="T9" fmla="*/ 36 h 36"/>
                  <a:gd name="T10" fmla="*/ 2084 w 2201"/>
                  <a:gd name="T11" fmla="*/ 36 h 36"/>
                  <a:gd name="T12" fmla="*/ 2196 w 2201"/>
                  <a:gd name="T13" fmla="*/ 6 h 36"/>
                  <a:gd name="T14" fmla="*/ 2201 w 2201"/>
                  <a:gd name="T15" fmla="*/ 0 h 36"/>
                  <a:gd name="T16" fmla="*/ 2118 w 2201"/>
                  <a:gd name="T17"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1" h="36">
                    <a:moveTo>
                      <a:pt x="2118" y="7"/>
                    </a:moveTo>
                    <a:cubicBezTo>
                      <a:pt x="2048" y="7"/>
                      <a:pt x="152" y="7"/>
                      <a:pt x="82" y="7"/>
                    </a:cubicBezTo>
                    <a:cubicBezTo>
                      <a:pt x="40" y="7"/>
                      <a:pt x="18" y="7"/>
                      <a:pt x="0" y="0"/>
                    </a:cubicBezTo>
                    <a:cubicBezTo>
                      <a:pt x="1" y="2"/>
                      <a:pt x="2" y="4"/>
                      <a:pt x="4" y="6"/>
                    </a:cubicBezTo>
                    <a:cubicBezTo>
                      <a:pt x="34" y="36"/>
                      <a:pt x="50" y="36"/>
                      <a:pt x="117" y="36"/>
                    </a:cubicBezTo>
                    <a:cubicBezTo>
                      <a:pt x="184" y="36"/>
                      <a:pt x="2016" y="36"/>
                      <a:pt x="2084" y="36"/>
                    </a:cubicBezTo>
                    <a:cubicBezTo>
                      <a:pt x="2151" y="36"/>
                      <a:pt x="2166" y="36"/>
                      <a:pt x="2196" y="6"/>
                    </a:cubicBezTo>
                    <a:cubicBezTo>
                      <a:pt x="2198" y="4"/>
                      <a:pt x="2200" y="2"/>
                      <a:pt x="2201" y="0"/>
                    </a:cubicBezTo>
                    <a:cubicBezTo>
                      <a:pt x="2182" y="7"/>
                      <a:pt x="2160" y="7"/>
                      <a:pt x="2118" y="7"/>
                    </a:cubicBezTo>
                  </a:path>
                </a:pathLst>
              </a:custGeom>
              <a:solidFill>
                <a:schemeClr val="bg1">
                  <a:lumMod val="75000"/>
                </a:schemeClr>
              </a:solidFill>
              <a:ln>
                <a:noFill/>
              </a:ln>
            </p:spPr>
            <p:txBody>
              <a:bodyPr vert="horz" wrap="square" lIns="91440" tIns="45721" rIns="91440" bIns="45721" numCol="1" anchor="t" anchorCtr="0" compatLnSpc="1"/>
              <a:p>
                <a:endParaRPr lang="en-US" sz="1600">
                  <a:solidFill>
                    <a:schemeClr val="tx1">
                      <a:lumMod val="65000"/>
                      <a:lumOff val="35000"/>
                    </a:schemeClr>
                  </a:solidFill>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111" name="矩形 8"/>
              <p:cNvSpPr>
                <a:spLocks noEditPoints="1"/>
              </p:cNvSpPr>
              <p:nvPr>
                <p:custDataLst>
                  <p:tags r:id="rId5"/>
                </p:custDataLst>
              </p:nvPr>
            </p:nvSpPr>
            <p:spPr bwMode="auto">
              <a:xfrm>
                <a:off x="7700963" y="5124451"/>
                <a:ext cx="1255713" cy="20638"/>
              </a:xfrm>
              <a:custGeom>
                <a:avLst/>
                <a:gdLst>
                  <a:gd name="T0" fmla="*/ 82 w 2201"/>
                  <a:gd name="T1" fmla="*/ 11 h 36"/>
                  <a:gd name="T2" fmla="*/ 2118 w 2201"/>
                  <a:gd name="T3" fmla="*/ 11 h 36"/>
                  <a:gd name="T4" fmla="*/ 2189 w 2201"/>
                  <a:gd name="T5" fmla="*/ 8 h 36"/>
                  <a:gd name="T6" fmla="*/ 2084 w 2201"/>
                  <a:gd name="T7" fmla="*/ 32 h 36"/>
                  <a:gd name="T8" fmla="*/ 117 w 2201"/>
                  <a:gd name="T9" fmla="*/ 32 h 36"/>
                  <a:gd name="T10" fmla="*/ 11 w 2201"/>
                  <a:gd name="T11" fmla="*/ 8 h 36"/>
                  <a:gd name="T12" fmla="*/ 82 w 2201"/>
                  <a:gd name="T13" fmla="*/ 11 h 36"/>
                  <a:gd name="T14" fmla="*/ 2201 w 2201"/>
                  <a:gd name="T15" fmla="*/ 0 h 36"/>
                  <a:gd name="T16" fmla="*/ 2118 w 2201"/>
                  <a:gd name="T17" fmla="*/ 7 h 36"/>
                  <a:gd name="T18" fmla="*/ 82 w 2201"/>
                  <a:gd name="T19" fmla="*/ 7 h 36"/>
                  <a:gd name="T20" fmla="*/ 0 w 2201"/>
                  <a:gd name="T21" fmla="*/ 0 h 36"/>
                  <a:gd name="T22" fmla="*/ 4 w 2201"/>
                  <a:gd name="T23" fmla="*/ 6 h 36"/>
                  <a:gd name="T24" fmla="*/ 117 w 2201"/>
                  <a:gd name="T25" fmla="*/ 36 h 36"/>
                  <a:gd name="T26" fmla="*/ 2084 w 2201"/>
                  <a:gd name="T27" fmla="*/ 36 h 36"/>
                  <a:gd name="T28" fmla="*/ 2196 w 2201"/>
                  <a:gd name="T29" fmla="*/ 6 h 36"/>
                  <a:gd name="T30" fmla="*/ 2201 w 2201"/>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1" h="36">
                    <a:moveTo>
                      <a:pt x="82" y="11"/>
                    </a:moveTo>
                    <a:cubicBezTo>
                      <a:pt x="2118" y="11"/>
                      <a:pt x="2118" y="11"/>
                      <a:pt x="2118" y="11"/>
                    </a:cubicBezTo>
                    <a:cubicBezTo>
                      <a:pt x="2151" y="11"/>
                      <a:pt x="2172" y="11"/>
                      <a:pt x="2189" y="8"/>
                    </a:cubicBezTo>
                    <a:cubicBezTo>
                      <a:pt x="2163" y="32"/>
                      <a:pt x="2147" y="32"/>
                      <a:pt x="2084" y="32"/>
                    </a:cubicBezTo>
                    <a:cubicBezTo>
                      <a:pt x="117" y="32"/>
                      <a:pt x="117" y="32"/>
                      <a:pt x="117" y="32"/>
                    </a:cubicBezTo>
                    <a:cubicBezTo>
                      <a:pt x="54" y="32"/>
                      <a:pt x="38" y="32"/>
                      <a:pt x="11" y="8"/>
                    </a:cubicBezTo>
                    <a:cubicBezTo>
                      <a:pt x="28" y="11"/>
                      <a:pt x="49" y="11"/>
                      <a:pt x="82" y="11"/>
                    </a:cubicBezTo>
                    <a:moveTo>
                      <a:pt x="2201" y="0"/>
                    </a:moveTo>
                    <a:cubicBezTo>
                      <a:pt x="2182" y="7"/>
                      <a:pt x="2160" y="7"/>
                      <a:pt x="2118" y="7"/>
                    </a:cubicBezTo>
                    <a:cubicBezTo>
                      <a:pt x="2048" y="7"/>
                      <a:pt x="152" y="7"/>
                      <a:pt x="82" y="7"/>
                    </a:cubicBezTo>
                    <a:cubicBezTo>
                      <a:pt x="40" y="7"/>
                      <a:pt x="18" y="7"/>
                      <a:pt x="0" y="0"/>
                    </a:cubicBezTo>
                    <a:cubicBezTo>
                      <a:pt x="1" y="2"/>
                      <a:pt x="2" y="4"/>
                      <a:pt x="4" y="6"/>
                    </a:cubicBezTo>
                    <a:cubicBezTo>
                      <a:pt x="34" y="36"/>
                      <a:pt x="50" y="36"/>
                      <a:pt x="117" y="36"/>
                    </a:cubicBezTo>
                    <a:cubicBezTo>
                      <a:pt x="184" y="36"/>
                      <a:pt x="2016" y="36"/>
                      <a:pt x="2084" y="36"/>
                    </a:cubicBezTo>
                    <a:cubicBezTo>
                      <a:pt x="2151" y="36"/>
                      <a:pt x="2166" y="36"/>
                      <a:pt x="2196" y="6"/>
                    </a:cubicBezTo>
                    <a:cubicBezTo>
                      <a:pt x="2198" y="4"/>
                      <a:pt x="2200" y="2"/>
                      <a:pt x="2201" y="0"/>
                    </a:cubicBezTo>
                  </a:path>
                </a:pathLst>
              </a:custGeom>
              <a:gradFill>
                <a:gsLst>
                  <a:gs pos="100000">
                    <a:schemeClr val="tx1"/>
                  </a:gs>
                  <a:gs pos="0">
                    <a:schemeClr val="tx1"/>
                  </a:gs>
                  <a:gs pos="52000">
                    <a:schemeClr val="bg1">
                      <a:lumMod val="75000"/>
                    </a:schemeClr>
                  </a:gs>
                </a:gsLst>
                <a:lin ang="10800000" scaled="1"/>
              </a:gradFill>
              <a:ln>
                <a:noFill/>
              </a:ln>
            </p:spPr>
            <p:txBody>
              <a:bodyPr vert="horz" wrap="square" lIns="91440" tIns="45721" rIns="91440" bIns="45721" numCol="1" anchor="t" anchorCtr="0" compatLnSpc="1"/>
              <a:p>
                <a:endParaRPr lang="en-US" sz="1600">
                  <a:solidFill>
                    <a:schemeClr val="tx1">
                      <a:lumMod val="65000"/>
                      <a:lumOff val="35000"/>
                    </a:schemeClr>
                  </a:solidFill>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grpSp>
        <p:sp>
          <p:nvSpPr>
            <p:cNvPr id="17" name="Body"/>
            <p:cNvSpPr/>
            <p:nvPr>
              <p:custDataLst>
                <p:tags r:id="rId6"/>
              </p:custDataLst>
            </p:nvPr>
          </p:nvSpPr>
          <p:spPr bwMode="auto">
            <a:xfrm>
              <a:off x="3950203" y="2581776"/>
              <a:ext cx="4291595" cy="2615007"/>
            </a:xfrm>
            <a:custGeom>
              <a:avLst/>
              <a:gdLst>
                <a:gd name="T0" fmla="*/ 7029 w 7029"/>
                <a:gd name="T1" fmla="*/ 4111 h 4284"/>
                <a:gd name="T2" fmla="*/ 6856 w 7029"/>
                <a:gd name="T3" fmla="*/ 4284 h 4284"/>
                <a:gd name="T4" fmla="*/ 172 w 7029"/>
                <a:gd name="T5" fmla="*/ 4284 h 4284"/>
                <a:gd name="T6" fmla="*/ 0 w 7029"/>
                <a:gd name="T7" fmla="*/ 4111 h 4284"/>
                <a:gd name="T8" fmla="*/ 0 w 7029"/>
                <a:gd name="T9" fmla="*/ 173 h 4284"/>
                <a:gd name="T10" fmla="*/ 172 w 7029"/>
                <a:gd name="T11" fmla="*/ 0 h 4284"/>
                <a:gd name="T12" fmla="*/ 6856 w 7029"/>
                <a:gd name="T13" fmla="*/ 0 h 4284"/>
                <a:gd name="T14" fmla="*/ 7029 w 7029"/>
                <a:gd name="T15" fmla="*/ 173 h 4284"/>
                <a:gd name="T16" fmla="*/ 7029 w 7029"/>
                <a:gd name="T17" fmla="*/ 4111 h 4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29" h="4284">
                  <a:moveTo>
                    <a:pt x="7029" y="4111"/>
                  </a:moveTo>
                  <a:cubicBezTo>
                    <a:pt x="7029" y="4206"/>
                    <a:pt x="6951" y="4284"/>
                    <a:pt x="6856" y="4284"/>
                  </a:cubicBezTo>
                  <a:cubicBezTo>
                    <a:pt x="172" y="4284"/>
                    <a:pt x="172" y="4284"/>
                    <a:pt x="172" y="4284"/>
                  </a:cubicBezTo>
                  <a:cubicBezTo>
                    <a:pt x="77" y="4284"/>
                    <a:pt x="0" y="4206"/>
                    <a:pt x="0" y="4111"/>
                  </a:cubicBezTo>
                  <a:cubicBezTo>
                    <a:pt x="0" y="173"/>
                    <a:pt x="0" y="173"/>
                    <a:pt x="0" y="173"/>
                  </a:cubicBezTo>
                  <a:cubicBezTo>
                    <a:pt x="0" y="78"/>
                    <a:pt x="77" y="0"/>
                    <a:pt x="172" y="0"/>
                  </a:cubicBezTo>
                  <a:cubicBezTo>
                    <a:pt x="6856" y="0"/>
                    <a:pt x="6856" y="0"/>
                    <a:pt x="6856" y="0"/>
                  </a:cubicBezTo>
                  <a:cubicBezTo>
                    <a:pt x="6951" y="0"/>
                    <a:pt x="7029" y="78"/>
                    <a:pt x="7029" y="173"/>
                  </a:cubicBezTo>
                  <a:cubicBezTo>
                    <a:pt x="7029" y="4111"/>
                    <a:pt x="7029" y="4111"/>
                    <a:pt x="7029" y="4111"/>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p>
              <a:endParaRPr lang="en-US" sz="1600">
                <a:solidFill>
                  <a:schemeClr val="tx1">
                    <a:lumMod val="65000"/>
                    <a:lumOff val="35000"/>
                  </a:schemeClr>
                </a:solidFill>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125" name="0y"/>
            <p:cNvSpPr/>
            <p:nvPr>
              <p:custDataLst>
                <p:tags r:id="rId7"/>
              </p:custDataLst>
            </p:nvPr>
          </p:nvSpPr>
          <p:spPr bwMode="auto">
            <a:xfrm>
              <a:off x="3950203" y="2581776"/>
              <a:ext cx="2777912" cy="2615007"/>
            </a:xfrm>
            <a:custGeom>
              <a:avLst/>
              <a:gdLst>
                <a:gd name="T0" fmla="*/ 4550 w 4550"/>
                <a:gd name="T1" fmla="*/ 0 h 4284"/>
                <a:gd name="T2" fmla="*/ 172 w 4550"/>
                <a:gd name="T3" fmla="*/ 0 h 4284"/>
                <a:gd name="T4" fmla="*/ 0 w 4550"/>
                <a:gd name="T5" fmla="*/ 173 h 4284"/>
                <a:gd name="T6" fmla="*/ 0 w 4550"/>
                <a:gd name="T7" fmla="*/ 4111 h 4284"/>
                <a:gd name="T8" fmla="*/ 172 w 4550"/>
                <a:gd name="T9" fmla="*/ 4284 h 4284"/>
                <a:gd name="T10" fmla="*/ 1752 w 4550"/>
                <a:gd name="T11" fmla="*/ 4284 h 4284"/>
                <a:gd name="T12" fmla="*/ 4550 w 4550"/>
                <a:gd name="T13" fmla="*/ 0 h 4284"/>
              </a:gdLst>
              <a:ahLst/>
              <a:cxnLst>
                <a:cxn ang="0">
                  <a:pos x="T0" y="T1"/>
                </a:cxn>
                <a:cxn ang="0">
                  <a:pos x="T2" y="T3"/>
                </a:cxn>
                <a:cxn ang="0">
                  <a:pos x="T4" y="T5"/>
                </a:cxn>
                <a:cxn ang="0">
                  <a:pos x="T6" y="T7"/>
                </a:cxn>
                <a:cxn ang="0">
                  <a:pos x="T8" y="T9"/>
                </a:cxn>
                <a:cxn ang="0">
                  <a:pos x="T10" y="T11"/>
                </a:cxn>
                <a:cxn ang="0">
                  <a:pos x="T12" y="T13"/>
                </a:cxn>
              </a:cxnLst>
              <a:rect l="0" t="0" r="r" b="b"/>
              <a:pathLst>
                <a:path w="4550" h="4284">
                  <a:moveTo>
                    <a:pt x="4550" y="0"/>
                  </a:moveTo>
                  <a:cubicBezTo>
                    <a:pt x="172" y="0"/>
                    <a:pt x="172" y="0"/>
                    <a:pt x="172" y="0"/>
                  </a:cubicBezTo>
                  <a:cubicBezTo>
                    <a:pt x="77" y="0"/>
                    <a:pt x="0" y="78"/>
                    <a:pt x="0" y="173"/>
                  </a:cubicBezTo>
                  <a:cubicBezTo>
                    <a:pt x="0" y="4111"/>
                    <a:pt x="0" y="4111"/>
                    <a:pt x="0" y="4111"/>
                  </a:cubicBezTo>
                  <a:cubicBezTo>
                    <a:pt x="0" y="4206"/>
                    <a:pt x="77" y="4284"/>
                    <a:pt x="172" y="4284"/>
                  </a:cubicBezTo>
                  <a:cubicBezTo>
                    <a:pt x="1752" y="4284"/>
                    <a:pt x="1752" y="4284"/>
                    <a:pt x="1752" y="4284"/>
                  </a:cubicBezTo>
                  <a:lnTo>
                    <a:pt x="4550" y="0"/>
                  </a:lnTo>
                  <a:close/>
                </a:path>
              </a:pathLst>
            </a:custGeom>
            <a:gradFill>
              <a:gsLst>
                <a:gs pos="0">
                  <a:schemeClr val="bg1">
                    <a:alpha val="10000"/>
                  </a:schemeClr>
                </a:gs>
                <a:gs pos="100000">
                  <a:schemeClr val="bg1">
                    <a:alpha val="50000"/>
                  </a:scheme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p>
              <a:endParaRPr lang="en-US" sz="1600">
                <a:solidFill>
                  <a:schemeClr val="tx1">
                    <a:lumMod val="65000"/>
                    <a:lumOff val="35000"/>
                  </a:schemeClr>
                </a:solidFill>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grpSp>
      <p:pic>
        <p:nvPicPr>
          <p:cNvPr id="2" name="图片 1"/>
          <p:cNvPicPr>
            <a:picLocks noChangeAspect="1"/>
          </p:cNvPicPr>
          <p:nvPr/>
        </p:nvPicPr>
        <p:blipFill>
          <a:blip r:embed="rId8"/>
          <a:stretch>
            <a:fillRect/>
          </a:stretch>
        </p:blipFill>
        <p:spPr>
          <a:xfrm>
            <a:off x="1534795" y="1851025"/>
            <a:ext cx="4372610" cy="2387600"/>
          </a:xfrm>
          <a:prstGeom prst="rect">
            <a:avLst/>
          </a:prstGeom>
          <a:effectLst>
            <a:outerShdw blurRad="279400" dist="50800" dir="7800000" sx="101000" sy="101000" algn="tl" rotWithShape="0">
              <a:prstClr val="black">
                <a:alpha val="46000"/>
              </a:prstClr>
            </a:outerShdw>
          </a:effectLst>
        </p:spPr>
      </p:pic>
      <p:grpSp>
        <p:nvGrpSpPr>
          <p:cNvPr id="29" name="组合 28"/>
          <p:cNvGrpSpPr>
            <a:grpSpLocks noChangeAspect="1"/>
          </p:cNvGrpSpPr>
          <p:nvPr userDrawn="1"/>
        </p:nvGrpSpPr>
        <p:grpSpPr>
          <a:xfrm>
            <a:off x="8586470" y="1229678"/>
            <a:ext cx="2300605" cy="3808559"/>
            <a:chOff x="1184" y="1833"/>
            <a:chExt cx="4956" cy="8203"/>
          </a:xfrm>
          <a:effectLst>
            <a:outerShdw blurRad="381000" dist="50800" dir="10800000" algn="r" rotWithShape="0">
              <a:prstClr val="black">
                <a:alpha val="40000"/>
              </a:prstClr>
            </a:outerShdw>
          </a:effectLst>
        </p:grpSpPr>
        <p:pic>
          <p:nvPicPr>
            <p:cNvPr id="31" name="图片 30" descr="手机图片"/>
            <p:cNvPicPr>
              <a:picLocks noChangeAspect="1"/>
            </p:cNvPicPr>
            <p:nvPr userDrawn="1"/>
          </p:nvPicPr>
          <p:blipFill>
            <a:blip r:embed="rId9"/>
            <a:stretch>
              <a:fillRect/>
            </a:stretch>
          </p:blipFill>
          <p:spPr>
            <a:xfrm>
              <a:off x="1184" y="1833"/>
              <a:ext cx="4956" cy="8203"/>
            </a:xfrm>
            <a:prstGeom prst="rect">
              <a:avLst/>
            </a:prstGeom>
          </p:spPr>
        </p:pic>
        <p:pic>
          <p:nvPicPr>
            <p:cNvPr id="32" name="图片 31" descr="E:/677工作文件/1.jpg1"/>
            <p:cNvPicPr>
              <a:picLocks noChangeAspect="1"/>
            </p:cNvPicPr>
            <p:nvPr userDrawn="1"/>
          </p:nvPicPr>
          <p:blipFill>
            <a:blip r:embed="rId10"/>
            <a:srcRect l="205" t="-7" r="205" b="7"/>
            <a:stretch>
              <a:fillRect/>
            </a:stretch>
          </p:blipFill>
          <p:spPr>
            <a:xfrm>
              <a:off x="2028" y="2381"/>
              <a:ext cx="3259" cy="7088"/>
            </a:xfrm>
            <a:custGeom>
              <a:avLst/>
              <a:gdLst/>
              <a:ahLst/>
              <a:cxnLst>
                <a:cxn ang="3">
                  <a:pos x="hc" y="t"/>
                </a:cxn>
                <a:cxn ang="cd2">
                  <a:pos x="l" y="vc"/>
                </a:cxn>
                <a:cxn ang="cd4">
                  <a:pos x="hc" y="b"/>
                </a:cxn>
                <a:cxn ang="0">
                  <a:pos x="r" y="vc"/>
                </a:cxn>
              </a:cxnLst>
              <a:rect l="l" t="t" r="r" b="b"/>
              <a:pathLst>
                <a:path w="3259" h="7088">
                  <a:moveTo>
                    <a:pt x="301" y="0"/>
                  </a:moveTo>
                  <a:lnTo>
                    <a:pt x="751" y="0"/>
                  </a:lnTo>
                  <a:lnTo>
                    <a:pt x="751" y="67"/>
                  </a:lnTo>
                  <a:cubicBezTo>
                    <a:pt x="751" y="153"/>
                    <a:pt x="821" y="223"/>
                    <a:pt x="907" y="223"/>
                  </a:cubicBezTo>
                  <a:lnTo>
                    <a:pt x="2351" y="223"/>
                  </a:lnTo>
                  <a:cubicBezTo>
                    <a:pt x="2437" y="223"/>
                    <a:pt x="2507" y="153"/>
                    <a:pt x="2507" y="67"/>
                  </a:cubicBezTo>
                  <a:lnTo>
                    <a:pt x="2507" y="0"/>
                  </a:lnTo>
                  <a:lnTo>
                    <a:pt x="2958" y="0"/>
                  </a:lnTo>
                  <a:cubicBezTo>
                    <a:pt x="3124" y="0"/>
                    <a:pt x="3259" y="135"/>
                    <a:pt x="3259" y="301"/>
                  </a:cubicBezTo>
                  <a:lnTo>
                    <a:pt x="3259" y="6787"/>
                  </a:lnTo>
                  <a:cubicBezTo>
                    <a:pt x="3259" y="6953"/>
                    <a:pt x="3124" y="7088"/>
                    <a:pt x="2958" y="7088"/>
                  </a:cubicBezTo>
                  <a:lnTo>
                    <a:pt x="301" y="7088"/>
                  </a:lnTo>
                  <a:cubicBezTo>
                    <a:pt x="135" y="7088"/>
                    <a:pt x="0" y="6953"/>
                    <a:pt x="0" y="6787"/>
                  </a:cubicBezTo>
                  <a:lnTo>
                    <a:pt x="0" y="301"/>
                  </a:lnTo>
                  <a:cubicBezTo>
                    <a:pt x="0" y="135"/>
                    <a:pt x="135" y="0"/>
                    <a:pt x="301" y="0"/>
                  </a:cubicBezTo>
                  <a:close/>
                </a:path>
              </a:pathLst>
            </a:custGeom>
          </p:spPr>
        </p:pic>
      </p:grpSp>
      <p:grpSp>
        <p:nvGrpSpPr>
          <p:cNvPr id="37" name="组合 36"/>
          <p:cNvGrpSpPr>
            <a:grpSpLocks noChangeAspect="1"/>
          </p:cNvGrpSpPr>
          <p:nvPr userDrawn="1"/>
        </p:nvGrpSpPr>
        <p:grpSpPr>
          <a:xfrm>
            <a:off x="6318250" y="1229043"/>
            <a:ext cx="2300605" cy="3808559"/>
            <a:chOff x="1184" y="1833"/>
            <a:chExt cx="4956" cy="8203"/>
          </a:xfrm>
          <a:effectLst>
            <a:outerShdw blurRad="381000" dist="50800" dir="10800000" algn="r" rotWithShape="0">
              <a:prstClr val="black">
                <a:alpha val="40000"/>
              </a:prstClr>
            </a:outerShdw>
          </a:effectLst>
        </p:grpSpPr>
        <p:pic>
          <p:nvPicPr>
            <p:cNvPr id="38" name="图片 37" descr="手机图片"/>
            <p:cNvPicPr>
              <a:picLocks noChangeAspect="1"/>
            </p:cNvPicPr>
            <p:nvPr userDrawn="1"/>
          </p:nvPicPr>
          <p:blipFill>
            <a:blip r:embed="rId9"/>
            <a:stretch>
              <a:fillRect/>
            </a:stretch>
          </p:blipFill>
          <p:spPr>
            <a:xfrm>
              <a:off x="1184" y="1833"/>
              <a:ext cx="4956" cy="8203"/>
            </a:xfrm>
            <a:prstGeom prst="rect">
              <a:avLst/>
            </a:prstGeom>
          </p:spPr>
        </p:pic>
        <p:pic>
          <p:nvPicPr>
            <p:cNvPr id="39" name="图片 38" descr="E:/677工作文件/4.jpg4"/>
            <p:cNvPicPr>
              <a:picLocks noChangeAspect="1"/>
            </p:cNvPicPr>
            <p:nvPr userDrawn="1"/>
          </p:nvPicPr>
          <p:blipFill>
            <a:blip r:embed="rId11"/>
            <a:srcRect l="205" t="-7" r="205" b="7"/>
            <a:stretch>
              <a:fillRect/>
            </a:stretch>
          </p:blipFill>
          <p:spPr>
            <a:xfrm>
              <a:off x="2028" y="2381"/>
              <a:ext cx="3259" cy="7088"/>
            </a:xfrm>
            <a:custGeom>
              <a:avLst/>
              <a:gdLst/>
              <a:ahLst/>
              <a:cxnLst>
                <a:cxn ang="3">
                  <a:pos x="hc" y="t"/>
                </a:cxn>
                <a:cxn ang="cd2">
                  <a:pos x="l" y="vc"/>
                </a:cxn>
                <a:cxn ang="cd4">
                  <a:pos x="hc" y="b"/>
                </a:cxn>
                <a:cxn ang="0">
                  <a:pos x="r" y="vc"/>
                </a:cxn>
              </a:cxnLst>
              <a:rect l="l" t="t" r="r" b="b"/>
              <a:pathLst>
                <a:path w="3259" h="7088">
                  <a:moveTo>
                    <a:pt x="301" y="0"/>
                  </a:moveTo>
                  <a:lnTo>
                    <a:pt x="751" y="0"/>
                  </a:lnTo>
                  <a:lnTo>
                    <a:pt x="751" y="67"/>
                  </a:lnTo>
                  <a:cubicBezTo>
                    <a:pt x="751" y="153"/>
                    <a:pt x="821" y="223"/>
                    <a:pt x="907" y="223"/>
                  </a:cubicBezTo>
                  <a:lnTo>
                    <a:pt x="2351" y="223"/>
                  </a:lnTo>
                  <a:cubicBezTo>
                    <a:pt x="2437" y="223"/>
                    <a:pt x="2507" y="153"/>
                    <a:pt x="2507" y="67"/>
                  </a:cubicBezTo>
                  <a:lnTo>
                    <a:pt x="2507" y="0"/>
                  </a:lnTo>
                  <a:lnTo>
                    <a:pt x="2958" y="0"/>
                  </a:lnTo>
                  <a:cubicBezTo>
                    <a:pt x="3124" y="0"/>
                    <a:pt x="3259" y="135"/>
                    <a:pt x="3259" y="301"/>
                  </a:cubicBezTo>
                  <a:lnTo>
                    <a:pt x="3259" y="6787"/>
                  </a:lnTo>
                  <a:cubicBezTo>
                    <a:pt x="3259" y="6953"/>
                    <a:pt x="3124" y="7088"/>
                    <a:pt x="2958" y="7088"/>
                  </a:cubicBezTo>
                  <a:lnTo>
                    <a:pt x="301" y="7088"/>
                  </a:lnTo>
                  <a:cubicBezTo>
                    <a:pt x="135" y="7088"/>
                    <a:pt x="0" y="6953"/>
                    <a:pt x="0" y="6787"/>
                  </a:cubicBezTo>
                  <a:lnTo>
                    <a:pt x="0" y="301"/>
                  </a:lnTo>
                  <a:cubicBezTo>
                    <a:pt x="0" y="135"/>
                    <a:pt x="135" y="0"/>
                    <a:pt x="301" y="0"/>
                  </a:cubicBezTo>
                  <a:close/>
                </a:path>
              </a:pathLst>
            </a:custGeom>
          </p:spPr>
        </p:pic>
      </p:grpSp>
      <p:sp>
        <p:nvSpPr>
          <p:cNvPr id="40" name="圆角矩形 39"/>
          <p:cNvSpPr/>
          <p:nvPr/>
        </p:nvSpPr>
        <p:spPr>
          <a:xfrm>
            <a:off x="2457450" y="5490210"/>
            <a:ext cx="2521585" cy="442595"/>
          </a:xfrm>
          <a:prstGeom prst="roundRect">
            <a:avLst>
              <a:gd name="adj" fmla="val 6202"/>
            </a:avLst>
          </a:prstGeom>
          <a:noFill/>
          <a:ln w="28575">
            <a:gradFill>
              <a:gsLst>
                <a:gs pos="0">
                  <a:srgbClr val="62AAFF"/>
                </a:gs>
                <a:gs pos="100000">
                  <a:srgbClr val="63ADFF"/>
                </a:gs>
                <a:gs pos="50000">
                  <a:srgbClr val="5E8BFF"/>
                </a:gs>
              </a:gsLst>
              <a:lin ang="0" scaled="1"/>
            </a:grad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41" name="文本框 40"/>
          <p:cNvSpPr txBox="1"/>
          <p:nvPr/>
        </p:nvSpPr>
        <p:spPr>
          <a:xfrm>
            <a:off x="2808605" y="5519420"/>
            <a:ext cx="1749425" cy="368300"/>
          </a:xfrm>
          <a:prstGeom prst="rect">
            <a:avLst/>
          </a:prstGeom>
          <a:noFill/>
        </p:spPr>
        <p:txBody>
          <a:bodyPr wrap="square" rtlCol="0">
            <a:spAutoFit/>
          </a:bodyPr>
          <a:p>
            <a:r>
              <a:rPr lang="zh-CN" altLang="en-US">
                <a:latin typeface="微软雅黑" panose="020B0503020204020204" charset="-122"/>
                <a:ea typeface="微软雅黑" panose="020B0503020204020204" charset="-122"/>
                <a:cs typeface="微软雅黑" panose="020B0503020204020204" charset="-122"/>
              </a:rPr>
              <a:t>商家后台</a:t>
            </a:r>
            <a:r>
              <a:rPr lang="en-US" altLang="zh-CN">
                <a:latin typeface="微软雅黑" panose="020B0503020204020204" charset="-122"/>
                <a:ea typeface="微软雅黑" panose="020B0503020204020204" charset="-122"/>
                <a:cs typeface="微软雅黑" panose="020B0503020204020204" charset="-122"/>
              </a:rPr>
              <a:t>PC</a:t>
            </a:r>
            <a:r>
              <a:rPr lang="zh-CN" altLang="en-US">
                <a:latin typeface="微软雅黑" panose="020B0503020204020204" charset="-122"/>
                <a:ea typeface="微软雅黑" panose="020B0503020204020204" charset="-122"/>
                <a:cs typeface="微软雅黑" panose="020B0503020204020204" charset="-122"/>
              </a:rPr>
              <a:t>端</a:t>
            </a:r>
            <a:endParaRPr lang="zh-CN" altLang="en-US">
              <a:latin typeface="微软雅黑" panose="020B0503020204020204" charset="-122"/>
              <a:ea typeface="微软雅黑" panose="020B0503020204020204" charset="-122"/>
              <a:cs typeface="微软雅黑" panose="020B0503020204020204" charset="-122"/>
            </a:endParaRPr>
          </a:p>
        </p:txBody>
      </p:sp>
      <p:sp>
        <p:nvSpPr>
          <p:cNvPr id="43" name="圆角矩形 42"/>
          <p:cNvSpPr/>
          <p:nvPr/>
        </p:nvSpPr>
        <p:spPr>
          <a:xfrm>
            <a:off x="6562090" y="5519420"/>
            <a:ext cx="1870075" cy="412750"/>
          </a:xfrm>
          <a:prstGeom prst="roundRect">
            <a:avLst>
              <a:gd name="adj" fmla="val 6202"/>
            </a:avLst>
          </a:prstGeom>
          <a:noFill/>
          <a:ln w="28575">
            <a:gradFill>
              <a:gsLst>
                <a:gs pos="0">
                  <a:srgbClr val="62AAFF"/>
                </a:gs>
                <a:gs pos="100000">
                  <a:srgbClr val="63ADFF"/>
                </a:gs>
                <a:gs pos="50000">
                  <a:srgbClr val="5E8BFF"/>
                </a:gs>
              </a:gsLst>
              <a:lin ang="0" scaled="1"/>
            </a:grad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45" name="文本框 44"/>
          <p:cNvSpPr txBox="1"/>
          <p:nvPr/>
        </p:nvSpPr>
        <p:spPr>
          <a:xfrm>
            <a:off x="6753225" y="5539105"/>
            <a:ext cx="1621790" cy="343535"/>
          </a:xfrm>
          <a:prstGeom prst="rect">
            <a:avLst/>
          </a:prstGeom>
          <a:noFill/>
        </p:spPr>
        <p:txBody>
          <a:bodyPr wrap="square" rtlCol="0">
            <a:noAutofit/>
          </a:bodyPr>
          <a:p>
            <a:r>
              <a:rPr lang="zh-CN" altLang="en-US">
                <a:latin typeface="微软雅黑" panose="020B0503020204020204" charset="-122"/>
                <a:ea typeface="微软雅黑" panose="020B0503020204020204" charset="-122"/>
                <a:cs typeface="微软雅黑" panose="020B0503020204020204" charset="-122"/>
              </a:rPr>
              <a:t>商家后台</a:t>
            </a:r>
            <a:r>
              <a:rPr lang="en-US">
                <a:latin typeface="微软雅黑" panose="020B0503020204020204" charset="-122"/>
                <a:ea typeface="微软雅黑" panose="020B0503020204020204" charset="-122"/>
                <a:cs typeface="微软雅黑" panose="020B0503020204020204" charset="-122"/>
              </a:rPr>
              <a:t>APP</a:t>
            </a:r>
            <a:endParaRPr lang="en-US">
              <a:latin typeface="微软雅黑" panose="020B0503020204020204" charset="-122"/>
              <a:ea typeface="微软雅黑" panose="020B0503020204020204" charset="-122"/>
              <a:cs typeface="微软雅黑" panose="020B0503020204020204" charset="-122"/>
            </a:endParaRPr>
          </a:p>
        </p:txBody>
      </p:sp>
      <p:sp>
        <p:nvSpPr>
          <p:cNvPr id="48" name="圆角矩形 47"/>
          <p:cNvSpPr/>
          <p:nvPr/>
        </p:nvSpPr>
        <p:spPr>
          <a:xfrm>
            <a:off x="8886190" y="5520055"/>
            <a:ext cx="1870075" cy="412750"/>
          </a:xfrm>
          <a:prstGeom prst="roundRect">
            <a:avLst>
              <a:gd name="adj" fmla="val 6202"/>
            </a:avLst>
          </a:prstGeom>
          <a:noFill/>
          <a:ln w="28575">
            <a:gradFill>
              <a:gsLst>
                <a:gs pos="0">
                  <a:srgbClr val="62AAFF"/>
                </a:gs>
                <a:gs pos="100000">
                  <a:srgbClr val="63ADFF"/>
                </a:gs>
                <a:gs pos="50000">
                  <a:srgbClr val="5E8BFF"/>
                </a:gs>
              </a:gsLst>
              <a:lin ang="0" scaled="1"/>
            </a:grad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49" name="文本框 48"/>
          <p:cNvSpPr txBox="1"/>
          <p:nvPr/>
        </p:nvSpPr>
        <p:spPr>
          <a:xfrm>
            <a:off x="8938260" y="5544820"/>
            <a:ext cx="1871345" cy="343535"/>
          </a:xfrm>
          <a:prstGeom prst="rect">
            <a:avLst/>
          </a:prstGeom>
          <a:noFill/>
        </p:spPr>
        <p:txBody>
          <a:bodyPr wrap="square" rtlCol="0">
            <a:noAutofit/>
          </a:bodyPr>
          <a:p>
            <a:r>
              <a:rPr lang="zh-CN" altLang="en-US">
                <a:latin typeface="微软雅黑" panose="020B0503020204020204" charset="-122"/>
                <a:ea typeface="微软雅黑" panose="020B0503020204020204" charset="-122"/>
                <a:cs typeface="微软雅黑" panose="020B0503020204020204" charset="-122"/>
              </a:rPr>
              <a:t>客户前台小程序</a:t>
            </a:r>
            <a:endParaRPr 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任意多边形 99"/>
          <p:cNvSpPr/>
          <p:nvPr>
            <p:custDataLst>
              <p:tags r:id="rId1"/>
            </p:custDataLst>
          </p:nvPr>
        </p:nvSpPr>
        <p:spPr>
          <a:xfrm>
            <a:off x="929640" y="2226310"/>
            <a:ext cx="2171700" cy="2658745"/>
          </a:xfrm>
          <a:custGeom>
            <a:avLst/>
            <a:gdLst>
              <a:gd name="connsiteX0" fmla="*/ 1001 w 2423"/>
              <a:gd name="connsiteY0" fmla="*/ 1 h 2965"/>
              <a:gd name="connsiteX1" fmla="*/ 2423 w 2423"/>
              <a:gd name="connsiteY1" fmla="*/ 16 h 2965"/>
              <a:gd name="connsiteX2" fmla="*/ 2081 w 2423"/>
              <a:gd name="connsiteY2" fmla="*/ 2469 h 2965"/>
              <a:gd name="connsiteX3" fmla="*/ 1085 w 2423"/>
              <a:gd name="connsiteY3" fmla="*/ 2959 h 2965"/>
              <a:gd name="connsiteX4" fmla="*/ 0 w 2423"/>
              <a:gd name="connsiteY4" fmla="*/ 2965 h 2965"/>
              <a:gd name="connsiteX5" fmla="*/ 369 w 2423"/>
              <a:gd name="connsiteY5" fmla="*/ 434 h 2965"/>
              <a:gd name="connsiteX6" fmla="*/ 1001 w 2423"/>
              <a:gd name="connsiteY6" fmla="*/ 1 h 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 h="2965">
                <a:moveTo>
                  <a:pt x="1001" y="1"/>
                </a:moveTo>
                <a:lnTo>
                  <a:pt x="2423" y="16"/>
                </a:lnTo>
                <a:lnTo>
                  <a:pt x="2081" y="2469"/>
                </a:lnTo>
                <a:cubicBezTo>
                  <a:pt x="1957" y="3037"/>
                  <a:pt x="1481" y="2959"/>
                  <a:pt x="1085" y="2959"/>
                </a:cubicBezTo>
                <a:cubicBezTo>
                  <a:pt x="711" y="2961"/>
                  <a:pt x="365" y="2961"/>
                  <a:pt x="0" y="2965"/>
                </a:cubicBezTo>
                <a:lnTo>
                  <a:pt x="369" y="434"/>
                </a:lnTo>
                <a:cubicBezTo>
                  <a:pt x="461" y="50"/>
                  <a:pt x="785" y="-11"/>
                  <a:pt x="1001" y="1"/>
                </a:cubicBezTo>
                <a:close/>
              </a:path>
            </a:pathLst>
          </a:custGeom>
          <a:gradFill>
            <a:gsLst>
              <a:gs pos="0">
                <a:srgbClr val="F5F8FF">
                  <a:alpha val="100000"/>
                </a:srgbClr>
              </a:gs>
              <a:gs pos="39000">
                <a:schemeClr val="accent1">
                  <a:lumMod val="5000"/>
                  <a:lumOff val="95000"/>
                </a:schemeClr>
              </a:gs>
              <a:gs pos="83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pic>
        <p:nvPicPr>
          <p:cNvPr id="101" name="图片 100" descr="E:/fd812a04c6714b25b853d3be2aae8e1b_0.pngfd812a04c6714b25b853d3be2aae8e1b_0"/>
          <p:cNvPicPr>
            <a:picLocks noChangeAspect="1"/>
          </p:cNvPicPr>
          <p:nvPr>
            <p:custDataLst>
              <p:tags r:id="rId2"/>
            </p:custDataLst>
          </p:nvPr>
        </p:nvPicPr>
        <p:blipFill>
          <a:blip r:embed="rId3">
            <a:lum bright="12000" contrast="-12000"/>
          </a:blip>
          <a:srcRect l="-30" t="15570" r="30" b="15570"/>
          <a:stretch>
            <a:fillRect/>
          </a:stretch>
        </p:blipFill>
        <p:spPr>
          <a:xfrm>
            <a:off x="834390" y="2099945"/>
            <a:ext cx="2171700" cy="2658745"/>
          </a:xfrm>
          <a:custGeom>
            <a:avLst/>
            <a:gdLst/>
            <a:ahLst/>
            <a:cxnLst>
              <a:cxn ang="3">
                <a:pos x="hc" y="t"/>
              </a:cxn>
              <a:cxn ang="cd2">
                <a:pos x="l" y="vc"/>
              </a:cxn>
              <a:cxn ang="cd4">
                <a:pos x="hc" y="b"/>
              </a:cxn>
              <a:cxn ang="0">
                <a:pos x="r" y="vc"/>
              </a:cxn>
            </a:cxnLst>
            <a:rect l="l" t="t" r="r" b="b"/>
            <a:pathLst>
              <a:path w="4096" h="5013">
                <a:moveTo>
                  <a:pt x="1622" y="0"/>
                </a:moveTo>
                <a:cubicBezTo>
                  <a:pt x="1646" y="0"/>
                  <a:pt x="1669" y="1"/>
                  <a:pt x="1692" y="2"/>
                </a:cubicBezTo>
                <a:lnTo>
                  <a:pt x="4096" y="28"/>
                </a:lnTo>
                <a:lnTo>
                  <a:pt x="3518" y="4175"/>
                </a:lnTo>
                <a:cubicBezTo>
                  <a:pt x="3308" y="5135"/>
                  <a:pt x="2504" y="5003"/>
                  <a:pt x="1834" y="5003"/>
                </a:cubicBezTo>
                <a:cubicBezTo>
                  <a:pt x="1202" y="5006"/>
                  <a:pt x="617" y="5006"/>
                  <a:pt x="0" y="5013"/>
                </a:cubicBezTo>
                <a:lnTo>
                  <a:pt x="624" y="734"/>
                </a:lnTo>
                <a:cubicBezTo>
                  <a:pt x="770" y="126"/>
                  <a:pt x="1260" y="-3"/>
                  <a:pt x="1622" y="0"/>
                </a:cubicBezTo>
                <a:close/>
              </a:path>
            </a:pathLst>
          </a:custGeom>
          <a:ln>
            <a:gradFill>
              <a:gsLst>
                <a:gs pos="0">
                  <a:schemeClr val="accent1">
                    <a:lumMod val="20000"/>
                    <a:lumOff val="80000"/>
                  </a:schemeClr>
                </a:gs>
                <a:gs pos="54000">
                  <a:srgbClr val="62AAFF"/>
                </a:gs>
                <a:gs pos="100000">
                  <a:srgbClr val="5E8BFF"/>
                </a:gs>
              </a:gsLst>
              <a:lin ang="5400000" scaled="1"/>
            </a:gradFill>
          </a:ln>
          <a:effectLst>
            <a:outerShdw blurRad="50800" dist="38100" dir="2700000" algn="tl" rotWithShape="0">
              <a:schemeClr val="accent1">
                <a:alpha val="40000"/>
              </a:schemeClr>
            </a:outerShdw>
          </a:effectLst>
        </p:spPr>
      </p:pic>
      <p:sp>
        <p:nvSpPr>
          <p:cNvPr id="102" name="任意多边形 7"/>
          <p:cNvSpPr/>
          <p:nvPr>
            <p:custDataLst>
              <p:tags r:id="rId4"/>
            </p:custDataLst>
          </p:nvPr>
        </p:nvSpPr>
        <p:spPr>
          <a:xfrm>
            <a:off x="3039110" y="2226310"/>
            <a:ext cx="2171700" cy="2658745"/>
          </a:xfrm>
          <a:custGeom>
            <a:avLst/>
            <a:gdLst>
              <a:gd name="connsiteX0" fmla="*/ 1001 w 2423"/>
              <a:gd name="connsiteY0" fmla="*/ 1 h 2965"/>
              <a:gd name="connsiteX1" fmla="*/ 2423 w 2423"/>
              <a:gd name="connsiteY1" fmla="*/ 16 h 2965"/>
              <a:gd name="connsiteX2" fmla="*/ 2081 w 2423"/>
              <a:gd name="connsiteY2" fmla="*/ 2469 h 2965"/>
              <a:gd name="connsiteX3" fmla="*/ 1085 w 2423"/>
              <a:gd name="connsiteY3" fmla="*/ 2959 h 2965"/>
              <a:gd name="connsiteX4" fmla="*/ 0 w 2423"/>
              <a:gd name="connsiteY4" fmla="*/ 2965 h 2965"/>
              <a:gd name="connsiteX5" fmla="*/ 369 w 2423"/>
              <a:gd name="connsiteY5" fmla="*/ 434 h 2965"/>
              <a:gd name="connsiteX6" fmla="*/ 1001 w 2423"/>
              <a:gd name="connsiteY6" fmla="*/ 1 h 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 h="2965">
                <a:moveTo>
                  <a:pt x="1001" y="1"/>
                </a:moveTo>
                <a:lnTo>
                  <a:pt x="2423" y="16"/>
                </a:lnTo>
                <a:lnTo>
                  <a:pt x="2081" y="2469"/>
                </a:lnTo>
                <a:cubicBezTo>
                  <a:pt x="1957" y="3037"/>
                  <a:pt x="1481" y="2959"/>
                  <a:pt x="1085" y="2959"/>
                </a:cubicBezTo>
                <a:cubicBezTo>
                  <a:pt x="711" y="2961"/>
                  <a:pt x="365" y="2961"/>
                  <a:pt x="0" y="2965"/>
                </a:cubicBezTo>
                <a:lnTo>
                  <a:pt x="369" y="434"/>
                </a:lnTo>
                <a:cubicBezTo>
                  <a:pt x="461" y="50"/>
                  <a:pt x="785" y="-11"/>
                  <a:pt x="1001" y="1"/>
                </a:cubicBezTo>
                <a:close/>
              </a:path>
            </a:pathLst>
          </a:custGeom>
          <a:gradFill>
            <a:gsLst>
              <a:gs pos="0">
                <a:srgbClr val="F5F8FF">
                  <a:alpha val="100000"/>
                </a:srgbClr>
              </a:gs>
              <a:gs pos="15000">
                <a:schemeClr val="accent1">
                  <a:lumMod val="5000"/>
                  <a:lumOff val="95000"/>
                </a:schemeClr>
              </a:gs>
              <a:gs pos="83000">
                <a:srgbClr val="4377E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pic>
        <p:nvPicPr>
          <p:cNvPr id="103" name="图片 102" descr="E:/b2115f7ebfd64ee0afbf7f205998ba66_2.pngb2115f7ebfd64ee0afbf7f205998ba66_2"/>
          <p:cNvPicPr>
            <a:picLocks noChangeAspect="1"/>
          </p:cNvPicPr>
          <p:nvPr>
            <p:custDataLst>
              <p:tags r:id="rId5"/>
            </p:custDataLst>
          </p:nvPr>
        </p:nvPicPr>
        <p:blipFill rotWithShape="1">
          <a:blip r:embed="rId6">
            <a:lum bright="6000" contrast="-12000"/>
          </a:blip>
          <a:srcRect l="-1520" t="17774" r="1520" b="13366"/>
          <a:stretch>
            <a:fillRect/>
          </a:stretch>
        </p:blipFill>
        <p:spPr>
          <a:xfrm>
            <a:off x="2943860" y="2099945"/>
            <a:ext cx="2171700" cy="2658745"/>
          </a:xfrm>
          <a:custGeom>
            <a:avLst/>
            <a:gdLst/>
            <a:ahLst/>
            <a:cxnLst>
              <a:cxn ang="3">
                <a:pos x="hc" y="t"/>
              </a:cxn>
              <a:cxn ang="cd2">
                <a:pos x="l" y="vc"/>
              </a:cxn>
              <a:cxn ang="cd4">
                <a:pos x="hc" y="b"/>
              </a:cxn>
              <a:cxn ang="0">
                <a:pos x="r" y="vc"/>
              </a:cxn>
            </a:cxnLst>
            <a:rect l="l" t="t" r="r" b="b"/>
            <a:pathLst>
              <a:path w="4096" h="5013">
                <a:moveTo>
                  <a:pt x="1622" y="0"/>
                </a:moveTo>
                <a:cubicBezTo>
                  <a:pt x="1646" y="0"/>
                  <a:pt x="1669" y="1"/>
                  <a:pt x="1692" y="2"/>
                </a:cubicBezTo>
                <a:lnTo>
                  <a:pt x="4096" y="28"/>
                </a:lnTo>
                <a:lnTo>
                  <a:pt x="3518" y="4175"/>
                </a:lnTo>
                <a:cubicBezTo>
                  <a:pt x="3308" y="5135"/>
                  <a:pt x="2504" y="5003"/>
                  <a:pt x="1834" y="5003"/>
                </a:cubicBezTo>
                <a:cubicBezTo>
                  <a:pt x="1202" y="5006"/>
                  <a:pt x="617" y="5006"/>
                  <a:pt x="0" y="5013"/>
                </a:cubicBezTo>
                <a:lnTo>
                  <a:pt x="624" y="734"/>
                </a:lnTo>
                <a:cubicBezTo>
                  <a:pt x="770" y="126"/>
                  <a:pt x="1260" y="-3"/>
                  <a:pt x="1622" y="0"/>
                </a:cubicBezTo>
                <a:close/>
              </a:path>
            </a:pathLst>
          </a:custGeom>
          <a:ln>
            <a:gradFill>
              <a:gsLst>
                <a:gs pos="31000">
                  <a:schemeClr val="bg1"/>
                </a:gs>
                <a:gs pos="61000">
                  <a:srgbClr val="5D84FF"/>
                </a:gs>
                <a:gs pos="100000">
                  <a:srgbClr val="5E8BFF"/>
                </a:gs>
              </a:gsLst>
              <a:lin ang="4920000" scaled="0"/>
            </a:gradFill>
          </a:ln>
          <a:effectLst>
            <a:outerShdw blurRad="50800" dist="38100" dir="2700000" algn="tl" rotWithShape="0">
              <a:srgbClr val="62AAFF">
                <a:alpha val="59000"/>
              </a:srgbClr>
            </a:outerShdw>
          </a:effectLst>
        </p:spPr>
      </p:pic>
      <p:sp>
        <p:nvSpPr>
          <p:cNvPr id="104" name="任意多边形 7"/>
          <p:cNvSpPr/>
          <p:nvPr>
            <p:custDataLst>
              <p:tags r:id="rId7"/>
            </p:custDataLst>
          </p:nvPr>
        </p:nvSpPr>
        <p:spPr>
          <a:xfrm>
            <a:off x="5148580" y="2226310"/>
            <a:ext cx="2171700" cy="2658745"/>
          </a:xfrm>
          <a:custGeom>
            <a:avLst/>
            <a:gdLst>
              <a:gd name="connsiteX0" fmla="*/ 1001 w 2423"/>
              <a:gd name="connsiteY0" fmla="*/ 1 h 2965"/>
              <a:gd name="connsiteX1" fmla="*/ 2423 w 2423"/>
              <a:gd name="connsiteY1" fmla="*/ 16 h 2965"/>
              <a:gd name="connsiteX2" fmla="*/ 2081 w 2423"/>
              <a:gd name="connsiteY2" fmla="*/ 2469 h 2965"/>
              <a:gd name="connsiteX3" fmla="*/ 1085 w 2423"/>
              <a:gd name="connsiteY3" fmla="*/ 2959 h 2965"/>
              <a:gd name="connsiteX4" fmla="*/ 0 w 2423"/>
              <a:gd name="connsiteY4" fmla="*/ 2965 h 2965"/>
              <a:gd name="connsiteX5" fmla="*/ 369 w 2423"/>
              <a:gd name="connsiteY5" fmla="*/ 434 h 2965"/>
              <a:gd name="connsiteX6" fmla="*/ 1001 w 2423"/>
              <a:gd name="connsiteY6" fmla="*/ 1 h 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 h="2965">
                <a:moveTo>
                  <a:pt x="1001" y="1"/>
                </a:moveTo>
                <a:lnTo>
                  <a:pt x="2423" y="16"/>
                </a:lnTo>
                <a:lnTo>
                  <a:pt x="2081" y="2469"/>
                </a:lnTo>
                <a:cubicBezTo>
                  <a:pt x="1957" y="3037"/>
                  <a:pt x="1481" y="2959"/>
                  <a:pt x="1085" y="2959"/>
                </a:cubicBezTo>
                <a:cubicBezTo>
                  <a:pt x="711" y="2961"/>
                  <a:pt x="365" y="2961"/>
                  <a:pt x="0" y="2965"/>
                </a:cubicBezTo>
                <a:lnTo>
                  <a:pt x="369" y="434"/>
                </a:lnTo>
                <a:cubicBezTo>
                  <a:pt x="461" y="50"/>
                  <a:pt x="785" y="-11"/>
                  <a:pt x="1001" y="1"/>
                </a:cubicBezTo>
                <a:close/>
              </a:path>
            </a:pathLst>
          </a:custGeom>
          <a:gradFill>
            <a:gsLst>
              <a:gs pos="0">
                <a:srgbClr val="F5F8FF">
                  <a:alpha val="100000"/>
                </a:srgbClr>
              </a:gs>
              <a:gs pos="39000">
                <a:schemeClr val="accent1">
                  <a:lumMod val="5000"/>
                  <a:lumOff val="95000"/>
                </a:schemeClr>
              </a:gs>
              <a:gs pos="83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pic>
        <p:nvPicPr>
          <p:cNvPr id="105" name="图片 104" descr="E:/b1a29fe163ab4679b9f8b59ca341b71d_2.pngb1a29fe163ab4679b9f8b59ca341b71d_2"/>
          <p:cNvPicPr>
            <a:picLocks noChangeAspect="1"/>
          </p:cNvPicPr>
          <p:nvPr>
            <p:custDataLst>
              <p:tags r:id="rId8"/>
            </p:custDataLst>
          </p:nvPr>
        </p:nvPicPr>
        <p:blipFill rotWithShape="1">
          <a:blip r:embed="rId9">
            <a:lum bright="12000" contrast="-12000"/>
          </a:blip>
          <a:srcRect l="-585" t="16787" r="585" b="14353"/>
          <a:stretch>
            <a:fillRect/>
          </a:stretch>
        </p:blipFill>
        <p:spPr>
          <a:xfrm>
            <a:off x="5053965" y="2099945"/>
            <a:ext cx="2171700" cy="2658745"/>
          </a:xfrm>
          <a:custGeom>
            <a:avLst/>
            <a:gdLst/>
            <a:ahLst/>
            <a:cxnLst>
              <a:cxn ang="3">
                <a:pos x="hc" y="t"/>
              </a:cxn>
              <a:cxn ang="cd2">
                <a:pos x="l" y="vc"/>
              </a:cxn>
              <a:cxn ang="cd4">
                <a:pos x="hc" y="b"/>
              </a:cxn>
              <a:cxn ang="0">
                <a:pos x="r" y="vc"/>
              </a:cxn>
            </a:cxnLst>
            <a:rect l="l" t="t" r="r" b="b"/>
            <a:pathLst>
              <a:path w="4096" h="5013">
                <a:moveTo>
                  <a:pt x="1622" y="0"/>
                </a:moveTo>
                <a:cubicBezTo>
                  <a:pt x="1646" y="0"/>
                  <a:pt x="1669" y="1"/>
                  <a:pt x="1692" y="2"/>
                </a:cubicBezTo>
                <a:lnTo>
                  <a:pt x="4096" y="28"/>
                </a:lnTo>
                <a:lnTo>
                  <a:pt x="3518" y="4175"/>
                </a:lnTo>
                <a:cubicBezTo>
                  <a:pt x="3308" y="5135"/>
                  <a:pt x="2504" y="5003"/>
                  <a:pt x="1834" y="5003"/>
                </a:cubicBezTo>
                <a:cubicBezTo>
                  <a:pt x="1202" y="5006"/>
                  <a:pt x="617" y="5006"/>
                  <a:pt x="0" y="5013"/>
                </a:cubicBezTo>
                <a:lnTo>
                  <a:pt x="624" y="734"/>
                </a:lnTo>
                <a:cubicBezTo>
                  <a:pt x="770" y="126"/>
                  <a:pt x="1260" y="-3"/>
                  <a:pt x="1622" y="0"/>
                </a:cubicBezTo>
                <a:close/>
              </a:path>
            </a:pathLst>
          </a:custGeom>
          <a:ln>
            <a:gradFill>
              <a:gsLst>
                <a:gs pos="0">
                  <a:schemeClr val="accent1">
                    <a:lumMod val="20000"/>
                    <a:lumOff val="80000"/>
                  </a:schemeClr>
                </a:gs>
                <a:gs pos="54000">
                  <a:srgbClr val="62AAFF"/>
                </a:gs>
                <a:gs pos="100000">
                  <a:srgbClr val="5E8BFF"/>
                </a:gs>
              </a:gsLst>
              <a:lin ang="5400000" scaled="1"/>
            </a:gradFill>
          </a:ln>
          <a:effectLst>
            <a:outerShdw blurRad="50800" dist="38100" dir="2700000" algn="tl" rotWithShape="0">
              <a:schemeClr val="accent1">
                <a:alpha val="40000"/>
              </a:schemeClr>
            </a:outerShdw>
          </a:effectLst>
        </p:spPr>
      </p:pic>
      <p:sp>
        <p:nvSpPr>
          <p:cNvPr id="106" name="任意多边形 7"/>
          <p:cNvSpPr/>
          <p:nvPr>
            <p:custDataLst>
              <p:tags r:id="rId10"/>
            </p:custDataLst>
          </p:nvPr>
        </p:nvSpPr>
        <p:spPr>
          <a:xfrm>
            <a:off x="7258685" y="2226310"/>
            <a:ext cx="2171700" cy="2658745"/>
          </a:xfrm>
          <a:custGeom>
            <a:avLst/>
            <a:gdLst>
              <a:gd name="connsiteX0" fmla="*/ 1001 w 2423"/>
              <a:gd name="connsiteY0" fmla="*/ 1 h 2965"/>
              <a:gd name="connsiteX1" fmla="*/ 2423 w 2423"/>
              <a:gd name="connsiteY1" fmla="*/ 16 h 2965"/>
              <a:gd name="connsiteX2" fmla="*/ 2081 w 2423"/>
              <a:gd name="connsiteY2" fmla="*/ 2469 h 2965"/>
              <a:gd name="connsiteX3" fmla="*/ 1085 w 2423"/>
              <a:gd name="connsiteY3" fmla="*/ 2959 h 2965"/>
              <a:gd name="connsiteX4" fmla="*/ 0 w 2423"/>
              <a:gd name="connsiteY4" fmla="*/ 2965 h 2965"/>
              <a:gd name="connsiteX5" fmla="*/ 369 w 2423"/>
              <a:gd name="connsiteY5" fmla="*/ 434 h 2965"/>
              <a:gd name="connsiteX6" fmla="*/ 1001 w 2423"/>
              <a:gd name="connsiteY6" fmla="*/ 1 h 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 h="2965">
                <a:moveTo>
                  <a:pt x="1001" y="1"/>
                </a:moveTo>
                <a:lnTo>
                  <a:pt x="2423" y="16"/>
                </a:lnTo>
                <a:lnTo>
                  <a:pt x="2081" y="2469"/>
                </a:lnTo>
                <a:cubicBezTo>
                  <a:pt x="1957" y="3037"/>
                  <a:pt x="1481" y="2959"/>
                  <a:pt x="1085" y="2959"/>
                </a:cubicBezTo>
                <a:cubicBezTo>
                  <a:pt x="711" y="2961"/>
                  <a:pt x="365" y="2961"/>
                  <a:pt x="0" y="2965"/>
                </a:cubicBezTo>
                <a:lnTo>
                  <a:pt x="369" y="434"/>
                </a:lnTo>
                <a:cubicBezTo>
                  <a:pt x="461" y="50"/>
                  <a:pt x="785" y="-11"/>
                  <a:pt x="1001" y="1"/>
                </a:cubicBezTo>
                <a:close/>
              </a:path>
            </a:pathLst>
          </a:custGeom>
          <a:gradFill>
            <a:gsLst>
              <a:gs pos="0">
                <a:srgbClr val="F5F8FF">
                  <a:alpha val="100000"/>
                </a:srgbClr>
              </a:gs>
              <a:gs pos="15000">
                <a:schemeClr val="accent1">
                  <a:lumMod val="5000"/>
                  <a:lumOff val="95000"/>
                </a:schemeClr>
              </a:gs>
              <a:gs pos="83000">
                <a:srgbClr val="4377E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a:latin typeface="+mn-ea"/>
                <a:cs typeface="+mn-ea"/>
                <a:sym typeface="+mn-ea"/>
              </a:rPr>
              <a:t>V</a:t>
            </a:r>
            <a:endParaRPr lang="zh-CN" altLang="en-US">
              <a:latin typeface="+mn-ea"/>
              <a:cs typeface="+mn-ea"/>
              <a:sym typeface="+mn-ea"/>
            </a:endParaRPr>
          </a:p>
        </p:txBody>
      </p:sp>
      <p:pic>
        <p:nvPicPr>
          <p:cNvPr id="107" name="图片 106" descr="E:/54722b07086f40d4892b641785099054_3.png54722b07086f40d4892b641785099054_3"/>
          <p:cNvPicPr>
            <a:picLocks noChangeAspect="1"/>
          </p:cNvPicPr>
          <p:nvPr>
            <p:custDataLst>
              <p:tags r:id="rId11"/>
            </p:custDataLst>
          </p:nvPr>
        </p:nvPicPr>
        <p:blipFill rotWithShape="1">
          <a:blip r:embed="rId12">
            <a:lum bright="6000" contrast="-6000"/>
          </a:blip>
          <a:srcRect l="2866" t="23793" r="-2866" b="7347"/>
          <a:stretch>
            <a:fillRect/>
          </a:stretch>
        </p:blipFill>
        <p:spPr>
          <a:xfrm>
            <a:off x="7163435" y="2099945"/>
            <a:ext cx="2171700" cy="2658745"/>
          </a:xfrm>
          <a:custGeom>
            <a:avLst/>
            <a:gdLst/>
            <a:ahLst/>
            <a:cxnLst>
              <a:cxn ang="3">
                <a:pos x="hc" y="t"/>
              </a:cxn>
              <a:cxn ang="cd2">
                <a:pos x="l" y="vc"/>
              </a:cxn>
              <a:cxn ang="cd4">
                <a:pos x="hc" y="b"/>
              </a:cxn>
              <a:cxn ang="0">
                <a:pos x="r" y="vc"/>
              </a:cxn>
            </a:cxnLst>
            <a:rect l="l" t="t" r="r" b="b"/>
            <a:pathLst>
              <a:path w="4096" h="5013">
                <a:moveTo>
                  <a:pt x="1622" y="0"/>
                </a:moveTo>
                <a:cubicBezTo>
                  <a:pt x="1646" y="0"/>
                  <a:pt x="1669" y="1"/>
                  <a:pt x="1692" y="2"/>
                </a:cubicBezTo>
                <a:lnTo>
                  <a:pt x="4096" y="28"/>
                </a:lnTo>
                <a:lnTo>
                  <a:pt x="3518" y="4175"/>
                </a:lnTo>
                <a:cubicBezTo>
                  <a:pt x="3308" y="5135"/>
                  <a:pt x="2504" y="5003"/>
                  <a:pt x="1834" y="5003"/>
                </a:cubicBezTo>
                <a:cubicBezTo>
                  <a:pt x="1202" y="5006"/>
                  <a:pt x="617" y="5006"/>
                  <a:pt x="0" y="5013"/>
                </a:cubicBezTo>
                <a:lnTo>
                  <a:pt x="624" y="734"/>
                </a:lnTo>
                <a:cubicBezTo>
                  <a:pt x="770" y="126"/>
                  <a:pt x="1260" y="-3"/>
                  <a:pt x="1622" y="0"/>
                </a:cubicBezTo>
                <a:close/>
              </a:path>
            </a:pathLst>
          </a:custGeom>
          <a:ln>
            <a:gradFill>
              <a:gsLst>
                <a:gs pos="0">
                  <a:schemeClr val="bg1"/>
                </a:gs>
                <a:gs pos="61000">
                  <a:srgbClr val="5D84FF"/>
                </a:gs>
                <a:gs pos="100000">
                  <a:srgbClr val="5E8BFF"/>
                </a:gs>
              </a:gsLst>
              <a:lin ang="5400000" scaled="1"/>
            </a:gradFill>
          </a:ln>
          <a:effectLst>
            <a:outerShdw blurRad="50800" dist="38100" dir="2700000" algn="tl" rotWithShape="0">
              <a:srgbClr val="62AAFF">
                <a:alpha val="54000"/>
              </a:srgbClr>
            </a:outerShdw>
          </a:effectLst>
        </p:spPr>
      </p:pic>
      <p:sp>
        <p:nvSpPr>
          <p:cNvPr id="109" name="任意多边形 7"/>
          <p:cNvSpPr/>
          <p:nvPr>
            <p:custDataLst>
              <p:tags r:id="rId13"/>
            </p:custDataLst>
          </p:nvPr>
        </p:nvSpPr>
        <p:spPr>
          <a:xfrm>
            <a:off x="9368155" y="2226310"/>
            <a:ext cx="2171700" cy="2658745"/>
          </a:xfrm>
          <a:custGeom>
            <a:avLst/>
            <a:gdLst>
              <a:gd name="connsiteX0" fmla="*/ 1001 w 2423"/>
              <a:gd name="connsiteY0" fmla="*/ 1 h 2965"/>
              <a:gd name="connsiteX1" fmla="*/ 2423 w 2423"/>
              <a:gd name="connsiteY1" fmla="*/ 16 h 2965"/>
              <a:gd name="connsiteX2" fmla="*/ 2081 w 2423"/>
              <a:gd name="connsiteY2" fmla="*/ 2469 h 2965"/>
              <a:gd name="connsiteX3" fmla="*/ 1085 w 2423"/>
              <a:gd name="connsiteY3" fmla="*/ 2959 h 2965"/>
              <a:gd name="connsiteX4" fmla="*/ 0 w 2423"/>
              <a:gd name="connsiteY4" fmla="*/ 2965 h 2965"/>
              <a:gd name="connsiteX5" fmla="*/ 369 w 2423"/>
              <a:gd name="connsiteY5" fmla="*/ 434 h 2965"/>
              <a:gd name="connsiteX6" fmla="*/ 1001 w 2423"/>
              <a:gd name="connsiteY6" fmla="*/ 1 h 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 h="2965">
                <a:moveTo>
                  <a:pt x="1001" y="1"/>
                </a:moveTo>
                <a:lnTo>
                  <a:pt x="2423" y="16"/>
                </a:lnTo>
                <a:lnTo>
                  <a:pt x="2081" y="2469"/>
                </a:lnTo>
                <a:cubicBezTo>
                  <a:pt x="1957" y="3037"/>
                  <a:pt x="1481" y="2959"/>
                  <a:pt x="1085" y="2959"/>
                </a:cubicBezTo>
                <a:cubicBezTo>
                  <a:pt x="711" y="2961"/>
                  <a:pt x="365" y="2961"/>
                  <a:pt x="0" y="2965"/>
                </a:cubicBezTo>
                <a:lnTo>
                  <a:pt x="369" y="434"/>
                </a:lnTo>
                <a:cubicBezTo>
                  <a:pt x="461" y="50"/>
                  <a:pt x="785" y="-11"/>
                  <a:pt x="1001" y="1"/>
                </a:cubicBezTo>
                <a:close/>
              </a:path>
            </a:pathLst>
          </a:custGeom>
          <a:gradFill>
            <a:gsLst>
              <a:gs pos="0">
                <a:srgbClr val="F5F8FF">
                  <a:alpha val="100000"/>
                </a:srgbClr>
              </a:gs>
              <a:gs pos="39000">
                <a:schemeClr val="accent1">
                  <a:lumMod val="5000"/>
                  <a:lumOff val="95000"/>
                </a:schemeClr>
              </a:gs>
              <a:gs pos="83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pic>
        <p:nvPicPr>
          <p:cNvPr id="112" name="图片 111" descr="E:/0bfdddd6972444ea86559fad8538c47c_0.png0bfdddd6972444ea86559fad8538c47c_0"/>
          <p:cNvPicPr>
            <a:picLocks noChangeAspect="1"/>
          </p:cNvPicPr>
          <p:nvPr>
            <p:custDataLst>
              <p:tags r:id="rId14"/>
            </p:custDataLst>
          </p:nvPr>
        </p:nvPicPr>
        <p:blipFill rotWithShape="1">
          <a:blip r:embed="rId15">
            <a:lum bright="12000" contrast="-18000"/>
          </a:blip>
          <a:srcRect l="-29" t="7347" r="29" b="23793"/>
          <a:stretch>
            <a:fillRect/>
          </a:stretch>
        </p:blipFill>
        <p:spPr>
          <a:xfrm>
            <a:off x="9272905" y="2099945"/>
            <a:ext cx="2171700" cy="2658745"/>
          </a:xfrm>
          <a:custGeom>
            <a:avLst/>
            <a:gdLst/>
            <a:ahLst/>
            <a:cxnLst>
              <a:cxn ang="3">
                <a:pos x="hc" y="t"/>
              </a:cxn>
              <a:cxn ang="cd2">
                <a:pos x="l" y="vc"/>
              </a:cxn>
              <a:cxn ang="cd4">
                <a:pos x="hc" y="b"/>
              </a:cxn>
              <a:cxn ang="0">
                <a:pos x="r" y="vc"/>
              </a:cxn>
            </a:cxnLst>
            <a:rect l="l" t="t" r="r" b="b"/>
            <a:pathLst>
              <a:path w="4096" h="5013">
                <a:moveTo>
                  <a:pt x="1622" y="0"/>
                </a:moveTo>
                <a:cubicBezTo>
                  <a:pt x="1646" y="0"/>
                  <a:pt x="1669" y="1"/>
                  <a:pt x="1692" y="2"/>
                </a:cubicBezTo>
                <a:lnTo>
                  <a:pt x="4096" y="28"/>
                </a:lnTo>
                <a:lnTo>
                  <a:pt x="3518" y="4175"/>
                </a:lnTo>
                <a:cubicBezTo>
                  <a:pt x="3308" y="5135"/>
                  <a:pt x="2504" y="5003"/>
                  <a:pt x="1834" y="5003"/>
                </a:cubicBezTo>
                <a:cubicBezTo>
                  <a:pt x="1202" y="5006"/>
                  <a:pt x="617" y="5006"/>
                  <a:pt x="0" y="5013"/>
                </a:cubicBezTo>
                <a:lnTo>
                  <a:pt x="624" y="734"/>
                </a:lnTo>
                <a:cubicBezTo>
                  <a:pt x="770" y="126"/>
                  <a:pt x="1260" y="-3"/>
                  <a:pt x="1622" y="0"/>
                </a:cubicBezTo>
                <a:close/>
              </a:path>
            </a:pathLst>
          </a:custGeom>
          <a:ln>
            <a:gradFill>
              <a:gsLst>
                <a:gs pos="0">
                  <a:schemeClr val="accent1">
                    <a:lumMod val="20000"/>
                    <a:lumOff val="80000"/>
                  </a:schemeClr>
                </a:gs>
                <a:gs pos="54000">
                  <a:srgbClr val="62AAFF"/>
                </a:gs>
                <a:gs pos="100000">
                  <a:srgbClr val="5E8BFF"/>
                </a:gs>
              </a:gsLst>
              <a:lin ang="5400000" scaled="1"/>
            </a:gradFill>
          </a:ln>
          <a:effectLst>
            <a:outerShdw blurRad="50800" dist="38100" dir="2700000" algn="tl" rotWithShape="0">
              <a:schemeClr val="accent1">
                <a:alpha val="40000"/>
              </a:schemeClr>
            </a:outerShdw>
          </a:effectLst>
        </p:spPr>
      </p:pic>
      <p:sp>
        <p:nvSpPr>
          <p:cNvPr id="113" name="矩形 112"/>
          <p:cNvSpPr/>
          <p:nvPr>
            <p:custDataLst>
              <p:tags r:id="rId16"/>
            </p:custDataLst>
          </p:nvPr>
        </p:nvSpPr>
        <p:spPr>
          <a:xfrm>
            <a:off x="929640" y="5124450"/>
            <a:ext cx="1687830" cy="592455"/>
          </a:xfrm>
          <a:prstGeom prst="rect">
            <a:avLst/>
          </a:prstGeom>
          <a:noFill/>
        </p:spPr>
        <p:txBody>
          <a:bodyPr wrap="square" lIns="0" tIns="0" rIns="0" bIns="0" rtlCol="0" anchor="ctr">
            <a:noAutofit/>
          </a:bodyPr>
          <a:p>
            <a:pPr lvl="0" algn="ctr">
              <a:spcBef>
                <a:spcPct val="0"/>
              </a:spcBef>
              <a:spcAft>
                <a:spcPct val="0"/>
              </a:spcAft>
              <a:buClrTx/>
              <a:buSzTx/>
              <a:buFontTx/>
            </a:pPr>
            <a:r>
              <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rPr>
              <a:t>连锁总部</a:t>
            </a:r>
            <a:endPar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endParaRPr>
          </a:p>
        </p:txBody>
      </p:sp>
      <p:sp>
        <p:nvSpPr>
          <p:cNvPr id="114" name="矩形 113"/>
          <p:cNvSpPr/>
          <p:nvPr>
            <p:custDataLst>
              <p:tags r:id="rId17"/>
            </p:custDataLst>
          </p:nvPr>
        </p:nvSpPr>
        <p:spPr>
          <a:xfrm>
            <a:off x="3054985" y="5124450"/>
            <a:ext cx="1687830" cy="592455"/>
          </a:xfrm>
          <a:prstGeom prst="rect">
            <a:avLst/>
          </a:prstGeom>
          <a:noFill/>
        </p:spPr>
        <p:txBody>
          <a:bodyPr wrap="square" lIns="0" tIns="0" rIns="0" bIns="0" rtlCol="0" anchor="ctr">
            <a:noAutofit/>
          </a:bodyPr>
          <a:p>
            <a:pPr lvl="0" algn="ctr">
              <a:spcBef>
                <a:spcPct val="0"/>
              </a:spcBef>
              <a:spcAft>
                <a:spcPct val="0"/>
              </a:spcAft>
              <a:buClrTx/>
              <a:buSzTx/>
              <a:buFontTx/>
            </a:pPr>
            <a:r>
              <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rPr>
              <a:t>配送中心</a:t>
            </a:r>
            <a:endPar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endParaRPr>
          </a:p>
        </p:txBody>
      </p:sp>
      <p:sp>
        <p:nvSpPr>
          <p:cNvPr id="115" name="矩形 114"/>
          <p:cNvSpPr/>
          <p:nvPr>
            <p:custDataLst>
              <p:tags r:id="rId18"/>
            </p:custDataLst>
          </p:nvPr>
        </p:nvSpPr>
        <p:spPr>
          <a:xfrm>
            <a:off x="5180330" y="5124450"/>
            <a:ext cx="1687830" cy="592455"/>
          </a:xfrm>
          <a:prstGeom prst="rect">
            <a:avLst/>
          </a:prstGeom>
          <a:noFill/>
        </p:spPr>
        <p:txBody>
          <a:bodyPr wrap="square" lIns="0" tIns="0" rIns="0" bIns="0" rtlCol="0" anchor="ctr">
            <a:noAutofit/>
          </a:bodyPr>
          <a:p>
            <a:pPr lvl="0" algn="ctr">
              <a:spcBef>
                <a:spcPct val="0"/>
              </a:spcBef>
              <a:spcAft>
                <a:spcPct val="0"/>
              </a:spcAft>
              <a:buClrTx/>
              <a:buSzTx/>
              <a:buFontTx/>
            </a:pPr>
            <a:r>
              <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rPr>
              <a:t>大型仓储</a:t>
            </a:r>
            <a:endPar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endParaRPr>
          </a:p>
        </p:txBody>
      </p:sp>
      <p:sp>
        <p:nvSpPr>
          <p:cNvPr id="116" name="矩形 115"/>
          <p:cNvSpPr/>
          <p:nvPr>
            <p:custDataLst>
              <p:tags r:id="rId19"/>
            </p:custDataLst>
          </p:nvPr>
        </p:nvSpPr>
        <p:spPr>
          <a:xfrm>
            <a:off x="7305675" y="5124450"/>
            <a:ext cx="1687830" cy="592455"/>
          </a:xfrm>
          <a:prstGeom prst="rect">
            <a:avLst/>
          </a:prstGeom>
          <a:noFill/>
        </p:spPr>
        <p:txBody>
          <a:bodyPr wrap="square" lIns="0" tIns="0" rIns="0" bIns="0" rtlCol="0" anchor="ctr">
            <a:noAutofit/>
          </a:bodyPr>
          <a:p>
            <a:pPr lvl="0" algn="ctr">
              <a:spcBef>
                <a:spcPct val="0"/>
              </a:spcBef>
              <a:spcAft>
                <a:spcPct val="0"/>
              </a:spcAft>
              <a:buClrTx/>
              <a:buSzTx/>
              <a:buFontTx/>
            </a:pPr>
            <a:r>
              <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rPr>
              <a:t>传统批发</a:t>
            </a:r>
            <a:endPar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endParaRPr>
          </a:p>
        </p:txBody>
      </p:sp>
      <p:sp>
        <p:nvSpPr>
          <p:cNvPr id="117" name="矩形 116"/>
          <p:cNvSpPr/>
          <p:nvPr>
            <p:custDataLst>
              <p:tags r:id="rId20"/>
            </p:custDataLst>
          </p:nvPr>
        </p:nvSpPr>
        <p:spPr>
          <a:xfrm>
            <a:off x="9431020" y="5124450"/>
            <a:ext cx="1687830" cy="592455"/>
          </a:xfrm>
          <a:prstGeom prst="rect">
            <a:avLst/>
          </a:prstGeom>
          <a:noFill/>
        </p:spPr>
        <p:txBody>
          <a:bodyPr wrap="square" lIns="0" tIns="0" rIns="0" bIns="0" rtlCol="0" anchor="ctr">
            <a:noAutofit/>
          </a:bodyPr>
          <a:p>
            <a:pPr lvl="0" algn="ctr">
              <a:spcBef>
                <a:spcPct val="0"/>
              </a:spcBef>
              <a:spcAft>
                <a:spcPct val="0"/>
              </a:spcAft>
              <a:buClrTx/>
              <a:buSzTx/>
              <a:buFontTx/>
            </a:pPr>
            <a:r>
              <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rPr>
              <a:t>品牌厂家</a:t>
            </a:r>
            <a:endParaRPr lang="zh-CN" altLang="en-US" sz="2400" b="1" dirty="0">
              <a:solidFill>
                <a:srgbClr val="2E5DE3">
                  <a:alpha val="80000"/>
                </a:srgbClr>
              </a:solidFill>
              <a:uFillTx/>
              <a:latin typeface="微软雅黑" panose="020B0503020204020204" charset="-122"/>
              <a:ea typeface="微软雅黑" panose="020B0503020204020204" charset="-122"/>
              <a:cs typeface="+mn-ea"/>
              <a:sym typeface="+mn-ea"/>
            </a:endParaRPr>
          </a:p>
        </p:txBody>
      </p:sp>
      <p:sp>
        <p:nvSpPr>
          <p:cNvPr id="12" name="矩形 11"/>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1924050"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客户</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定位</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任意多边形 5"/>
          <p:cNvSpPr/>
          <p:nvPr/>
        </p:nvSpPr>
        <p:spPr>
          <a:xfrm>
            <a:off x="2607310" y="3753485"/>
            <a:ext cx="8201660" cy="8426450"/>
          </a:xfrm>
          <a:custGeom>
            <a:avLst/>
            <a:gdLst>
              <a:gd name="connisteX0" fmla="*/ 4762500 w 8543290"/>
              <a:gd name="connsiteY0" fmla="*/ 28575 h 6407785"/>
              <a:gd name="connisteX1" fmla="*/ 0 w 8543290"/>
              <a:gd name="connsiteY1" fmla="*/ 2424430 h 6407785"/>
              <a:gd name="connisteX2" fmla="*/ 6580505 w 8543290"/>
              <a:gd name="connsiteY2" fmla="*/ 6407785 h 6407785"/>
              <a:gd name="connisteX3" fmla="*/ 8543290 w 8543290"/>
              <a:gd name="connsiteY3" fmla="*/ 635000 h 6407785"/>
              <a:gd name="connisteX4" fmla="*/ 4675505 w 8543290"/>
              <a:gd name="connsiteY4" fmla="*/ 0 h 640778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543290" h="6407785">
                <a:moveTo>
                  <a:pt x="4762500" y="28575"/>
                </a:moveTo>
                <a:lnTo>
                  <a:pt x="0" y="2424430"/>
                </a:lnTo>
                <a:lnTo>
                  <a:pt x="6580505" y="6407785"/>
                </a:lnTo>
                <a:lnTo>
                  <a:pt x="8543290" y="635000"/>
                </a:lnTo>
                <a:lnTo>
                  <a:pt x="4675505" y="0"/>
                </a:lnTo>
              </a:path>
            </a:pathLst>
          </a:custGeom>
          <a:gradFill>
            <a:gsLst>
              <a:gs pos="0">
                <a:srgbClr val="71A1FA">
                  <a:alpha val="60000"/>
                </a:srgbClr>
              </a:gs>
              <a:gs pos="60000">
                <a:srgbClr val="EBF5F6">
                  <a:alpha val="0"/>
                </a:srgbClr>
              </a:gs>
            </a:gsLst>
            <a:lin ang="7140000" scaled="0"/>
          </a:gradFill>
          <a:ln>
            <a:noFill/>
          </a:ln>
          <a:effectLst>
            <a:softEdge rad="5461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userDrawn="1"/>
        </p:nvSpPr>
        <p:spPr>
          <a:xfrm>
            <a:off x="852170" y="4217670"/>
            <a:ext cx="5845175" cy="829945"/>
          </a:xfrm>
          <a:prstGeom prst="rect">
            <a:avLst/>
          </a:prstGeom>
          <a:noFill/>
        </p:spPr>
        <p:txBody>
          <a:bodyPr wrap="square" rtlCol="0">
            <a:spAutoFit/>
          </a:bodyPr>
          <a:p>
            <a:pPr algn="l"/>
            <a:r>
              <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主要功能与案例</a:t>
            </a:r>
            <a:endPar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endParaRPr>
          </a:p>
        </p:txBody>
      </p:sp>
      <p:sp>
        <p:nvSpPr>
          <p:cNvPr id="11" name="对角圆角矩形 10"/>
          <p:cNvSpPr/>
          <p:nvPr/>
        </p:nvSpPr>
        <p:spPr>
          <a:xfrm>
            <a:off x="1074420" y="3522345"/>
            <a:ext cx="1304290" cy="406400"/>
          </a:xfrm>
          <a:prstGeom prst="round2DiagRect">
            <a:avLst>
              <a:gd name="adj1" fmla="val 50000"/>
              <a:gd name="adj2" fmla="val 0"/>
            </a:avLst>
          </a:prstGeom>
          <a:gradFill>
            <a:gsLst>
              <a:gs pos="27000">
                <a:srgbClr val="449FF6"/>
              </a:gs>
              <a:gs pos="100000">
                <a:srgbClr val="87CFF7"/>
              </a:gs>
            </a:gsLst>
            <a:lin ang="2100000" scaled="0"/>
          </a:gradFill>
          <a:ln w="28575">
            <a:no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600" b="1">
                <a:latin typeface="微软雅黑" panose="020B0503020204020204" charset="-122"/>
                <a:ea typeface="微软雅黑" panose="020B0503020204020204" charset="-122"/>
                <a:sym typeface="+mn-ea"/>
              </a:rPr>
              <a:t>PART 03</a:t>
            </a:r>
            <a:endParaRPr lang="en-US" altLang="zh-CN" sz="1600" b="1">
              <a:latin typeface="微软雅黑" panose="020B0503020204020204" charset="-122"/>
              <a:ea typeface="微软雅黑" panose="020B0503020204020204" charset="-122"/>
              <a:sym typeface="+mn-ea"/>
            </a:endParaRPr>
          </a:p>
        </p:txBody>
      </p:sp>
      <p:pic>
        <p:nvPicPr>
          <p:cNvPr id="5" name="图片 4" descr="来订3"/>
          <p:cNvPicPr>
            <a:picLocks noChangeAspect="1"/>
          </p:cNvPicPr>
          <p:nvPr/>
        </p:nvPicPr>
        <p:blipFill>
          <a:blip r:embed="rId1"/>
          <a:stretch>
            <a:fillRect/>
          </a:stretch>
        </p:blipFill>
        <p:spPr>
          <a:xfrm>
            <a:off x="852170" y="654685"/>
            <a:ext cx="723900" cy="723900"/>
          </a:xfrm>
          <a:prstGeom prst="rect">
            <a:avLst/>
          </a:prstGeom>
        </p:spPr>
      </p:pic>
      <p:pic>
        <p:nvPicPr>
          <p:cNvPr id="2" name="图片 1" descr="untitled4"/>
          <p:cNvPicPr>
            <a:picLocks noChangeAspect="1"/>
          </p:cNvPicPr>
          <p:nvPr/>
        </p:nvPicPr>
        <p:blipFill>
          <a:blip r:embed="rId2">
            <a:lum bright="12000" contrast="6000"/>
          </a:blip>
          <a:srcRect l="30953" t="17590" r="24960" b="13667"/>
          <a:stretch>
            <a:fillRect/>
          </a:stretch>
        </p:blipFill>
        <p:spPr>
          <a:xfrm>
            <a:off x="5536565" y="556260"/>
            <a:ext cx="5965825" cy="5232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2325370" cy="583565"/>
          </a:xfrm>
          <a:prstGeom prst="rect">
            <a:avLst/>
          </a:prstGeom>
          <a:noFill/>
        </p:spPr>
        <p:txBody>
          <a:bodyPr wrap="square" rtlCol="0">
            <a:spAutoFit/>
          </a:bodyPr>
          <a:p>
            <a:r>
              <a:rPr lang="zh-CN" altLang="en-US" sz="3200" b="1">
                <a:solidFill>
                  <a:srgbClr val="353535"/>
                </a:solidFill>
                <a:latin typeface="微软雅黑" panose="020B0503020204020204" charset="-122"/>
                <a:ea typeface="微软雅黑" panose="020B0503020204020204" charset="-122"/>
                <a:cs typeface="HarmonyOS Sans SC Black" panose="00000A00000000000000" charset="-122"/>
              </a:rPr>
              <a:t>客户订货</a:t>
            </a:r>
            <a:endParaRPr lang="zh-CN" altLang="en-US" sz="3200" b="1">
              <a:solidFill>
                <a:srgbClr val="353535"/>
              </a:solidFill>
              <a:latin typeface="微软雅黑" panose="020B0503020204020204" charset="-122"/>
              <a:ea typeface="微软雅黑" panose="020B0503020204020204" charset="-122"/>
              <a:cs typeface="HarmonyOS Sans SC Black" panose="00000A00000000000000" charset="-122"/>
            </a:endParaRPr>
          </a:p>
        </p:txBody>
      </p:sp>
      <p:sp>
        <p:nvSpPr>
          <p:cNvPr id="15" name="文本框 14"/>
          <p:cNvSpPr txBox="1"/>
          <p:nvPr/>
        </p:nvSpPr>
        <p:spPr>
          <a:xfrm>
            <a:off x="582930" y="1551305"/>
            <a:ext cx="3332480" cy="460375"/>
          </a:xfrm>
          <a:prstGeom prst="rect">
            <a:avLst/>
          </a:prstGeom>
          <a:noFill/>
        </p:spPr>
        <p:txBody>
          <a:bodyPr wrap="square" rtlCol="0" anchor="t">
            <a:spAutoFit/>
          </a:bodyPr>
          <a:p>
            <a:pPr algn="ctr">
              <a:spcBef>
                <a:spcPct val="0"/>
              </a:spcBef>
              <a:spcAft>
                <a:spcPct val="0"/>
              </a:spcAft>
              <a:buClrTx/>
              <a:buSzTx/>
              <a:buFontTx/>
            </a:pP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多场景订货，高效</a:t>
            </a: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下单</a:t>
            </a:r>
            <a:endPar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nvSpPr>
        <p:spPr>
          <a:xfrm>
            <a:off x="582930" y="2515235"/>
            <a:ext cx="2511425" cy="368300"/>
          </a:xfrm>
          <a:prstGeom prst="rect">
            <a:avLst/>
          </a:prstGeom>
          <a:noFill/>
        </p:spPr>
        <p:txBody>
          <a:bodyPr wrap="square" rtlCol="0">
            <a:spAutoFit/>
          </a:bodyPr>
          <a:p>
            <a:pPr indent="0">
              <a:buFont typeface="Wingdings" panose="05000000000000000000" charset="0"/>
              <a:buNone/>
            </a:pPr>
            <a:r>
              <a:rPr lang="zh-CN" b="1">
                <a:solidFill>
                  <a:schemeClr val="bg2">
                    <a:lumMod val="50000"/>
                  </a:schemeClr>
                </a:solidFill>
                <a:latin typeface="微软雅黑" panose="020B0503020204020204" charset="-122"/>
                <a:ea typeface="微软雅黑" panose="020B0503020204020204" charset="-122"/>
                <a:cs typeface="微软雅黑" panose="020B0503020204020204" charset="-122"/>
              </a:rPr>
              <a:t>全渠道订货（移动</a:t>
            </a:r>
            <a:r>
              <a:rPr lang="en-US" altLang="zh-CN" b="1">
                <a:solidFill>
                  <a:schemeClr val="bg2">
                    <a:lumMod val="50000"/>
                  </a:schemeClr>
                </a:solidFill>
                <a:latin typeface="微软雅黑" panose="020B0503020204020204" charset="-122"/>
                <a:ea typeface="微软雅黑" panose="020B0503020204020204" charset="-122"/>
                <a:cs typeface="微软雅黑" panose="020B0503020204020204" charset="-122"/>
              </a:rPr>
              <a:t>+PC</a:t>
            </a:r>
            <a:r>
              <a:rPr lang="zh-CN" b="1">
                <a:solidFill>
                  <a:schemeClr val="bg2">
                    <a:lumMod val="50000"/>
                  </a:schemeClr>
                </a:solidFill>
                <a:latin typeface="微软雅黑" panose="020B0503020204020204" charset="-122"/>
                <a:ea typeface="微软雅黑" panose="020B0503020204020204" charset="-122"/>
                <a:cs typeface="微软雅黑" panose="020B0503020204020204" charset="-122"/>
              </a:rPr>
              <a:t>）</a:t>
            </a:r>
            <a:endParaRPr lang="zh-CN"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582930" y="3314700"/>
            <a:ext cx="3883025" cy="368300"/>
          </a:xfrm>
          <a:prstGeom prst="rect">
            <a:avLst/>
          </a:prstGeom>
          <a:noFill/>
        </p:spPr>
        <p:txBody>
          <a:bodyPr wrap="square" rtlCol="0">
            <a:spAutoFit/>
          </a:bodyPr>
          <a:p>
            <a:pPr indent="0">
              <a:buFont typeface="Wingdings" panose="05000000000000000000" charset="0"/>
              <a:buNone/>
            </a:pPr>
            <a:r>
              <a:rPr lang="zh-CN" b="1">
                <a:solidFill>
                  <a:schemeClr val="bg2">
                    <a:lumMod val="50000"/>
                  </a:schemeClr>
                </a:solidFill>
                <a:latin typeface="微软雅黑" panose="020B0503020204020204" charset="-122"/>
                <a:ea typeface="微软雅黑" panose="020B0503020204020204" charset="-122"/>
                <a:cs typeface="微软雅黑" panose="020B0503020204020204" charset="-122"/>
              </a:rPr>
              <a:t>客户区域划分，按区域设定订货规则</a:t>
            </a:r>
            <a:endParaRPr lang="zh-CN"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582295" y="4114165"/>
            <a:ext cx="3883660" cy="645160"/>
          </a:xfrm>
          <a:prstGeom prst="rect">
            <a:avLst/>
          </a:prstGeom>
          <a:noFill/>
        </p:spPr>
        <p:txBody>
          <a:bodyPr wrap="square" rtlCol="0">
            <a:spAutoFit/>
          </a:bodyPr>
          <a:p>
            <a:pPr indent="0">
              <a:buFont typeface="Wingdings" panose="05000000000000000000" charset="0"/>
              <a:buNone/>
            </a:pPr>
            <a:r>
              <a:rPr lang="zh-CN" b="1">
                <a:solidFill>
                  <a:schemeClr val="bg2">
                    <a:lumMod val="50000"/>
                  </a:schemeClr>
                </a:solidFill>
                <a:latin typeface="微软雅黑" panose="020B0503020204020204" charset="-122"/>
                <a:ea typeface="微软雅黑" panose="020B0503020204020204" charset="-122"/>
                <a:cs typeface="微软雅黑" panose="020B0503020204020204" charset="-122"/>
              </a:rPr>
              <a:t>客户价格划分，按等级划分价格或指定客户价</a:t>
            </a:r>
            <a:endParaRPr lang="zh-CN"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4" name="等腰三角形 23"/>
          <p:cNvSpPr/>
          <p:nvPr/>
        </p:nvSpPr>
        <p:spPr>
          <a:xfrm rot="5400000">
            <a:off x="346393" y="2654300"/>
            <a:ext cx="94615" cy="10287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5" name="等腰三角形 24"/>
          <p:cNvSpPr/>
          <p:nvPr/>
        </p:nvSpPr>
        <p:spPr>
          <a:xfrm rot="5400000">
            <a:off x="346393" y="3424555"/>
            <a:ext cx="94615" cy="10287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6" name="等腰三角形 25"/>
          <p:cNvSpPr/>
          <p:nvPr/>
        </p:nvSpPr>
        <p:spPr>
          <a:xfrm rot="5400000">
            <a:off x="345758" y="4396740"/>
            <a:ext cx="94615" cy="10287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 name="文本框 1"/>
          <p:cNvSpPr txBox="1"/>
          <p:nvPr/>
        </p:nvSpPr>
        <p:spPr>
          <a:xfrm>
            <a:off x="582295" y="5190490"/>
            <a:ext cx="4224655" cy="36830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商品设定起订规则，客户订货自动匹配</a:t>
            </a:r>
            <a:endPar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5" name="等腰三角形 4"/>
          <p:cNvSpPr/>
          <p:nvPr/>
        </p:nvSpPr>
        <p:spPr>
          <a:xfrm rot="5400000">
            <a:off x="345758" y="5336540"/>
            <a:ext cx="94615" cy="10287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pic>
        <p:nvPicPr>
          <p:cNvPr id="100" name="图片 99"/>
          <p:cNvPicPr/>
          <p:nvPr/>
        </p:nvPicPr>
        <p:blipFill>
          <a:blip r:embed="rId1"/>
          <a:srcRect t="9886"/>
          <a:stretch>
            <a:fillRect/>
          </a:stretch>
        </p:blipFill>
        <p:spPr>
          <a:xfrm>
            <a:off x="8197850" y="898525"/>
            <a:ext cx="2827655" cy="5201285"/>
          </a:xfrm>
          <a:prstGeom prst="rect">
            <a:avLst/>
          </a:prstGeom>
          <a:noFill/>
          <a:ln w="9525">
            <a:noFill/>
          </a:ln>
        </p:spPr>
      </p:pic>
      <p:pic>
        <p:nvPicPr>
          <p:cNvPr id="101" name="图片 100"/>
          <p:cNvPicPr/>
          <p:nvPr/>
        </p:nvPicPr>
        <p:blipFill>
          <a:blip r:embed="rId2"/>
          <a:srcRect t="9886"/>
          <a:stretch>
            <a:fillRect/>
          </a:stretch>
        </p:blipFill>
        <p:spPr>
          <a:xfrm>
            <a:off x="5070475" y="898525"/>
            <a:ext cx="2827655" cy="52012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2058035" cy="583565"/>
          </a:xfrm>
          <a:prstGeom prst="rect">
            <a:avLst/>
          </a:prstGeom>
          <a:noFill/>
        </p:spPr>
        <p:txBody>
          <a:bodyPr wrap="square" rtlCol="0">
            <a:spAutoFit/>
          </a:bodyPr>
          <a:p>
            <a:r>
              <a:rPr lang="zh-CN" altLang="en-US" sz="3200" b="1">
                <a:solidFill>
                  <a:srgbClr val="353535"/>
                </a:solidFill>
                <a:latin typeface="微软雅黑" panose="020B0503020204020204" charset="-122"/>
                <a:ea typeface="微软雅黑" panose="020B0503020204020204" charset="-122"/>
                <a:cs typeface="HarmonyOS Sans SC Black" panose="00000A00000000000000" charset="-122"/>
              </a:rPr>
              <a:t>智能分拣</a:t>
            </a:r>
            <a:endParaRPr lang="zh-CN" altLang="en-US" sz="3200" b="1">
              <a:solidFill>
                <a:srgbClr val="353535"/>
              </a:solidFill>
              <a:latin typeface="微软雅黑" panose="020B0503020204020204" charset="-122"/>
              <a:ea typeface="微软雅黑" panose="020B0503020204020204" charset="-122"/>
              <a:cs typeface="HarmonyOS Sans SC Black" panose="00000A00000000000000" charset="-122"/>
            </a:endParaRPr>
          </a:p>
        </p:txBody>
      </p:sp>
      <p:sp>
        <p:nvSpPr>
          <p:cNvPr id="5" name="文本框 4"/>
          <p:cNvSpPr txBox="1"/>
          <p:nvPr/>
        </p:nvSpPr>
        <p:spPr>
          <a:xfrm>
            <a:off x="419735" y="1692910"/>
            <a:ext cx="3890010" cy="829945"/>
          </a:xfrm>
          <a:prstGeom prst="rect">
            <a:avLst/>
          </a:prstGeom>
          <a:noFill/>
        </p:spPr>
        <p:txBody>
          <a:bodyPr wrap="square" rtlCol="0" anchor="t">
            <a:spAutoFit/>
          </a:bodyPr>
          <a:p>
            <a:pPr algn="ctr">
              <a:spcBef>
                <a:spcPct val="0"/>
              </a:spcBef>
              <a:spcAft>
                <a:spcPct val="0"/>
              </a:spcAft>
              <a:buClrTx/>
              <a:buSzTx/>
              <a:buFontTx/>
            </a:pP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降本增效，拣货效率</a:t>
            </a:r>
            <a:endPar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endParaRPr>
          </a:p>
          <a:p>
            <a:pPr algn="ctr">
              <a:spcBef>
                <a:spcPct val="0"/>
              </a:spcBef>
              <a:spcAft>
                <a:spcPct val="0"/>
              </a:spcAft>
              <a:buClrTx/>
              <a:buSzTx/>
              <a:buFontTx/>
            </a:pP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提升</a:t>
            </a:r>
            <a:r>
              <a:rPr lang="en-US" altLang="zh-CN" sz="2400" b="1" dirty="0">
                <a:solidFill>
                  <a:srgbClr val="5E8DFF"/>
                </a:solidFill>
                <a:latin typeface="微软雅黑" panose="020B0503020204020204" charset="-122"/>
                <a:ea typeface="微软雅黑" panose="020B0503020204020204" charset="-122"/>
                <a:cs typeface="微软雅黑" panose="020B0503020204020204" charset="-122"/>
                <a:sym typeface="+mn-ea"/>
              </a:rPr>
              <a:t>60%</a:t>
            </a:r>
            <a:endParaRPr lang="en-US" altLang="zh-CN" sz="2400" b="1" dirty="0">
              <a:solidFill>
                <a:srgbClr val="5E8DFF"/>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741045" y="2722245"/>
            <a:ext cx="3726815" cy="36830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智能汇总相同客户分拣单</a:t>
            </a:r>
            <a:endPar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741045" y="3429635"/>
            <a:ext cx="3568065" cy="36830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库位地图，快速定位拣货区域</a:t>
            </a:r>
            <a:endPar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741045" y="4137025"/>
            <a:ext cx="3568065" cy="368300"/>
          </a:xfrm>
          <a:prstGeom prst="rect">
            <a:avLst/>
          </a:prstGeom>
          <a:noFill/>
        </p:spPr>
        <p:txBody>
          <a:bodyPr wrap="square" rtlCol="0">
            <a:spAutoFit/>
          </a:bodyPr>
          <a:p>
            <a:pPr indent="0">
              <a:buFont typeface="Wingdings" panose="05000000000000000000" charset="0"/>
              <a:buNone/>
            </a:pPr>
            <a:r>
              <a:rPr lang="zh-CN" b="1">
                <a:solidFill>
                  <a:schemeClr val="bg2">
                    <a:lumMod val="50000"/>
                  </a:schemeClr>
                </a:solidFill>
                <a:latin typeface="微软雅黑" panose="020B0503020204020204" charset="-122"/>
                <a:ea typeface="微软雅黑" panose="020B0503020204020204" charset="-122"/>
                <a:cs typeface="微软雅黑" panose="020B0503020204020204" charset="-122"/>
              </a:rPr>
              <a:t>扫码或人工确认，方便快捷</a:t>
            </a:r>
            <a:endParaRPr lang="zh-CN"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5" name="等腰三角形 24"/>
          <p:cNvSpPr/>
          <p:nvPr/>
        </p:nvSpPr>
        <p:spPr>
          <a:xfrm rot="5400000">
            <a:off x="592455" y="2860040"/>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6" name="等腰三角形 25"/>
          <p:cNvSpPr/>
          <p:nvPr/>
        </p:nvSpPr>
        <p:spPr>
          <a:xfrm rot="5400000">
            <a:off x="592455" y="3567430"/>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7" name="等腰三角形 26"/>
          <p:cNvSpPr/>
          <p:nvPr/>
        </p:nvSpPr>
        <p:spPr>
          <a:xfrm rot="5400000">
            <a:off x="592455" y="4274820"/>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67" name="文本框 66"/>
          <p:cNvSpPr txBox="1"/>
          <p:nvPr/>
        </p:nvSpPr>
        <p:spPr>
          <a:xfrm>
            <a:off x="741045" y="4844415"/>
            <a:ext cx="3568700" cy="36830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加货缺货一键完成，满足多场景</a:t>
            </a:r>
            <a:endPar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68" name="等腰三角形 67"/>
          <p:cNvSpPr/>
          <p:nvPr/>
        </p:nvSpPr>
        <p:spPr>
          <a:xfrm rot="5400000">
            <a:off x="592455" y="4982210"/>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pic>
        <p:nvPicPr>
          <p:cNvPr id="2" name="图片 1"/>
          <p:cNvPicPr>
            <a:picLocks noChangeAspect="1"/>
          </p:cNvPicPr>
          <p:nvPr/>
        </p:nvPicPr>
        <p:blipFill>
          <a:blip r:embed="rId1"/>
          <a:stretch>
            <a:fillRect/>
          </a:stretch>
        </p:blipFill>
        <p:spPr>
          <a:xfrm>
            <a:off x="4863465" y="857885"/>
            <a:ext cx="2624400" cy="5412825"/>
          </a:xfrm>
          <a:prstGeom prst="rect">
            <a:avLst/>
          </a:prstGeom>
        </p:spPr>
      </p:pic>
      <p:pic>
        <p:nvPicPr>
          <p:cNvPr id="103" name="图片 102"/>
          <p:cNvPicPr>
            <a:picLocks noChangeAspect="1"/>
          </p:cNvPicPr>
          <p:nvPr/>
        </p:nvPicPr>
        <p:blipFill>
          <a:blip r:embed="rId2"/>
          <a:stretch>
            <a:fillRect/>
          </a:stretch>
        </p:blipFill>
        <p:spPr>
          <a:xfrm>
            <a:off x="7937500" y="857885"/>
            <a:ext cx="2599200" cy="53608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2058035"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分拣</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大屏</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pic>
        <p:nvPicPr>
          <p:cNvPr id="2" name="图片 1" descr="丰派WMS"/>
          <p:cNvPicPr>
            <a:picLocks noChangeAspect="1"/>
          </p:cNvPicPr>
          <p:nvPr/>
        </p:nvPicPr>
        <p:blipFill>
          <a:blip r:embed="rId1"/>
          <a:stretch>
            <a:fillRect/>
          </a:stretch>
        </p:blipFill>
        <p:spPr>
          <a:xfrm>
            <a:off x="735330" y="728980"/>
            <a:ext cx="10721340" cy="6027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898140" y="1220470"/>
            <a:ext cx="9180195" cy="4724400"/>
          </a:xfrm>
          <a:prstGeom prst="rect">
            <a:avLst/>
          </a:prstGeom>
        </p:spPr>
      </p:pic>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2058035" cy="583565"/>
          </a:xfrm>
          <a:prstGeom prst="rect">
            <a:avLst/>
          </a:prstGeom>
          <a:noFill/>
        </p:spPr>
        <p:txBody>
          <a:bodyPr wrap="square" rtlCol="0">
            <a:spAutoFit/>
          </a:bodyPr>
          <a:p>
            <a:r>
              <a:rPr lang="zh-CN" altLang="en-US" sz="3200" b="1">
                <a:solidFill>
                  <a:srgbClr val="353535"/>
                </a:solidFill>
                <a:latin typeface="微软雅黑" panose="020B0503020204020204" charset="-122"/>
                <a:ea typeface="微软雅黑" panose="020B0503020204020204" charset="-122"/>
                <a:cs typeface="HarmonyOS Sans SC Black" panose="00000A00000000000000" charset="-122"/>
              </a:rPr>
              <a:t>复核</a:t>
            </a:r>
            <a:endParaRPr lang="zh-CN" altLang="en-US" sz="3200" b="1">
              <a:solidFill>
                <a:srgbClr val="353535"/>
              </a:solidFill>
              <a:latin typeface="微软雅黑" panose="020B0503020204020204" charset="-122"/>
              <a:ea typeface="微软雅黑" panose="020B0503020204020204" charset="-122"/>
              <a:cs typeface="HarmonyOS Sans SC Black" panose="00000A00000000000000" charset="-122"/>
            </a:endParaRPr>
          </a:p>
        </p:txBody>
      </p:sp>
      <p:sp>
        <p:nvSpPr>
          <p:cNvPr id="5" name="文本框 4"/>
          <p:cNvSpPr txBox="1"/>
          <p:nvPr/>
        </p:nvSpPr>
        <p:spPr>
          <a:xfrm>
            <a:off x="-137795" y="1439545"/>
            <a:ext cx="3366135" cy="829945"/>
          </a:xfrm>
          <a:prstGeom prst="rect">
            <a:avLst/>
          </a:prstGeom>
          <a:noFill/>
        </p:spPr>
        <p:txBody>
          <a:bodyPr wrap="square" rtlCol="0" anchor="t">
            <a:spAutoFit/>
          </a:bodyPr>
          <a:p>
            <a:pPr algn="ctr">
              <a:spcBef>
                <a:spcPct val="0"/>
              </a:spcBef>
              <a:spcAft>
                <a:spcPct val="0"/>
              </a:spcAft>
              <a:buClrTx/>
              <a:buSzTx/>
              <a:buFontTx/>
            </a:pP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精益求精，</a:t>
            </a:r>
            <a:endPar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endParaRPr>
          </a:p>
          <a:p>
            <a:pPr algn="ctr">
              <a:spcBef>
                <a:spcPct val="0"/>
              </a:spcBef>
              <a:spcAft>
                <a:spcPct val="0"/>
              </a:spcAft>
              <a:buClrTx/>
              <a:buSzTx/>
              <a:buFontTx/>
            </a:pP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降低人工</a:t>
            </a:r>
            <a:r>
              <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rPr>
              <a:t>出错率</a:t>
            </a:r>
            <a:endParaRPr lang="zh-CN" altLang="en-US" sz="2400" b="1" dirty="0">
              <a:solidFill>
                <a:srgbClr val="5E8DFF"/>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440690" y="2506980"/>
            <a:ext cx="2533650" cy="119888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将拣货商品转交到复检台，复检人员扫码自动显示拣货数量和复检情况，降低人工出错率</a:t>
            </a:r>
            <a:endPar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5" name="等腰三角形 24"/>
          <p:cNvSpPr/>
          <p:nvPr/>
        </p:nvSpPr>
        <p:spPr>
          <a:xfrm rot="5400000">
            <a:off x="292100" y="2644775"/>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1" name="文本框 20"/>
          <p:cNvSpPr txBox="1"/>
          <p:nvPr/>
        </p:nvSpPr>
        <p:spPr>
          <a:xfrm>
            <a:off x="440690" y="3943350"/>
            <a:ext cx="2533650" cy="64516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支持复核装箱、记录和统计，复核功能</a:t>
            </a: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齐全</a:t>
            </a:r>
            <a:endPar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2" name="等腰三角形 21"/>
          <p:cNvSpPr/>
          <p:nvPr/>
        </p:nvSpPr>
        <p:spPr>
          <a:xfrm rot="5400000">
            <a:off x="292100" y="4081145"/>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9" name="矩形 28"/>
          <p:cNvSpPr/>
          <p:nvPr/>
        </p:nvSpPr>
        <p:spPr>
          <a:xfrm>
            <a:off x="5822950" y="1717675"/>
            <a:ext cx="869950" cy="2413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矩形 29"/>
          <p:cNvSpPr/>
          <p:nvPr/>
        </p:nvSpPr>
        <p:spPr>
          <a:xfrm>
            <a:off x="8235950" y="1717675"/>
            <a:ext cx="869950" cy="2413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文本框 30"/>
          <p:cNvSpPr txBox="1"/>
          <p:nvPr/>
        </p:nvSpPr>
        <p:spPr>
          <a:xfrm>
            <a:off x="8160385" y="1717675"/>
            <a:ext cx="401320" cy="160655"/>
          </a:xfrm>
          <a:prstGeom prst="rect">
            <a:avLst/>
          </a:prstGeom>
          <a:noFill/>
        </p:spPr>
        <p:txBody>
          <a:bodyPr wrap="square" rtlCol="0">
            <a:noAutofit/>
          </a:bodyPr>
          <a:p>
            <a:pPr indent="0">
              <a:buFont typeface="Wingdings" panose="05000000000000000000" charset="0"/>
              <a:buNone/>
            </a:pPr>
            <a:r>
              <a:rPr lang="zh-CN" altLang="en-US" sz="700" b="1">
                <a:solidFill>
                  <a:schemeClr val="bg2">
                    <a:lumMod val="50000"/>
                  </a:schemeClr>
                </a:solidFill>
                <a:latin typeface="微软雅黑" panose="020B0503020204020204" charset="-122"/>
                <a:ea typeface="微软雅黑" panose="020B0503020204020204" charset="-122"/>
                <a:cs typeface="微软雅黑" panose="020B0503020204020204" charset="-122"/>
              </a:rPr>
              <a:t>王菲</a:t>
            </a:r>
            <a:endParaRPr lang="zh-CN" altLang="en-US" sz="700"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p:nvSpPr>
        <p:spPr>
          <a:xfrm>
            <a:off x="5737225" y="1717675"/>
            <a:ext cx="451485" cy="198755"/>
          </a:xfrm>
          <a:prstGeom prst="rect">
            <a:avLst/>
          </a:prstGeom>
          <a:noFill/>
        </p:spPr>
        <p:txBody>
          <a:bodyPr wrap="square" rtlCol="0">
            <a:spAutoFit/>
          </a:bodyPr>
          <a:p>
            <a:pPr indent="0">
              <a:buFont typeface="Wingdings" panose="05000000000000000000" charset="0"/>
              <a:buNone/>
            </a:pPr>
            <a:r>
              <a:rPr lang="zh-CN" altLang="en-US" sz="700" b="1">
                <a:solidFill>
                  <a:schemeClr val="bg2">
                    <a:lumMod val="50000"/>
                  </a:schemeClr>
                </a:solidFill>
                <a:latin typeface="微软雅黑" panose="020B0503020204020204" charset="-122"/>
                <a:ea typeface="微软雅黑" panose="020B0503020204020204" charset="-122"/>
                <a:cs typeface="微软雅黑" panose="020B0503020204020204" charset="-122"/>
              </a:rPr>
              <a:t>王</a:t>
            </a:r>
            <a:r>
              <a:rPr lang="zh-CN" altLang="en-US" sz="700" b="1">
                <a:solidFill>
                  <a:schemeClr val="bg2">
                    <a:lumMod val="50000"/>
                  </a:schemeClr>
                </a:solidFill>
                <a:latin typeface="微软雅黑" panose="020B0503020204020204" charset="-122"/>
                <a:ea typeface="微软雅黑" panose="020B0503020204020204" charset="-122"/>
                <a:cs typeface="微软雅黑" panose="020B0503020204020204" charset="-122"/>
              </a:rPr>
              <a:t>林</a:t>
            </a:r>
            <a:endParaRPr lang="zh-CN" altLang="en-US" sz="700"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2058035"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司机配送</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
        <p:nvSpPr>
          <p:cNvPr id="5" name="文本框 4"/>
          <p:cNvSpPr txBox="1"/>
          <p:nvPr/>
        </p:nvSpPr>
        <p:spPr>
          <a:xfrm>
            <a:off x="660400" y="1207135"/>
            <a:ext cx="3248660" cy="829945"/>
          </a:xfrm>
          <a:prstGeom prst="rect">
            <a:avLst/>
          </a:prstGeom>
          <a:noFill/>
        </p:spPr>
        <p:txBody>
          <a:bodyPr wrap="square" rtlCol="0" anchor="t">
            <a:spAutoFit/>
          </a:bodyPr>
          <a:p>
            <a:pPr lvl="0" algn="ctr">
              <a:spcBef>
                <a:spcPct val="0"/>
              </a:spcBef>
              <a:spcAft>
                <a:spcPct val="0"/>
              </a:spcAft>
              <a:buClrTx/>
              <a:buSzTx/>
              <a:buFontTx/>
            </a:pPr>
            <a:r>
              <a:rPr lang="zh-CN" sz="2400" b="1" dirty="0">
                <a:solidFill>
                  <a:srgbClr val="5E8DFF"/>
                </a:solidFill>
                <a:uFillTx/>
                <a:latin typeface="微软雅黑" panose="020B0503020204020204" charset="-122"/>
                <a:ea typeface="微软雅黑" panose="020B0503020204020204" charset="-122"/>
                <a:cs typeface="微软雅黑" panose="020B0503020204020204" charset="-122"/>
                <a:sym typeface="+mn-ea"/>
              </a:rPr>
              <a:t>智能路线规划，实时获取司机</a:t>
            </a:r>
            <a:r>
              <a:rPr lang="zh-CN" sz="2400" b="1" dirty="0">
                <a:solidFill>
                  <a:srgbClr val="5E8DFF"/>
                </a:solidFill>
                <a:uFillTx/>
                <a:latin typeface="微软雅黑" panose="020B0503020204020204" charset="-122"/>
                <a:ea typeface="微软雅黑" panose="020B0503020204020204" charset="-122"/>
                <a:cs typeface="微软雅黑" panose="020B0503020204020204" charset="-122"/>
                <a:sym typeface="+mn-ea"/>
              </a:rPr>
              <a:t>位置</a:t>
            </a:r>
            <a:endParaRPr lang="zh-CN" sz="2400" b="1" dirty="0">
              <a:solidFill>
                <a:srgbClr val="5E8DFF"/>
              </a:solidFill>
              <a:uFillTx/>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582930" y="2515235"/>
            <a:ext cx="3989705" cy="64516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客户定位信息录入，司机根据配送客户生成配送地图</a:t>
            </a:r>
            <a:endPar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582930" y="3235325"/>
            <a:ext cx="3743960" cy="64516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司机到场装车验货，系统显示此次需配送箱数，扫码验货后装车出发</a:t>
            </a:r>
            <a:endPar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582930" y="3950970"/>
            <a:ext cx="3990340" cy="368300"/>
          </a:xfrm>
          <a:prstGeom prst="rect">
            <a:avLst/>
          </a:prstGeom>
          <a:noFill/>
        </p:spPr>
        <p:txBody>
          <a:bodyPr wrap="square" rtlCol="0">
            <a:spAutoFit/>
          </a:bodyPr>
          <a:p>
            <a:pPr indent="0">
              <a:buFont typeface="Wingdings" panose="05000000000000000000" charset="0"/>
              <a:buNone/>
            </a:pPr>
            <a:r>
              <a:rPr lang="zh-CN" b="1">
                <a:solidFill>
                  <a:schemeClr val="bg2">
                    <a:lumMod val="50000"/>
                  </a:schemeClr>
                </a:solidFill>
                <a:latin typeface="微软雅黑" panose="020B0503020204020204" charset="-122"/>
                <a:ea typeface="微软雅黑" panose="020B0503020204020204" charset="-122"/>
                <a:cs typeface="微软雅黑" panose="020B0503020204020204" charset="-122"/>
              </a:rPr>
              <a:t>系统根据配送客户定位进行路线规划</a:t>
            </a:r>
            <a:endParaRPr lang="zh-CN"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5" name="等腰三角形 24"/>
          <p:cNvSpPr/>
          <p:nvPr/>
        </p:nvSpPr>
        <p:spPr>
          <a:xfrm rot="5400000">
            <a:off x="341630" y="2659380"/>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6" name="等腰三角形 25"/>
          <p:cNvSpPr/>
          <p:nvPr/>
        </p:nvSpPr>
        <p:spPr>
          <a:xfrm rot="5400000">
            <a:off x="341630" y="3367405"/>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7" name="等腰三角形 26"/>
          <p:cNvSpPr/>
          <p:nvPr/>
        </p:nvSpPr>
        <p:spPr>
          <a:xfrm rot="5400000">
            <a:off x="341630" y="4102100"/>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67" name="文本框 66"/>
          <p:cNvSpPr txBox="1"/>
          <p:nvPr/>
        </p:nvSpPr>
        <p:spPr>
          <a:xfrm>
            <a:off x="578485" y="4504690"/>
            <a:ext cx="3748405" cy="922020"/>
          </a:xfrm>
          <a:prstGeom prst="rect">
            <a:avLst/>
          </a:prstGeom>
          <a:noFill/>
        </p:spPr>
        <p:txBody>
          <a:bodyPr wrap="square" rtlCol="0">
            <a:spAutoFit/>
          </a:bodyPr>
          <a:p>
            <a:pPr indent="0">
              <a:buFont typeface="Wingdings" panose="05000000000000000000" charset="0"/>
              <a:buNone/>
            </a:pPr>
            <a:r>
              <a:rPr lang="zh-CN" b="1">
                <a:solidFill>
                  <a:schemeClr val="bg2">
                    <a:lumMod val="50000"/>
                  </a:schemeClr>
                </a:solidFill>
                <a:latin typeface="微软雅黑" panose="020B0503020204020204" charset="-122"/>
                <a:ea typeface="微软雅黑" panose="020B0503020204020204" charset="-122"/>
                <a:cs typeface="微软雅黑" panose="020B0503020204020204" charset="-122"/>
              </a:rPr>
              <a:t>总部可实时查看司机轨迹，了解货物运输情况；客户也可以实时查看司机位置</a:t>
            </a:r>
            <a:endParaRPr lang="zh-CN"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68" name="等腰三角形 67"/>
          <p:cNvSpPr/>
          <p:nvPr/>
        </p:nvSpPr>
        <p:spPr>
          <a:xfrm rot="5400000">
            <a:off x="337185" y="4655820"/>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pic>
        <p:nvPicPr>
          <p:cNvPr id="16" name="图片 15" descr="配送1"/>
          <p:cNvPicPr>
            <a:picLocks noChangeAspect="1"/>
          </p:cNvPicPr>
          <p:nvPr>
            <p:custDataLst>
              <p:tags r:id="rId1"/>
            </p:custDataLst>
          </p:nvPr>
        </p:nvPicPr>
        <p:blipFill>
          <a:blip r:embed="rId2"/>
          <a:stretch>
            <a:fillRect/>
          </a:stretch>
        </p:blipFill>
        <p:spPr>
          <a:xfrm>
            <a:off x="8540115" y="790575"/>
            <a:ext cx="2880995" cy="5827395"/>
          </a:xfrm>
          <a:prstGeom prst="rect">
            <a:avLst/>
          </a:prstGeom>
        </p:spPr>
      </p:pic>
      <p:pic>
        <p:nvPicPr>
          <p:cNvPr id="17" name="图片 16" descr="配送2"/>
          <p:cNvPicPr>
            <a:picLocks noChangeAspect="1"/>
          </p:cNvPicPr>
          <p:nvPr>
            <p:custDataLst>
              <p:tags r:id="rId3"/>
            </p:custDataLst>
          </p:nvPr>
        </p:nvPicPr>
        <p:blipFill>
          <a:blip r:embed="rId4"/>
          <a:stretch>
            <a:fillRect/>
          </a:stretch>
        </p:blipFill>
        <p:spPr>
          <a:xfrm>
            <a:off x="5285105" y="790575"/>
            <a:ext cx="2880995" cy="5827395"/>
          </a:xfrm>
          <a:prstGeom prst="rect">
            <a:avLst/>
          </a:prstGeom>
        </p:spPr>
      </p:pic>
      <p:sp>
        <p:nvSpPr>
          <p:cNvPr id="2" name="文本框 1"/>
          <p:cNvSpPr txBox="1"/>
          <p:nvPr/>
        </p:nvSpPr>
        <p:spPr>
          <a:xfrm>
            <a:off x="578485" y="5553710"/>
            <a:ext cx="3748405" cy="36830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配送</a:t>
            </a: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大屏</a:t>
            </a:r>
            <a:endPar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4" name="等腰三角形 3"/>
          <p:cNvSpPr/>
          <p:nvPr/>
        </p:nvSpPr>
        <p:spPr>
          <a:xfrm rot="5400000">
            <a:off x="337185" y="5704840"/>
            <a:ext cx="94615" cy="9271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金翼大赛gai-1 -17"/>
          <p:cNvPicPr>
            <a:picLocks noChangeAspect="1"/>
          </p:cNvPicPr>
          <p:nvPr/>
        </p:nvPicPr>
        <p:blipFill>
          <a:blip r:embed="rId1"/>
          <a:stretch>
            <a:fillRect/>
          </a:stretch>
        </p:blipFill>
        <p:spPr>
          <a:xfrm>
            <a:off x="10264140" y="6101715"/>
            <a:ext cx="1249680" cy="480695"/>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713105" y="6158865"/>
            <a:ext cx="1976120" cy="368935"/>
          </a:xfrm>
          <a:prstGeom prst="rect">
            <a:avLst/>
          </a:prstGeom>
        </p:spPr>
      </p:pic>
      <p:graphicFrame>
        <p:nvGraphicFramePr>
          <p:cNvPr id="11" name="表格 10"/>
          <p:cNvGraphicFramePr>
            <a:graphicFrameLocks noGrp="1"/>
          </p:cNvGraphicFramePr>
          <p:nvPr>
            <p:custDataLst>
              <p:tags r:id="rId3"/>
            </p:custDataLst>
          </p:nvPr>
        </p:nvGraphicFramePr>
        <p:xfrm>
          <a:off x="1150620" y="959485"/>
          <a:ext cx="9975215" cy="4881880"/>
        </p:xfrm>
        <a:graphic>
          <a:graphicData uri="http://schemas.openxmlformats.org/drawingml/2006/table">
            <a:tbl>
              <a:tblPr firstRow="1" bandRow="1">
                <a:tableStyleId>{5C22544A-7EE6-4342-B048-85BDC9FD1C3A}</a:tableStyleId>
              </a:tblPr>
              <a:tblGrid>
                <a:gridCol w="2172970"/>
                <a:gridCol w="1341755"/>
                <a:gridCol w="6460490"/>
              </a:tblGrid>
              <a:tr h="929640">
                <a:tc gridSpan="2">
                  <a:txBody>
                    <a:bodyPr/>
                    <a:p>
                      <a:pPr algn="ctr"/>
                      <a:r>
                        <a:rPr lang="zh-CN" altLang="en-US" sz="1400" b="1" dirty="0">
                          <a:solidFill>
                            <a:schemeClr val="tx1"/>
                          </a:solidFill>
                          <a:latin typeface="微软雅黑" panose="020B0503020204020204" charset="-122"/>
                          <a:ea typeface="微软雅黑" panose="020B0503020204020204" charset="-122"/>
                        </a:rPr>
                        <a:t>案例名称</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nSpc>
                          <a:spcPct val="150000"/>
                        </a:lnSpc>
                      </a:pPr>
                      <a:endParaRPr lang="zh-CN" altLang="en-US" sz="1200" b="0" kern="1200" dirty="0">
                        <a:solidFill>
                          <a:schemeClr val="tx1"/>
                        </a:solidFill>
                        <a:effectLst/>
                        <a:latin typeface="微软雅黑" panose="020B0503020204020204" charset="-122"/>
                        <a:ea typeface="微软雅黑" panose="020B0503020204020204" charset="-122"/>
                        <a:cs typeface="+mn-cs"/>
                      </a:endParaRPr>
                    </a:p>
                    <a:p>
                      <a:pPr>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盛吉成智慧仓储管理系统</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824230">
                <a:tc rowSpan="2">
                  <a:txBody>
                    <a:bodyPr/>
                    <a:p>
                      <a:pPr algn="ctr"/>
                      <a:r>
                        <a:rPr lang="zh-CN" altLang="en-US" sz="1400" b="1" dirty="0">
                          <a:solidFill>
                            <a:schemeClr val="tx1"/>
                          </a:solidFill>
                          <a:latin typeface="微软雅黑" panose="020B0503020204020204" charset="-122"/>
                          <a:ea typeface="微软雅黑" panose="020B0503020204020204" charset="-122"/>
                        </a:rPr>
                        <a:t>参与方</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申报企业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东莞市丰派软件科技有限公司</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105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应用企业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东莞市丰派软件科技有限公司</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latin typeface="微软雅黑" panose="020B0503020204020204" charset="-122"/>
                          <a:ea typeface="微软雅黑" panose="020B0503020204020204" charset="-122"/>
                        </a:rPr>
                        <a:t>            </a:t>
                      </a:r>
                      <a:r>
                        <a:rPr lang="zh-CN" altLang="en-US" sz="1400" b="1" dirty="0">
                          <a:solidFill>
                            <a:schemeClr val="tx1"/>
                          </a:solidFill>
                          <a:latin typeface="微软雅黑" panose="020B0503020204020204" charset="-122"/>
                          <a:ea typeface="微软雅黑" panose="020B0503020204020204" charset="-122"/>
                        </a:rPr>
                        <a:t>申报奖项类别</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lang="zh-CN" altLang="en-US" sz="1200" dirty="0">
                          <a:solidFill>
                            <a:schemeClr val="tx1"/>
                          </a:solidFill>
                          <a:effectLst/>
                          <a:latin typeface="微软雅黑" panose="020B0503020204020204" charset="-122"/>
                          <a:ea typeface="微软雅黑" panose="020B0503020204020204" charset="-122"/>
                          <a:sym typeface="+mn-ea"/>
                        </a:rPr>
                        <a:t>数智供应链</a:t>
                      </a:r>
                      <a:endParaRPr lang="zh-CN" altLang="en-US" sz="1200" dirty="0">
                        <a:solidFill>
                          <a:schemeClr val="tx1"/>
                        </a:solidFill>
                        <a:effectLst/>
                        <a:latin typeface="微软雅黑" panose="020B0503020204020204" charset="-122"/>
                        <a:ea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effectLst/>
                          <a:latin typeface="微软雅黑" panose="020B0503020204020204" charset="-122"/>
                          <a:ea typeface="微软雅黑" panose="020B0503020204020204" charset="-122"/>
                          <a:sym typeface="+mn-ea"/>
                        </a:rPr>
                        <a:t>            </a:t>
                      </a:r>
                      <a:r>
                        <a:rPr lang="zh-CN" altLang="en-US" sz="1400" b="1" dirty="0">
                          <a:solidFill>
                            <a:schemeClr val="tx1"/>
                          </a:solidFill>
                          <a:effectLst/>
                          <a:latin typeface="微软雅黑" panose="020B0503020204020204" charset="-122"/>
                          <a:ea typeface="微软雅黑" panose="020B0503020204020204" charset="-122"/>
                          <a:sym typeface="+mn-ea"/>
                        </a:rPr>
                        <a:t>案例核心要素</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库位地图、智能分拣复核和智能配送</a:t>
                      </a:r>
                      <a:r>
                        <a:rPr lang="zh-CN" altLang="en-US" sz="1200" b="0" kern="1200" dirty="0">
                          <a:solidFill>
                            <a:schemeClr val="tx1"/>
                          </a:solidFill>
                          <a:effectLst/>
                          <a:latin typeface="微软雅黑" panose="020B0503020204020204" charset="-122"/>
                          <a:ea typeface="微软雅黑" panose="020B0503020204020204" charset="-122"/>
                          <a:cs typeface="+mn-cs"/>
                        </a:rPr>
                        <a:t>等</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buNone/>
                      </a:pPr>
                      <a:r>
                        <a:rPr lang="en-US" altLang="zh-CN" sz="1400" b="1" dirty="0">
                          <a:solidFill>
                            <a:schemeClr val="tx1"/>
                          </a:solidFill>
                          <a:latin typeface="微软雅黑" panose="020B0503020204020204" charset="-122"/>
                          <a:ea typeface="微软雅黑" panose="020B0503020204020204" charset="-122"/>
                          <a:sym typeface="+mn-ea"/>
                        </a:rPr>
                        <a:t>            </a:t>
                      </a:r>
                      <a:r>
                        <a:rPr lang="zh-CN" altLang="en-US" sz="1400" b="1" dirty="0">
                          <a:solidFill>
                            <a:schemeClr val="tx1"/>
                          </a:solidFill>
                          <a:latin typeface="微软雅黑" panose="020B0503020204020204" charset="-122"/>
                          <a:ea typeface="微软雅黑" panose="020B0503020204020204" charset="-122"/>
                          <a:sym typeface="+mn-ea"/>
                        </a:rPr>
                        <a:t>应用企业推荐语</a:t>
                      </a:r>
                      <a:endParaRPr lang="en-US" altLang="zh-CN" sz="1400" b="1" dirty="0">
                        <a:solidFill>
                          <a:schemeClr val="tx1"/>
                        </a:solidFill>
                        <a:latin typeface="微软雅黑" panose="020B0503020204020204" charset="-122"/>
                        <a:ea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657"/>
                    </a:solidFill>
                  </a:tcPr>
                </a:tc>
                <a:tc>
                  <a:txBody>
                    <a:bodyPr/>
                    <a:p>
                      <a:pPr marL="0" algn="l" defTabSz="914400" rtl="0" eaLnBrk="1" latinLnBrk="0" hangingPunct="1">
                        <a:lnSpc>
                          <a:spcPct val="150000"/>
                        </a:lnSpc>
                        <a:buNone/>
                      </a:pPr>
                      <a:r>
                        <a:rPr lang="zh-CN" altLang="en-US" sz="1200" b="0" kern="1200" dirty="0">
                          <a:solidFill>
                            <a:schemeClr val="tx1"/>
                          </a:solidFill>
                          <a:effectLst/>
                          <a:latin typeface="微软雅黑" panose="020B0503020204020204" charset="-122"/>
                          <a:ea typeface="微软雅黑" panose="020B0503020204020204" charset="-122"/>
                          <a:cs typeface="+mn-cs"/>
                        </a:rPr>
                        <a:t>智能分拣零误差，效率倍增，成本锐减，仓储升级典范</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2058035"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配送</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大屏</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pic>
        <p:nvPicPr>
          <p:cNvPr id="4" name="图片 3" descr="丰派TMS"/>
          <p:cNvPicPr>
            <a:picLocks noChangeAspect="1"/>
          </p:cNvPicPr>
          <p:nvPr/>
        </p:nvPicPr>
        <p:blipFill>
          <a:blip r:embed="rId1"/>
          <a:stretch>
            <a:fillRect/>
          </a:stretch>
        </p:blipFill>
        <p:spPr>
          <a:xfrm>
            <a:off x="735330" y="728980"/>
            <a:ext cx="10720705" cy="6029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3117215"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数据呈现</a:t>
            </a:r>
            <a:r>
              <a:rPr lang="en-US" altLang="zh-CN" sz="3200" b="1">
                <a:solidFill>
                  <a:srgbClr val="353535"/>
                </a:solidFill>
                <a:effectLst/>
                <a:latin typeface="微软雅黑" panose="020B0503020204020204" charset="-122"/>
                <a:ea typeface="微软雅黑" panose="020B0503020204020204" charset="-122"/>
                <a:cs typeface="HarmonyOS Sans SC Black" panose="00000A00000000000000" charset="-122"/>
              </a:rPr>
              <a:t>-</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报表</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
        <p:nvSpPr>
          <p:cNvPr id="15" name="文本框 14"/>
          <p:cNvSpPr txBox="1"/>
          <p:nvPr/>
        </p:nvSpPr>
        <p:spPr>
          <a:xfrm>
            <a:off x="405130" y="890905"/>
            <a:ext cx="2951480" cy="460375"/>
          </a:xfrm>
          <a:prstGeom prst="rect">
            <a:avLst/>
          </a:prstGeom>
          <a:noFill/>
        </p:spPr>
        <p:txBody>
          <a:bodyPr wrap="square" rtlCol="0" anchor="t">
            <a:spAutoFit/>
          </a:bodyPr>
          <a:p>
            <a:pPr lvl="0" algn="ctr">
              <a:spcBef>
                <a:spcPct val="0"/>
              </a:spcBef>
              <a:spcAft>
                <a:spcPct val="0"/>
              </a:spcAft>
              <a:buClrTx/>
              <a:buSzTx/>
              <a:buFontTx/>
            </a:pPr>
            <a:r>
              <a:rPr lang="zh-CN" altLang="en-US" sz="2400" b="1" dirty="0">
                <a:solidFill>
                  <a:srgbClr val="5E8DFF"/>
                </a:solidFill>
                <a:uFillTx/>
                <a:latin typeface="微软雅黑" panose="020B0503020204020204" charset="-122"/>
                <a:ea typeface="微软雅黑" panose="020B0503020204020204" charset="-122"/>
                <a:cs typeface="微软雅黑" panose="020B0503020204020204" charset="-122"/>
                <a:sym typeface="+mn-ea"/>
              </a:rPr>
              <a:t>经营状况，随时呈现</a:t>
            </a:r>
            <a:endParaRPr lang="zh-CN" altLang="en-US" sz="2400" b="1" dirty="0">
              <a:solidFill>
                <a:srgbClr val="5E8DFF"/>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nvSpPr>
        <p:spPr>
          <a:xfrm>
            <a:off x="582930" y="1627505"/>
            <a:ext cx="2773680" cy="922020"/>
          </a:xfrm>
          <a:prstGeom prst="rect">
            <a:avLst/>
          </a:prstGeom>
          <a:noFill/>
        </p:spPr>
        <p:txBody>
          <a:bodyPr wrap="square" rtlCol="0">
            <a:spAutoFit/>
          </a:bodyPr>
          <a:p>
            <a:pPr indent="0">
              <a:buFont typeface="Wingdings" panose="05000000000000000000" charset="0"/>
              <a:buNone/>
            </a:pPr>
            <a:r>
              <a:rPr b="1">
                <a:solidFill>
                  <a:schemeClr val="bg2">
                    <a:lumMod val="50000"/>
                  </a:schemeClr>
                </a:solidFill>
                <a:latin typeface="微软雅黑" panose="020B0503020204020204" charset="-122"/>
                <a:ea typeface="微软雅黑" panose="020B0503020204020204" charset="-122"/>
                <a:cs typeface="微软雅黑" panose="020B0503020204020204" charset="-122"/>
              </a:rPr>
              <a:t>营业分析</a:t>
            </a:r>
            <a:r>
              <a:rPr>
                <a:solidFill>
                  <a:schemeClr val="bg2">
                    <a:lumMod val="50000"/>
                  </a:schemeClr>
                </a:solidFill>
                <a:latin typeface="微软雅黑" panose="020B0503020204020204" charset="-122"/>
                <a:ea typeface="微软雅黑" panose="020B0503020204020204" charset="-122"/>
                <a:cs typeface="微软雅黑" panose="020B0503020204020204" charset="-122"/>
              </a:rPr>
              <a:t>：实时追踪销售额与利润趋势，洞察业务发展动态，辅助决策优化。</a:t>
            </a:r>
            <a:endParaRPr>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582930" y="3914775"/>
            <a:ext cx="2773680" cy="1198880"/>
          </a:xfrm>
          <a:prstGeom prst="rect">
            <a:avLst/>
          </a:prstGeom>
          <a:noFill/>
        </p:spPr>
        <p:txBody>
          <a:bodyPr wrap="square" rtlCol="0">
            <a:spAutoFit/>
          </a:bodyPr>
          <a:p>
            <a:pPr indent="0">
              <a:buFont typeface="Wingdings" panose="05000000000000000000" charset="0"/>
              <a:buNone/>
            </a:pPr>
            <a:r>
              <a:rPr lang="zh-CN" altLang="en-US" b="1">
                <a:solidFill>
                  <a:schemeClr val="bg2">
                    <a:lumMod val="50000"/>
                  </a:schemeClr>
                </a:solidFill>
                <a:latin typeface="微软雅黑" panose="020B0503020204020204" charset="-122"/>
                <a:ea typeface="微软雅黑" panose="020B0503020204020204" charset="-122"/>
                <a:cs typeface="微软雅黑" panose="020B0503020204020204" charset="-122"/>
              </a:rPr>
              <a:t>客户分析</a:t>
            </a:r>
            <a:r>
              <a:rPr lang="zh-CN" altLang="en-US">
                <a:solidFill>
                  <a:schemeClr val="bg2">
                    <a:lumMod val="50000"/>
                  </a:schemeClr>
                </a:solidFill>
                <a:latin typeface="微软雅黑" panose="020B0503020204020204" charset="-122"/>
                <a:ea typeface="微软雅黑" panose="020B0503020204020204" charset="-122"/>
                <a:cs typeface="微软雅黑" panose="020B0503020204020204" charset="-122"/>
              </a:rPr>
              <a:t>：深度解析用户消费行为，精准描绘用户画像，有效提升客户满意度与复购率。</a:t>
            </a:r>
            <a:endParaRPr lang="zh-CN" altLang="en-US">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4" name="等腰三角形 23"/>
          <p:cNvSpPr/>
          <p:nvPr/>
        </p:nvSpPr>
        <p:spPr>
          <a:xfrm rot="5400000">
            <a:off x="351790" y="1761490"/>
            <a:ext cx="94615" cy="11303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5" name="等腰三角形 24"/>
          <p:cNvSpPr/>
          <p:nvPr/>
        </p:nvSpPr>
        <p:spPr>
          <a:xfrm rot="5400000">
            <a:off x="346393" y="4032250"/>
            <a:ext cx="94615" cy="10287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pic>
        <p:nvPicPr>
          <p:cNvPr id="6" name="图片 5" descr="7b0a20202020227069636672616d65646573223a20222670666d38373234343232323437262673707432312d312626626474303026267764743235353026266f726773697a6537303231322e343630262670667431333326220a7d0a"/>
          <p:cNvPicPr>
            <a:picLocks noChangeAspect="1"/>
          </p:cNvPicPr>
          <p:nvPr>
            <p:custDataLst>
              <p:tags r:id="rId1"/>
            </p:custDataLst>
          </p:nvPr>
        </p:nvPicPr>
        <p:blipFill>
          <a:blip r:embed="rId2">
            <a:extLst>
              <a:ext uri="{BEBA8EAE-BF5A-486C-A8C5-ECC9F3942E4B}">
                <a14:imgProps xmlns:a14="http://schemas.microsoft.com/office/drawing/2010/main">
                  <a14:imgLayer r:embed="rId3"/>
                </a14:imgProps>
              </a:ext>
            </a:extLst>
          </a:blip>
          <a:srcRect/>
          <a:stretch>
            <a:fillRect/>
          </a:stretch>
        </p:blipFill>
        <p:spPr>
          <a:xfrm>
            <a:off x="3607435" y="895985"/>
            <a:ext cx="2692400" cy="5486400"/>
          </a:xfrm>
          <a:prstGeom prst="rect">
            <a:avLst/>
          </a:prstGeom>
        </p:spPr>
      </p:pic>
      <p:pic>
        <p:nvPicPr>
          <p:cNvPr id="7" name="图片 6" descr="7b0a20202020227069636672616d65646573223a20222670666d38373234343232323437262673707432312d312626626474303026267764743235353026266f726773697a6537303231322e343630262670667431333326220a7d0a"/>
          <p:cNvPicPr>
            <a:picLocks noChangeAspect="1"/>
          </p:cNvPicPr>
          <p:nvPr>
            <p:custDataLst>
              <p:tags r:id="rId4"/>
            </p:custDataLst>
          </p:nvPr>
        </p:nvPicPr>
        <p:blipFill>
          <a:blip r:embed="rId5">
            <a:extLst>
              <a:ext uri="{BEBA8EAE-BF5A-486C-A8C5-ECC9F3942E4B}">
                <a14:imgProps xmlns:a14="http://schemas.microsoft.com/office/drawing/2010/main">
                  <a14:imgLayer r:embed="rId6"/>
                </a14:imgProps>
              </a:ext>
            </a:extLst>
          </a:blip>
          <a:srcRect/>
          <a:stretch>
            <a:fillRect/>
          </a:stretch>
        </p:blipFill>
        <p:spPr>
          <a:xfrm>
            <a:off x="6443345" y="895985"/>
            <a:ext cx="2692400" cy="5486400"/>
          </a:xfrm>
          <a:prstGeom prst="rect">
            <a:avLst/>
          </a:prstGeom>
        </p:spPr>
      </p:pic>
      <p:pic>
        <p:nvPicPr>
          <p:cNvPr id="8" name="图片 7" descr="7b0a20202020227069636672616d65646573223a20222670666d38373234343232323437262673707432312d312626626474303026267764743235353026266f726773697a6537303231322e343630262670667431333326220a7d0a"/>
          <p:cNvPicPr>
            <a:picLocks noChangeAspect="1"/>
          </p:cNvPicPr>
          <p:nvPr>
            <p:custDataLst>
              <p:tags r:id="rId7"/>
            </p:custDataLst>
          </p:nvPr>
        </p:nvPicPr>
        <p:blipFill>
          <a:blip r:embed="rId8">
            <a:extLst>
              <a:ext uri="{BEBA8EAE-BF5A-486C-A8C5-ECC9F3942E4B}">
                <a14:imgProps xmlns:a14="http://schemas.microsoft.com/office/drawing/2010/main">
                  <a14:imgLayer r:embed="rId9"/>
                </a14:imgProps>
              </a:ext>
            </a:extLst>
          </a:blip>
          <a:srcRect/>
          <a:stretch>
            <a:fillRect/>
          </a:stretch>
        </p:blipFill>
        <p:spPr>
          <a:xfrm>
            <a:off x="9279255" y="895985"/>
            <a:ext cx="2692400" cy="5486400"/>
          </a:xfrm>
          <a:prstGeom prst="rect">
            <a:avLst/>
          </a:prstGeom>
        </p:spPr>
      </p:pic>
      <p:sp>
        <p:nvSpPr>
          <p:cNvPr id="10" name="文本框 9"/>
          <p:cNvSpPr txBox="1"/>
          <p:nvPr/>
        </p:nvSpPr>
        <p:spPr>
          <a:xfrm>
            <a:off x="572135" y="5217795"/>
            <a:ext cx="2784475" cy="1198880"/>
          </a:xfrm>
          <a:prstGeom prst="rect">
            <a:avLst/>
          </a:prstGeom>
          <a:noFill/>
        </p:spPr>
        <p:txBody>
          <a:bodyPr wrap="square" rtlCol="0">
            <a:spAutoFit/>
          </a:bodyPr>
          <a:p>
            <a:pPr indent="0">
              <a:buFont typeface="Wingdings" panose="05000000000000000000" charset="0"/>
              <a:buNone/>
            </a:pPr>
            <a:r>
              <a:rPr b="1">
                <a:solidFill>
                  <a:schemeClr val="bg2">
                    <a:lumMod val="50000"/>
                  </a:schemeClr>
                </a:solidFill>
                <a:latin typeface="微软雅黑" panose="020B0503020204020204" charset="-122"/>
                <a:ea typeface="微软雅黑" panose="020B0503020204020204" charset="-122"/>
                <a:cs typeface="微软雅黑" panose="020B0503020204020204" charset="-122"/>
              </a:rPr>
              <a:t>库存分析</a:t>
            </a:r>
            <a:r>
              <a:rPr>
                <a:solidFill>
                  <a:schemeClr val="bg2">
                    <a:lumMod val="50000"/>
                  </a:schemeClr>
                </a:solidFill>
                <a:latin typeface="微软雅黑" panose="020B0503020204020204" charset="-122"/>
                <a:ea typeface="微软雅黑" panose="020B0503020204020204" charset="-122"/>
                <a:cs typeface="微软雅黑" panose="020B0503020204020204" charset="-122"/>
              </a:rPr>
              <a:t>：实时监控库存状态，预警滞销与断货风险，科学指导采购计划与仓储管理。</a:t>
            </a:r>
            <a:endParaRPr>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1" name="等腰三角形 10"/>
          <p:cNvSpPr/>
          <p:nvPr/>
        </p:nvSpPr>
        <p:spPr>
          <a:xfrm rot="5400000">
            <a:off x="335598" y="5335270"/>
            <a:ext cx="94615" cy="10287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
        <p:nvSpPr>
          <p:cNvPr id="2" name="文本框 1"/>
          <p:cNvSpPr txBox="1"/>
          <p:nvPr/>
        </p:nvSpPr>
        <p:spPr>
          <a:xfrm>
            <a:off x="582930" y="2775585"/>
            <a:ext cx="2773680" cy="922020"/>
          </a:xfrm>
          <a:prstGeom prst="rect">
            <a:avLst/>
          </a:prstGeom>
          <a:noFill/>
        </p:spPr>
        <p:txBody>
          <a:bodyPr wrap="square" rtlCol="0">
            <a:spAutoFit/>
          </a:bodyPr>
          <a:p>
            <a:pPr indent="0">
              <a:buFont typeface="Wingdings" panose="05000000000000000000" charset="0"/>
              <a:buNone/>
            </a:pPr>
            <a:r>
              <a:rPr b="1">
                <a:solidFill>
                  <a:schemeClr val="bg2">
                    <a:lumMod val="50000"/>
                  </a:schemeClr>
                </a:solidFill>
                <a:latin typeface="微软雅黑" panose="020B0503020204020204" charset="-122"/>
                <a:ea typeface="微软雅黑" panose="020B0503020204020204" charset="-122"/>
                <a:cs typeface="微软雅黑" panose="020B0503020204020204" charset="-122"/>
              </a:rPr>
              <a:t>商品分析</a:t>
            </a:r>
            <a:r>
              <a:rPr>
                <a:solidFill>
                  <a:schemeClr val="bg2">
                    <a:lumMod val="50000"/>
                  </a:schemeClr>
                </a:solidFill>
                <a:latin typeface="微软雅黑" panose="020B0503020204020204" charset="-122"/>
                <a:ea typeface="微软雅黑" panose="020B0503020204020204" charset="-122"/>
                <a:cs typeface="微软雅黑" panose="020B0503020204020204" charset="-122"/>
              </a:rPr>
              <a:t>：详尽展示各商品销售排行，助力调整产品结构，挖掘热销爆款。</a:t>
            </a:r>
            <a:endParaRPr>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4" name="等腰三角形 3"/>
          <p:cNvSpPr/>
          <p:nvPr/>
        </p:nvSpPr>
        <p:spPr>
          <a:xfrm rot="5400000">
            <a:off x="351790" y="2909570"/>
            <a:ext cx="94615" cy="113030"/>
          </a:xfrm>
          <a:prstGeom prst="triangle">
            <a:avLst/>
          </a:prstGeom>
          <a:solidFill>
            <a:srgbClr val="76717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 name="Freeform 61"/>
          <p:cNvSpPr/>
          <p:nvPr>
            <p:custDataLst>
              <p:tags r:id="rId1"/>
            </p:custDataLst>
          </p:nvPr>
        </p:nvSpPr>
        <p:spPr>
          <a:xfrm>
            <a:off x="2472330" y="1977479"/>
            <a:ext cx="9575251" cy="1620330"/>
          </a:xfrm>
          <a:custGeom>
            <a:avLst/>
            <a:gdLst>
              <a:gd name="connsiteX0" fmla="*/ 0 w 9754987"/>
              <a:gd name="connsiteY0" fmla="*/ 1727039 h 1727039"/>
              <a:gd name="connsiteX1" fmla="*/ 2635438 w 9754987"/>
              <a:gd name="connsiteY1" fmla="*/ 141006 h 1727039"/>
              <a:gd name="connsiteX2" fmla="*/ 2824814 w 9754987"/>
              <a:gd name="connsiteY2" fmla="*/ 143324 h 1727039"/>
              <a:gd name="connsiteX3" fmla="*/ 4231138 w 9754987"/>
              <a:gd name="connsiteY3" fmla="*/ 1037266 h 1727039"/>
              <a:gd name="connsiteX4" fmla="*/ 4420154 w 9754987"/>
              <a:gd name="connsiteY4" fmla="*/ 1039800 h 1727039"/>
              <a:gd name="connsiteX5" fmla="*/ 6050129 w 9754987"/>
              <a:gd name="connsiteY5" fmla="*/ 64033 h 1727039"/>
              <a:gd name="connsiteX6" fmla="*/ 6233147 w 9754987"/>
              <a:gd name="connsiteY6" fmla="*/ 62917 h 1727039"/>
              <a:gd name="connsiteX7" fmla="*/ 7850916 w 9754987"/>
              <a:gd name="connsiteY7" fmla="*/ 1004769 h 1727039"/>
              <a:gd name="connsiteX8" fmla="*/ 8037764 w 9754987"/>
              <a:gd name="connsiteY8" fmla="*/ 1001296 h 1727039"/>
              <a:gd name="connsiteX9" fmla="*/ 9575251 w 9754987"/>
              <a:gd name="connsiteY9" fmla="*/ 27922 h 1727039"/>
              <a:gd name="connsiteX10" fmla="*/ 9754987 w 9754987"/>
              <a:gd name="connsiteY10" fmla="*/ 20520 h 1727039"/>
              <a:gd name="connsiteX0-1" fmla="*/ 0 w 9575251"/>
              <a:gd name="connsiteY0-2" fmla="*/ 1699117 h 1699117"/>
              <a:gd name="connsiteX1-3" fmla="*/ 2635438 w 9575251"/>
              <a:gd name="connsiteY1-4" fmla="*/ 113084 h 1699117"/>
              <a:gd name="connsiteX2-5" fmla="*/ 2824814 w 9575251"/>
              <a:gd name="connsiteY2-6" fmla="*/ 115402 h 1699117"/>
              <a:gd name="connsiteX3-7" fmla="*/ 4231138 w 9575251"/>
              <a:gd name="connsiteY3-8" fmla="*/ 1009344 h 1699117"/>
              <a:gd name="connsiteX4-9" fmla="*/ 4420154 w 9575251"/>
              <a:gd name="connsiteY4-10" fmla="*/ 1011878 h 1699117"/>
              <a:gd name="connsiteX5-11" fmla="*/ 6050129 w 9575251"/>
              <a:gd name="connsiteY5-12" fmla="*/ 36111 h 1699117"/>
              <a:gd name="connsiteX6-13" fmla="*/ 6233147 w 9575251"/>
              <a:gd name="connsiteY6-14" fmla="*/ 34995 h 1699117"/>
              <a:gd name="connsiteX7-15" fmla="*/ 7850916 w 9575251"/>
              <a:gd name="connsiteY7-16" fmla="*/ 976847 h 1699117"/>
              <a:gd name="connsiteX8-17" fmla="*/ 8037764 w 9575251"/>
              <a:gd name="connsiteY8-18" fmla="*/ 973374 h 1699117"/>
              <a:gd name="connsiteX9-19" fmla="*/ 9575251 w 9575251"/>
              <a:gd name="connsiteY9-20" fmla="*/ 0 h 16991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9575251" h="1699117">
                <a:moveTo>
                  <a:pt x="0" y="1699117"/>
                </a:moveTo>
                <a:lnTo>
                  <a:pt x="2635438" y="113084"/>
                </a:lnTo>
                <a:cubicBezTo>
                  <a:pt x="2693921" y="77888"/>
                  <a:pt x="2767210" y="78785"/>
                  <a:pt x="2824814" y="115402"/>
                </a:cubicBezTo>
                <a:lnTo>
                  <a:pt x="4231138" y="1009344"/>
                </a:lnTo>
                <a:cubicBezTo>
                  <a:pt x="4288593" y="1045865"/>
                  <a:pt x="4361742" y="1046846"/>
                  <a:pt x="4420154" y="1011878"/>
                </a:cubicBezTo>
                <a:lnTo>
                  <a:pt x="6050129" y="36111"/>
                </a:lnTo>
                <a:cubicBezTo>
                  <a:pt x="6106386" y="2433"/>
                  <a:pt x="6176482" y="2005"/>
                  <a:pt x="6233147" y="34995"/>
                </a:cubicBezTo>
                <a:lnTo>
                  <a:pt x="7850916" y="976847"/>
                </a:lnTo>
                <a:cubicBezTo>
                  <a:pt x="7908926" y="1010620"/>
                  <a:pt x="7981049" y="1009279"/>
                  <a:pt x="8037764" y="973374"/>
                </a:cubicBezTo>
                <a:lnTo>
                  <a:pt x="9575251" y="0"/>
                </a:lnTo>
              </a:path>
            </a:pathLst>
          </a:custGeom>
          <a:noFill/>
          <a:ln w="152400">
            <a:gradFill flip="none" rotWithShape="1">
              <a:gsLst>
                <a:gs pos="0">
                  <a:schemeClr val="accent1">
                    <a:lumMod val="20000"/>
                    <a:lumOff val="80000"/>
                  </a:schemeClr>
                </a:gs>
                <a:gs pos="49000">
                  <a:srgbClr val="76C3F7"/>
                </a:gs>
                <a:gs pos="99000">
                  <a:srgbClr val="65AAF2"/>
                </a:gs>
              </a:gsLst>
              <a:lin ang="0" scaled="1"/>
              <a:tileRect/>
            </a:gra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 name="矩形: 圆角 4"/>
          <p:cNvSpPr/>
          <p:nvPr>
            <p:custDataLst>
              <p:tags r:id="rId2"/>
            </p:custDataLst>
          </p:nvPr>
        </p:nvSpPr>
        <p:spPr>
          <a:xfrm>
            <a:off x="2845435" y="2644140"/>
            <a:ext cx="975360" cy="975360"/>
          </a:xfrm>
          <a:prstGeom prst="roundRect">
            <a:avLst>
              <a:gd name="adj" fmla="val 9690"/>
            </a:avLst>
          </a:prstGeom>
          <a:gradFill flip="none" rotWithShape="1">
            <a:gsLst>
              <a:gs pos="0">
                <a:schemeClr val="bg1"/>
              </a:gs>
              <a:gs pos="99000">
                <a:schemeClr val="accent5">
                  <a:lumMod val="60000"/>
                  <a:lumOff val="40000"/>
                  <a:alpha val="100000"/>
                </a:schemeClr>
              </a:gs>
            </a:gsLst>
            <a:path path="circle">
              <a:fillToRect l="50000" t="50000" r="50000" b="50000"/>
            </a:path>
            <a:tileRect/>
          </a:gradFill>
          <a:ln>
            <a:solidFill>
              <a:schemeClr val="accent5">
                <a:lumMod val="20000"/>
                <a:lumOff val="80000"/>
              </a:schemeClr>
            </a:solidFill>
          </a:ln>
          <a:effectLst>
            <a:softEdge rad="139700"/>
          </a:effectLst>
          <a:scene3d>
            <a:camera prst="isometricTopUp"/>
            <a:lightRig rig="threePt" dir="t">
              <a:rot lat="0" lon="0" rev="240000"/>
            </a:lightRig>
          </a:scene3d>
          <a:sp3d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 name="矩形: 圆角 2"/>
          <p:cNvSpPr/>
          <p:nvPr>
            <p:custDataLst>
              <p:tags r:id="rId3"/>
            </p:custDataLst>
          </p:nvPr>
        </p:nvSpPr>
        <p:spPr>
          <a:xfrm>
            <a:off x="2880995" y="2457450"/>
            <a:ext cx="904875" cy="904875"/>
          </a:xfrm>
          <a:prstGeom prst="roundRect">
            <a:avLst>
              <a:gd name="adj" fmla="val 9690"/>
            </a:avLst>
          </a:prstGeom>
          <a:gradFill>
            <a:gsLst>
              <a:gs pos="0">
                <a:srgbClr val="FFFFFF"/>
              </a:gs>
              <a:gs pos="99000">
                <a:schemeClr val="accent5">
                  <a:lumMod val="20000"/>
                  <a:lumOff val="80000"/>
                  <a:alpha val="100000"/>
                </a:schemeClr>
              </a:gs>
            </a:gsLst>
            <a:lin ang="5400000" scaled="1"/>
          </a:gradFill>
          <a:ln>
            <a:solidFill>
              <a:schemeClr val="accent5">
                <a:lumMod val="20000"/>
                <a:lumOff val="80000"/>
              </a:schemeClr>
            </a:solidFill>
          </a:ln>
          <a:effectLst>
            <a:outerShdw blurRad="215900" dist="241300" dir="18900000" rotWithShape="0">
              <a:schemeClr val="accent5">
                <a:alpha val="9000"/>
              </a:schemeClr>
            </a:outerShdw>
          </a:effectLst>
          <a:scene3d>
            <a:camera prst="isometricTopUp"/>
            <a:lightRig rig="threePt" dir="t">
              <a:rot lat="0" lon="0" rev="240000"/>
            </a:lightRig>
          </a:scene3d>
          <a:sp3d extrusionH="101600"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 name="矩形 3"/>
          <p:cNvSpPr/>
          <p:nvPr>
            <p:custDataLst>
              <p:tags r:id="rId4"/>
            </p:custDataLst>
          </p:nvPr>
        </p:nvSpPr>
        <p:spPr>
          <a:xfrm>
            <a:off x="2811145" y="2321560"/>
            <a:ext cx="1148080" cy="975360"/>
          </a:xfrm>
          <a:prstGeom prst="rect">
            <a:avLst/>
          </a:prstGeom>
          <a:noFill/>
        </p:spPr>
        <p:txBody>
          <a:bodyPr wrap="none" lIns="0" tIns="0" rIns="0" bIns="0" rtlCol="0" anchor="ctr">
            <a:noAutofit/>
            <a:scene3d>
              <a:camera prst="isometricRightUp"/>
              <a:lightRig rig="threePt" dir="t">
                <a:rot lat="0" lon="0" rev="0"/>
              </a:lightRig>
            </a:scene3d>
            <a:sp3d extrusionH="50800"/>
          </a:bodyPr>
          <a:p>
            <a:pPr algn="ctr">
              <a:spcBef>
                <a:spcPct val="0"/>
              </a:spcBef>
              <a:spcAft>
                <a:spcPct val="0"/>
              </a:spcAft>
            </a:pPr>
            <a:r>
              <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rPr>
              <a:t>01</a:t>
            </a:r>
            <a:endPar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endParaRPr>
          </a:p>
        </p:txBody>
      </p:sp>
      <p:sp>
        <p:nvSpPr>
          <p:cNvPr id="6" name="矩形: 圆角 3"/>
          <p:cNvSpPr/>
          <p:nvPr>
            <p:custDataLst>
              <p:tags r:id="rId5"/>
            </p:custDataLst>
          </p:nvPr>
        </p:nvSpPr>
        <p:spPr>
          <a:xfrm>
            <a:off x="2687956" y="3678602"/>
            <a:ext cx="1261725" cy="322491"/>
          </a:xfrm>
          <a:prstGeom prst="roundRect">
            <a:avLst>
              <a:gd name="adj" fmla="val 16667"/>
            </a:avLst>
          </a:prstGeom>
          <a:gradFill flip="none" rotWithShape="1">
            <a:gsLst>
              <a:gs pos="58000">
                <a:srgbClr val="449FF6"/>
              </a:gs>
              <a:gs pos="98000">
                <a:srgbClr val="77C4F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商品管理</a:t>
            </a:r>
            <a:endParaRPr lang="zh-CN" altLang="en-US" sz="1600" b="1">
              <a:solidFill>
                <a:schemeClr val="lt1"/>
              </a:solidFill>
              <a:latin typeface="+mn-ea"/>
              <a:cs typeface="+mn-ea"/>
              <a:sym typeface="+mn-ea"/>
            </a:endParaRPr>
          </a:p>
        </p:txBody>
      </p:sp>
      <p:sp>
        <p:nvSpPr>
          <p:cNvPr id="7" name="矩形 6"/>
          <p:cNvSpPr/>
          <p:nvPr>
            <p:custDataLst>
              <p:tags r:id="rId6"/>
            </p:custDataLst>
          </p:nvPr>
        </p:nvSpPr>
        <p:spPr>
          <a:xfrm>
            <a:off x="2698894" y="4220790"/>
            <a:ext cx="1249759" cy="1306695"/>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400" dirty="0">
                <a:solidFill>
                  <a:schemeClr val="tx1">
                    <a:lumMod val="85000"/>
                    <a:lumOff val="15000"/>
                  </a:schemeClr>
                </a:solidFill>
                <a:latin typeface="+mn-ea"/>
                <a:cs typeface="+mn-ea"/>
                <a:sym typeface="+mn-ea"/>
              </a:rPr>
              <a:t>上传和管理自家产品的详细信息，包括图片、规格、价格、库存等，并可以实时更新。</a:t>
            </a:r>
            <a:endParaRPr lang="zh-CN" altLang="en-US" sz="1400" dirty="0">
              <a:solidFill>
                <a:schemeClr val="tx1">
                  <a:lumMod val="85000"/>
                  <a:lumOff val="15000"/>
                </a:schemeClr>
              </a:solidFill>
              <a:latin typeface="+mn-ea"/>
              <a:cs typeface="+mn-ea"/>
              <a:sym typeface="+mn-ea"/>
            </a:endParaRPr>
          </a:p>
        </p:txBody>
      </p:sp>
      <p:sp>
        <p:nvSpPr>
          <p:cNvPr id="23" name="矩形: 圆角 22"/>
          <p:cNvSpPr/>
          <p:nvPr>
            <p:custDataLst>
              <p:tags r:id="rId7"/>
            </p:custDataLst>
          </p:nvPr>
        </p:nvSpPr>
        <p:spPr>
          <a:xfrm>
            <a:off x="4601210" y="1631950"/>
            <a:ext cx="975360" cy="975360"/>
          </a:xfrm>
          <a:prstGeom prst="roundRect">
            <a:avLst>
              <a:gd name="adj" fmla="val 9690"/>
            </a:avLst>
          </a:prstGeom>
          <a:gradFill flip="none" rotWithShape="1">
            <a:gsLst>
              <a:gs pos="0">
                <a:schemeClr val="bg1"/>
              </a:gs>
              <a:gs pos="99000">
                <a:schemeClr val="accent5">
                  <a:lumMod val="60000"/>
                  <a:lumOff val="40000"/>
                  <a:alpha val="100000"/>
                </a:schemeClr>
              </a:gs>
            </a:gsLst>
            <a:path path="circle">
              <a:fillToRect l="50000" t="50000" r="50000" b="50000"/>
            </a:path>
            <a:tileRect/>
          </a:gradFill>
          <a:ln>
            <a:solidFill>
              <a:schemeClr val="accent5">
                <a:lumMod val="20000"/>
                <a:lumOff val="80000"/>
              </a:schemeClr>
            </a:solidFill>
          </a:ln>
          <a:effectLst>
            <a:softEdge rad="139700"/>
          </a:effectLst>
          <a:scene3d>
            <a:camera prst="isometricTopUp"/>
            <a:lightRig rig="threePt" dir="t">
              <a:rot lat="0" lon="0" rev="240000"/>
            </a:lightRig>
          </a:scene3d>
          <a:sp3d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8" name="矩形: 圆角 23"/>
          <p:cNvSpPr/>
          <p:nvPr>
            <p:custDataLst>
              <p:tags r:id="rId8"/>
            </p:custDataLst>
          </p:nvPr>
        </p:nvSpPr>
        <p:spPr>
          <a:xfrm>
            <a:off x="4636135" y="1445260"/>
            <a:ext cx="904875" cy="904875"/>
          </a:xfrm>
          <a:prstGeom prst="roundRect">
            <a:avLst>
              <a:gd name="adj" fmla="val 9690"/>
            </a:avLst>
          </a:prstGeom>
          <a:gradFill>
            <a:gsLst>
              <a:gs pos="0">
                <a:srgbClr val="FFFFFF"/>
              </a:gs>
              <a:gs pos="99000">
                <a:schemeClr val="accent5">
                  <a:lumMod val="20000"/>
                  <a:lumOff val="80000"/>
                  <a:alpha val="100000"/>
                </a:schemeClr>
              </a:gs>
            </a:gsLst>
            <a:lin ang="5400000" scaled="1"/>
          </a:gradFill>
          <a:ln>
            <a:solidFill>
              <a:schemeClr val="accent5">
                <a:lumMod val="20000"/>
                <a:lumOff val="80000"/>
              </a:schemeClr>
            </a:solidFill>
          </a:ln>
          <a:effectLst>
            <a:outerShdw blurRad="215900" dist="241300" dir="18900000" rotWithShape="0">
              <a:schemeClr val="accent5">
                <a:alpha val="9000"/>
              </a:schemeClr>
            </a:outerShdw>
          </a:effectLst>
          <a:scene3d>
            <a:camera prst="isometricTopUp"/>
            <a:lightRig rig="threePt" dir="t">
              <a:rot lat="0" lon="0" rev="240000"/>
            </a:lightRig>
          </a:scene3d>
          <a:sp3d extrusionH="101600"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1" name="矩形 10"/>
          <p:cNvSpPr/>
          <p:nvPr>
            <p:custDataLst>
              <p:tags r:id="rId9"/>
            </p:custDataLst>
          </p:nvPr>
        </p:nvSpPr>
        <p:spPr>
          <a:xfrm>
            <a:off x="4566920" y="1309370"/>
            <a:ext cx="1148080" cy="975360"/>
          </a:xfrm>
          <a:prstGeom prst="rect">
            <a:avLst/>
          </a:prstGeom>
          <a:noFill/>
        </p:spPr>
        <p:txBody>
          <a:bodyPr wrap="none" lIns="0" tIns="0" rIns="0" bIns="0" rtlCol="0" anchor="ctr">
            <a:noAutofit/>
            <a:scene3d>
              <a:camera prst="isometricRightUp"/>
              <a:lightRig rig="threePt" dir="t">
                <a:rot lat="0" lon="0" rev="0"/>
              </a:lightRig>
            </a:scene3d>
            <a:sp3d extrusionH="50800"/>
          </a:bodyPr>
          <a:p>
            <a:pPr algn="ctr">
              <a:spcBef>
                <a:spcPct val="0"/>
              </a:spcBef>
              <a:spcAft>
                <a:spcPct val="0"/>
              </a:spcAft>
            </a:pPr>
            <a:r>
              <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rPr>
              <a:t>02</a:t>
            </a:r>
            <a:endPar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endParaRPr>
          </a:p>
        </p:txBody>
      </p:sp>
      <p:sp>
        <p:nvSpPr>
          <p:cNvPr id="30" name="矩形: 圆角 29"/>
          <p:cNvSpPr/>
          <p:nvPr>
            <p:custDataLst>
              <p:tags r:id="rId10"/>
            </p:custDataLst>
          </p:nvPr>
        </p:nvSpPr>
        <p:spPr>
          <a:xfrm>
            <a:off x="6257925" y="2644140"/>
            <a:ext cx="975360" cy="975360"/>
          </a:xfrm>
          <a:prstGeom prst="roundRect">
            <a:avLst>
              <a:gd name="adj" fmla="val 9690"/>
            </a:avLst>
          </a:prstGeom>
          <a:gradFill flip="none" rotWithShape="1">
            <a:gsLst>
              <a:gs pos="0">
                <a:schemeClr val="bg1"/>
              </a:gs>
              <a:gs pos="99000">
                <a:schemeClr val="accent5">
                  <a:lumMod val="60000"/>
                  <a:lumOff val="40000"/>
                  <a:alpha val="100000"/>
                </a:schemeClr>
              </a:gs>
            </a:gsLst>
            <a:path path="circle">
              <a:fillToRect l="50000" t="50000" r="50000" b="50000"/>
            </a:path>
            <a:tileRect/>
          </a:gradFill>
          <a:ln>
            <a:solidFill>
              <a:schemeClr val="accent5">
                <a:lumMod val="20000"/>
                <a:lumOff val="80000"/>
              </a:schemeClr>
            </a:solidFill>
          </a:ln>
          <a:effectLst>
            <a:softEdge rad="139700"/>
          </a:effectLst>
          <a:scene3d>
            <a:camera prst="isometricTopUp"/>
            <a:lightRig rig="threePt" dir="t">
              <a:rot lat="0" lon="0" rev="240000"/>
            </a:lightRig>
          </a:scene3d>
          <a:sp3d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1" name="矩形: 圆角 30"/>
          <p:cNvSpPr/>
          <p:nvPr>
            <p:custDataLst>
              <p:tags r:id="rId11"/>
            </p:custDataLst>
          </p:nvPr>
        </p:nvSpPr>
        <p:spPr>
          <a:xfrm>
            <a:off x="6293485" y="2457450"/>
            <a:ext cx="904875" cy="904875"/>
          </a:xfrm>
          <a:prstGeom prst="roundRect">
            <a:avLst>
              <a:gd name="adj" fmla="val 9690"/>
            </a:avLst>
          </a:prstGeom>
          <a:gradFill>
            <a:gsLst>
              <a:gs pos="0">
                <a:srgbClr val="FFFFFF"/>
              </a:gs>
              <a:gs pos="99000">
                <a:schemeClr val="accent5">
                  <a:lumMod val="20000"/>
                  <a:lumOff val="80000"/>
                  <a:alpha val="100000"/>
                </a:schemeClr>
              </a:gs>
            </a:gsLst>
            <a:lin ang="5400000" scaled="1"/>
          </a:gradFill>
          <a:ln>
            <a:solidFill>
              <a:schemeClr val="accent5">
                <a:lumMod val="20000"/>
                <a:lumOff val="80000"/>
              </a:schemeClr>
            </a:solidFill>
          </a:ln>
          <a:effectLst>
            <a:outerShdw blurRad="215900" dist="241300" dir="18900000" rotWithShape="0">
              <a:schemeClr val="accent5">
                <a:alpha val="9000"/>
              </a:schemeClr>
            </a:outerShdw>
          </a:effectLst>
          <a:scene3d>
            <a:camera prst="isometricTopUp"/>
            <a:lightRig rig="threePt" dir="t">
              <a:rot lat="0" lon="0" rev="240000"/>
            </a:lightRig>
          </a:scene3d>
          <a:sp3d extrusionH="101600"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2" name="矩形 11"/>
          <p:cNvSpPr/>
          <p:nvPr>
            <p:custDataLst>
              <p:tags r:id="rId12"/>
            </p:custDataLst>
          </p:nvPr>
        </p:nvSpPr>
        <p:spPr>
          <a:xfrm>
            <a:off x="6223635" y="2321560"/>
            <a:ext cx="1148080" cy="975360"/>
          </a:xfrm>
          <a:prstGeom prst="rect">
            <a:avLst/>
          </a:prstGeom>
          <a:noFill/>
        </p:spPr>
        <p:txBody>
          <a:bodyPr wrap="none" lIns="0" tIns="0" rIns="0" bIns="0" rtlCol="0" anchor="ctr">
            <a:noAutofit/>
            <a:scene3d>
              <a:camera prst="isometricRightUp"/>
              <a:lightRig rig="threePt" dir="t">
                <a:rot lat="0" lon="0" rev="0"/>
              </a:lightRig>
            </a:scene3d>
            <a:sp3d extrusionH="50800"/>
          </a:bodyPr>
          <a:p>
            <a:pPr algn="ctr">
              <a:spcBef>
                <a:spcPct val="0"/>
              </a:spcBef>
              <a:spcAft>
                <a:spcPct val="0"/>
              </a:spcAft>
            </a:pPr>
            <a:r>
              <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rPr>
              <a:t>03</a:t>
            </a:r>
            <a:endPar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endParaRPr>
          </a:p>
        </p:txBody>
      </p:sp>
      <p:sp>
        <p:nvSpPr>
          <p:cNvPr id="37" name="矩形: 圆角 36"/>
          <p:cNvSpPr/>
          <p:nvPr>
            <p:custDataLst>
              <p:tags r:id="rId13"/>
            </p:custDataLst>
          </p:nvPr>
        </p:nvSpPr>
        <p:spPr>
          <a:xfrm>
            <a:off x="8112125" y="1631950"/>
            <a:ext cx="975360" cy="975360"/>
          </a:xfrm>
          <a:prstGeom prst="roundRect">
            <a:avLst>
              <a:gd name="adj" fmla="val 9690"/>
            </a:avLst>
          </a:prstGeom>
          <a:gradFill flip="none" rotWithShape="1">
            <a:gsLst>
              <a:gs pos="0">
                <a:schemeClr val="bg1"/>
              </a:gs>
              <a:gs pos="99000">
                <a:schemeClr val="accent5">
                  <a:lumMod val="60000"/>
                  <a:lumOff val="40000"/>
                  <a:alpha val="100000"/>
                </a:schemeClr>
              </a:gs>
            </a:gsLst>
            <a:path path="circle">
              <a:fillToRect l="50000" t="50000" r="50000" b="50000"/>
            </a:path>
            <a:tileRect/>
          </a:gradFill>
          <a:ln>
            <a:solidFill>
              <a:schemeClr val="accent5">
                <a:lumMod val="20000"/>
                <a:lumOff val="80000"/>
              </a:schemeClr>
            </a:solidFill>
          </a:ln>
          <a:effectLst>
            <a:softEdge rad="139700"/>
          </a:effectLst>
          <a:scene3d>
            <a:camera prst="isometricTopUp"/>
            <a:lightRig rig="threePt" dir="t">
              <a:rot lat="0" lon="0" rev="240000"/>
            </a:lightRig>
          </a:scene3d>
          <a:sp3d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8" name="矩形: 圆角 37"/>
          <p:cNvSpPr/>
          <p:nvPr>
            <p:custDataLst>
              <p:tags r:id="rId14"/>
            </p:custDataLst>
          </p:nvPr>
        </p:nvSpPr>
        <p:spPr>
          <a:xfrm>
            <a:off x="8147685" y="1445260"/>
            <a:ext cx="904875" cy="904875"/>
          </a:xfrm>
          <a:prstGeom prst="roundRect">
            <a:avLst>
              <a:gd name="adj" fmla="val 9690"/>
            </a:avLst>
          </a:prstGeom>
          <a:gradFill>
            <a:gsLst>
              <a:gs pos="0">
                <a:srgbClr val="FFFFFF"/>
              </a:gs>
              <a:gs pos="99000">
                <a:schemeClr val="accent5">
                  <a:lumMod val="20000"/>
                  <a:lumOff val="80000"/>
                  <a:alpha val="100000"/>
                </a:schemeClr>
              </a:gs>
            </a:gsLst>
            <a:lin ang="5400000" scaled="1"/>
          </a:gradFill>
          <a:ln>
            <a:solidFill>
              <a:schemeClr val="accent5">
                <a:lumMod val="20000"/>
                <a:lumOff val="80000"/>
              </a:schemeClr>
            </a:solidFill>
          </a:ln>
          <a:effectLst>
            <a:outerShdw blurRad="215900" dist="241300" dir="18900000" rotWithShape="0">
              <a:schemeClr val="accent5">
                <a:alpha val="9000"/>
              </a:schemeClr>
            </a:outerShdw>
          </a:effectLst>
          <a:scene3d>
            <a:camera prst="isometricTopUp"/>
            <a:lightRig rig="threePt" dir="t">
              <a:rot lat="0" lon="0" rev="240000"/>
            </a:lightRig>
          </a:scene3d>
          <a:sp3d extrusionH="101600"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7" name="矩形 16"/>
          <p:cNvSpPr/>
          <p:nvPr>
            <p:custDataLst>
              <p:tags r:id="rId15"/>
            </p:custDataLst>
          </p:nvPr>
        </p:nvSpPr>
        <p:spPr>
          <a:xfrm>
            <a:off x="8077835" y="1309370"/>
            <a:ext cx="1148081" cy="975360"/>
          </a:xfrm>
          <a:prstGeom prst="rect">
            <a:avLst/>
          </a:prstGeom>
          <a:noFill/>
        </p:spPr>
        <p:txBody>
          <a:bodyPr wrap="none" lIns="0" tIns="0" rIns="0" bIns="0" rtlCol="0" anchor="ctr">
            <a:noAutofit/>
            <a:scene3d>
              <a:camera prst="isometricRightUp"/>
              <a:lightRig rig="threePt" dir="t">
                <a:rot lat="0" lon="0" rev="0"/>
              </a:lightRig>
            </a:scene3d>
            <a:sp3d extrusionH="50800"/>
          </a:bodyPr>
          <a:p>
            <a:pPr algn="ctr">
              <a:spcBef>
                <a:spcPct val="0"/>
              </a:spcBef>
              <a:spcAft>
                <a:spcPct val="0"/>
              </a:spcAft>
            </a:pPr>
            <a:r>
              <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rPr>
              <a:t>04</a:t>
            </a:r>
            <a:endPar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endParaRPr>
          </a:p>
        </p:txBody>
      </p:sp>
      <p:sp>
        <p:nvSpPr>
          <p:cNvPr id="44" name="矩形: 圆角 43"/>
          <p:cNvSpPr/>
          <p:nvPr>
            <p:custDataLst>
              <p:tags r:id="rId16"/>
            </p:custDataLst>
          </p:nvPr>
        </p:nvSpPr>
        <p:spPr>
          <a:xfrm>
            <a:off x="9867900" y="2644140"/>
            <a:ext cx="975360" cy="975360"/>
          </a:xfrm>
          <a:prstGeom prst="roundRect">
            <a:avLst>
              <a:gd name="adj" fmla="val 9690"/>
            </a:avLst>
          </a:prstGeom>
          <a:gradFill flip="none" rotWithShape="1">
            <a:gsLst>
              <a:gs pos="0">
                <a:schemeClr val="bg1"/>
              </a:gs>
              <a:gs pos="99000">
                <a:schemeClr val="accent5">
                  <a:lumMod val="60000"/>
                  <a:lumOff val="40000"/>
                  <a:alpha val="100000"/>
                </a:schemeClr>
              </a:gs>
            </a:gsLst>
            <a:path path="circle">
              <a:fillToRect l="50000" t="50000" r="50000" b="50000"/>
            </a:path>
            <a:tileRect/>
          </a:gradFill>
          <a:ln>
            <a:solidFill>
              <a:schemeClr val="accent5">
                <a:lumMod val="20000"/>
                <a:lumOff val="80000"/>
              </a:schemeClr>
            </a:solidFill>
          </a:ln>
          <a:effectLst>
            <a:softEdge rad="139700"/>
          </a:effectLst>
          <a:scene3d>
            <a:camera prst="isometricTopUp"/>
            <a:lightRig rig="threePt" dir="t">
              <a:rot lat="0" lon="0" rev="240000"/>
            </a:lightRig>
          </a:scene3d>
          <a:sp3d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5" name="矩形: 圆角 44"/>
          <p:cNvSpPr/>
          <p:nvPr>
            <p:custDataLst>
              <p:tags r:id="rId17"/>
            </p:custDataLst>
          </p:nvPr>
        </p:nvSpPr>
        <p:spPr>
          <a:xfrm>
            <a:off x="9902825" y="2457450"/>
            <a:ext cx="904875" cy="904875"/>
          </a:xfrm>
          <a:prstGeom prst="roundRect">
            <a:avLst>
              <a:gd name="adj" fmla="val 9690"/>
            </a:avLst>
          </a:prstGeom>
          <a:gradFill>
            <a:gsLst>
              <a:gs pos="0">
                <a:srgbClr val="FFFFFF"/>
              </a:gs>
              <a:gs pos="99000">
                <a:schemeClr val="accent5">
                  <a:lumMod val="20000"/>
                  <a:lumOff val="80000"/>
                  <a:alpha val="100000"/>
                </a:schemeClr>
              </a:gs>
            </a:gsLst>
            <a:lin ang="5400000" scaled="1"/>
          </a:gradFill>
          <a:ln>
            <a:solidFill>
              <a:schemeClr val="accent5">
                <a:lumMod val="20000"/>
                <a:lumOff val="80000"/>
              </a:schemeClr>
            </a:solidFill>
          </a:ln>
          <a:effectLst>
            <a:outerShdw blurRad="215900" dist="241300" dir="18900000" rotWithShape="0">
              <a:schemeClr val="accent5">
                <a:alpha val="9000"/>
              </a:schemeClr>
            </a:outerShdw>
          </a:effectLst>
          <a:scene3d>
            <a:camera prst="isometricTopUp"/>
            <a:lightRig rig="threePt" dir="t">
              <a:rot lat="0" lon="0" rev="240000"/>
            </a:lightRig>
          </a:scene3d>
          <a:sp3d extrusionH="101600" prstMaterial="metal">
            <a:extrusionClr>
              <a:schemeClr val="accent5">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6" name="矩形 15"/>
          <p:cNvSpPr/>
          <p:nvPr>
            <p:custDataLst>
              <p:tags r:id="rId18"/>
            </p:custDataLst>
          </p:nvPr>
        </p:nvSpPr>
        <p:spPr>
          <a:xfrm>
            <a:off x="9833610" y="2321560"/>
            <a:ext cx="1148081" cy="975360"/>
          </a:xfrm>
          <a:prstGeom prst="rect">
            <a:avLst/>
          </a:prstGeom>
          <a:noFill/>
        </p:spPr>
        <p:txBody>
          <a:bodyPr wrap="none" lIns="0" tIns="0" rIns="0" bIns="0" rtlCol="0" anchor="ctr">
            <a:noAutofit/>
            <a:scene3d>
              <a:camera prst="isometricRightUp"/>
              <a:lightRig rig="threePt" dir="t">
                <a:rot lat="0" lon="0" rev="0"/>
              </a:lightRig>
            </a:scene3d>
            <a:sp3d extrusionH="50800"/>
          </a:bodyPr>
          <a:p>
            <a:pPr algn="ctr">
              <a:spcBef>
                <a:spcPct val="0"/>
              </a:spcBef>
              <a:spcAft>
                <a:spcPct val="0"/>
              </a:spcAft>
            </a:pPr>
            <a:r>
              <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rPr>
              <a:t>05</a:t>
            </a:r>
            <a:endParaRPr lang="en-US" altLang="zh-CN" sz="4400" b="1">
              <a:solidFill>
                <a:srgbClr val="4980EA"/>
              </a:solidFill>
              <a:effectLst>
                <a:outerShdw blurRad="152400" dist="254000" dir="9120000" sy="30000" kx="1300200" algn="ctr" rotWithShape="0">
                  <a:schemeClr val="accent5">
                    <a:alpha val="27000"/>
                  </a:schemeClr>
                </a:outerShdw>
              </a:effectLst>
              <a:latin typeface="+mn-ea"/>
              <a:cs typeface="+mn-ea"/>
              <a:sym typeface="+mn-ea"/>
            </a:endParaRPr>
          </a:p>
        </p:txBody>
      </p:sp>
      <p:sp>
        <p:nvSpPr>
          <p:cNvPr id="18" name="圆角矩形 17"/>
          <p:cNvSpPr/>
          <p:nvPr>
            <p:custDataLst>
              <p:tags r:id="rId19"/>
            </p:custDataLst>
          </p:nvPr>
        </p:nvSpPr>
        <p:spPr>
          <a:xfrm>
            <a:off x="191770" y="2457450"/>
            <a:ext cx="2082800" cy="2576195"/>
          </a:xfrm>
          <a:prstGeom prst="roundRect">
            <a:avLst>
              <a:gd name="adj" fmla="val 6237"/>
            </a:avLst>
          </a:prstGeom>
          <a:gradFill>
            <a:gsLst>
              <a:gs pos="47000">
                <a:srgbClr val="449FF6"/>
              </a:gs>
              <a:gs pos="100000">
                <a:srgbClr val="87CFF7"/>
              </a:gs>
            </a:gsLst>
            <a:lin ang="2100000" scaled="0"/>
          </a:gradFill>
          <a:ln w="28575">
            <a:no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200">
              <a:sym typeface="+mn-ea"/>
            </a:endParaRPr>
          </a:p>
        </p:txBody>
      </p:sp>
      <p:sp>
        <p:nvSpPr>
          <p:cNvPr id="28" name="矩形 27"/>
          <p:cNvSpPr/>
          <p:nvPr>
            <p:custDataLst>
              <p:tags r:id="rId20"/>
            </p:custDataLst>
          </p:nvPr>
        </p:nvSpPr>
        <p:spPr>
          <a:xfrm>
            <a:off x="586105" y="2644140"/>
            <a:ext cx="1249680" cy="299720"/>
          </a:xfrm>
          <a:prstGeom prst="rect">
            <a:avLst/>
          </a:prstGeom>
          <a:noFill/>
        </p:spPr>
        <p:txBody>
          <a:bodyPr wrap="square" lIns="0" tIns="0" rIns="0" bIns="0" rtlCol="0" anchor="t" anchorCtr="0">
            <a:noAutofit/>
          </a:bodyPr>
          <a:p>
            <a:pPr algn="ctr">
              <a:lnSpc>
                <a:spcPct val="130000"/>
              </a:lnSpc>
              <a:spcBef>
                <a:spcPct val="0"/>
              </a:spcBef>
              <a:spcAft>
                <a:spcPct val="0"/>
              </a:spcAft>
            </a:pPr>
            <a:r>
              <a:rPr lang="zh-CN" altLang="en-US" b="1" dirty="0">
                <a:solidFill>
                  <a:schemeClr val="bg1"/>
                </a:solidFill>
                <a:latin typeface="微软雅黑" panose="020B0503020204020204" charset="-122"/>
                <a:ea typeface="微软雅黑" panose="020B0503020204020204" charset="-122"/>
                <a:cs typeface="+mn-ea"/>
                <a:sym typeface="+mn-ea"/>
              </a:rPr>
              <a:t>基本信息</a:t>
            </a:r>
            <a:endParaRPr lang="zh-CN" altLang="en-US" b="1" dirty="0">
              <a:solidFill>
                <a:schemeClr val="bg1"/>
              </a:solidFill>
              <a:latin typeface="微软雅黑" panose="020B0503020204020204" charset="-122"/>
              <a:ea typeface="微软雅黑" panose="020B0503020204020204" charset="-122"/>
              <a:cs typeface="+mn-ea"/>
              <a:sym typeface="+mn-ea"/>
            </a:endParaRPr>
          </a:p>
        </p:txBody>
      </p:sp>
      <p:sp>
        <p:nvSpPr>
          <p:cNvPr id="29" name="矩形 28"/>
          <p:cNvSpPr/>
          <p:nvPr>
            <p:custDataLst>
              <p:tags r:id="rId21"/>
            </p:custDataLst>
          </p:nvPr>
        </p:nvSpPr>
        <p:spPr>
          <a:xfrm>
            <a:off x="260350" y="3303270"/>
            <a:ext cx="2153920" cy="1113155"/>
          </a:xfrm>
          <a:prstGeom prst="rect">
            <a:avLst/>
          </a:prstGeom>
          <a:noFill/>
        </p:spPr>
        <p:txBody>
          <a:bodyPr wrap="square" lIns="0" tIns="0" rIns="0" bIns="0" rtlCol="0" anchor="t" anchorCtr="0">
            <a:noAutofit/>
          </a:bodyPr>
          <a:p>
            <a:pPr marL="342900" indent="-342900" algn="l">
              <a:lnSpc>
                <a:spcPct val="130000"/>
              </a:lnSpc>
              <a:spcBef>
                <a:spcPct val="0"/>
              </a:spcBef>
              <a:spcAft>
                <a:spcPct val="0"/>
              </a:spcAft>
              <a:buFont typeface="Arial" panose="020B0604020202020204" pitchFamily="34" charset="0"/>
              <a:buChar char="•"/>
            </a:pPr>
            <a:r>
              <a:rPr lang="zh-CN" altLang="en-US" dirty="0">
                <a:solidFill>
                  <a:schemeClr val="bg1"/>
                </a:solidFill>
                <a:latin typeface="微软雅黑" panose="020B0503020204020204" charset="-122"/>
                <a:ea typeface="微软雅黑" panose="020B0503020204020204" charset="-122"/>
                <a:cs typeface="+mn-ea"/>
                <a:sym typeface="+mn-ea"/>
              </a:rPr>
              <a:t>万事淘</a:t>
            </a:r>
            <a:endParaRPr lang="zh-CN" altLang="en-US" dirty="0">
              <a:solidFill>
                <a:schemeClr val="bg1"/>
              </a:solidFill>
              <a:latin typeface="微软雅黑" panose="020B0503020204020204" charset="-122"/>
              <a:ea typeface="微软雅黑" panose="020B0503020204020204" charset="-122"/>
              <a:cs typeface="+mn-ea"/>
              <a:sym typeface="+mn-ea"/>
            </a:endParaRPr>
          </a:p>
          <a:p>
            <a:pPr marL="342900" indent="-342900" algn="l">
              <a:lnSpc>
                <a:spcPct val="130000"/>
              </a:lnSpc>
              <a:spcBef>
                <a:spcPct val="0"/>
              </a:spcBef>
              <a:spcAft>
                <a:spcPct val="0"/>
              </a:spcAft>
              <a:buFont typeface="Arial" panose="020B0604020202020204" pitchFamily="34" charset="0"/>
              <a:buChar char="•"/>
            </a:pPr>
            <a:r>
              <a:rPr lang="en-US" altLang="zh-CN" dirty="0">
                <a:solidFill>
                  <a:schemeClr val="bg1"/>
                </a:solidFill>
                <a:latin typeface="微软雅黑" panose="020B0503020204020204" charset="-122"/>
                <a:ea typeface="微软雅黑" panose="020B0503020204020204" charset="-122"/>
                <a:cs typeface="+mn-ea"/>
                <a:sym typeface="+mn-ea"/>
              </a:rPr>
              <a:t>8000</a:t>
            </a:r>
            <a:r>
              <a:rPr lang="zh-CN" altLang="en-US" dirty="0">
                <a:solidFill>
                  <a:schemeClr val="bg1"/>
                </a:solidFill>
                <a:latin typeface="微软雅黑" panose="020B0503020204020204" charset="-122"/>
                <a:ea typeface="微软雅黑" panose="020B0503020204020204" charset="-122"/>
                <a:cs typeface="+mn-ea"/>
                <a:sym typeface="+mn-ea"/>
              </a:rPr>
              <a:t>平方仓库</a:t>
            </a:r>
            <a:endParaRPr lang="zh-CN" altLang="en-US" dirty="0">
              <a:solidFill>
                <a:schemeClr val="bg1"/>
              </a:solidFill>
              <a:latin typeface="微软雅黑" panose="020B0503020204020204" charset="-122"/>
              <a:ea typeface="微软雅黑" panose="020B0503020204020204" charset="-122"/>
              <a:cs typeface="+mn-ea"/>
              <a:sym typeface="+mn-ea"/>
            </a:endParaRPr>
          </a:p>
          <a:p>
            <a:pPr marL="342900" indent="-342900" algn="l">
              <a:lnSpc>
                <a:spcPct val="130000"/>
              </a:lnSpc>
              <a:spcBef>
                <a:spcPct val="0"/>
              </a:spcBef>
              <a:spcAft>
                <a:spcPct val="0"/>
              </a:spcAft>
              <a:buFont typeface="Arial" panose="020B0604020202020204" pitchFamily="34" charset="0"/>
              <a:buChar char="•"/>
            </a:pPr>
            <a:r>
              <a:rPr lang="zh-CN" altLang="en-US" dirty="0">
                <a:solidFill>
                  <a:schemeClr val="bg1"/>
                </a:solidFill>
                <a:latin typeface="微软雅黑" panose="020B0503020204020204" charset="-122"/>
                <a:ea typeface="微软雅黑" panose="020B0503020204020204" charset="-122"/>
                <a:cs typeface="+mn-ea"/>
                <a:sym typeface="+mn-ea"/>
              </a:rPr>
              <a:t>批发</a:t>
            </a:r>
            <a:r>
              <a:rPr lang="en-US" altLang="zh-CN" dirty="0">
                <a:solidFill>
                  <a:schemeClr val="bg1"/>
                </a:solidFill>
                <a:latin typeface="微软雅黑" panose="020B0503020204020204" charset="-122"/>
                <a:ea typeface="微软雅黑" panose="020B0503020204020204" charset="-122"/>
                <a:cs typeface="+mn-ea"/>
                <a:sym typeface="+mn-ea"/>
              </a:rPr>
              <a:t>+</a:t>
            </a:r>
            <a:r>
              <a:rPr lang="zh-CN" altLang="en-US" dirty="0">
                <a:solidFill>
                  <a:schemeClr val="bg1"/>
                </a:solidFill>
                <a:latin typeface="微软雅黑" panose="020B0503020204020204" charset="-122"/>
                <a:ea typeface="微软雅黑" panose="020B0503020204020204" charset="-122"/>
                <a:cs typeface="+mn-ea"/>
                <a:sym typeface="+mn-ea"/>
              </a:rPr>
              <a:t>仓储超市</a:t>
            </a:r>
            <a:endParaRPr lang="zh-CN" altLang="en-US" dirty="0">
              <a:solidFill>
                <a:schemeClr val="bg1"/>
              </a:solidFill>
              <a:latin typeface="微软雅黑" panose="020B0503020204020204" charset="-122"/>
              <a:ea typeface="微软雅黑" panose="020B0503020204020204" charset="-122"/>
              <a:cs typeface="+mn-ea"/>
              <a:sym typeface="+mn-ea"/>
            </a:endParaRPr>
          </a:p>
        </p:txBody>
      </p:sp>
      <p:sp>
        <p:nvSpPr>
          <p:cNvPr id="34" name="矩形: 圆角 3"/>
          <p:cNvSpPr/>
          <p:nvPr>
            <p:custDataLst>
              <p:tags r:id="rId22"/>
            </p:custDataLst>
          </p:nvPr>
        </p:nvSpPr>
        <p:spPr>
          <a:xfrm>
            <a:off x="4495166" y="2761027"/>
            <a:ext cx="1261725" cy="322491"/>
          </a:xfrm>
          <a:prstGeom prst="roundRect">
            <a:avLst>
              <a:gd name="adj" fmla="val 16667"/>
            </a:avLst>
          </a:prstGeom>
          <a:gradFill flip="none" rotWithShape="1">
            <a:gsLst>
              <a:gs pos="58000">
                <a:srgbClr val="449FF6"/>
              </a:gs>
              <a:gs pos="98000">
                <a:srgbClr val="77C4F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订单处理</a:t>
            </a:r>
            <a:endParaRPr lang="zh-CN" altLang="en-US" sz="1600" b="1">
              <a:solidFill>
                <a:schemeClr val="lt1"/>
              </a:solidFill>
              <a:latin typeface="+mn-ea"/>
              <a:cs typeface="+mn-ea"/>
              <a:sym typeface="+mn-ea"/>
            </a:endParaRPr>
          </a:p>
        </p:txBody>
      </p:sp>
      <p:sp>
        <p:nvSpPr>
          <p:cNvPr id="35" name="矩形 34"/>
          <p:cNvSpPr/>
          <p:nvPr>
            <p:custDataLst>
              <p:tags r:id="rId23"/>
            </p:custDataLst>
          </p:nvPr>
        </p:nvSpPr>
        <p:spPr>
          <a:xfrm>
            <a:off x="4499610" y="3303270"/>
            <a:ext cx="1312545" cy="130683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400" dirty="0">
                <a:solidFill>
                  <a:schemeClr val="tx1">
                    <a:lumMod val="85000"/>
                    <a:lumOff val="15000"/>
                  </a:schemeClr>
                </a:solidFill>
                <a:latin typeface="+mn-ea"/>
                <a:cs typeface="+mn-ea"/>
                <a:sym typeface="+mn-ea"/>
              </a:rPr>
              <a:t>接收来自下游批发商或零售商的订单请求，处理订单审批、发货通知和订单追踪。</a:t>
            </a:r>
            <a:endParaRPr lang="zh-CN" altLang="en-US" sz="1400" dirty="0">
              <a:solidFill>
                <a:schemeClr val="tx1">
                  <a:lumMod val="85000"/>
                  <a:lumOff val="15000"/>
                </a:schemeClr>
              </a:solidFill>
              <a:latin typeface="+mn-ea"/>
              <a:cs typeface="+mn-ea"/>
              <a:sym typeface="+mn-ea"/>
            </a:endParaRPr>
          </a:p>
        </p:txBody>
      </p:sp>
      <p:sp>
        <p:nvSpPr>
          <p:cNvPr id="36" name="矩形: 圆角 3"/>
          <p:cNvSpPr/>
          <p:nvPr>
            <p:custDataLst>
              <p:tags r:id="rId24"/>
            </p:custDataLst>
          </p:nvPr>
        </p:nvSpPr>
        <p:spPr>
          <a:xfrm>
            <a:off x="6219191" y="3678602"/>
            <a:ext cx="1261725" cy="322491"/>
          </a:xfrm>
          <a:prstGeom prst="roundRect">
            <a:avLst>
              <a:gd name="adj" fmla="val 16667"/>
            </a:avLst>
          </a:prstGeom>
          <a:gradFill flip="none" rotWithShape="1">
            <a:gsLst>
              <a:gs pos="58000">
                <a:srgbClr val="449FF6"/>
              </a:gs>
              <a:gs pos="98000">
                <a:srgbClr val="77C4F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分拣管理</a:t>
            </a:r>
            <a:endParaRPr lang="zh-CN" altLang="en-US" sz="1600" b="1">
              <a:solidFill>
                <a:schemeClr val="lt1"/>
              </a:solidFill>
              <a:latin typeface="+mn-ea"/>
              <a:cs typeface="+mn-ea"/>
              <a:sym typeface="+mn-ea"/>
            </a:endParaRPr>
          </a:p>
        </p:txBody>
      </p:sp>
      <p:sp>
        <p:nvSpPr>
          <p:cNvPr id="39" name="矩形 38"/>
          <p:cNvSpPr/>
          <p:nvPr>
            <p:custDataLst>
              <p:tags r:id="rId25"/>
            </p:custDataLst>
          </p:nvPr>
        </p:nvSpPr>
        <p:spPr>
          <a:xfrm>
            <a:off x="6237605" y="4192905"/>
            <a:ext cx="1312545" cy="130683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400" dirty="0">
                <a:solidFill>
                  <a:schemeClr val="tx1">
                    <a:lumMod val="85000"/>
                    <a:lumOff val="15000"/>
                  </a:schemeClr>
                </a:solidFill>
                <a:latin typeface="+mn-ea"/>
                <a:cs typeface="+mn-ea"/>
                <a:sym typeface="+mn-ea"/>
              </a:rPr>
              <a:t>多库位设定，按库位生成库位地图，移动端智能分拣，二次复核降低错误</a:t>
            </a:r>
            <a:r>
              <a:rPr lang="zh-CN" altLang="en-US" sz="1400" dirty="0">
                <a:solidFill>
                  <a:schemeClr val="tx1">
                    <a:lumMod val="85000"/>
                    <a:lumOff val="15000"/>
                  </a:schemeClr>
                </a:solidFill>
                <a:latin typeface="+mn-ea"/>
                <a:cs typeface="+mn-ea"/>
                <a:sym typeface="+mn-ea"/>
              </a:rPr>
              <a:t>率。</a:t>
            </a:r>
            <a:endParaRPr lang="zh-CN" altLang="en-US" sz="1400" dirty="0">
              <a:solidFill>
                <a:schemeClr val="tx1">
                  <a:lumMod val="85000"/>
                  <a:lumOff val="15000"/>
                </a:schemeClr>
              </a:solidFill>
              <a:latin typeface="+mn-ea"/>
              <a:cs typeface="+mn-ea"/>
              <a:sym typeface="+mn-ea"/>
            </a:endParaRPr>
          </a:p>
        </p:txBody>
      </p:sp>
      <p:sp>
        <p:nvSpPr>
          <p:cNvPr id="40" name="矩形: 圆角 3"/>
          <p:cNvSpPr/>
          <p:nvPr>
            <p:custDataLst>
              <p:tags r:id="rId26"/>
            </p:custDataLst>
          </p:nvPr>
        </p:nvSpPr>
        <p:spPr>
          <a:xfrm>
            <a:off x="8041641" y="2701972"/>
            <a:ext cx="1261725" cy="322491"/>
          </a:xfrm>
          <a:prstGeom prst="roundRect">
            <a:avLst>
              <a:gd name="adj" fmla="val 16667"/>
            </a:avLst>
          </a:prstGeom>
          <a:gradFill flip="none" rotWithShape="1">
            <a:gsLst>
              <a:gs pos="58000">
                <a:srgbClr val="449FF6"/>
              </a:gs>
              <a:gs pos="98000">
                <a:srgbClr val="77C4F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配送</a:t>
            </a:r>
            <a:r>
              <a:rPr lang="zh-CN" altLang="en-US" sz="1600" b="1">
                <a:solidFill>
                  <a:schemeClr val="lt1"/>
                </a:solidFill>
                <a:latin typeface="+mn-ea"/>
                <a:cs typeface="+mn-ea"/>
                <a:sym typeface="+mn-ea"/>
              </a:rPr>
              <a:t>管理</a:t>
            </a:r>
            <a:endParaRPr lang="zh-CN" altLang="en-US" sz="1600" b="1">
              <a:solidFill>
                <a:schemeClr val="lt1"/>
              </a:solidFill>
              <a:latin typeface="+mn-ea"/>
              <a:cs typeface="+mn-ea"/>
              <a:sym typeface="+mn-ea"/>
            </a:endParaRPr>
          </a:p>
        </p:txBody>
      </p:sp>
      <p:sp>
        <p:nvSpPr>
          <p:cNvPr id="41" name="矩形 40"/>
          <p:cNvSpPr/>
          <p:nvPr>
            <p:custDataLst>
              <p:tags r:id="rId27"/>
            </p:custDataLst>
          </p:nvPr>
        </p:nvSpPr>
        <p:spPr>
          <a:xfrm>
            <a:off x="8046085" y="3244215"/>
            <a:ext cx="1312545" cy="130683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400" dirty="0">
                <a:solidFill>
                  <a:schemeClr val="tx1">
                    <a:lumMod val="85000"/>
                    <a:lumOff val="15000"/>
                  </a:schemeClr>
                </a:solidFill>
                <a:latin typeface="+mn-ea"/>
                <a:cs typeface="+mn-ea"/>
                <a:sym typeface="+mn-ea"/>
              </a:rPr>
              <a:t>司机实时轨迹记录，一键装车发车，客户可在司机端进行签名验收，高效</a:t>
            </a:r>
            <a:r>
              <a:rPr lang="zh-CN" altLang="en-US" sz="1400" dirty="0">
                <a:solidFill>
                  <a:schemeClr val="tx1">
                    <a:lumMod val="85000"/>
                    <a:lumOff val="15000"/>
                  </a:schemeClr>
                </a:solidFill>
                <a:latin typeface="+mn-ea"/>
                <a:cs typeface="+mn-ea"/>
                <a:sym typeface="+mn-ea"/>
              </a:rPr>
              <a:t>便捷。</a:t>
            </a:r>
            <a:endParaRPr lang="zh-CN" altLang="en-US" sz="1400" dirty="0">
              <a:solidFill>
                <a:schemeClr val="tx1">
                  <a:lumMod val="85000"/>
                  <a:lumOff val="15000"/>
                </a:schemeClr>
              </a:solidFill>
              <a:latin typeface="+mn-ea"/>
              <a:cs typeface="+mn-ea"/>
              <a:sym typeface="+mn-ea"/>
            </a:endParaRPr>
          </a:p>
        </p:txBody>
      </p:sp>
      <p:sp>
        <p:nvSpPr>
          <p:cNvPr id="42" name="矩形: 圆角 3"/>
          <p:cNvSpPr/>
          <p:nvPr>
            <p:custDataLst>
              <p:tags r:id="rId28"/>
            </p:custDataLst>
          </p:nvPr>
        </p:nvSpPr>
        <p:spPr>
          <a:xfrm>
            <a:off x="10028556" y="3678602"/>
            <a:ext cx="1261725" cy="322491"/>
          </a:xfrm>
          <a:prstGeom prst="roundRect">
            <a:avLst>
              <a:gd name="adj" fmla="val 16667"/>
            </a:avLst>
          </a:prstGeom>
          <a:gradFill flip="none" rotWithShape="1">
            <a:gsLst>
              <a:gs pos="58000">
                <a:srgbClr val="449FF6"/>
              </a:gs>
              <a:gs pos="98000">
                <a:srgbClr val="77C4F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数据分析</a:t>
            </a:r>
            <a:endParaRPr lang="zh-CN" altLang="en-US" sz="1600" b="1">
              <a:solidFill>
                <a:schemeClr val="lt1"/>
              </a:solidFill>
              <a:latin typeface="+mn-ea"/>
              <a:cs typeface="+mn-ea"/>
              <a:sym typeface="+mn-ea"/>
            </a:endParaRPr>
          </a:p>
        </p:txBody>
      </p:sp>
      <p:sp>
        <p:nvSpPr>
          <p:cNvPr id="43" name="矩形 42"/>
          <p:cNvSpPr/>
          <p:nvPr>
            <p:custDataLst>
              <p:tags r:id="rId29"/>
            </p:custDataLst>
          </p:nvPr>
        </p:nvSpPr>
        <p:spPr>
          <a:xfrm>
            <a:off x="10033000" y="4220845"/>
            <a:ext cx="1427480" cy="130683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400" dirty="0">
                <a:solidFill>
                  <a:schemeClr val="tx1">
                    <a:lumMod val="85000"/>
                    <a:lumOff val="15000"/>
                  </a:schemeClr>
                </a:solidFill>
                <a:latin typeface="+mn-ea"/>
                <a:cs typeface="+mn-ea"/>
                <a:sym typeface="+mn-ea"/>
              </a:rPr>
              <a:t>分析销售数据，了解哪些产品畅销、哪些地区需求量大，为生产计划提供决策依据。</a:t>
            </a:r>
            <a:endParaRPr lang="zh-CN" altLang="en-US" sz="1400" dirty="0">
              <a:solidFill>
                <a:schemeClr val="tx1">
                  <a:lumMod val="85000"/>
                  <a:lumOff val="15000"/>
                </a:schemeClr>
              </a:solidFill>
              <a:latin typeface="+mn-ea"/>
              <a:cs typeface="+mn-ea"/>
              <a:sym typeface="+mn-ea"/>
            </a:endParaRPr>
          </a:p>
        </p:txBody>
      </p:sp>
      <p:sp>
        <p:nvSpPr>
          <p:cNvPr id="19" name="矩形 18"/>
          <p:cNvSpPr/>
          <p:nvPr>
            <p:custDataLst>
              <p:tags r:id="rId30"/>
            </p:custDataLst>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custDataLst>
              <p:tags r:id="rId31"/>
            </p:custDataLst>
          </p:nvPr>
        </p:nvSpPr>
        <p:spPr>
          <a:xfrm>
            <a:off x="120015" y="145415"/>
            <a:ext cx="3572510"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客户案例</a:t>
            </a:r>
            <a:r>
              <a:rPr lang="en-US" altLang="zh-CN" sz="3200" b="1">
                <a:solidFill>
                  <a:srgbClr val="353535"/>
                </a:solidFill>
                <a:effectLst/>
                <a:latin typeface="微软雅黑" panose="020B0503020204020204" charset="-122"/>
                <a:ea typeface="微软雅黑" panose="020B0503020204020204" charset="-122"/>
                <a:cs typeface="HarmonyOS Sans SC Black" panose="00000A00000000000000" charset="-122"/>
              </a:rPr>
              <a:t> - </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万事淘</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3890010"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客户案例</a:t>
            </a:r>
            <a:r>
              <a:rPr lang="en-US" altLang="zh-CN" sz="3200" b="1">
                <a:solidFill>
                  <a:srgbClr val="353535"/>
                </a:solidFill>
                <a:effectLst/>
                <a:latin typeface="微软雅黑" panose="020B0503020204020204" charset="-122"/>
                <a:ea typeface="微软雅黑" panose="020B0503020204020204" charset="-122"/>
                <a:cs typeface="HarmonyOS Sans SC Black" panose="00000A00000000000000" charset="-122"/>
              </a:rPr>
              <a:t>-</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趣吃</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汇</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pic>
        <p:nvPicPr>
          <p:cNvPr id="12" name="图片 11" descr="G:\叉\推广物料\PPT\230522\引号.png引号"/>
          <p:cNvPicPr>
            <a:picLocks noChangeAspect="1"/>
          </p:cNvPicPr>
          <p:nvPr>
            <p:custDataLst>
              <p:tags r:id="rId1"/>
            </p:custDataLst>
          </p:nvPr>
        </p:nvPicPr>
        <p:blipFill>
          <a:blip r:embed="rId2">
            <a:alphaModFix amt="40000"/>
          </a:blip>
          <a:srcRect/>
          <a:stretch>
            <a:fillRect/>
          </a:stretch>
        </p:blipFill>
        <p:spPr>
          <a:xfrm rot="10800000">
            <a:off x="9827578" y="1687195"/>
            <a:ext cx="1017905" cy="859790"/>
          </a:xfrm>
          <a:prstGeom prst="rect">
            <a:avLst/>
          </a:prstGeom>
        </p:spPr>
      </p:pic>
      <p:sp>
        <p:nvSpPr>
          <p:cNvPr id="17" name="文本框 16"/>
          <p:cNvSpPr txBox="1"/>
          <p:nvPr>
            <p:custDataLst>
              <p:tags r:id="rId3"/>
            </p:custDataLst>
          </p:nvPr>
        </p:nvSpPr>
        <p:spPr>
          <a:xfrm>
            <a:off x="1162685" y="2546985"/>
            <a:ext cx="9683115" cy="1468755"/>
          </a:xfrm>
          <a:prstGeom prst="rect">
            <a:avLst/>
          </a:prstGeom>
          <a:noFill/>
        </p:spPr>
        <p:txBody>
          <a:bodyPr wrap="square" rtlCol="0">
            <a:spAutoFit/>
          </a:bodyPr>
          <a:p>
            <a:pPr algn="just">
              <a:lnSpc>
                <a:spcPct val="140000"/>
              </a:lnSpc>
            </a:pPr>
            <a:r>
              <a:rPr sz="1600">
                <a:solidFill>
                  <a:schemeClr val="tx1"/>
                </a:solidFill>
                <a:latin typeface="微软雅黑" panose="020B0503020204020204" charset="-122"/>
                <a:ea typeface="微软雅黑" panose="020B0503020204020204" charset="-122"/>
                <a:cs typeface="微软雅黑" panose="020B0503020204020204" charset="-122"/>
              </a:rPr>
              <a:t>趣吃汇作为一家大型零食量贩连锁</a:t>
            </a:r>
            <a:r>
              <a:rPr lang="zh-CN" sz="1600">
                <a:solidFill>
                  <a:schemeClr val="tx1"/>
                </a:solidFill>
                <a:latin typeface="微软雅黑" panose="020B0503020204020204" charset="-122"/>
                <a:ea typeface="微软雅黑" panose="020B0503020204020204" charset="-122"/>
                <a:cs typeface="微软雅黑" panose="020B0503020204020204" charset="-122"/>
              </a:rPr>
              <a:t>总部</a:t>
            </a:r>
            <a:r>
              <a:rPr sz="1600">
                <a:solidFill>
                  <a:schemeClr val="tx1"/>
                </a:solidFill>
                <a:latin typeface="微软雅黑" panose="020B0503020204020204" charset="-122"/>
                <a:ea typeface="微软雅黑" panose="020B0503020204020204" charset="-122"/>
                <a:cs typeface="微软雅黑" panose="020B0503020204020204" charset="-122"/>
              </a:rPr>
              <a:t>，选用我司订货平台后，实现了从采购下单至仓储管理的全程数字化、智能化操作。该平台无缝整合供应链环节，精准把控订货需求，有效降低缺货与积压风险。通过精细化数据分析，趣吃汇能迅速响应市场变化，优化商品结构，提高周转效率。同时，仓储管理大大节省人力成本，提升库存管理水平，有力推动其整体运营效能和盈利能力的全面提升。</a:t>
            </a:r>
            <a:endParaRPr sz="16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custDataLst>
              <p:tags r:id="rId4"/>
            </p:custDataLst>
          </p:nvPr>
        </p:nvSpPr>
        <p:spPr>
          <a:xfrm>
            <a:off x="1162685" y="1270635"/>
            <a:ext cx="9277985" cy="1050290"/>
          </a:xfrm>
          <a:prstGeom prst="rect">
            <a:avLst/>
          </a:prstGeom>
          <a:noFill/>
        </p:spPr>
        <p:txBody>
          <a:bodyPr wrap="square" rtlCol="0">
            <a:spAutoFit/>
          </a:bodyPr>
          <a:p>
            <a:pPr>
              <a:lnSpc>
                <a:spcPct val="130000"/>
              </a:lnSpc>
            </a:pPr>
            <a:r>
              <a:rPr lang="zh-CN" altLang="en-US" sz="2400" b="1" spc="200">
                <a:solidFill>
                  <a:srgbClr val="315EE3"/>
                </a:solidFill>
                <a:uFillTx/>
                <a:latin typeface="微软雅黑" panose="020B0503020204020204" charset="-122"/>
                <a:ea typeface="微软雅黑" panose="020B0503020204020204" charset="-122"/>
              </a:rPr>
              <a:t>打造更具竞争力的连锁企业：</a:t>
            </a:r>
            <a:endParaRPr lang="zh-CN" altLang="en-US" sz="2400" b="1" spc="200">
              <a:solidFill>
                <a:srgbClr val="315EE3"/>
              </a:solidFill>
              <a:uFillTx/>
              <a:latin typeface="微软雅黑" panose="020B0503020204020204" charset="-122"/>
              <a:ea typeface="微软雅黑" panose="020B0503020204020204" charset="-122"/>
            </a:endParaRPr>
          </a:p>
          <a:p>
            <a:pPr>
              <a:lnSpc>
                <a:spcPct val="130000"/>
              </a:lnSpc>
            </a:pPr>
            <a:r>
              <a:rPr lang="zh-CN" altLang="en-US" sz="2400" b="1" spc="200">
                <a:solidFill>
                  <a:srgbClr val="315EE3"/>
                </a:solidFill>
                <a:uFillTx/>
                <a:latin typeface="微软雅黑" panose="020B0503020204020204" charset="-122"/>
                <a:ea typeface="微软雅黑" panose="020B0503020204020204" charset="-122"/>
              </a:rPr>
              <a:t>智能订货平台赋能，趣吃汇实现零食供应链全面升级</a:t>
            </a:r>
            <a:endParaRPr lang="zh-CN" altLang="en-US" sz="2400" b="1" spc="200">
              <a:solidFill>
                <a:srgbClr val="315EE3"/>
              </a:solidFill>
              <a:uFillTx/>
              <a:latin typeface="微软雅黑" panose="020B0503020204020204" charset="-122"/>
              <a:ea typeface="微软雅黑" panose="020B0503020204020204" charset="-122"/>
            </a:endParaRPr>
          </a:p>
        </p:txBody>
      </p:sp>
      <p:sp>
        <p:nvSpPr>
          <p:cNvPr id="22" name="圆角矩形 21"/>
          <p:cNvSpPr/>
          <p:nvPr>
            <p:custDataLst>
              <p:tags r:id="rId5"/>
            </p:custDataLst>
          </p:nvPr>
        </p:nvSpPr>
        <p:spPr>
          <a:xfrm>
            <a:off x="1074420" y="4476115"/>
            <a:ext cx="2779395" cy="1677670"/>
          </a:xfrm>
          <a:prstGeom prst="roundRect">
            <a:avLst/>
          </a:prstGeom>
          <a:blipFill rotWithShape="1">
            <a:blip r:embed="rId6"/>
            <a:stretch>
              <a:fillRect/>
            </a:stretch>
          </a:blipFill>
          <a:ln w="285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22"/>
          <p:cNvSpPr/>
          <p:nvPr>
            <p:custDataLst>
              <p:tags r:id="rId7"/>
            </p:custDataLst>
          </p:nvPr>
        </p:nvSpPr>
        <p:spPr>
          <a:xfrm>
            <a:off x="4755515" y="4476115"/>
            <a:ext cx="2779395" cy="1677670"/>
          </a:xfrm>
          <a:prstGeom prst="roundRect">
            <a:avLst/>
          </a:prstGeom>
          <a:blipFill rotWithShape="1">
            <a:blip r:embed="rId8"/>
            <a:stretch>
              <a:fillRect/>
            </a:stretch>
          </a:blipFill>
          <a:ln w="285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custDataLst>
              <p:tags r:id="rId9"/>
            </p:custDataLst>
          </p:nvPr>
        </p:nvSpPr>
        <p:spPr>
          <a:xfrm>
            <a:off x="8436610" y="4476115"/>
            <a:ext cx="2779395" cy="1677670"/>
          </a:xfrm>
          <a:prstGeom prst="roundRect">
            <a:avLst/>
          </a:prstGeom>
          <a:blipFill rotWithShape="1">
            <a:blip r:embed="rId10"/>
            <a:stretch>
              <a:fillRect/>
            </a:stretch>
          </a:blipFill>
          <a:ln w="2857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任意多边形 5"/>
          <p:cNvSpPr/>
          <p:nvPr/>
        </p:nvSpPr>
        <p:spPr>
          <a:xfrm>
            <a:off x="2607310" y="3753485"/>
            <a:ext cx="8201660" cy="8426450"/>
          </a:xfrm>
          <a:custGeom>
            <a:avLst/>
            <a:gdLst>
              <a:gd name="connisteX0" fmla="*/ 4762500 w 8543290"/>
              <a:gd name="connsiteY0" fmla="*/ 28575 h 6407785"/>
              <a:gd name="connisteX1" fmla="*/ 0 w 8543290"/>
              <a:gd name="connsiteY1" fmla="*/ 2424430 h 6407785"/>
              <a:gd name="connisteX2" fmla="*/ 6580505 w 8543290"/>
              <a:gd name="connsiteY2" fmla="*/ 6407785 h 6407785"/>
              <a:gd name="connisteX3" fmla="*/ 8543290 w 8543290"/>
              <a:gd name="connsiteY3" fmla="*/ 635000 h 6407785"/>
              <a:gd name="connisteX4" fmla="*/ 4675505 w 8543290"/>
              <a:gd name="connsiteY4" fmla="*/ 0 h 640778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543290" h="6407785">
                <a:moveTo>
                  <a:pt x="4762500" y="28575"/>
                </a:moveTo>
                <a:lnTo>
                  <a:pt x="0" y="2424430"/>
                </a:lnTo>
                <a:lnTo>
                  <a:pt x="6580505" y="6407785"/>
                </a:lnTo>
                <a:lnTo>
                  <a:pt x="8543290" y="635000"/>
                </a:lnTo>
                <a:lnTo>
                  <a:pt x="4675505" y="0"/>
                </a:lnTo>
              </a:path>
            </a:pathLst>
          </a:custGeom>
          <a:gradFill>
            <a:gsLst>
              <a:gs pos="0">
                <a:srgbClr val="71A1FA">
                  <a:alpha val="60000"/>
                </a:srgbClr>
              </a:gs>
              <a:gs pos="60000">
                <a:srgbClr val="EBF5F6">
                  <a:alpha val="0"/>
                </a:srgbClr>
              </a:gs>
            </a:gsLst>
            <a:lin ang="7140000" scaled="0"/>
          </a:gradFill>
          <a:ln>
            <a:noFill/>
          </a:ln>
          <a:effectLst>
            <a:softEdge rad="5461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userDrawn="1"/>
        </p:nvSpPr>
        <p:spPr>
          <a:xfrm>
            <a:off x="852170" y="4217670"/>
            <a:ext cx="5319395" cy="829945"/>
          </a:xfrm>
          <a:prstGeom prst="rect">
            <a:avLst/>
          </a:prstGeom>
          <a:noFill/>
        </p:spPr>
        <p:txBody>
          <a:bodyPr wrap="square" rtlCol="0">
            <a:spAutoFit/>
          </a:bodyPr>
          <a:p>
            <a:pPr algn="l"/>
            <a:r>
              <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未来发展与规划</a:t>
            </a:r>
            <a:endPar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endParaRPr>
          </a:p>
        </p:txBody>
      </p:sp>
      <p:sp>
        <p:nvSpPr>
          <p:cNvPr id="11" name="对角圆角矩形 10"/>
          <p:cNvSpPr/>
          <p:nvPr/>
        </p:nvSpPr>
        <p:spPr>
          <a:xfrm>
            <a:off x="1074420" y="3522345"/>
            <a:ext cx="1304290" cy="406400"/>
          </a:xfrm>
          <a:prstGeom prst="round2DiagRect">
            <a:avLst>
              <a:gd name="adj1" fmla="val 50000"/>
              <a:gd name="adj2" fmla="val 0"/>
            </a:avLst>
          </a:prstGeom>
          <a:gradFill>
            <a:gsLst>
              <a:gs pos="27000">
                <a:srgbClr val="449FF6"/>
              </a:gs>
              <a:gs pos="100000">
                <a:srgbClr val="87CFF7"/>
              </a:gs>
            </a:gsLst>
            <a:lin ang="2100000" scaled="0"/>
          </a:gradFill>
          <a:ln w="28575">
            <a:no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600" b="1">
                <a:latin typeface="微软雅黑" panose="020B0503020204020204" charset="-122"/>
                <a:ea typeface="微软雅黑" panose="020B0503020204020204" charset="-122"/>
                <a:sym typeface="+mn-ea"/>
              </a:rPr>
              <a:t>PART 04</a:t>
            </a:r>
            <a:endParaRPr lang="en-US" altLang="zh-CN" sz="1600" b="1">
              <a:latin typeface="微软雅黑" panose="020B0503020204020204" charset="-122"/>
              <a:ea typeface="微软雅黑" panose="020B0503020204020204" charset="-122"/>
              <a:sym typeface="+mn-ea"/>
            </a:endParaRPr>
          </a:p>
        </p:txBody>
      </p:sp>
      <p:pic>
        <p:nvPicPr>
          <p:cNvPr id="5" name="图片 4" descr="来订3"/>
          <p:cNvPicPr>
            <a:picLocks noChangeAspect="1"/>
          </p:cNvPicPr>
          <p:nvPr/>
        </p:nvPicPr>
        <p:blipFill>
          <a:blip r:embed="rId1"/>
          <a:stretch>
            <a:fillRect/>
          </a:stretch>
        </p:blipFill>
        <p:spPr>
          <a:xfrm>
            <a:off x="852170" y="654685"/>
            <a:ext cx="723900" cy="723900"/>
          </a:xfrm>
          <a:prstGeom prst="rect">
            <a:avLst/>
          </a:prstGeom>
        </p:spPr>
      </p:pic>
      <p:pic>
        <p:nvPicPr>
          <p:cNvPr id="54" name="图片 53" descr="untitled5"/>
          <p:cNvPicPr>
            <a:picLocks noChangeAspect="1"/>
          </p:cNvPicPr>
          <p:nvPr/>
        </p:nvPicPr>
        <p:blipFill>
          <a:blip r:embed="rId2">
            <a:lum bright="12000" contrast="6000"/>
          </a:blip>
          <a:srcRect l="29995" t="16776" r="23730" b="10786"/>
          <a:stretch>
            <a:fillRect/>
          </a:stretch>
        </p:blipFill>
        <p:spPr>
          <a:xfrm>
            <a:off x="5474970" y="521335"/>
            <a:ext cx="6130925" cy="5401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120015" y="145415"/>
            <a:ext cx="3890010"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技术演进</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路线</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
        <p:nvSpPr>
          <p:cNvPr id="17" name="任意多边形: 形状 3"/>
          <p:cNvSpPr/>
          <p:nvPr>
            <p:custDataLst>
              <p:tags r:id="rId1"/>
            </p:custDataLst>
          </p:nvPr>
        </p:nvSpPr>
        <p:spPr>
          <a:xfrm rot="10800000">
            <a:off x="6399953" y="2865836"/>
            <a:ext cx="4592405" cy="3206198"/>
          </a:xfrm>
          <a:custGeom>
            <a:avLst/>
            <a:gdLst>
              <a:gd name="connsiteX0" fmla="*/ 2584395 w 2695478"/>
              <a:gd name="connsiteY0" fmla="*/ 1854489 h 1854489"/>
              <a:gd name="connsiteX1" fmla="*/ 111083 w 2695478"/>
              <a:gd name="connsiteY1" fmla="*/ 1854489 h 1854489"/>
              <a:gd name="connsiteX2" fmla="*/ 0 w 2695478"/>
              <a:gd name="connsiteY2" fmla="*/ 1743406 h 1854489"/>
              <a:gd name="connsiteX3" fmla="*/ 0 w 2695478"/>
              <a:gd name="connsiteY3" fmla="*/ 362180 h 1854489"/>
              <a:gd name="connsiteX4" fmla="*/ 111083 w 2695478"/>
              <a:gd name="connsiteY4" fmla="*/ 251097 h 1854489"/>
              <a:gd name="connsiteX5" fmla="*/ 1139340 w 2695478"/>
              <a:gd name="connsiteY5" fmla="*/ 251097 h 1854489"/>
              <a:gd name="connsiteX6" fmla="*/ 1347740 w 2695478"/>
              <a:gd name="connsiteY6" fmla="*/ 0 h 1854489"/>
              <a:gd name="connsiteX7" fmla="*/ 1556139 w 2695478"/>
              <a:gd name="connsiteY7" fmla="*/ 251097 h 1854489"/>
              <a:gd name="connsiteX8" fmla="*/ 2584395 w 2695478"/>
              <a:gd name="connsiteY8" fmla="*/ 251097 h 1854489"/>
              <a:gd name="connsiteX9" fmla="*/ 2695478 w 2695478"/>
              <a:gd name="connsiteY9" fmla="*/ 362180 h 1854489"/>
              <a:gd name="connsiteX10" fmla="*/ 2695478 w 2695478"/>
              <a:gd name="connsiteY10" fmla="*/ 1743406 h 1854489"/>
              <a:gd name="connsiteX11" fmla="*/ 2584395 w 2695478"/>
              <a:gd name="connsiteY11" fmla="*/ 1854489 h 1854489"/>
              <a:gd name="connsiteX0-1" fmla="*/ 2584395 w 2695478"/>
              <a:gd name="connsiteY0-2" fmla="*/ 1865811 h 1865811"/>
              <a:gd name="connsiteX1-3" fmla="*/ 111083 w 2695478"/>
              <a:gd name="connsiteY1-4" fmla="*/ 1865811 h 1865811"/>
              <a:gd name="connsiteX2-5" fmla="*/ 0 w 2695478"/>
              <a:gd name="connsiteY2-6" fmla="*/ 1754728 h 1865811"/>
              <a:gd name="connsiteX3-7" fmla="*/ 0 w 2695478"/>
              <a:gd name="connsiteY3-8" fmla="*/ 373502 h 1865811"/>
              <a:gd name="connsiteX4-9" fmla="*/ 111083 w 2695478"/>
              <a:gd name="connsiteY4-10" fmla="*/ 262419 h 1865811"/>
              <a:gd name="connsiteX5-11" fmla="*/ 1139340 w 2695478"/>
              <a:gd name="connsiteY5-12" fmla="*/ 262419 h 1865811"/>
              <a:gd name="connsiteX6-13" fmla="*/ 1575299 w 2695478"/>
              <a:gd name="connsiteY6-14" fmla="*/ 0 h 1865811"/>
              <a:gd name="connsiteX7-15" fmla="*/ 1556139 w 2695478"/>
              <a:gd name="connsiteY7-16" fmla="*/ 262419 h 1865811"/>
              <a:gd name="connsiteX8-17" fmla="*/ 2584395 w 2695478"/>
              <a:gd name="connsiteY8-18" fmla="*/ 262419 h 1865811"/>
              <a:gd name="connsiteX9-19" fmla="*/ 2695478 w 2695478"/>
              <a:gd name="connsiteY9-20" fmla="*/ 373502 h 1865811"/>
              <a:gd name="connsiteX10-21" fmla="*/ 2695478 w 2695478"/>
              <a:gd name="connsiteY10-22" fmla="*/ 1754728 h 1865811"/>
              <a:gd name="connsiteX11-23" fmla="*/ 2584395 w 2695478"/>
              <a:gd name="connsiteY11-24" fmla="*/ 1865811 h 18658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2695478" h="1865811">
                <a:moveTo>
                  <a:pt x="2584395" y="1865811"/>
                </a:moveTo>
                <a:lnTo>
                  <a:pt x="111083" y="1865811"/>
                </a:lnTo>
                <a:cubicBezTo>
                  <a:pt x="49734" y="1865811"/>
                  <a:pt x="0" y="1816077"/>
                  <a:pt x="0" y="1754728"/>
                </a:cubicBezTo>
                <a:lnTo>
                  <a:pt x="0" y="373502"/>
                </a:lnTo>
                <a:cubicBezTo>
                  <a:pt x="0" y="312153"/>
                  <a:pt x="49734" y="262419"/>
                  <a:pt x="111083" y="262419"/>
                </a:cubicBezTo>
                <a:lnTo>
                  <a:pt x="1139340" y="262419"/>
                </a:lnTo>
                <a:lnTo>
                  <a:pt x="1575299" y="0"/>
                </a:lnTo>
                <a:lnTo>
                  <a:pt x="1556139" y="262419"/>
                </a:lnTo>
                <a:lnTo>
                  <a:pt x="2584395" y="262419"/>
                </a:lnTo>
                <a:cubicBezTo>
                  <a:pt x="2645744" y="262419"/>
                  <a:pt x="2695478" y="312153"/>
                  <a:pt x="2695478" y="373502"/>
                </a:cubicBezTo>
                <a:lnTo>
                  <a:pt x="2695478" y="1754728"/>
                </a:lnTo>
                <a:cubicBezTo>
                  <a:pt x="2695478" y="1816077"/>
                  <a:pt x="2645744" y="1865811"/>
                  <a:pt x="2584395" y="1865811"/>
                </a:cubicBezTo>
                <a:close/>
              </a:path>
            </a:pathLst>
          </a:custGeom>
          <a:solidFill>
            <a:srgbClr val="FFFFFF">
              <a:alpha val="15000"/>
            </a:srgbClr>
          </a:solidFill>
          <a:ln w="25400">
            <a:solidFill>
              <a:srgbClr val="315EE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p>
        </p:txBody>
      </p:sp>
      <p:sp>
        <p:nvSpPr>
          <p:cNvPr id="18" name="矩形 17"/>
          <p:cNvSpPr/>
          <p:nvPr>
            <p:custDataLst>
              <p:tags r:id="rId2"/>
            </p:custDataLst>
          </p:nvPr>
        </p:nvSpPr>
        <p:spPr>
          <a:xfrm>
            <a:off x="6899275" y="3147060"/>
            <a:ext cx="3809365" cy="2105660"/>
          </a:xfrm>
          <a:prstGeom prst="rect">
            <a:avLst/>
          </a:prstGeom>
          <a:noFill/>
        </p:spPr>
        <p:txBody>
          <a:bodyPr vert="horz" wrap="square" lIns="0" tIns="0" rIns="0" bIns="0" rtlCol="0" anchor="ctr" anchorCtr="0">
            <a:noAutofit/>
          </a:bodyPr>
          <a:p>
            <a:pPr marL="0" lvl="0" algn="just">
              <a:lnSpc>
                <a:spcPct val="150000"/>
              </a:lnSpc>
              <a:spcBef>
                <a:spcPct val="0"/>
              </a:spcBef>
              <a:spcAft>
                <a:spcPct val="0"/>
              </a:spcAft>
            </a:pPr>
            <a:r>
              <a:rPr lang="zh-CN" altLang="en-US" sz="2000" dirty="0">
                <a:solidFill>
                  <a:schemeClr val="tx1">
                    <a:lumMod val="85000"/>
                    <a:lumOff val="15000"/>
                  </a:schemeClr>
                </a:solidFill>
                <a:latin typeface="+mn-ea"/>
                <a:cs typeface="+mn-ea"/>
                <a:sym typeface="+mn-ea"/>
              </a:rPr>
              <a:t>兴吉成智慧仓储将重点突破大模型在仓储领域的垂直应用，提升仓储效率和服务水平。</a:t>
            </a:r>
            <a:endParaRPr lang="zh-CN" altLang="en-US" sz="2000" dirty="0">
              <a:solidFill>
                <a:schemeClr val="tx1">
                  <a:lumMod val="85000"/>
                  <a:lumOff val="15000"/>
                </a:schemeClr>
              </a:solidFill>
              <a:latin typeface="+mn-ea"/>
              <a:cs typeface="+mn-ea"/>
              <a:sym typeface="+mn-ea"/>
            </a:endParaRPr>
          </a:p>
          <a:p>
            <a:pPr marL="0" lvl="0" algn="just">
              <a:lnSpc>
                <a:spcPct val="150000"/>
              </a:lnSpc>
              <a:spcBef>
                <a:spcPct val="0"/>
              </a:spcBef>
              <a:spcAft>
                <a:spcPct val="0"/>
              </a:spcAft>
            </a:pPr>
            <a:r>
              <a:rPr lang="zh-CN" altLang="en-US" sz="2000" dirty="0">
                <a:solidFill>
                  <a:schemeClr val="tx1">
                    <a:lumMod val="85000"/>
                    <a:lumOff val="15000"/>
                  </a:schemeClr>
                </a:solidFill>
                <a:latin typeface="+mn-ea"/>
                <a:cs typeface="+mn-ea"/>
                <a:sym typeface="+mn-ea"/>
              </a:rPr>
              <a:t>大模型垂直应用</a:t>
            </a:r>
            <a:endParaRPr lang="zh-CN" altLang="en-US" sz="2000" dirty="0">
              <a:solidFill>
                <a:schemeClr val="tx1">
                  <a:lumMod val="85000"/>
                  <a:lumOff val="15000"/>
                </a:schemeClr>
              </a:solidFill>
              <a:latin typeface="+mn-ea"/>
              <a:cs typeface="+mn-ea"/>
              <a:sym typeface="+mn-ea"/>
            </a:endParaRPr>
          </a:p>
        </p:txBody>
      </p:sp>
      <p:sp>
        <p:nvSpPr>
          <p:cNvPr id="19" name="任意多边形: 形状 8"/>
          <p:cNvSpPr/>
          <p:nvPr>
            <p:custDataLst>
              <p:tags r:id="rId3"/>
            </p:custDataLst>
          </p:nvPr>
        </p:nvSpPr>
        <p:spPr>
          <a:xfrm rot="10800000">
            <a:off x="1218600" y="1748136"/>
            <a:ext cx="5431952" cy="3861727"/>
          </a:xfrm>
          <a:custGeom>
            <a:avLst/>
            <a:gdLst>
              <a:gd name="connsiteX0" fmla="*/ 2584395 w 2695478"/>
              <a:gd name="connsiteY0" fmla="*/ 1854489 h 1854489"/>
              <a:gd name="connsiteX1" fmla="*/ 111083 w 2695478"/>
              <a:gd name="connsiteY1" fmla="*/ 1854489 h 1854489"/>
              <a:gd name="connsiteX2" fmla="*/ 0 w 2695478"/>
              <a:gd name="connsiteY2" fmla="*/ 1743406 h 1854489"/>
              <a:gd name="connsiteX3" fmla="*/ 0 w 2695478"/>
              <a:gd name="connsiteY3" fmla="*/ 362180 h 1854489"/>
              <a:gd name="connsiteX4" fmla="*/ 111083 w 2695478"/>
              <a:gd name="connsiteY4" fmla="*/ 251097 h 1854489"/>
              <a:gd name="connsiteX5" fmla="*/ 1139340 w 2695478"/>
              <a:gd name="connsiteY5" fmla="*/ 251097 h 1854489"/>
              <a:gd name="connsiteX6" fmla="*/ 1347740 w 2695478"/>
              <a:gd name="connsiteY6" fmla="*/ 0 h 1854489"/>
              <a:gd name="connsiteX7" fmla="*/ 1556139 w 2695478"/>
              <a:gd name="connsiteY7" fmla="*/ 251097 h 1854489"/>
              <a:gd name="connsiteX8" fmla="*/ 2584395 w 2695478"/>
              <a:gd name="connsiteY8" fmla="*/ 251097 h 1854489"/>
              <a:gd name="connsiteX9" fmla="*/ 2695478 w 2695478"/>
              <a:gd name="connsiteY9" fmla="*/ 362180 h 1854489"/>
              <a:gd name="connsiteX10" fmla="*/ 2695478 w 2695478"/>
              <a:gd name="connsiteY10" fmla="*/ 1743406 h 1854489"/>
              <a:gd name="connsiteX11" fmla="*/ 2584395 w 2695478"/>
              <a:gd name="connsiteY11" fmla="*/ 1854489 h 1854489"/>
              <a:gd name="connsiteX0-1" fmla="*/ 2584395 w 2695478"/>
              <a:gd name="connsiteY0-2" fmla="*/ 1859172 h 1859172"/>
              <a:gd name="connsiteX1-3" fmla="*/ 111083 w 2695478"/>
              <a:gd name="connsiteY1-4" fmla="*/ 1859172 h 1859172"/>
              <a:gd name="connsiteX2-5" fmla="*/ 0 w 2695478"/>
              <a:gd name="connsiteY2-6" fmla="*/ 1748089 h 1859172"/>
              <a:gd name="connsiteX3-7" fmla="*/ 0 w 2695478"/>
              <a:gd name="connsiteY3-8" fmla="*/ 366863 h 1859172"/>
              <a:gd name="connsiteX4-9" fmla="*/ 111083 w 2695478"/>
              <a:gd name="connsiteY4-10" fmla="*/ 255780 h 1859172"/>
              <a:gd name="connsiteX5-11" fmla="*/ 1139340 w 2695478"/>
              <a:gd name="connsiteY5-12" fmla="*/ 255780 h 1859172"/>
              <a:gd name="connsiteX6-13" fmla="*/ 1043632 w 2695478"/>
              <a:gd name="connsiteY6-14" fmla="*/ 0 h 1859172"/>
              <a:gd name="connsiteX7-15" fmla="*/ 1556139 w 2695478"/>
              <a:gd name="connsiteY7-16" fmla="*/ 255780 h 1859172"/>
              <a:gd name="connsiteX8-17" fmla="*/ 2584395 w 2695478"/>
              <a:gd name="connsiteY8-18" fmla="*/ 255780 h 1859172"/>
              <a:gd name="connsiteX9-19" fmla="*/ 2695478 w 2695478"/>
              <a:gd name="connsiteY9-20" fmla="*/ 366863 h 1859172"/>
              <a:gd name="connsiteX10-21" fmla="*/ 2695478 w 2695478"/>
              <a:gd name="connsiteY10-22" fmla="*/ 1748089 h 1859172"/>
              <a:gd name="connsiteX11-23" fmla="*/ 2584395 w 2695478"/>
              <a:gd name="connsiteY11-24" fmla="*/ 1859172 h 18591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2695478" h="1859172">
                <a:moveTo>
                  <a:pt x="2584395" y="1859172"/>
                </a:moveTo>
                <a:lnTo>
                  <a:pt x="111083" y="1859172"/>
                </a:lnTo>
                <a:cubicBezTo>
                  <a:pt x="49734" y="1859172"/>
                  <a:pt x="0" y="1809438"/>
                  <a:pt x="0" y="1748089"/>
                </a:cubicBezTo>
                <a:lnTo>
                  <a:pt x="0" y="366863"/>
                </a:lnTo>
                <a:cubicBezTo>
                  <a:pt x="0" y="305514"/>
                  <a:pt x="49734" y="255780"/>
                  <a:pt x="111083" y="255780"/>
                </a:cubicBezTo>
                <a:lnTo>
                  <a:pt x="1139340" y="255780"/>
                </a:lnTo>
                <a:lnTo>
                  <a:pt x="1043632" y="0"/>
                </a:lnTo>
                <a:lnTo>
                  <a:pt x="1556139" y="255780"/>
                </a:lnTo>
                <a:lnTo>
                  <a:pt x="2584395" y="255780"/>
                </a:lnTo>
                <a:cubicBezTo>
                  <a:pt x="2645744" y="255780"/>
                  <a:pt x="2695478" y="305514"/>
                  <a:pt x="2695478" y="366863"/>
                </a:cubicBezTo>
                <a:lnTo>
                  <a:pt x="2695478" y="1748089"/>
                </a:lnTo>
                <a:cubicBezTo>
                  <a:pt x="2695478" y="1809438"/>
                  <a:pt x="2645744" y="1859172"/>
                  <a:pt x="2584395" y="1859172"/>
                </a:cubicBezTo>
                <a:close/>
              </a:path>
            </a:pathLst>
          </a:custGeom>
          <a:gradFill>
            <a:gsLst>
              <a:gs pos="0">
                <a:srgbClr val="315EE3"/>
              </a:gs>
              <a:gs pos="100000">
                <a:schemeClr val="accent1"/>
              </a:gs>
            </a:gsLst>
            <a:lin ang="13800000" scaled="0"/>
          </a:gradFill>
          <a:ln>
            <a:noFill/>
          </a:ln>
          <a:effectLst>
            <a:outerShdw blurRad="228600" dist="177800" dir="3780000" algn="t" rotWithShape="0">
              <a:schemeClr val="accent1">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sz="4000" b="1" dirty="0"/>
          </a:p>
        </p:txBody>
      </p:sp>
      <p:sp>
        <p:nvSpPr>
          <p:cNvPr id="20" name="矩形 19"/>
          <p:cNvSpPr/>
          <p:nvPr>
            <p:custDataLst>
              <p:tags r:id="rId4"/>
            </p:custDataLst>
          </p:nvPr>
        </p:nvSpPr>
        <p:spPr>
          <a:xfrm>
            <a:off x="1694180" y="2125980"/>
            <a:ext cx="4481195" cy="2468880"/>
          </a:xfrm>
          <a:prstGeom prst="rect">
            <a:avLst/>
          </a:prstGeom>
          <a:noFill/>
        </p:spPr>
        <p:txBody>
          <a:bodyPr vert="horz" wrap="square" lIns="0" tIns="0" rIns="0" bIns="0" rtlCol="0" anchor="ctr" anchorCtr="0">
            <a:noAutofit/>
          </a:bodyPr>
          <a:p>
            <a:pPr marL="0" lvl="0" algn="just">
              <a:lnSpc>
                <a:spcPct val="150000"/>
              </a:lnSpc>
              <a:spcBef>
                <a:spcPct val="0"/>
              </a:spcBef>
              <a:spcAft>
                <a:spcPct val="0"/>
              </a:spcAft>
            </a:pPr>
            <a:r>
              <a:rPr lang="zh-CN" altLang="en-US" sz="2000" dirty="0">
                <a:solidFill>
                  <a:schemeClr val="lt1">
                    <a:lumMod val="100000"/>
                  </a:schemeClr>
                </a:solidFill>
                <a:latin typeface="+mn-ea"/>
                <a:cs typeface="+mn-ea"/>
                <a:sym typeface="+mn-ea"/>
              </a:rPr>
              <a:t>兴吉成智慧仓储的未来技术演进路线规划了2024年认知智能、2025年自主决策、2026年生态互联三个阶段。</a:t>
            </a:r>
            <a:endParaRPr lang="zh-CN" altLang="en-US" sz="2000" dirty="0">
              <a:solidFill>
                <a:schemeClr val="lt1">
                  <a:lumMod val="100000"/>
                </a:schemeClr>
              </a:solidFill>
              <a:latin typeface="+mn-ea"/>
              <a:cs typeface="+mn-ea"/>
              <a:sym typeface="+mn-ea"/>
            </a:endParaRPr>
          </a:p>
          <a:p>
            <a:pPr marL="0" lvl="0" algn="just">
              <a:lnSpc>
                <a:spcPct val="150000"/>
              </a:lnSpc>
              <a:spcBef>
                <a:spcPct val="0"/>
              </a:spcBef>
              <a:spcAft>
                <a:spcPct val="0"/>
              </a:spcAft>
            </a:pPr>
            <a:r>
              <a:rPr lang="zh-CN" altLang="en-US" sz="2000" dirty="0">
                <a:solidFill>
                  <a:schemeClr val="lt1">
                    <a:lumMod val="100000"/>
                  </a:schemeClr>
                </a:solidFill>
                <a:latin typeface="+mn-ea"/>
                <a:cs typeface="+mn-ea"/>
                <a:sym typeface="+mn-ea"/>
              </a:rPr>
              <a:t>三年规划时间轴</a:t>
            </a:r>
            <a:endParaRPr lang="zh-CN" altLang="en-US" sz="2000" dirty="0">
              <a:solidFill>
                <a:schemeClr val="lt1">
                  <a:lumMod val="100000"/>
                </a:schemeClr>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1"/>
          <p:cNvSpPr txBox="1"/>
          <p:nvPr/>
        </p:nvSpPr>
        <p:spPr>
          <a:xfrm>
            <a:off x="1177290" y="2001520"/>
            <a:ext cx="3759200" cy="3759200"/>
          </a:xfrm>
          <a:prstGeom prst="ellipse">
            <a:avLst/>
          </a:prstGeom>
          <a:gradFill>
            <a:gsLst>
              <a:gs pos="0">
                <a:srgbClr val="3CADF6"/>
              </a:gs>
              <a:gs pos="81000">
                <a:schemeClr val="accent1">
                  <a:lumMod val="20000"/>
                  <a:lumOff val="80000"/>
                  <a:alpha val="0"/>
                </a:schemeClr>
              </a:gs>
            </a:gsLst>
            <a:lin ang="0" scaled="0"/>
          </a:gradFill>
          <a:ln w="12700" cap="sq">
            <a:noFill/>
            <a:miter/>
          </a:ln>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1177290" y="2499360"/>
            <a:ext cx="2763520" cy="2763520"/>
          </a:xfrm>
          <a:prstGeom prst="ellipse">
            <a:avLst/>
          </a:prstGeom>
          <a:solidFill>
            <a:schemeClr val="bg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5" name="标题 1"/>
          <p:cNvSpPr txBox="1"/>
          <p:nvPr/>
        </p:nvSpPr>
        <p:spPr>
          <a:xfrm>
            <a:off x="1177290" y="2631440"/>
            <a:ext cx="2499360" cy="2499360"/>
          </a:xfrm>
          <a:prstGeom prst="ellipse">
            <a:avLst/>
          </a:prstGeom>
          <a:gradFill>
            <a:gsLst>
              <a:gs pos="0">
                <a:srgbClr val="33C3FF"/>
              </a:gs>
              <a:gs pos="100000">
                <a:srgbClr val="315EE3"/>
              </a:gs>
            </a:gsLst>
            <a:lin ang="2700000" scaled="0"/>
          </a:gradFill>
          <a:ln w="12700" cap="sq">
            <a:noFill/>
            <a:miter/>
          </a:ln>
          <a:effectLst>
            <a:outerShdw blurRad="50800" dist="38100" dir="5400000" algn="t" rotWithShape="0">
              <a:schemeClr val="accent1">
                <a:lumMod val="50000"/>
                <a:alpha val="25000"/>
              </a:schemeClr>
            </a:outerShdw>
          </a:effectLst>
        </p:spPr>
        <p:txBody>
          <a:bodyPr vert="horz" wrap="square" lIns="91440" tIns="45720" rIns="91440" bIns="45720" rtlCol="0" anchor="ctr"/>
          <a:p>
            <a:pPr algn="ctr">
              <a:lnSpc>
                <a:spcPct val="110000"/>
              </a:lnSpc>
            </a:pPr>
            <a:endParaRPr kumimoji="1" lang="zh-CN" altLang="en-US"/>
          </a:p>
        </p:txBody>
      </p:sp>
      <p:sp>
        <p:nvSpPr>
          <p:cNvPr id="6" name="标题 1"/>
          <p:cNvSpPr txBox="1"/>
          <p:nvPr/>
        </p:nvSpPr>
        <p:spPr>
          <a:xfrm>
            <a:off x="1389718" y="2843868"/>
            <a:ext cx="2074504" cy="2074504"/>
          </a:xfrm>
          <a:prstGeom prst="ellipse">
            <a:avLst/>
          </a:prstGeom>
          <a:noFill/>
          <a:ln w="12700" cap="sq">
            <a:gradFill>
              <a:gsLst>
                <a:gs pos="0">
                  <a:schemeClr val="accent1">
                    <a:lumMod val="5000"/>
                    <a:lumOff val="95000"/>
                  </a:schemeClr>
                </a:gs>
                <a:gs pos="93000">
                  <a:schemeClr val="bg1">
                    <a:alpha val="0"/>
                  </a:schemeClr>
                </a:gs>
              </a:gsLst>
              <a:lin ang="0" scaled="0"/>
            </a:gradFill>
            <a:miter/>
          </a:ln>
          <a:effectLst/>
        </p:spPr>
        <p:txBody>
          <a:bodyPr vert="horz" wrap="square" lIns="91440" tIns="45720" rIns="91440" bIns="45720" rtlCol="0" anchor="ctr"/>
          <a:p>
            <a:pPr algn="ctr">
              <a:lnSpc>
                <a:spcPct val="110000"/>
              </a:lnSpc>
            </a:pPr>
            <a:endParaRPr kumimoji="1" lang="zh-CN" altLang="en-US"/>
          </a:p>
        </p:txBody>
      </p:sp>
      <p:pic>
        <p:nvPicPr>
          <p:cNvPr id="7" name="图片 6"/>
          <p:cNvPicPr>
            <a:picLocks noChangeAspect="1"/>
          </p:cNvPicPr>
          <p:nvPr/>
        </p:nvPicPr>
        <p:blipFill>
          <a:blip r:embed="rId1">
            <a:alphaModFix amt="100000"/>
          </a:blip>
          <a:srcRect/>
          <a:stretch>
            <a:fillRect/>
          </a:stretch>
        </p:blipFill>
        <p:spPr>
          <a:xfrm>
            <a:off x="1891360" y="3430529"/>
            <a:ext cx="1071220" cy="901182"/>
          </a:xfrm>
          <a:prstGeom prst="rect">
            <a:avLst/>
          </a:prstGeom>
          <a:noFill/>
          <a:ln>
            <a:noFill/>
          </a:ln>
        </p:spPr>
      </p:pic>
      <p:sp>
        <p:nvSpPr>
          <p:cNvPr id="8" name="标题 1"/>
          <p:cNvSpPr txBox="1"/>
          <p:nvPr/>
        </p:nvSpPr>
        <p:spPr>
          <a:xfrm>
            <a:off x="2310130" y="2926080"/>
            <a:ext cx="2789555" cy="548640"/>
          </a:xfrm>
          <a:prstGeom prst="roundRect">
            <a:avLst>
              <a:gd name="adj" fmla="val 50000"/>
            </a:avLst>
          </a:prstGeom>
          <a:gradFill>
            <a:gsLst>
              <a:gs pos="0">
                <a:schemeClr val="bg1"/>
              </a:gs>
              <a:gs pos="100000">
                <a:schemeClr val="accent1">
                  <a:lumMod val="20000"/>
                  <a:lumOff val="80000"/>
                </a:schemeClr>
              </a:gs>
            </a:gsLst>
            <a:lin ang="2700000" scaled="0"/>
          </a:gradFill>
          <a:ln w="12700" cap="sq">
            <a:noFill/>
            <a:miter/>
          </a:ln>
          <a:effectLst>
            <a:outerShdw blurRad="63500" sx="102000" sy="102000" algn="ctr" rotWithShape="0">
              <a:schemeClr val="accent1">
                <a:lumMod val="50000"/>
                <a:alpha val="25000"/>
              </a:schemeClr>
            </a:outerShdw>
          </a:effectLst>
        </p:spPr>
        <p:txBody>
          <a:bodyPr vert="horz" wrap="square" lIns="91440" tIns="45720" rIns="91440" bIns="45720" rtlCol="0" anchor="ctr"/>
          <a:p>
            <a:pPr algn="ctr">
              <a:lnSpc>
                <a:spcPct val="110000"/>
              </a:lnSpc>
            </a:pPr>
            <a:endParaRPr kumimoji="1" lang="zh-CN" altLang="en-US"/>
          </a:p>
        </p:txBody>
      </p:sp>
      <p:sp>
        <p:nvSpPr>
          <p:cNvPr id="9" name="标题 1"/>
          <p:cNvSpPr txBox="1"/>
          <p:nvPr/>
        </p:nvSpPr>
        <p:spPr>
          <a:xfrm>
            <a:off x="5301615" y="2776220"/>
            <a:ext cx="5551805" cy="898525"/>
          </a:xfrm>
          <a:prstGeom prst="rect">
            <a:avLst/>
          </a:prstGeom>
          <a:noFill/>
          <a:ln>
            <a:noFill/>
          </a:ln>
        </p:spPr>
        <p:txBody>
          <a:bodyPr vert="horz" wrap="square" lIns="0" tIns="0" rIns="0" bIns="0" rtlCol="0" anchor="ctr"/>
          <a:p>
            <a:pPr algn="l">
              <a:lnSpc>
                <a:spcPct val="150000"/>
              </a:lnSpc>
            </a:pPr>
            <a:r>
              <a:rPr kumimoji="1" lang="en-US" altLang="zh-CN">
                <a:ln w="12700">
                  <a:noFill/>
                </a:ln>
                <a:solidFill>
                  <a:srgbClr val="0D0D0D">
                    <a:alpha val="100000"/>
                  </a:srgbClr>
                </a:solidFill>
                <a:latin typeface="微软雅黑" panose="020B0503020204020204" charset="-122"/>
                <a:ea typeface="微软雅黑" panose="020B0503020204020204" charset="-122"/>
                <a:cs typeface="Source Han Sans" panose="020B0500000000000000" charset="-122"/>
              </a:rPr>
              <a:t>兴吉成智慧仓储的服务延伸示意图展示了从仓储运营到供应链金融、碳资产管理的商业模式创新。</a:t>
            </a:r>
            <a:endParaRPr kumimoji="1" lang="en-US" altLang="zh-CN">
              <a:ln w="12700">
                <a:noFill/>
              </a:ln>
              <a:solidFill>
                <a:srgbClr val="0D0D0D">
                  <a:alpha val="100000"/>
                </a:srgbClr>
              </a:solidFill>
              <a:latin typeface="微软雅黑" panose="020B0503020204020204" charset="-122"/>
              <a:ea typeface="微软雅黑" panose="020B0503020204020204" charset="-122"/>
              <a:cs typeface="Source Han Sans" panose="020B0500000000000000" charset="-122"/>
            </a:endParaRPr>
          </a:p>
        </p:txBody>
      </p:sp>
      <p:sp>
        <p:nvSpPr>
          <p:cNvPr id="10" name="标题 1"/>
          <p:cNvSpPr txBox="1"/>
          <p:nvPr/>
        </p:nvSpPr>
        <p:spPr>
          <a:xfrm>
            <a:off x="2552034" y="2976369"/>
            <a:ext cx="1779936" cy="400110"/>
          </a:xfrm>
          <a:prstGeom prst="rect">
            <a:avLst/>
          </a:prstGeom>
          <a:noFill/>
          <a:ln>
            <a:noFill/>
          </a:ln>
        </p:spPr>
        <p:txBody>
          <a:bodyPr vert="horz" wrap="square" lIns="0" tIns="0" rIns="0" bIns="0" rtlCol="0" anchor="ctr"/>
          <a:p>
            <a:pPr algn="ctr">
              <a:lnSpc>
                <a:spcPct val="110000"/>
              </a:lnSpc>
            </a:pPr>
            <a:r>
              <a:rPr kumimoji="1" lang="en-US" altLang="zh-CN"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rPr>
              <a:t>服务延伸示意图</a:t>
            </a:r>
            <a:endParaRPr kumimoji="1" lang="en-US" altLang="zh-CN"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11" name="标题 1"/>
          <p:cNvSpPr txBox="1"/>
          <p:nvPr/>
        </p:nvSpPr>
        <p:spPr>
          <a:xfrm rot="5400000">
            <a:off x="4389120" y="3147061"/>
            <a:ext cx="137160" cy="118241"/>
          </a:xfrm>
          <a:prstGeom prst="triangle">
            <a:avLst/>
          </a:prstGeom>
          <a:solidFill>
            <a:srgbClr val="315EE3"/>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12" name="标题 1"/>
          <p:cNvSpPr txBox="1"/>
          <p:nvPr/>
        </p:nvSpPr>
        <p:spPr>
          <a:xfrm>
            <a:off x="2310130" y="4352290"/>
            <a:ext cx="2788920" cy="548640"/>
          </a:xfrm>
          <a:prstGeom prst="roundRect">
            <a:avLst>
              <a:gd name="adj" fmla="val 50000"/>
            </a:avLst>
          </a:prstGeom>
          <a:gradFill>
            <a:gsLst>
              <a:gs pos="0">
                <a:schemeClr val="bg1"/>
              </a:gs>
              <a:gs pos="100000">
                <a:schemeClr val="accent1">
                  <a:lumMod val="20000"/>
                  <a:lumOff val="80000"/>
                </a:schemeClr>
              </a:gs>
            </a:gsLst>
            <a:lin ang="2700000" scaled="0"/>
          </a:gradFill>
          <a:ln w="12700" cap="sq">
            <a:noFill/>
            <a:miter/>
          </a:ln>
          <a:effectLst>
            <a:outerShdw blurRad="63500" sx="102000" sy="102000" algn="ctr" rotWithShape="0">
              <a:schemeClr val="accent1">
                <a:lumMod val="50000"/>
                <a:alpha val="25000"/>
              </a:schemeClr>
            </a:outerShdw>
          </a:effectLst>
        </p:spPr>
        <p:txBody>
          <a:bodyPr vert="horz" wrap="square" lIns="91440" tIns="45720" rIns="91440" bIns="45720" rtlCol="0" anchor="ctr"/>
          <a:p>
            <a:pPr algn="ctr">
              <a:lnSpc>
                <a:spcPct val="110000"/>
              </a:lnSpc>
            </a:pPr>
            <a:endParaRPr kumimoji="1" lang="zh-CN" altLang="en-US"/>
          </a:p>
        </p:txBody>
      </p:sp>
      <p:sp>
        <p:nvSpPr>
          <p:cNvPr id="13" name="标题 1"/>
          <p:cNvSpPr txBox="1"/>
          <p:nvPr/>
        </p:nvSpPr>
        <p:spPr>
          <a:xfrm>
            <a:off x="5301615" y="4232275"/>
            <a:ext cx="5661660" cy="898525"/>
          </a:xfrm>
          <a:prstGeom prst="rect">
            <a:avLst/>
          </a:prstGeom>
          <a:noFill/>
          <a:ln>
            <a:noFill/>
          </a:ln>
        </p:spPr>
        <p:txBody>
          <a:bodyPr vert="horz" wrap="square" lIns="0" tIns="0" rIns="0" bIns="0" rtlCol="0" anchor="ctr"/>
          <a:p>
            <a:pPr algn="l">
              <a:lnSpc>
                <a:spcPct val="150000"/>
              </a:lnSpc>
            </a:pPr>
            <a:r>
              <a:rPr kumimoji="1" lang="en-US" altLang="zh-CN">
                <a:ln w="12700">
                  <a:noFill/>
                </a:ln>
                <a:solidFill>
                  <a:srgbClr val="0D0D0D">
                    <a:alpha val="100000"/>
                  </a:srgbClr>
                </a:solidFill>
                <a:latin typeface="微软雅黑" panose="020B0503020204020204" charset="-122"/>
                <a:ea typeface="微软雅黑" panose="020B0503020204020204" charset="-122"/>
                <a:cs typeface="微软雅黑" panose="020B0503020204020204" charset="-122"/>
              </a:rPr>
              <a:t>兴吉成智慧仓储计划将订阅制收入占比从30%提升至60%，实现商业模式的转型升级。</a:t>
            </a:r>
            <a:endParaRPr kumimoji="1" lang="en-US" altLang="zh-CN">
              <a:ln w="12700">
                <a:noFill/>
              </a:ln>
              <a:solidFill>
                <a:srgbClr val="0D0D0D">
                  <a:alpha val="100000"/>
                </a:srgbClr>
              </a:solidFill>
              <a:latin typeface="微软雅黑" panose="020B0503020204020204" charset="-122"/>
              <a:ea typeface="微软雅黑" panose="020B0503020204020204" charset="-122"/>
              <a:cs typeface="微软雅黑" panose="020B0503020204020204" charset="-122"/>
            </a:endParaRPr>
          </a:p>
        </p:txBody>
      </p:sp>
      <p:sp>
        <p:nvSpPr>
          <p:cNvPr id="14" name="标题 1"/>
          <p:cNvSpPr txBox="1"/>
          <p:nvPr/>
        </p:nvSpPr>
        <p:spPr>
          <a:xfrm>
            <a:off x="2237740" y="4411980"/>
            <a:ext cx="2633345" cy="400050"/>
          </a:xfrm>
          <a:prstGeom prst="rect">
            <a:avLst/>
          </a:prstGeom>
          <a:noFill/>
          <a:ln>
            <a:noFill/>
          </a:ln>
        </p:spPr>
        <p:txBody>
          <a:bodyPr vert="horz" wrap="square" lIns="0" tIns="0" rIns="0" bIns="0" rtlCol="0" anchor="ctr"/>
          <a:p>
            <a:pPr algn="ctr">
              <a:lnSpc>
                <a:spcPct val="110000"/>
              </a:lnSpc>
            </a:pPr>
            <a:r>
              <a:rPr kumimoji="1" lang="en-US" altLang="zh-CN"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rPr>
              <a:t>订阅制收入占比目标</a:t>
            </a:r>
            <a:endParaRPr kumimoji="1" lang="en-US" altLang="zh-CN"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15" name="标题 1"/>
          <p:cNvSpPr txBox="1"/>
          <p:nvPr/>
        </p:nvSpPr>
        <p:spPr>
          <a:xfrm rot="5400000">
            <a:off x="4794885" y="4573190"/>
            <a:ext cx="137160" cy="118241"/>
          </a:xfrm>
          <a:prstGeom prst="triangle">
            <a:avLst/>
          </a:prstGeom>
          <a:solidFill>
            <a:srgbClr val="315EE3"/>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2" name="矩形 1"/>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120015" y="145415"/>
            <a:ext cx="3890010"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商业模式</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创新</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箭头"/>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5548630" y="3101975"/>
            <a:ext cx="914400" cy="914400"/>
          </a:xfrm>
          <a:prstGeom prst="rect">
            <a:avLst/>
          </a:prstGeom>
        </p:spPr>
      </p:pic>
      <p:sp>
        <p:nvSpPr>
          <p:cNvPr id="5" name="圆角矩形 4"/>
          <p:cNvSpPr/>
          <p:nvPr>
            <p:custDataLst>
              <p:tags r:id="rId4"/>
            </p:custDataLst>
          </p:nvPr>
        </p:nvSpPr>
        <p:spPr>
          <a:xfrm>
            <a:off x="1335405" y="1612265"/>
            <a:ext cx="4014470" cy="4156710"/>
          </a:xfrm>
          <a:prstGeom prst="roundRect">
            <a:avLst>
              <a:gd name="adj" fmla="val 6857"/>
            </a:avLst>
          </a:prstGeom>
          <a:solidFill>
            <a:schemeClr val="bg1"/>
          </a:solidFill>
          <a:ln>
            <a:noFill/>
          </a:ln>
          <a:effectLst>
            <a:outerShdw blurRad="508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6"/>
          <p:cNvSpPr/>
          <p:nvPr>
            <p:custDataLst>
              <p:tags r:id="rId5"/>
            </p:custDataLst>
          </p:nvPr>
        </p:nvSpPr>
        <p:spPr>
          <a:xfrm>
            <a:off x="1335405" y="5632450"/>
            <a:ext cx="4010025" cy="149860"/>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76" h="236">
                <a:moveTo>
                  <a:pt x="0" y="0"/>
                </a:moveTo>
                <a:lnTo>
                  <a:pt x="3976" y="0"/>
                </a:lnTo>
                <a:lnTo>
                  <a:pt x="3975" y="5"/>
                </a:lnTo>
                <a:cubicBezTo>
                  <a:pt x="3955" y="136"/>
                  <a:pt x="3842" y="236"/>
                  <a:pt x="3705" y="236"/>
                </a:cubicBezTo>
                <a:lnTo>
                  <a:pt x="270" y="236"/>
                </a:lnTo>
                <a:cubicBezTo>
                  <a:pt x="134" y="236"/>
                  <a:pt x="21" y="136"/>
                  <a:pt x="1" y="5"/>
                </a:cubicBezTo>
                <a:lnTo>
                  <a:pt x="0" y="0"/>
                </a:lnTo>
                <a:close/>
              </a:path>
            </a:pathLst>
          </a:custGeom>
          <a:gradFill>
            <a:gsLst>
              <a:gs pos="0">
                <a:srgbClr val="85C2FB"/>
              </a:gs>
              <a:gs pos="100000">
                <a:srgbClr val="2891F7"/>
              </a:gs>
            </a:gsLst>
            <a:lin ang="2700000" scaled="0"/>
          </a:gradFill>
          <a:ln>
            <a:noFill/>
          </a:ln>
          <a:effectLst>
            <a:outerShdw blurRad="190500" dist="76200" dir="2700000" algn="tl" rotWithShape="0">
              <a:srgbClr val="2D7EE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sp>
        <p:nvSpPr>
          <p:cNvPr id="14" name="圆角矩形 13"/>
          <p:cNvSpPr/>
          <p:nvPr>
            <p:custDataLst>
              <p:tags r:id="rId6"/>
            </p:custDataLst>
          </p:nvPr>
        </p:nvSpPr>
        <p:spPr>
          <a:xfrm>
            <a:off x="6661785" y="1612265"/>
            <a:ext cx="4014470" cy="4156710"/>
          </a:xfrm>
          <a:prstGeom prst="roundRect">
            <a:avLst>
              <a:gd name="adj" fmla="val 6857"/>
            </a:avLst>
          </a:prstGeom>
          <a:solidFill>
            <a:schemeClr val="bg1"/>
          </a:solidFill>
          <a:ln>
            <a:noFill/>
          </a:ln>
          <a:effectLst>
            <a:outerShdw blurRad="508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任意多边形 14"/>
          <p:cNvSpPr/>
          <p:nvPr>
            <p:custDataLst>
              <p:tags r:id="rId7"/>
            </p:custDataLst>
          </p:nvPr>
        </p:nvSpPr>
        <p:spPr>
          <a:xfrm>
            <a:off x="6661150" y="5652135"/>
            <a:ext cx="4010025" cy="149860"/>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76" h="236">
                <a:moveTo>
                  <a:pt x="0" y="0"/>
                </a:moveTo>
                <a:lnTo>
                  <a:pt x="3976" y="0"/>
                </a:lnTo>
                <a:lnTo>
                  <a:pt x="3975" y="5"/>
                </a:lnTo>
                <a:cubicBezTo>
                  <a:pt x="3955" y="136"/>
                  <a:pt x="3842" y="236"/>
                  <a:pt x="3705" y="236"/>
                </a:cubicBezTo>
                <a:lnTo>
                  <a:pt x="270" y="236"/>
                </a:lnTo>
                <a:cubicBezTo>
                  <a:pt x="134" y="236"/>
                  <a:pt x="21" y="136"/>
                  <a:pt x="1" y="5"/>
                </a:cubicBezTo>
                <a:lnTo>
                  <a:pt x="0" y="0"/>
                </a:lnTo>
                <a:close/>
              </a:path>
            </a:pathLst>
          </a:custGeom>
          <a:gradFill>
            <a:gsLst>
              <a:gs pos="0">
                <a:srgbClr val="85C2FB"/>
              </a:gs>
              <a:gs pos="100000">
                <a:srgbClr val="2891F7"/>
              </a:gs>
            </a:gsLst>
            <a:lin ang="2700000" scaled="0"/>
          </a:gradFill>
          <a:ln>
            <a:noFill/>
          </a:ln>
          <a:effectLst>
            <a:outerShdw blurRad="190500" dist="76200" dir="2700000" algn="tl" rotWithShape="0">
              <a:srgbClr val="2D7EE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200">
              <a:sym typeface="+mn-ea"/>
            </a:endParaRPr>
          </a:p>
        </p:txBody>
      </p:sp>
      <p:pic>
        <p:nvPicPr>
          <p:cNvPr id="3" name="图片 2" descr="untitled6"/>
          <p:cNvPicPr>
            <a:picLocks noChangeAspect="1"/>
          </p:cNvPicPr>
          <p:nvPr>
            <p:custDataLst>
              <p:tags r:id="rId8"/>
            </p:custDataLst>
          </p:nvPr>
        </p:nvPicPr>
        <p:blipFill>
          <a:blip r:embed="rId9">
            <a:lum bright="6000" contrast="18000"/>
          </a:blip>
          <a:srcRect l="39118" t="24288" r="30000" b="16742"/>
          <a:stretch>
            <a:fillRect/>
          </a:stretch>
        </p:blipFill>
        <p:spPr>
          <a:xfrm>
            <a:off x="10064115" y="1181735"/>
            <a:ext cx="1031240" cy="1108075"/>
          </a:xfrm>
          <a:prstGeom prst="rect">
            <a:avLst/>
          </a:prstGeom>
          <a:effectLst>
            <a:outerShdw blurRad="571500" dist="266700" dir="2700000" algn="tl" rotWithShape="0">
              <a:srgbClr val="449FF6">
                <a:alpha val="40000"/>
              </a:srgbClr>
            </a:outerShdw>
          </a:effectLst>
        </p:spPr>
      </p:pic>
      <p:pic>
        <p:nvPicPr>
          <p:cNvPr id="4" name="图片 3" descr="untitled7"/>
          <p:cNvPicPr>
            <a:picLocks noChangeAspect="1"/>
          </p:cNvPicPr>
          <p:nvPr>
            <p:custDataLst>
              <p:tags r:id="rId10"/>
            </p:custDataLst>
          </p:nvPr>
        </p:nvPicPr>
        <p:blipFill>
          <a:blip r:embed="rId11">
            <a:lum bright="6000" contrast="18000"/>
          </a:blip>
          <a:srcRect l="30004" t="32601" r="32003" b="17243"/>
          <a:stretch>
            <a:fillRect/>
          </a:stretch>
        </p:blipFill>
        <p:spPr>
          <a:xfrm>
            <a:off x="695325" y="4665345"/>
            <a:ext cx="1257300" cy="967105"/>
          </a:xfrm>
          <a:prstGeom prst="rect">
            <a:avLst/>
          </a:prstGeom>
          <a:effectLst>
            <a:outerShdw blurRad="571500" dist="266700" dir="2700000" algn="tl" rotWithShape="0">
              <a:srgbClr val="449FF6">
                <a:alpha val="40000"/>
              </a:srgbClr>
            </a:outerShdw>
          </a:effectLst>
        </p:spPr>
      </p:pic>
      <p:sp>
        <p:nvSpPr>
          <p:cNvPr id="45" name="文本框 44" descr="7b0a202020202262756c6c6574223a20227b5c2263617465676f727949645c223a5c225c222c5c2274656d706c61746549645c223a32303233313539307d220a7d0a"/>
          <p:cNvSpPr txBox="1"/>
          <p:nvPr>
            <p:custDataLst>
              <p:tags r:id="rId12"/>
            </p:custDataLst>
          </p:nvPr>
        </p:nvSpPr>
        <p:spPr>
          <a:xfrm>
            <a:off x="1667510" y="2289810"/>
            <a:ext cx="3396615" cy="1630045"/>
          </a:xfrm>
          <a:prstGeom prst="rect">
            <a:avLst/>
          </a:prstGeom>
          <a:noFill/>
        </p:spPr>
        <p:txBody>
          <a:bodyPr wrap="square" rtlCol="0">
            <a:spAutoFit/>
          </a:bodyPr>
          <a:p>
            <a:pPr marL="342900" indent="-342900">
              <a:buFont typeface="Arial" panose="020B0604020202020204" pitchFamily="34" charset="0"/>
              <a:buBlip>
                <a:blip r:embed="rId13"/>
              </a:buBlip>
            </a:pPr>
            <a:r>
              <a:rPr kumimoji="1" lang="en-US" altLang="zh-CN" sz="2000">
                <a:ln w="12700">
                  <a:noFill/>
                </a:ln>
                <a:solidFill>
                  <a:srgbClr val="262626">
                    <a:alpha val="100000"/>
                  </a:srgbClr>
                </a:solidFill>
                <a:latin typeface="微软雅黑" panose="020B0503020204020204" charset="-122"/>
                <a:ea typeface="微软雅黑" panose="020B0503020204020204" charset="-122"/>
                <a:cs typeface="Source Han Sans" panose="020B0500000000000000" charset="-122"/>
                <a:sym typeface="+mn-ea"/>
              </a:rPr>
              <a:t>兴吉成智慧仓储的合作伙伴矩阵包括硬件厂商、技术平台、行业协会、高校实验室等多个领域的合作伙伴。</a:t>
            </a:r>
            <a:endParaRPr kumimoji="1" lang="en-US" altLang="zh-CN" sz="2000">
              <a:ln w="12700">
                <a:noFill/>
              </a:ln>
              <a:solidFill>
                <a:srgbClr val="262626">
                  <a:alpha val="100000"/>
                </a:srgbClr>
              </a:solidFill>
              <a:latin typeface="微软雅黑" panose="020B0503020204020204" charset="-122"/>
              <a:ea typeface="微软雅黑" panose="020B0503020204020204" charset="-122"/>
              <a:cs typeface="Source Han Sans" panose="020B0500000000000000" charset="-122"/>
              <a:sym typeface="+mn-ea"/>
            </a:endParaRPr>
          </a:p>
        </p:txBody>
      </p:sp>
      <p:sp>
        <p:nvSpPr>
          <p:cNvPr id="16" name="文本框 15" descr="7b0a202020202262756c6c6574223a20227b5c2263617465676f727949645c223a5c225c222c5c2274656d706c61746549645c223a32303233313539347d220a7d0a"/>
          <p:cNvSpPr txBox="1"/>
          <p:nvPr>
            <p:custDataLst>
              <p:tags r:id="rId14"/>
            </p:custDataLst>
          </p:nvPr>
        </p:nvSpPr>
        <p:spPr>
          <a:xfrm>
            <a:off x="6947535" y="2289810"/>
            <a:ext cx="3396615" cy="1630045"/>
          </a:xfrm>
          <a:prstGeom prst="rect">
            <a:avLst/>
          </a:prstGeom>
          <a:noFill/>
        </p:spPr>
        <p:txBody>
          <a:bodyPr wrap="square" rtlCol="0">
            <a:spAutoFit/>
          </a:bodyPr>
          <a:p>
            <a:pPr marL="342900" indent="-342900">
              <a:buFont typeface="Arial" panose="020B0604020202020204" pitchFamily="34" charset="0"/>
              <a:buBlip>
                <a:blip r:embed="rId15"/>
              </a:buBlip>
            </a:pPr>
            <a:r>
              <a:rPr lang="zh-CN" altLang="en-US" sz="2000">
                <a:latin typeface="微软雅黑" panose="020B0503020204020204" charset="-122"/>
                <a:ea typeface="微软雅黑" panose="020B0503020204020204" charset="-122"/>
                <a:cs typeface="微软雅黑" panose="020B0503020204020204" charset="-122"/>
              </a:rPr>
              <a:t>兴吉成智慧仓储与合作伙伴共同开展了复合机器人联合研发基地等产学研合作项目，推动了技术的创新和应用。</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6" name="矩形 5"/>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120015" y="145415"/>
            <a:ext cx="3890010"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生态共建</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计划</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
        <p:nvSpPr>
          <p:cNvPr id="10" name="标题 1"/>
          <p:cNvSpPr txBox="1"/>
          <p:nvPr>
            <p:custDataLst>
              <p:tags r:id="rId16"/>
            </p:custDataLst>
          </p:nvPr>
        </p:nvSpPr>
        <p:spPr>
          <a:xfrm>
            <a:off x="2452974" y="1765424"/>
            <a:ext cx="1779936" cy="400110"/>
          </a:xfrm>
          <a:prstGeom prst="rect">
            <a:avLst/>
          </a:prstGeom>
          <a:noFill/>
          <a:ln>
            <a:noFill/>
          </a:ln>
        </p:spPr>
        <p:txBody>
          <a:bodyPr vert="horz" wrap="square" lIns="0" tIns="0" rIns="0" bIns="0" rtlCol="0" anchor="ctr"/>
          <a:p>
            <a:pPr algn="ctr">
              <a:lnSpc>
                <a:spcPct val="110000"/>
              </a:lnSpc>
            </a:pPr>
            <a:r>
              <a:rPr kumimoji="1" lang="zh-CN" altLang="en-US"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rPr>
              <a:t>合作伙伴</a:t>
            </a:r>
            <a:r>
              <a:rPr kumimoji="1" lang="zh-CN" altLang="en-US"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rPr>
              <a:t>矩阵</a:t>
            </a:r>
            <a:endParaRPr kumimoji="1" lang="zh-CN" altLang="en-US"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9" name="标题 1"/>
          <p:cNvSpPr txBox="1"/>
          <p:nvPr>
            <p:custDataLst>
              <p:tags r:id="rId17"/>
            </p:custDataLst>
          </p:nvPr>
        </p:nvSpPr>
        <p:spPr>
          <a:xfrm>
            <a:off x="7779354" y="1765424"/>
            <a:ext cx="1779936" cy="400110"/>
          </a:xfrm>
          <a:prstGeom prst="rect">
            <a:avLst/>
          </a:prstGeom>
          <a:noFill/>
          <a:ln>
            <a:noFill/>
          </a:ln>
        </p:spPr>
        <p:txBody>
          <a:bodyPr vert="horz" wrap="square" lIns="0" tIns="0" rIns="0" bIns="0" rtlCol="0" anchor="ctr"/>
          <a:p>
            <a:pPr algn="ctr">
              <a:lnSpc>
                <a:spcPct val="110000"/>
              </a:lnSpc>
            </a:pPr>
            <a:r>
              <a:rPr kumimoji="1" lang="zh-CN" altLang="en-US"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rPr>
              <a:t>产学研合作</a:t>
            </a:r>
            <a:r>
              <a:rPr kumimoji="1" lang="zh-CN" altLang="en-US"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rPr>
              <a:t>项目</a:t>
            </a:r>
            <a:endParaRPr kumimoji="1" lang="zh-CN" altLang="en-US" sz="2000" b="1">
              <a:ln w="12700">
                <a:noFill/>
              </a:ln>
              <a:solidFill>
                <a:srgbClr val="2C75FF">
                  <a:alpha val="100000"/>
                </a:srgbClr>
              </a:solidFill>
              <a:latin typeface="微软雅黑" panose="020B0503020204020204" charset="-122"/>
              <a:ea typeface="微软雅黑" panose="020B0503020204020204" charset="-122"/>
              <a:cs typeface="Source Han Sans CN Bold" panose="020B08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 name="图片 55" descr="untitled1"/>
          <p:cNvPicPr>
            <a:picLocks noChangeAspect="1"/>
          </p:cNvPicPr>
          <p:nvPr userDrawn="1"/>
        </p:nvPicPr>
        <p:blipFill>
          <a:blip r:embed="rId1">
            <a:lum bright="12000" contrast="12000"/>
          </a:blip>
          <a:srcRect l="22292" t="11954" r="21359" b="83"/>
          <a:stretch>
            <a:fillRect/>
          </a:stretch>
        </p:blipFill>
        <p:spPr>
          <a:xfrm>
            <a:off x="5824220" y="826770"/>
            <a:ext cx="6120765" cy="5374640"/>
          </a:xfrm>
          <a:prstGeom prst="rect">
            <a:avLst/>
          </a:prstGeom>
          <a:effectLst>
            <a:outerShdw blurRad="1270000" dist="431800" dir="2700000" algn="tl" rotWithShape="0">
              <a:srgbClr val="449FF6">
                <a:alpha val="24000"/>
              </a:srgbClr>
            </a:outerShdw>
          </a:effectLst>
        </p:spPr>
      </p:pic>
      <p:sp>
        <p:nvSpPr>
          <p:cNvPr id="15" name="文本框 14"/>
          <p:cNvSpPr txBox="1"/>
          <p:nvPr userDrawn="1"/>
        </p:nvSpPr>
        <p:spPr>
          <a:xfrm>
            <a:off x="9567545" y="5903595"/>
            <a:ext cx="1941830" cy="460375"/>
          </a:xfrm>
          <a:prstGeom prst="rect">
            <a:avLst/>
          </a:prstGeom>
          <a:noFill/>
        </p:spPr>
        <p:txBody>
          <a:bodyPr wrap="square" rtlCol="0">
            <a:spAutoFit/>
          </a:bodyPr>
          <a:p>
            <a:pPr algn="r">
              <a:lnSpc>
                <a:spcPct val="150000"/>
              </a:lnSpc>
            </a:pPr>
            <a:r>
              <a:rPr lang="en-US" altLang="zh-CN" sz="1600">
                <a:solidFill>
                  <a:schemeClr val="tx1">
                    <a:lumMod val="85000"/>
                    <a:lumOff val="15000"/>
                  </a:schemeClr>
                </a:solidFill>
                <a:latin typeface="HarmonyOS Sans SC" panose="00000500000000000000" charset="-122"/>
                <a:ea typeface="HarmonyOS Sans SC" panose="00000500000000000000" charset="-122"/>
                <a:cs typeface="HarmonyOS Sans SC" panose="00000500000000000000" charset="-122"/>
                <a:sym typeface="+mn-ea"/>
              </a:rPr>
              <a:t>www.ld8848.cn</a:t>
            </a:r>
            <a:endParaRPr lang="en-US" altLang="zh-CN" sz="1600">
              <a:solidFill>
                <a:schemeClr val="tx1">
                  <a:lumMod val="85000"/>
                  <a:lumOff val="15000"/>
                </a:schemeClr>
              </a:solidFill>
              <a:latin typeface="HarmonyOS Sans SC" panose="00000500000000000000" charset="-122"/>
              <a:ea typeface="HarmonyOS Sans SC" panose="00000500000000000000" charset="-122"/>
              <a:cs typeface="HarmonyOS Sans SC" panose="00000500000000000000" charset="-122"/>
              <a:sym typeface="+mn-ea"/>
            </a:endParaRPr>
          </a:p>
        </p:txBody>
      </p:sp>
      <p:sp>
        <p:nvSpPr>
          <p:cNvPr id="6" name="文本框 5"/>
          <p:cNvSpPr txBox="1"/>
          <p:nvPr userDrawn="1"/>
        </p:nvSpPr>
        <p:spPr>
          <a:xfrm>
            <a:off x="483870" y="1976120"/>
            <a:ext cx="5995035" cy="1014730"/>
          </a:xfrm>
          <a:prstGeom prst="rect">
            <a:avLst/>
          </a:prstGeom>
          <a:noFill/>
        </p:spPr>
        <p:txBody>
          <a:bodyPr wrap="square" rtlCol="0">
            <a:spAutoFit/>
          </a:bodyPr>
          <a:p>
            <a:pPr algn="l"/>
            <a:r>
              <a:rPr lang="zh-CN" altLang="en-US" sz="6000" b="1">
                <a:gradFill>
                  <a:gsLst>
                    <a:gs pos="0">
                      <a:srgbClr val="66C3FF"/>
                    </a:gs>
                    <a:gs pos="35000">
                      <a:srgbClr val="62A7FF">
                        <a:alpha val="100000"/>
                      </a:srgbClr>
                    </a:gs>
                    <a:gs pos="100000">
                      <a:srgbClr val="5E8BFF"/>
                    </a:gs>
                  </a:gsLst>
                  <a:lin ang="2700000" scaled="1"/>
                </a:gradFill>
                <a:effectLst>
                  <a:outerShdw blurRad="635000" dist="355600" dir="2700000" algn="tl" rotWithShape="0">
                    <a:srgbClr val="449FF6">
                      <a:alpha val="35000"/>
                    </a:srgbClr>
                  </a:outerShdw>
                </a:effectLst>
                <a:latin typeface="微软雅黑" panose="020B0503020204020204" charset="-122"/>
                <a:ea typeface="微软雅黑" panose="020B0503020204020204" charset="-122"/>
                <a:cs typeface="HarmonyOS Sans SC Black" panose="00000A00000000000000" charset="-122"/>
              </a:rPr>
              <a:t>兴吉成</a:t>
            </a:r>
            <a:r>
              <a:rPr lang="zh-CN" altLang="en-US" sz="6000" b="1">
                <a:gradFill>
                  <a:gsLst>
                    <a:gs pos="0">
                      <a:srgbClr val="66C3FF"/>
                    </a:gs>
                    <a:gs pos="35000">
                      <a:srgbClr val="62A7FF">
                        <a:alpha val="100000"/>
                      </a:srgbClr>
                    </a:gs>
                    <a:gs pos="100000">
                      <a:srgbClr val="5E8BFF"/>
                    </a:gs>
                  </a:gsLst>
                  <a:lin ang="2700000" scaled="1"/>
                </a:gradFill>
                <a:effectLst>
                  <a:outerShdw blurRad="635000" dist="355600" dir="2700000" algn="tl" rotWithShape="0">
                    <a:srgbClr val="449FF6">
                      <a:alpha val="35000"/>
                    </a:srgbClr>
                  </a:outerShdw>
                </a:effectLst>
                <a:latin typeface="微软雅黑" panose="020B0503020204020204" charset="-122"/>
                <a:ea typeface="微软雅黑" panose="020B0503020204020204" charset="-122"/>
                <a:cs typeface="HarmonyOS Sans SC Black" panose="00000A00000000000000" charset="-122"/>
              </a:rPr>
              <a:t>智慧仓储</a:t>
            </a:r>
            <a:endParaRPr lang="zh-CN" altLang="en-US" sz="6000" b="1">
              <a:gradFill>
                <a:gsLst>
                  <a:gs pos="0">
                    <a:srgbClr val="66C3FF"/>
                  </a:gs>
                  <a:gs pos="35000">
                    <a:srgbClr val="62A7FF">
                      <a:alpha val="100000"/>
                    </a:srgbClr>
                  </a:gs>
                  <a:gs pos="100000">
                    <a:srgbClr val="5E8BFF"/>
                  </a:gs>
                </a:gsLst>
                <a:lin ang="2700000" scaled="1"/>
              </a:gradFill>
              <a:effectLst>
                <a:outerShdw blurRad="635000" dist="355600" dir="2700000" algn="tl" rotWithShape="0">
                  <a:srgbClr val="449FF6">
                    <a:alpha val="35000"/>
                  </a:srgbClr>
                </a:outerShdw>
              </a:effectLst>
              <a:latin typeface="微软雅黑" panose="020B0503020204020204" charset="-122"/>
              <a:ea typeface="微软雅黑" panose="020B0503020204020204" charset="-122"/>
              <a:cs typeface="HarmonyOS Sans SC Black" panose="00000A00000000000000" charset="-122"/>
            </a:endParaRPr>
          </a:p>
        </p:txBody>
      </p:sp>
      <p:sp>
        <p:nvSpPr>
          <p:cNvPr id="2" name="文本框 1"/>
          <p:cNvSpPr txBox="1"/>
          <p:nvPr userDrawn="1"/>
        </p:nvSpPr>
        <p:spPr>
          <a:xfrm>
            <a:off x="483870" y="3106420"/>
            <a:ext cx="7855585" cy="645160"/>
          </a:xfrm>
          <a:prstGeom prst="rect">
            <a:avLst/>
          </a:prstGeom>
          <a:noFill/>
        </p:spPr>
        <p:txBody>
          <a:bodyPr wrap="square" rtlCol="0">
            <a:spAutoFit/>
          </a:bodyPr>
          <a:p>
            <a:pPr algn="l">
              <a:lnSpc>
                <a:spcPct val="90000"/>
              </a:lnSpc>
            </a:pPr>
            <a:r>
              <a:rPr lang="zh-CN" altLang="en-US" sz="4000" b="1">
                <a:solidFill>
                  <a:schemeClr val="tx1">
                    <a:lumMod val="85000"/>
                    <a:lumOff val="15000"/>
                  </a:schemeClr>
                </a:solidFill>
                <a:effectLst/>
                <a:latin typeface="微软雅黑" panose="020B0503020204020204" charset="-122"/>
                <a:ea typeface="微软雅黑" panose="020B0503020204020204" charset="-122"/>
                <a:cs typeface="HarmonyOS Sans SC Black" panose="00000A00000000000000" charset="-122"/>
              </a:rPr>
              <a:t>打造数智化供应链的中枢引擎</a:t>
            </a:r>
            <a:endParaRPr lang="zh-CN" altLang="en-US" sz="4000" b="1">
              <a:solidFill>
                <a:schemeClr val="tx1">
                  <a:lumMod val="85000"/>
                  <a:lumOff val="15000"/>
                </a:schemeClr>
              </a:solidFill>
              <a:effectLst/>
              <a:latin typeface="微软雅黑" panose="020B0503020204020204" charset="-122"/>
              <a:ea typeface="微软雅黑" panose="020B0503020204020204" charset="-122"/>
              <a:cs typeface="HarmonyOS Sans SC Black" panose="00000A00000000000000" charset="-122"/>
            </a:endParaRPr>
          </a:p>
        </p:txBody>
      </p:sp>
      <p:sp>
        <p:nvSpPr>
          <p:cNvPr id="8" name="对角圆角矩形 7"/>
          <p:cNvSpPr/>
          <p:nvPr/>
        </p:nvSpPr>
        <p:spPr>
          <a:xfrm>
            <a:off x="669925" y="4572000"/>
            <a:ext cx="4448810" cy="464185"/>
          </a:xfrm>
          <a:prstGeom prst="round2DiagRect">
            <a:avLst>
              <a:gd name="adj1" fmla="val 50000"/>
              <a:gd name="adj2" fmla="val 0"/>
            </a:avLst>
          </a:prstGeom>
          <a:gradFill>
            <a:gsLst>
              <a:gs pos="0">
                <a:srgbClr val="449FF6"/>
              </a:gs>
              <a:gs pos="77000">
                <a:srgbClr val="87CFF7"/>
              </a:gs>
            </a:gsLst>
            <a:lin ang="2100000" scaled="0"/>
          </a:gradFill>
          <a:ln w="28575">
            <a:no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26" name="文本框 25"/>
          <p:cNvSpPr txBox="1"/>
          <p:nvPr userDrawn="1"/>
        </p:nvSpPr>
        <p:spPr>
          <a:xfrm>
            <a:off x="511810" y="3630930"/>
            <a:ext cx="7084695" cy="414020"/>
          </a:xfrm>
          <a:prstGeom prst="rect">
            <a:avLst/>
          </a:prstGeom>
          <a:noFill/>
        </p:spPr>
        <p:txBody>
          <a:bodyPr wrap="square" rtlCol="0">
            <a:spAutoFit/>
          </a:bodyPr>
          <a:p>
            <a:pPr algn="l">
              <a:lnSpc>
                <a:spcPct val="150000"/>
              </a:lnSpc>
            </a:pPr>
            <a:r>
              <a:rPr lang="en-US" altLang="zh-CN" sz="1400">
                <a:solidFill>
                  <a:schemeClr val="tx1">
                    <a:lumMod val="85000"/>
                    <a:lumOff val="15000"/>
                    <a:alpha val="60000"/>
                  </a:schemeClr>
                </a:solidFill>
                <a:latin typeface="HarmonyOS Sans SC" panose="00000500000000000000" charset="-122"/>
                <a:ea typeface="HarmonyOS Sans SC" panose="00000500000000000000" charset="-122"/>
                <a:cs typeface="HarmonyOS Sans SC" panose="00000500000000000000" charset="-122"/>
                <a:sym typeface="+mn-ea"/>
              </a:rPr>
              <a:t>Create a flexible hub engine for digital intelligent supply chain</a:t>
            </a:r>
            <a:endParaRPr lang="en-US" altLang="zh-CN" sz="1400">
              <a:solidFill>
                <a:schemeClr val="tx1">
                  <a:lumMod val="85000"/>
                  <a:lumOff val="15000"/>
                  <a:alpha val="60000"/>
                </a:schemeClr>
              </a:solidFill>
              <a:latin typeface="HarmonyOS Sans SC" panose="00000500000000000000" charset="-122"/>
              <a:ea typeface="HarmonyOS Sans SC" panose="00000500000000000000" charset="-122"/>
              <a:cs typeface="HarmonyOS Sans SC" panose="00000500000000000000" charset="-122"/>
              <a:sym typeface="+mn-ea"/>
            </a:endParaRPr>
          </a:p>
        </p:txBody>
      </p:sp>
      <p:pic>
        <p:nvPicPr>
          <p:cNvPr id="4" name="图片 3" descr="来订3"/>
          <p:cNvPicPr>
            <a:picLocks noChangeAspect="1"/>
          </p:cNvPicPr>
          <p:nvPr/>
        </p:nvPicPr>
        <p:blipFill>
          <a:blip r:embed="rId2"/>
          <a:stretch>
            <a:fillRect/>
          </a:stretch>
        </p:blipFill>
        <p:spPr>
          <a:xfrm>
            <a:off x="591185" y="333375"/>
            <a:ext cx="532130" cy="532130"/>
          </a:xfrm>
          <a:prstGeom prst="rect">
            <a:avLst/>
          </a:prstGeom>
          <a:effectLst>
            <a:outerShdw blurRad="1270000" dist="203200" dir="2700000" sx="125000" sy="125000" algn="tl" rotWithShape="0">
              <a:srgbClr val="5592ED">
                <a:alpha val="40000"/>
              </a:srgbClr>
            </a:outerShdw>
          </a:effectLst>
        </p:spPr>
      </p:pic>
      <p:sp>
        <p:nvSpPr>
          <p:cNvPr id="113" name="文本框 112"/>
          <p:cNvSpPr txBox="1"/>
          <p:nvPr>
            <p:custDataLst>
              <p:tags r:id="rId3"/>
            </p:custDataLst>
          </p:nvPr>
        </p:nvSpPr>
        <p:spPr>
          <a:xfrm>
            <a:off x="808990" y="4608830"/>
            <a:ext cx="4246245" cy="398780"/>
          </a:xfrm>
          <a:prstGeom prst="rect">
            <a:avLst/>
          </a:prstGeom>
          <a:noFill/>
        </p:spPr>
        <p:txBody>
          <a:bodyPr wrap="square" rtlCol="0">
            <a:spAutoFit/>
          </a:bodyPr>
          <a:p>
            <a:pPr algn="ctr"/>
            <a:r>
              <a:rPr lang="zh-CN" altLang="en-US" sz="2000" b="1">
                <a:solidFill>
                  <a:schemeClr val="bg1"/>
                </a:solidFill>
                <a:effectLst/>
                <a:latin typeface="微软雅黑" panose="020B0503020204020204" charset="-122"/>
                <a:ea typeface="微软雅黑" panose="020B0503020204020204" charset="-122"/>
                <a:cs typeface="HarmonyOS Sans SC Black" panose="00000A00000000000000" charset="-122"/>
              </a:rPr>
              <a:t>东莞市丰派软件科技有限公司</a:t>
            </a:r>
            <a:endParaRPr lang="zh-CN" altLang="en-US" sz="2000" b="1">
              <a:solidFill>
                <a:schemeClr val="bg1"/>
              </a:solidFill>
              <a:effectLst/>
              <a:latin typeface="微软雅黑" panose="020B0503020204020204" charset="-122"/>
              <a:ea typeface="微软雅黑" panose="020B0503020204020204" charset="-122"/>
              <a:cs typeface="HarmonyOS Sans SC Black" panose="00000A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 name="文本框 109"/>
          <p:cNvSpPr txBox="1"/>
          <p:nvPr/>
        </p:nvSpPr>
        <p:spPr>
          <a:xfrm>
            <a:off x="5272405" y="631190"/>
            <a:ext cx="1647190" cy="829945"/>
          </a:xfrm>
          <a:prstGeom prst="rect">
            <a:avLst/>
          </a:prstGeom>
          <a:noFill/>
        </p:spPr>
        <p:txBody>
          <a:bodyPr wrap="square" rtlCol="0">
            <a:spAutoFit/>
          </a:bodyPr>
          <a:p>
            <a:pPr algn="ctr"/>
            <a:r>
              <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rPr>
              <a:t>目录</a:t>
            </a:r>
            <a:endPar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
        <p:nvSpPr>
          <p:cNvPr id="113" name="文本框 112"/>
          <p:cNvSpPr txBox="1"/>
          <p:nvPr>
            <p:custDataLst>
              <p:tags r:id="rId1"/>
            </p:custDataLst>
          </p:nvPr>
        </p:nvSpPr>
        <p:spPr>
          <a:xfrm>
            <a:off x="967740" y="4207828"/>
            <a:ext cx="1744345" cy="829945"/>
          </a:xfrm>
          <a:prstGeom prst="rect">
            <a:avLst/>
          </a:prstGeom>
          <a:noFill/>
        </p:spPr>
        <p:txBody>
          <a:bodyPr wrap="square" rtlCol="0">
            <a:spAutoFit/>
          </a:bodyPr>
          <a:p>
            <a:pPr algn="ctr"/>
            <a:r>
              <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rPr>
              <a:t>行业挑战与项目</a:t>
            </a:r>
            <a:r>
              <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rPr>
              <a:t>背景</a:t>
            </a:r>
            <a:endPar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pic>
        <p:nvPicPr>
          <p:cNvPr id="8" name="图片 7" descr="untitled8"/>
          <p:cNvPicPr>
            <a:picLocks noChangeAspect="1"/>
          </p:cNvPicPr>
          <p:nvPr>
            <p:custDataLst>
              <p:tags r:id="rId2"/>
            </p:custDataLst>
          </p:nvPr>
        </p:nvPicPr>
        <p:blipFill>
          <a:blip r:embed="rId3">
            <a:lum bright="6000" contrast="12000"/>
          </a:blip>
          <a:stretch>
            <a:fillRect/>
          </a:stretch>
        </p:blipFill>
        <p:spPr>
          <a:xfrm>
            <a:off x="826135" y="1831340"/>
            <a:ext cx="2061845" cy="2061845"/>
          </a:xfrm>
          <a:prstGeom prst="rect">
            <a:avLst/>
          </a:prstGeom>
          <a:effectLst>
            <a:outerShdw blurRad="723900" dist="393700" dir="2700000" algn="tl" rotWithShape="0">
              <a:srgbClr val="71A1FA">
                <a:alpha val="40000"/>
              </a:srgbClr>
            </a:outerShdw>
          </a:effectLst>
        </p:spPr>
      </p:pic>
      <p:sp>
        <p:nvSpPr>
          <p:cNvPr id="118" name="文本框 117"/>
          <p:cNvSpPr txBox="1"/>
          <p:nvPr>
            <p:custDataLst>
              <p:tags r:id="rId4"/>
            </p:custDataLst>
          </p:nvPr>
        </p:nvSpPr>
        <p:spPr>
          <a:xfrm>
            <a:off x="6740843" y="4207828"/>
            <a:ext cx="1744345" cy="829945"/>
          </a:xfrm>
          <a:prstGeom prst="rect">
            <a:avLst/>
          </a:prstGeom>
          <a:noFill/>
        </p:spPr>
        <p:txBody>
          <a:bodyPr wrap="square" rtlCol="0">
            <a:spAutoFit/>
          </a:bodyPr>
          <a:p>
            <a:pPr algn="ctr"/>
            <a:r>
              <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rPr>
              <a:t>主要功能与成功</a:t>
            </a:r>
            <a:r>
              <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rPr>
              <a:t>案例</a:t>
            </a:r>
            <a:endPar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pic>
        <p:nvPicPr>
          <p:cNvPr id="9" name="图片 8" descr="untitled9"/>
          <p:cNvPicPr>
            <a:picLocks noChangeAspect="1"/>
          </p:cNvPicPr>
          <p:nvPr>
            <p:custDataLst>
              <p:tags r:id="rId5"/>
            </p:custDataLst>
          </p:nvPr>
        </p:nvPicPr>
        <p:blipFill>
          <a:blip r:embed="rId6">
            <a:lum bright="6000" contrast="12000"/>
          </a:blip>
          <a:stretch>
            <a:fillRect/>
          </a:stretch>
        </p:blipFill>
        <p:spPr>
          <a:xfrm>
            <a:off x="3637915" y="1831340"/>
            <a:ext cx="2061845" cy="2061845"/>
          </a:xfrm>
          <a:prstGeom prst="rect">
            <a:avLst/>
          </a:prstGeom>
          <a:effectLst>
            <a:outerShdw blurRad="723900" dist="393700" dir="2700000" algn="tl" rotWithShape="0">
              <a:srgbClr val="71A1FA">
                <a:alpha val="40000"/>
              </a:srgbClr>
            </a:outerShdw>
          </a:effectLst>
        </p:spPr>
      </p:pic>
      <p:sp>
        <p:nvSpPr>
          <p:cNvPr id="121" name="文本框 120"/>
          <p:cNvSpPr txBox="1"/>
          <p:nvPr>
            <p:custDataLst>
              <p:tags r:id="rId7"/>
            </p:custDataLst>
          </p:nvPr>
        </p:nvSpPr>
        <p:spPr>
          <a:xfrm>
            <a:off x="9552940" y="4207828"/>
            <a:ext cx="1744345" cy="829945"/>
          </a:xfrm>
          <a:prstGeom prst="rect">
            <a:avLst/>
          </a:prstGeom>
          <a:noFill/>
        </p:spPr>
        <p:txBody>
          <a:bodyPr wrap="square" rtlCol="0">
            <a:spAutoFit/>
          </a:bodyPr>
          <a:p>
            <a:pPr algn="ctr"/>
            <a:r>
              <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rPr>
              <a:t>未来发展与</a:t>
            </a:r>
            <a:r>
              <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rPr>
              <a:t>规划</a:t>
            </a:r>
            <a:endPar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pic>
        <p:nvPicPr>
          <p:cNvPr id="10" name="图片 9" descr="untitled10"/>
          <p:cNvPicPr>
            <a:picLocks noChangeAspect="1"/>
          </p:cNvPicPr>
          <p:nvPr>
            <p:custDataLst>
              <p:tags r:id="rId8"/>
            </p:custDataLst>
          </p:nvPr>
        </p:nvPicPr>
        <p:blipFill>
          <a:blip r:embed="rId9">
            <a:lum bright="6000" contrast="12000"/>
          </a:blip>
          <a:stretch>
            <a:fillRect/>
          </a:stretch>
        </p:blipFill>
        <p:spPr>
          <a:xfrm>
            <a:off x="6449695" y="1831340"/>
            <a:ext cx="2061845" cy="2061845"/>
          </a:xfrm>
          <a:prstGeom prst="rect">
            <a:avLst/>
          </a:prstGeom>
          <a:effectLst>
            <a:outerShdw blurRad="723900" dist="393700" dir="2700000" algn="tl" rotWithShape="0">
              <a:srgbClr val="71A1FA">
                <a:alpha val="40000"/>
              </a:srgbClr>
            </a:outerShdw>
          </a:effectLst>
        </p:spPr>
      </p:pic>
      <p:sp>
        <p:nvSpPr>
          <p:cNvPr id="16" name="椭圆 15"/>
          <p:cNvSpPr/>
          <p:nvPr>
            <p:custDataLst>
              <p:tags r:id="rId10"/>
            </p:custDataLst>
          </p:nvPr>
        </p:nvSpPr>
        <p:spPr>
          <a:xfrm>
            <a:off x="4732020" y="5377180"/>
            <a:ext cx="77470" cy="77470"/>
          </a:xfrm>
          <a:prstGeom prst="ellipse">
            <a:avLst/>
          </a:prstGeom>
          <a:gradFill>
            <a:gsLst>
              <a:gs pos="0">
                <a:srgbClr val="85C2FB"/>
              </a:gs>
              <a:gs pos="100000">
                <a:srgbClr val="2891F7"/>
              </a:gs>
            </a:gsLst>
            <a:lin ang="2700000" scaled="0"/>
          </a:gradFill>
          <a:ln>
            <a:noFill/>
          </a:ln>
          <a:effectLst>
            <a:outerShdw blurRad="190500" dist="76200" dir="2700000" algn="tl" rotWithShape="0">
              <a:srgbClr val="2D7EE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200">
              <a:sym typeface="+mn-ea"/>
            </a:endParaRPr>
          </a:p>
        </p:txBody>
      </p:sp>
      <p:sp>
        <p:nvSpPr>
          <p:cNvPr id="17" name="椭圆 16"/>
          <p:cNvSpPr/>
          <p:nvPr>
            <p:custDataLst>
              <p:tags r:id="rId11"/>
            </p:custDataLst>
          </p:nvPr>
        </p:nvSpPr>
        <p:spPr>
          <a:xfrm>
            <a:off x="7628890" y="5344160"/>
            <a:ext cx="77470" cy="77470"/>
          </a:xfrm>
          <a:prstGeom prst="ellipse">
            <a:avLst/>
          </a:prstGeom>
          <a:gradFill>
            <a:gsLst>
              <a:gs pos="0">
                <a:srgbClr val="85C2FB"/>
              </a:gs>
              <a:gs pos="100000">
                <a:srgbClr val="2891F7"/>
              </a:gs>
            </a:gsLst>
            <a:lin ang="2700000" scaled="0"/>
          </a:gradFill>
          <a:ln>
            <a:noFill/>
          </a:ln>
          <a:effectLst>
            <a:outerShdw blurRad="190500" dist="76200" dir="2700000" algn="tl" rotWithShape="0">
              <a:srgbClr val="2D7EE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200">
              <a:sym typeface="+mn-ea"/>
            </a:endParaRPr>
          </a:p>
        </p:txBody>
      </p:sp>
      <p:sp>
        <p:nvSpPr>
          <p:cNvPr id="18" name="椭圆 17"/>
          <p:cNvSpPr/>
          <p:nvPr>
            <p:custDataLst>
              <p:tags r:id="rId12"/>
            </p:custDataLst>
          </p:nvPr>
        </p:nvSpPr>
        <p:spPr>
          <a:xfrm>
            <a:off x="10426065" y="5344160"/>
            <a:ext cx="77470" cy="77470"/>
          </a:xfrm>
          <a:prstGeom prst="ellipse">
            <a:avLst/>
          </a:prstGeom>
          <a:gradFill>
            <a:gsLst>
              <a:gs pos="0">
                <a:srgbClr val="85C2FB"/>
              </a:gs>
              <a:gs pos="100000">
                <a:srgbClr val="2891F7"/>
              </a:gs>
            </a:gsLst>
            <a:lin ang="2700000" scaled="0"/>
          </a:gradFill>
          <a:ln>
            <a:noFill/>
          </a:ln>
          <a:effectLst>
            <a:outerShdw blurRad="190500" dist="76200" dir="2700000" algn="tl" rotWithShape="0">
              <a:srgbClr val="2D7EE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200">
              <a:sym typeface="+mn-ea"/>
            </a:endParaRPr>
          </a:p>
        </p:txBody>
      </p:sp>
      <p:pic>
        <p:nvPicPr>
          <p:cNvPr id="36" name="图片 35" descr="untitled11"/>
          <p:cNvPicPr>
            <a:picLocks noChangeAspect="1"/>
          </p:cNvPicPr>
          <p:nvPr>
            <p:custDataLst>
              <p:tags r:id="rId13"/>
            </p:custDataLst>
          </p:nvPr>
        </p:nvPicPr>
        <p:blipFill>
          <a:blip r:embed="rId14">
            <a:lum bright="6000" contrast="12000"/>
          </a:blip>
          <a:stretch>
            <a:fillRect/>
          </a:stretch>
        </p:blipFill>
        <p:spPr>
          <a:xfrm>
            <a:off x="9261475" y="1831340"/>
            <a:ext cx="2071370" cy="2071370"/>
          </a:xfrm>
          <a:prstGeom prst="rect">
            <a:avLst/>
          </a:prstGeom>
          <a:effectLst>
            <a:outerShdw blurRad="723900" dist="393700" dir="2700000" algn="tl" rotWithShape="0">
              <a:srgbClr val="71A1FA">
                <a:alpha val="40000"/>
              </a:srgbClr>
            </a:outerShdw>
          </a:effectLst>
        </p:spPr>
      </p:pic>
      <p:sp>
        <p:nvSpPr>
          <p:cNvPr id="6" name="文本框 5"/>
          <p:cNvSpPr txBox="1"/>
          <p:nvPr>
            <p:custDataLst>
              <p:tags r:id="rId15"/>
            </p:custDataLst>
          </p:nvPr>
        </p:nvSpPr>
        <p:spPr>
          <a:xfrm>
            <a:off x="3954145" y="4207828"/>
            <a:ext cx="1744345" cy="829945"/>
          </a:xfrm>
          <a:prstGeom prst="rect">
            <a:avLst/>
          </a:prstGeom>
          <a:noFill/>
        </p:spPr>
        <p:txBody>
          <a:bodyPr wrap="square" rtlCol="0">
            <a:spAutoFit/>
          </a:bodyPr>
          <a:p>
            <a:pPr algn="ctr"/>
            <a:r>
              <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rPr>
              <a:t>系统架构与客户</a:t>
            </a:r>
            <a:r>
              <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rPr>
              <a:t>定位</a:t>
            </a:r>
            <a:endParaRPr lang="zh-CN" altLang="en-US" sz="24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
        <p:nvSpPr>
          <p:cNvPr id="11" name="椭圆 10"/>
          <p:cNvSpPr/>
          <p:nvPr>
            <p:custDataLst>
              <p:tags r:id="rId16"/>
            </p:custDataLst>
          </p:nvPr>
        </p:nvSpPr>
        <p:spPr>
          <a:xfrm>
            <a:off x="1818005" y="5330825"/>
            <a:ext cx="77470" cy="77470"/>
          </a:xfrm>
          <a:prstGeom prst="ellipse">
            <a:avLst/>
          </a:prstGeom>
          <a:gradFill>
            <a:gsLst>
              <a:gs pos="0">
                <a:srgbClr val="85C2FB"/>
              </a:gs>
              <a:gs pos="100000">
                <a:srgbClr val="2891F7"/>
              </a:gs>
            </a:gsLst>
            <a:lin ang="2700000" scaled="0"/>
          </a:gradFill>
          <a:ln>
            <a:noFill/>
          </a:ln>
          <a:effectLst>
            <a:outerShdw blurRad="190500" dist="76200" dir="2700000" algn="tl" rotWithShape="0">
              <a:srgbClr val="2D7EE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20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任意多边形 5"/>
          <p:cNvSpPr/>
          <p:nvPr/>
        </p:nvSpPr>
        <p:spPr>
          <a:xfrm>
            <a:off x="2607310" y="3753485"/>
            <a:ext cx="8201660" cy="8426450"/>
          </a:xfrm>
          <a:custGeom>
            <a:avLst/>
            <a:gdLst>
              <a:gd name="connisteX0" fmla="*/ 4762500 w 8543290"/>
              <a:gd name="connsiteY0" fmla="*/ 28575 h 6407785"/>
              <a:gd name="connisteX1" fmla="*/ 0 w 8543290"/>
              <a:gd name="connsiteY1" fmla="*/ 2424430 h 6407785"/>
              <a:gd name="connisteX2" fmla="*/ 6580505 w 8543290"/>
              <a:gd name="connsiteY2" fmla="*/ 6407785 h 6407785"/>
              <a:gd name="connisteX3" fmla="*/ 8543290 w 8543290"/>
              <a:gd name="connsiteY3" fmla="*/ 635000 h 6407785"/>
              <a:gd name="connisteX4" fmla="*/ 4675505 w 8543290"/>
              <a:gd name="connsiteY4" fmla="*/ 0 h 640778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543290" h="6407785">
                <a:moveTo>
                  <a:pt x="4762500" y="28575"/>
                </a:moveTo>
                <a:lnTo>
                  <a:pt x="0" y="2424430"/>
                </a:lnTo>
                <a:lnTo>
                  <a:pt x="6580505" y="6407785"/>
                </a:lnTo>
                <a:lnTo>
                  <a:pt x="8543290" y="635000"/>
                </a:lnTo>
                <a:lnTo>
                  <a:pt x="4675505" y="0"/>
                </a:lnTo>
              </a:path>
            </a:pathLst>
          </a:custGeom>
          <a:gradFill>
            <a:gsLst>
              <a:gs pos="0">
                <a:srgbClr val="71A1FA">
                  <a:alpha val="60000"/>
                </a:srgbClr>
              </a:gs>
              <a:gs pos="60000">
                <a:srgbClr val="EBF5F6">
                  <a:alpha val="0"/>
                </a:srgbClr>
              </a:gs>
            </a:gsLst>
            <a:lin ang="7140000" scaled="0"/>
          </a:gradFill>
          <a:ln>
            <a:noFill/>
          </a:ln>
          <a:effectLst>
            <a:softEdge rad="5461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userDrawn="1"/>
        </p:nvSpPr>
        <p:spPr>
          <a:xfrm>
            <a:off x="763270" y="4217670"/>
            <a:ext cx="6113145" cy="829945"/>
          </a:xfrm>
          <a:prstGeom prst="rect">
            <a:avLst/>
          </a:prstGeom>
          <a:noFill/>
        </p:spPr>
        <p:txBody>
          <a:bodyPr wrap="square" rtlCol="0">
            <a:spAutoFit/>
          </a:bodyPr>
          <a:p>
            <a:pPr algn="l"/>
            <a:r>
              <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行业挑战与项目背景</a:t>
            </a:r>
            <a:endParaRPr lang="zh-CN" altLang="en-US" sz="4800" b="1">
              <a:solidFill>
                <a:schemeClr val="tx1">
                  <a:lumMod val="85000"/>
                  <a:lumOff val="15000"/>
                </a:schemeClr>
              </a:solidFill>
              <a:effectLst/>
              <a:latin typeface="微软雅黑" panose="020B0503020204020204" charset="-122"/>
              <a:ea typeface="微软雅黑" panose="020B0503020204020204" charset="-122"/>
              <a:cs typeface="HarmonyOS Sans SC Black" panose="00000A00000000000000" charset="-122"/>
            </a:endParaRPr>
          </a:p>
        </p:txBody>
      </p:sp>
      <p:sp>
        <p:nvSpPr>
          <p:cNvPr id="11" name="对角圆角矩形 10"/>
          <p:cNvSpPr/>
          <p:nvPr/>
        </p:nvSpPr>
        <p:spPr>
          <a:xfrm>
            <a:off x="985520" y="3522345"/>
            <a:ext cx="1304290" cy="406400"/>
          </a:xfrm>
          <a:prstGeom prst="round2DiagRect">
            <a:avLst>
              <a:gd name="adj1" fmla="val 50000"/>
              <a:gd name="adj2" fmla="val 0"/>
            </a:avLst>
          </a:prstGeom>
          <a:gradFill>
            <a:gsLst>
              <a:gs pos="27000">
                <a:srgbClr val="449FF6"/>
              </a:gs>
              <a:gs pos="100000">
                <a:srgbClr val="87CFF7"/>
              </a:gs>
            </a:gsLst>
            <a:lin ang="2100000" scaled="0"/>
          </a:gradFill>
          <a:ln w="28575">
            <a:no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600" b="1">
                <a:latin typeface="微软雅黑" panose="020B0503020204020204" charset="-122"/>
                <a:ea typeface="微软雅黑" panose="020B0503020204020204" charset="-122"/>
                <a:sym typeface="+mn-ea"/>
              </a:rPr>
              <a:t>PART 01</a:t>
            </a:r>
            <a:endParaRPr lang="en-US" altLang="zh-CN" sz="1600" b="1">
              <a:latin typeface="微软雅黑" panose="020B0503020204020204" charset="-122"/>
              <a:ea typeface="微软雅黑" panose="020B0503020204020204" charset="-122"/>
              <a:sym typeface="+mn-ea"/>
            </a:endParaRPr>
          </a:p>
        </p:txBody>
      </p:sp>
      <p:pic>
        <p:nvPicPr>
          <p:cNvPr id="5" name="图片 4" descr="来订3"/>
          <p:cNvPicPr>
            <a:picLocks noChangeAspect="1"/>
          </p:cNvPicPr>
          <p:nvPr/>
        </p:nvPicPr>
        <p:blipFill>
          <a:blip r:embed="rId1"/>
          <a:stretch>
            <a:fillRect/>
          </a:stretch>
        </p:blipFill>
        <p:spPr>
          <a:xfrm>
            <a:off x="852170" y="654685"/>
            <a:ext cx="723900" cy="723900"/>
          </a:xfrm>
          <a:prstGeom prst="rect">
            <a:avLst/>
          </a:prstGeom>
        </p:spPr>
      </p:pic>
      <p:pic>
        <p:nvPicPr>
          <p:cNvPr id="12" name="图片 11" descr="untitled2"/>
          <p:cNvPicPr>
            <a:picLocks noChangeAspect="1"/>
          </p:cNvPicPr>
          <p:nvPr/>
        </p:nvPicPr>
        <p:blipFill>
          <a:blip r:embed="rId2">
            <a:lum bright="12000" contrast="6000"/>
          </a:blip>
          <a:srcRect l="29857" t="14899" r="24686" b="12157"/>
          <a:stretch>
            <a:fillRect/>
          </a:stretch>
        </p:blipFill>
        <p:spPr>
          <a:xfrm>
            <a:off x="6255385" y="568960"/>
            <a:ext cx="6040120" cy="5452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1898650"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行业</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rPr>
              <a:t>挑战</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
        <p:nvSpPr>
          <p:cNvPr id="7" name="矩形 6"/>
          <p:cNvSpPr/>
          <p:nvPr>
            <p:custDataLst>
              <p:tags r:id="rId1"/>
            </p:custDataLst>
          </p:nvPr>
        </p:nvSpPr>
        <p:spPr>
          <a:xfrm>
            <a:off x="3477261" y="1416050"/>
            <a:ext cx="2431465" cy="4647493"/>
          </a:xfrm>
          <a:prstGeom prst="rect">
            <a:avLst/>
          </a:prstGeom>
          <a:solidFill>
            <a:srgbClr val="F6F9F8">
              <a:alpha val="91000"/>
            </a:srgbClr>
          </a:solidFill>
          <a:ln w="9525">
            <a:gradFill>
              <a:gsLst>
                <a:gs pos="0">
                  <a:schemeClr val="accent1">
                    <a:lumMod val="20000"/>
                    <a:lumOff val="80000"/>
                  </a:schemeClr>
                </a:gs>
                <a:gs pos="100000">
                  <a:schemeClr val="accent1">
                    <a:lumMod val="20000"/>
                    <a:lumOff val="80000"/>
                  </a:schemeClr>
                </a:gs>
                <a:gs pos="50000">
                  <a:srgbClr val="315EE3"/>
                </a:gs>
              </a:gsLst>
              <a:lin ang="0" scaled="1"/>
            </a:gra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solidFill>
                <a:schemeClr val="bg1"/>
              </a:solidFill>
              <a:latin typeface="+mn-ea"/>
              <a:sym typeface="MiSans Normal" panose="00000500000000000000" charset="-122"/>
            </a:endParaRPr>
          </a:p>
        </p:txBody>
      </p:sp>
      <p:sp>
        <p:nvSpPr>
          <p:cNvPr id="8" name="矩形 7"/>
          <p:cNvSpPr/>
          <p:nvPr>
            <p:custDataLst>
              <p:tags r:id="rId2"/>
            </p:custDataLst>
          </p:nvPr>
        </p:nvSpPr>
        <p:spPr>
          <a:xfrm>
            <a:off x="679434" y="1411359"/>
            <a:ext cx="2431465" cy="4647493"/>
          </a:xfrm>
          <a:prstGeom prst="rect">
            <a:avLst/>
          </a:prstGeom>
          <a:solidFill>
            <a:srgbClr val="F6F9F8"/>
          </a:solidFill>
          <a:ln w="9525">
            <a:gradFill>
              <a:gsLst>
                <a:gs pos="0">
                  <a:schemeClr val="accent1">
                    <a:lumMod val="20000"/>
                    <a:lumOff val="80000"/>
                  </a:schemeClr>
                </a:gs>
                <a:gs pos="100000">
                  <a:schemeClr val="accent1">
                    <a:lumMod val="20000"/>
                    <a:lumOff val="80000"/>
                  </a:schemeClr>
                </a:gs>
                <a:gs pos="50000">
                  <a:srgbClr val="315EE3"/>
                </a:gs>
              </a:gsLst>
              <a:lin ang="0" scaled="1"/>
            </a:gra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solidFill>
                <a:schemeClr val="bg1"/>
              </a:solidFill>
              <a:latin typeface="+mn-ea"/>
              <a:sym typeface="MiSans Normal" panose="00000500000000000000" charset="-122"/>
            </a:endParaRPr>
          </a:p>
        </p:txBody>
      </p:sp>
      <p:sp>
        <p:nvSpPr>
          <p:cNvPr id="14" name="矩形 13"/>
          <p:cNvSpPr/>
          <p:nvPr>
            <p:custDataLst>
              <p:tags r:id="rId3"/>
            </p:custDataLst>
          </p:nvPr>
        </p:nvSpPr>
        <p:spPr>
          <a:xfrm>
            <a:off x="9063861" y="1411994"/>
            <a:ext cx="2431465" cy="4647493"/>
          </a:xfrm>
          <a:prstGeom prst="rect">
            <a:avLst/>
          </a:prstGeom>
          <a:solidFill>
            <a:srgbClr val="EEF5F6"/>
          </a:solidFill>
          <a:ln w="9525">
            <a:gradFill>
              <a:gsLst>
                <a:gs pos="0">
                  <a:schemeClr val="accent1">
                    <a:lumMod val="20000"/>
                    <a:lumOff val="80000"/>
                  </a:schemeClr>
                </a:gs>
                <a:gs pos="100000">
                  <a:schemeClr val="accent1">
                    <a:lumMod val="20000"/>
                    <a:lumOff val="80000"/>
                  </a:schemeClr>
                </a:gs>
                <a:gs pos="50000">
                  <a:srgbClr val="315EE3"/>
                </a:gs>
              </a:gsLst>
              <a:lin ang="0" scaled="1"/>
            </a:gra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solidFill>
                <a:schemeClr val="bg1"/>
              </a:solidFill>
              <a:latin typeface="+mn-ea"/>
              <a:sym typeface="MiSans Normal" panose="00000500000000000000" charset="-122"/>
            </a:endParaRPr>
          </a:p>
        </p:txBody>
      </p:sp>
      <p:sp>
        <p:nvSpPr>
          <p:cNvPr id="2" name="矩形 1"/>
          <p:cNvSpPr/>
          <p:nvPr>
            <p:custDataLst>
              <p:tags r:id="rId4"/>
            </p:custDataLst>
          </p:nvPr>
        </p:nvSpPr>
        <p:spPr>
          <a:xfrm>
            <a:off x="6275037" y="1411994"/>
            <a:ext cx="2431465" cy="4647493"/>
          </a:xfrm>
          <a:prstGeom prst="rect">
            <a:avLst/>
          </a:prstGeom>
          <a:solidFill>
            <a:srgbClr val="F6F9F8">
              <a:alpha val="15000"/>
            </a:srgbClr>
          </a:solidFill>
          <a:ln w="9525">
            <a:gradFill>
              <a:gsLst>
                <a:gs pos="0">
                  <a:schemeClr val="accent1">
                    <a:lumMod val="20000"/>
                    <a:lumOff val="80000"/>
                  </a:schemeClr>
                </a:gs>
                <a:gs pos="100000">
                  <a:schemeClr val="accent1">
                    <a:lumMod val="20000"/>
                    <a:lumOff val="80000"/>
                  </a:schemeClr>
                </a:gs>
                <a:gs pos="50000">
                  <a:srgbClr val="315EE3"/>
                </a:gs>
              </a:gsLst>
              <a:lin ang="0" scaled="1"/>
            </a:gra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solidFill>
                <a:schemeClr val="bg1"/>
              </a:solidFill>
              <a:latin typeface="+mn-ea"/>
              <a:sym typeface="MiSans Normal" panose="00000500000000000000" charset="-122"/>
            </a:endParaRPr>
          </a:p>
        </p:txBody>
      </p:sp>
      <p:pic>
        <p:nvPicPr>
          <p:cNvPr id="4" name="http://photo-static-api.fotomore.com/creative/vcg/400/new/VCG41N864575082.jpg?uid=386&amp;timestamp=1713166196&amp;sign=ea017755282bdfa087af1573502816c3" descr="卡车排成一排停在停车场上"/>
          <p:cNvPicPr>
            <a:picLocks noChangeAspect="1"/>
          </p:cNvPicPr>
          <p:nvPr>
            <p:custDataLst>
              <p:tags r:id="rId5"/>
            </p:custDataLst>
          </p:nvPr>
        </p:nvPicPr>
        <p:blipFill rotWithShape="1">
          <a:blip r:embed="rId6"/>
          <a:srcRect l="12342" r="3801"/>
          <a:stretch>
            <a:fillRect/>
          </a:stretch>
        </p:blipFill>
        <p:spPr>
          <a:xfrm>
            <a:off x="9064576" y="1411991"/>
            <a:ext cx="2431465" cy="1924901"/>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ln w="3175" cmpd="sng">
            <a:solidFill>
              <a:schemeClr val="tx1">
                <a:lumMod val="40000"/>
                <a:lumOff val="60000"/>
                <a:alpha val="20000"/>
              </a:schemeClr>
            </a:solidFill>
          </a:ln>
        </p:spPr>
      </p:pic>
      <p:pic>
        <p:nvPicPr>
          <p:cNvPr id="15" name="http://photo-static-api.fotomore.com/creative/vcg/veer/400/new/VCG41N678554988.jpg?uid=386&amp;timestamp=1713166036&amp;sign=339e85923339c0d01791ca55f826294b" descr="扫描和勾选框"/>
          <p:cNvPicPr>
            <a:picLocks noChangeAspect="1"/>
          </p:cNvPicPr>
          <p:nvPr>
            <p:custDataLst>
              <p:tags r:id="rId7"/>
            </p:custDataLst>
          </p:nvPr>
        </p:nvPicPr>
        <p:blipFill rotWithShape="1">
          <a:blip r:embed="rId8"/>
          <a:srcRect l="27682" t="1056" r="24697" b="-1056"/>
          <a:stretch>
            <a:fillRect/>
          </a:stretch>
        </p:blipFill>
        <p:spPr>
          <a:xfrm>
            <a:off x="6275037" y="1411992"/>
            <a:ext cx="2431465" cy="1924185"/>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ln w="3175" cap="flat" cmpd="sng" algn="ctr">
            <a:solidFill>
              <a:schemeClr val="tx1">
                <a:lumMod val="40000"/>
                <a:lumOff val="60000"/>
                <a:alpha val="20000"/>
              </a:schemeClr>
            </a:solidFill>
            <a:prstDash val="solid"/>
            <a:round/>
            <a:headEnd type="none" w="med" len="med"/>
            <a:tailEnd type="none" w="med" len="med"/>
          </a:ln>
        </p:spPr>
      </p:pic>
      <p:pic>
        <p:nvPicPr>
          <p:cNvPr id="16" name="http://photo-static-api.fotomore.com/creative/vcg/400/new/VCG41N1320995403.jpg?uid=386&amp;timestamp=1713165978&amp;sign=46919fd67557c34fd471b0d22d468aaf" descr="不高兴的年轻亚洲女商人看起来和感觉困惑使用数字平板电脑检查库存水平站在零售购物中心。"/>
          <p:cNvPicPr>
            <a:picLocks noChangeAspect="1"/>
          </p:cNvPicPr>
          <p:nvPr>
            <p:custDataLst>
              <p:tags r:id="rId9"/>
            </p:custDataLst>
          </p:nvPr>
        </p:nvPicPr>
        <p:blipFill rotWithShape="1">
          <a:blip r:embed="rId10"/>
          <a:srcRect l="14474" r="14474"/>
          <a:stretch>
            <a:fillRect/>
          </a:stretch>
        </p:blipFill>
        <p:spPr>
          <a:xfrm>
            <a:off x="679434" y="1411359"/>
            <a:ext cx="2431465" cy="1924184"/>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ln w="3175" cmpd="sng">
            <a:solidFill>
              <a:schemeClr val="tx1">
                <a:lumMod val="40000"/>
                <a:lumOff val="60000"/>
                <a:alpha val="20000"/>
              </a:schemeClr>
            </a:solidFill>
          </a:ln>
        </p:spPr>
      </p:pic>
      <p:pic>
        <p:nvPicPr>
          <p:cNvPr id="17" name="http://photo-static-api.fotomore.com/creative/vcg/veer/400/new/VCG41N611197894.jpg?uid=386&amp;timestamp=1713166375&amp;sign=046198a02cd8678dd01085fe352e2f2e" descr="忙碌的办公室，桌上堆满了文件。"/>
          <p:cNvPicPr>
            <a:picLocks noChangeAspect="1"/>
          </p:cNvPicPr>
          <p:nvPr>
            <p:custDataLst>
              <p:tags r:id="rId11"/>
            </p:custDataLst>
          </p:nvPr>
        </p:nvPicPr>
        <p:blipFill rotWithShape="1">
          <a:blip r:embed="rId12"/>
          <a:srcRect l="-3" t="-33" r="15640" b="33"/>
          <a:stretch>
            <a:fillRect/>
          </a:stretch>
        </p:blipFill>
        <p:spPr>
          <a:xfrm>
            <a:off x="3477261" y="1416050"/>
            <a:ext cx="2431465" cy="1920128"/>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8" name="矩形 17"/>
          <p:cNvSpPr/>
          <p:nvPr>
            <p:custDataLst>
              <p:tags r:id="rId13"/>
            </p:custDataLst>
          </p:nvPr>
        </p:nvSpPr>
        <p:spPr>
          <a:xfrm>
            <a:off x="3821430" y="3592605"/>
            <a:ext cx="1854200" cy="492125"/>
          </a:xfrm>
          <a:prstGeom prst="rect">
            <a:avLst/>
          </a:prstGeom>
          <a:noFill/>
        </p:spPr>
        <p:txBody>
          <a:bodyPr wrap="square" lIns="0" tIns="0" rIns="0" bIns="0" rtlCol="0" anchor="ctr" anchorCtr="0">
            <a:noAutofit/>
          </a:bodyPr>
          <a:p>
            <a:pPr>
              <a:spcBef>
                <a:spcPct val="0"/>
              </a:spcBef>
              <a:spcAft>
                <a:spcPct val="0"/>
              </a:spcAft>
            </a:pPr>
            <a:r>
              <a:rPr lang="zh-CN" altLang="en-US" sz="2400" b="1" dirty="0">
                <a:solidFill>
                  <a:srgbClr val="5F84FF"/>
                </a:solidFill>
                <a:latin typeface="微软雅黑" panose="020B0503020204020204" charset="-122"/>
                <a:ea typeface="微软雅黑" panose="020B0503020204020204" charset="-122"/>
                <a:cs typeface="+mn-ea"/>
              </a:rPr>
              <a:t>订单处理乱</a:t>
            </a:r>
            <a:endParaRPr lang="zh-CN" altLang="en-US" sz="2400" b="1" dirty="0">
              <a:solidFill>
                <a:srgbClr val="5F84FF"/>
              </a:solidFill>
              <a:latin typeface="微软雅黑" panose="020B0503020204020204" charset="-122"/>
              <a:ea typeface="微软雅黑" panose="020B0503020204020204" charset="-122"/>
              <a:cs typeface="+mn-ea"/>
            </a:endParaRPr>
          </a:p>
        </p:txBody>
      </p:sp>
      <p:sp>
        <p:nvSpPr>
          <p:cNvPr id="20" name="矩形 19"/>
          <p:cNvSpPr/>
          <p:nvPr>
            <p:custDataLst>
              <p:tags r:id="rId14"/>
            </p:custDataLst>
          </p:nvPr>
        </p:nvSpPr>
        <p:spPr>
          <a:xfrm>
            <a:off x="1014095" y="3591970"/>
            <a:ext cx="1854200" cy="492125"/>
          </a:xfrm>
          <a:prstGeom prst="rect">
            <a:avLst/>
          </a:prstGeom>
          <a:noFill/>
        </p:spPr>
        <p:txBody>
          <a:bodyPr wrap="square" lIns="0" tIns="0" rIns="0" bIns="0" rtlCol="0" anchor="ctr" anchorCtr="0">
            <a:noAutofit/>
          </a:bodyPr>
          <a:p>
            <a:pPr>
              <a:spcBef>
                <a:spcPct val="0"/>
              </a:spcBef>
              <a:spcAft>
                <a:spcPct val="0"/>
              </a:spcAft>
            </a:pPr>
            <a:r>
              <a:rPr lang="zh-CN" altLang="en-US" sz="2400" b="1" dirty="0">
                <a:solidFill>
                  <a:srgbClr val="5F84FF"/>
                </a:solidFill>
                <a:latin typeface="微软雅黑" panose="020B0503020204020204" charset="-122"/>
                <a:ea typeface="微软雅黑" panose="020B0503020204020204" charset="-122"/>
                <a:cs typeface="+mn-ea"/>
              </a:rPr>
              <a:t>订货管理难</a:t>
            </a:r>
            <a:endParaRPr lang="zh-CN" altLang="en-US" sz="2400" b="1" dirty="0">
              <a:solidFill>
                <a:srgbClr val="5F84FF"/>
              </a:solidFill>
              <a:latin typeface="微软雅黑" panose="020B0503020204020204" charset="-122"/>
              <a:ea typeface="微软雅黑" panose="020B0503020204020204" charset="-122"/>
              <a:cs typeface="+mn-ea"/>
            </a:endParaRPr>
          </a:p>
        </p:txBody>
      </p:sp>
      <p:sp>
        <p:nvSpPr>
          <p:cNvPr id="21" name="矩形 20"/>
          <p:cNvSpPr/>
          <p:nvPr>
            <p:custDataLst>
              <p:tags r:id="rId15"/>
            </p:custDataLst>
          </p:nvPr>
        </p:nvSpPr>
        <p:spPr>
          <a:xfrm>
            <a:off x="9360535" y="3592605"/>
            <a:ext cx="1854200" cy="492125"/>
          </a:xfrm>
          <a:prstGeom prst="rect">
            <a:avLst/>
          </a:prstGeom>
          <a:noFill/>
        </p:spPr>
        <p:txBody>
          <a:bodyPr wrap="square" lIns="0" tIns="0" rIns="0" bIns="0" rtlCol="0" anchor="ctr" anchorCtr="0">
            <a:noAutofit/>
          </a:bodyPr>
          <a:p>
            <a:pPr>
              <a:spcBef>
                <a:spcPct val="0"/>
              </a:spcBef>
              <a:spcAft>
                <a:spcPct val="0"/>
              </a:spcAft>
            </a:pPr>
            <a:r>
              <a:rPr lang="zh-CN" altLang="en-US" sz="2400" b="1" dirty="0">
                <a:solidFill>
                  <a:srgbClr val="5F84FF"/>
                </a:solidFill>
                <a:latin typeface="微软雅黑" panose="020B0503020204020204" charset="-122"/>
                <a:ea typeface="微软雅黑" panose="020B0503020204020204" charset="-122"/>
                <a:cs typeface="+mn-ea"/>
              </a:rPr>
              <a:t>配送成本高</a:t>
            </a:r>
            <a:endParaRPr lang="zh-CN" altLang="en-US" sz="2400" b="1" dirty="0">
              <a:solidFill>
                <a:srgbClr val="5F84FF"/>
              </a:solidFill>
              <a:latin typeface="微软雅黑" panose="020B0503020204020204" charset="-122"/>
              <a:ea typeface="微软雅黑" panose="020B0503020204020204" charset="-122"/>
              <a:cs typeface="+mn-ea"/>
            </a:endParaRPr>
          </a:p>
        </p:txBody>
      </p:sp>
      <p:sp>
        <p:nvSpPr>
          <p:cNvPr id="24" name="矩形 23"/>
          <p:cNvSpPr/>
          <p:nvPr>
            <p:custDataLst>
              <p:tags r:id="rId16"/>
            </p:custDataLst>
          </p:nvPr>
        </p:nvSpPr>
        <p:spPr>
          <a:xfrm>
            <a:off x="6647815" y="3592605"/>
            <a:ext cx="1854200" cy="492125"/>
          </a:xfrm>
          <a:prstGeom prst="rect">
            <a:avLst/>
          </a:prstGeom>
          <a:noFill/>
        </p:spPr>
        <p:txBody>
          <a:bodyPr wrap="square" lIns="0" tIns="0" rIns="0" bIns="0" rtlCol="0" anchor="ctr" anchorCtr="0">
            <a:noAutofit/>
          </a:bodyPr>
          <a:p>
            <a:pPr>
              <a:spcBef>
                <a:spcPct val="0"/>
              </a:spcBef>
              <a:spcAft>
                <a:spcPct val="0"/>
              </a:spcAft>
            </a:pPr>
            <a:r>
              <a:rPr lang="zh-CN" altLang="en-US" sz="2400" b="1" dirty="0">
                <a:solidFill>
                  <a:srgbClr val="5F84FF"/>
                </a:solidFill>
                <a:latin typeface="微软雅黑" panose="020B0503020204020204" charset="-122"/>
                <a:ea typeface="微软雅黑" panose="020B0503020204020204" charset="-122"/>
                <a:cs typeface="+mn-ea"/>
              </a:rPr>
              <a:t>分拣效率低</a:t>
            </a:r>
            <a:endParaRPr lang="zh-CN" altLang="en-US" sz="2400" b="1" dirty="0">
              <a:solidFill>
                <a:srgbClr val="5F84FF"/>
              </a:solidFill>
              <a:latin typeface="微软雅黑" panose="020B0503020204020204" charset="-122"/>
              <a:ea typeface="微软雅黑" panose="020B0503020204020204" charset="-122"/>
              <a:cs typeface="+mn-ea"/>
            </a:endParaRPr>
          </a:p>
        </p:txBody>
      </p:sp>
      <p:sp>
        <p:nvSpPr>
          <p:cNvPr id="25" name="矩形 24"/>
          <p:cNvSpPr/>
          <p:nvPr>
            <p:custDataLst>
              <p:tags r:id="rId17"/>
            </p:custDataLst>
          </p:nvPr>
        </p:nvSpPr>
        <p:spPr>
          <a:xfrm>
            <a:off x="6571615" y="4208780"/>
            <a:ext cx="1724025" cy="1557020"/>
          </a:xfrm>
          <a:prstGeom prst="rect">
            <a:avLst/>
          </a:prstGeom>
          <a:noFill/>
        </p:spPr>
        <p:txBody>
          <a:bodyPr wrap="square" lIns="0" tIns="0" rIns="0" bIns="0" rtlCol="0" anchor="t" anchorCtr="0">
            <a:noAutofit/>
          </a:bodyPr>
          <a:p>
            <a:pPr algn="just">
              <a:lnSpc>
                <a:spcPct val="100000"/>
              </a:lnSpc>
              <a:spcBef>
                <a:spcPct val="0"/>
              </a:spcBef>
              <a:spcAft>
                <a:spcPct val="0"/>
              </a:spcAft>
            </a:pPr>
            <a:r>
              <a:rPr lang="zh-CN" altLang="en-US" sz="1600">
                <a:solidFill>
                  <a:schemeClr val="tx1"/>
                </a:solidFill>
                <a:latin typeface="等线" panose="02010600030101010101" charset="-122"/>
                <a:ea typeface="等线" panose="02010600030101010101" charset="-122"/>
                <a:cs typeface="+mn-ea"/>
              </a:rPr>
              <a:t>分拣步骤繁琐，耗时费力；</a:t>
            </a:r>
            <a:endParaRPr lang="zh-CN" altLang="en-US" sz="1600">
              <a:solidFill>
                <a:schemeClr val="tx1"/>
              </a:solidFill>
              <a:latin typeface="等线" panose="02010600030101010101" charset="-122"/>
              <a:ea typeface="等线" panose="02010600030101010101" charset="-122"/>
              <a:cs typeface="+mn-ea"/>
            </a:endParaRPr>
          </a:p>
          <a:p>
            <a:pPr algn="just">
              <a:lnSpc>
                <a:spcPct val="100000"/>
              </a:lnSpc>
              <a:spcBef>
                <a:spcPct val="0"/>
              </a:spcBef>
              <a:spcAft>
                <a:spcPct val="0"/>
              </a:spcAft>
            </a:pPr>
            <a:r>
              <a:rPr lang="zh-CN" altLang="en-US" sz="1600">
                <a:solidFill>
                  <a:schemeClr val="tx1"/>
                </a:solidFill>
                <a:latin typeface="等线" panose="02010600030101010101" charset="-122"/>
                <a:ea typeface="等线" panose="02010600030101010101" charset="-122"/>
                <a:cs typeface="+mn-ea"/>
              </a:rPr>
              <a:t>分拣考核难，分拣员效率低；</a:t>
            </a:r>
            <a:endParaRPr lang="zh-CN" altLang="en-US" sz="1600">
              <a:solidFill>
                <a:schemeClr val="tx1"/>
              </a:solidFill>
              <a:latin typeface="等线" panose="02010600030101010101" charset="-122"/>
              <a:ea typeface="等线" panose="02010600030101010101" charset="-122"/>
              <a:cs typeface="+mn-ea"/>
            </a:endParaRPr>
          </a:p>
          <a:p>
            <a:pPr algn="just">
              <a:lnSpc>
                <a:spcPct val="100000"/>
              </a:lnSpc>
              <a:spcBef>
                <a:spcPct val="0"/>
              </a:spcBef>
              <a:spcAft>
                <a:spcPct val="0"/>
              </a:spcAft>
            </a:pPr>
            <a:r>
              <a:rPr lang="zh-CN" altLang="en-US" sz="1600">
                <a:solidFill>
                  <a:schemeClr val="tx1"/>
                </a:solidFill>
                <a:latin typeface="等线" panose="02010600030101010101" charset="-122"/>
                <a:ea typeface="等线" panose="02010600030101010101" charset="-122"/>
                <a:cs typeface="+mn-ea"/>
              </a:rPr>
              <a:t>现场管理混乱、错分、漏分频现。</a:t>
            </a:r>
            <a:endParaRPr lang="zh-CN" altLang="en-US" sz="1600">
              <a:solidFill>
                <a:schemeClr val="tx1"/>
              </a:solidFill>
              <a:latin typeface="等线" panose="02010600030101010101" charset="-122"/>
              <a:ea typeface="等线" panose="02010600030101010101" charset="-122"/>
              <a:cs typeface="+mn-ea"/>
            </a:endParaRPr>
          </a:p>
        </p:txBody>
      </p:sp>
      <p:sp>
        <p:nvSpPr>
          <p:cNvPr id="27" name="文本框 26"/>
          <p:cNvSpPr txBox="1"/>
          <p:nvPr>
            <p:custDataLst>
              <p:tags r:id="rId18"/>
            </p:custDataLst>
          </p:nvPr>
        </p:nvSpPr>
        <p:spPr>
          <a:xfrm>
            <a:off x="9286875" y="4196715"/>
            <a:ext cx="1819910" cy="1568450"/>
          </a:xfrm>
          <a:prstGeom prst="rect">
            <a:avLst/>
          </a:prstGeom>
          <a:noFill/>
        </p:spPr>
        <p:txBody>
          <a:bodyPr wrap="square" rtlCol="0" anchor="t">
            <a:spAutoFit/>
          </a:bodyPr>
          <a:p>
            <a:r>
              <a:rPr lang="zh-CN" altLang="en-US" sz="1600">
                <a:latin typeface="等线" panose="02010600030101010101" charset="-122"/>
                <a:ea typeface="等线" panose="02010600030101010101" charset="-122"/>
                <a:cs typeface="等线" panose="02010600030101010101" charset="-122"/>
              </a:rPr>
              <a:t>路线规划不合理；</a:t>
            </a:r>
            <a:endParaRPr lang="zh-CN" altLang="en-US" sz="1600">
              <a:latin typeface="等线" panose="02010600030101010101" charset="-122"/>
              <a:ea typeface="等线" panose="02010600030101010101" charset="-122"/>
              <a:cs typeface="等线" panose="02010600030101010101" charset="-122"/>
            </a:endParaRPr>
          </a:p>
          <a:p>
            <a:r>
              <a:rPr lang="zh-CN" altLang="en-US" sz="1600">
                <a:latin typeface="等线" panose="02010600030101010101" charset="-122"/>
                <a:ea typeface="等线" panose="02010600030101010101" charset="-122"/>
                <a:cs typeface="等线" panose="02010600030101010101" charset="-122"/>
              </a:rPr>
              <a:t>配送成本高；</a:t>
            </a:r>
            <a:endParaRPr lang="zh-CN" altLang="en-US" sz="1600">
              <a:latin typeface="等线" panose="02010600030101010101" charset="-122"/>
              <a:ea typeface="等线" panose="02010600030101010101" charset="-122"/>
              <a:cs typeface="等线" panose="02010600030101010101" charset="-122"/>
            </a:endParaRPr>
          </a:p>
          <a:p>
            <a:r>
              <a:rPr lang="zh-CN" altLang="en-US" sz="1600">
                <a:latin typeface="等线" panose="02010600030101010101" charset="-122"/>
                <a:ea typeface="等线" panose="02010600030101010101" charset="-122"/>
                <a:cs typeface="等线" panose="02010600030101010101" charset="-122"/>
              </a:rPr>
              <a:t>装车出错，经常错装、漏装；</a:t>
            </a:r>
            <a:endParaRPr lang="zh-CN" altLang="en-US" sz="1600">
              <a:latin typeface="等线" panose="02010600030101010101" charset="-122"/>
              <a:ea typeface="等线" panose="02010600030101010101" charset="-122"/>
              <a:cs typeface="等线" panose="02010600030101010101" charset="-122"/>
            </a:endParaRPr>
          </a:p>
          <a:p>
            <a:r>
              <a:rPr lang="zh-CN" altLang="en-US" sz="1600">
                <a:latin typeface="等线" panose="02010600030101010101" charset="-122"/>
                <a:ea typeface="等线" panose="02010600030101010101" charset="-122"/>
                <a:cs typeface="等线" panose="02010600030101010101" charset="-122"/>
              </a:rPr>
              <a:t>司机找不到客户位置，配送延误</a:t>
            </a:r>
            <a:r>
              <a:rPr lang="en-US" altLang="zh-CN" sz="1600">
                <a:latin typeface="等线" panose="02010600030101010101" charset="-122"/>
                <a:ea typeface="等线" panose="02010600030101010101" charset="-122"/>
                <a:cs typeface="等线" panose="02010600030101010101" charset="-122"/>
              </a:rPr>
              <a:t> </a:t>
            </a:r>
            <a:r>
              <a:rPr lang="zh-CN" altLang="en-US" sz="1600">
                <a:latin typeface="等线" panose="02010600030101010101" charset="-122"/>
                <a:ea typeface="等线" panose="02010600030101010101" charset="-122"/>
                <a:cs typeface="等线" panose="02010600030101010101" charset="-122"/>
              </a:rPr>
              <a:t>。</a:t>
            </a:r>
            <a:endParaRPr lang="zh-CN" altLang="en-US" sz="1600">
              <a:latin typeface="等线" panose="02010600030101010101" charset="-122"/>
              <a:ea typeface="等线" panose="02010600030101010101" charset="-122"/>
              <a:cs typeface="等线" panose="02010600030101010101" charset="-122"/>
            </a:endParaRPr>
          </a:p>
        </p:txBody>
      </p:sp>
      <p:sp>
        <p:nvSpPr>
          <p:cNvPr id="28" name="矩形 27"/>
          <p:cNvSpPr/>
          <p:nvPr>
            <p:custDataLst>
              <p:tags r:id="rId19"/>
            </p:custDataLst>
          </p:nvPr>
        </p:nvSpPr>
        <p:spPr>
          <a:xfrm>
            <a:off x="963295" y="4208780"/>
            <a:ext cx="1724025" cy="1557020"/>
          </a:xfrm>
          <a:prstGeom prst="rect">
            <a:avLst/>
          </a:prstGeom>
          <a:noFill/>
        </p:spPr>
        <p:txBody>
          <a:bodyPr wrap="square" lIns="0" tIns="0" rIns="0" bIns="0" rtlCol="0" anchor="t" anchorCtr="0">
            <a:noAutofit/>
          </a:bodyPr>
          <a:p>
            <a:pPr algn="just">
              <a:lnSpc>
                <a:spcPct val="100000"/>
              </a:lnSpc>
              <a:spcBef>
                <a:spcPct val="0"/>
              </a:spcBef>
              <a:spcAft>
                <a:spcPct val="0"/>
              </a:spcAft>
            </a:pPr>
            <a:endParaRPr lang="zh-CN" altLang="en-US" sz="1600">
              <a:solidFill>
                <a:schemeClr val="tx1"/>
              </a:solidFill>
              <a:latin typeface="等线" panose="02010600030101010101" charset="-122"/>
              <a:ea typeface="等线" panose="02010600030101010101" charset="-122"/>
              <a:cs typeface="+mn-ea"/>
            </a:endParaRPr>
          </a:p>
        </p:txBody>
      </p:sp>
      <p:sp>
        <p:nvSpPr>
          <p:cNvPr id="29" name="文本框 28"/>
          <p:cNvSpPr txBox="1"/>
          <p:nvPr>
            <p:custDataLst>
              <p:tags r:id="rId20"/>
            </p:custDataLst>
          </p:nvPr>
        </p:nvSpPr>
        <p:spPr>
          <a:xfrm>
            <a:off x="3735705" y="4196715"/>
            <a:ext cx="1819910" cy="1568450"/>
          </a:xfrm>
          <a:prstGeom prst="rect">
            <a:avLst/>
          </a:prstGeom>
          <a:noFill/>
        </p:spPr>
        <p:txBody>
          <a:bodyPr wrap="square" rtlCol="0" anchor="t">
            <a:spAutoFit/>
          </a:bodyPr>
          <a:p>
            <a:r>
              <a:rPr lang="zh-CN" altLang="en-US" sz="1600">
                <a:latin typeface="等线" panose="02010600030101010101" charset="-122"/>
                <a:ea typeface="等线" panose="02010600030101010101" charset="-122"/>
                <a:cs typeface="等线" panose="02010600030101010101" charset="-122"/>
              </a:rPr>
              <a:t>电话接单/微信接单，容易出错</a:t>
            </a:r>
            <a:r>
              <a:rPr lang="en-US" altLang="zh-CN" sz="1600">
                <a:latin typeface="等线" panose="02010600030101010101" charset="-122"/>
                <a:ea typeface="等线" panose="02010600030101010101" charset="-122"/>
                <a:cs typeface="等线" panose="02010600030101010101" charset="-122"/>
              </a:rPr>
              <a:t>;</a:t>
            </a:r>
            <a:endParaRPr lang="zh-CN" altLang="en-US" sz="1600">
              <a:latin typeface="等线" panose="02010600030101010101" charset="-122"/>
              <a:ea typeface="等线" panose="02010600030101010101" charset="-122"/>
              <a:cs typeface="等线" panose="02010600030101010101" charset="-122"/>
            </a:endParaRPr>
          </a:p>
          <a:p>
            <a:r>
              <a:rPr lang="zh-CN" altLang="en-US" sz="1600">
                <a:latin typeface="等线" panose="02010600030101010101" charset="-122"/>
                <a:ea typeface="等线" panose="02010600030101010101" charset="-122"/>
                <a:cs typeface="等线" panose="02010600030101010101" charset="-122"/>
              </a:rPr>
              <a:t>文员手动订单汇总，效率低</a:t>
            </a:r>
            <a:r>
              <a:rPr lang="en-US" altLang="zh-CN" sz="1600">
                <a:latin typeface="等线" panose="02010600030101010101" charset="-122"/>
                <a:ea typeface="等线" panose="02010600030101010101" charset="-122"/>
                <a:cs typeface="等线" panose="02010600030101010101" charset="-122"/>
              </a:rPr>
              <a:t>;</a:t>
            </a:r>
            <a:endParaRPr lang="zh-CN" altLang="en-US" sz="1600">
              <a:latin typeface="等线" panose="02010600030101010101" charset="-122"/>
              <a:ea typeface="等线" panose="02010600030101010101" charset="-122"/>
              <a:cs typeface="等线" panose="02010600030101010101" charset="-122"/>
            </a:endParaRPr>
          </a:p>
          <a:p>
            <a:r>
              <a:rPr lang="zh-CN" altLang="en-US" sz="1600">
                <a:latin typeface="等线" panose="02010600030101010101" charset="-122"/>
                <a:ea typeface="等线" panose="02010600030101010101" charset="-122"/>
                <a:cs typeface="等线" panose="02010600030101010101" charset="-122"/>
              </a:rPr>
              <a:t>市场价格变动快，定价管理混乱。</a:t>
            </a:r>
            <a:endParaRPr lang="zh-CN" altLang="en-US" sz="1600">
              <a:latin typeface="等线" panose="02010600030101010101" charset="-122"/>
              <a:ea typeface="等线" panose="02010600030101010101" charset="-122"/>
              <a:cs typeface="等线" panose="02010600030101010101" charset="-122"/>
            </a:endParaRPr>
          </a:p>
        </p:txBody>
      </p:sp>
      <p:sp>
        <p:nvSpPr>
          <p:cNvPr id="5" name="文本框 4"/>
          <p:cNvSpPr txBox="1"/>
          <p:nvPr>
            <p:custDataLst>
              <p:tags r:id="rId21"/>
            </p:custDataLst>
          </p:nvPr>
        </p:nvSpPr>
        <p:spPr>
          <a:xfrm>
            <a:off x="994410" y="4208780"/>
            <a:ext cx="1819910" cy="1322070"/>
          </a:xfrm>
          <a:prstGeom prst="rect">
            <a:avLst/>
          </a:prstGeom>
          <a:noFill/>
        </p:spPr>
        <p:txBody>
          <a:bodyPr wrap="square" rtlCol="0" anchor="t">
            <a:spAutoFit/>
          </a:bodyPr>
          <a:p>
            <a:r>
              <a:rPr lang="zh-CN" altLang="en-US" sz="1600">
                <a:latin typeface="等线" panose="02010600030101010101" charset="-122"/>
                <a:ea typeface="等线" panose="02010600030101010101" charset="-122"/>
                <a:cs typeface="等线" panose="02010600030101010101" charset="-122"/>
              </a:rPr>
              <a:t>不同区域客户订货规则不同</a:t>
            </a:r>
            <a:r>
              <a:rPr lang="en-US" altLang="zh-CN" sz="1600">
                <a:latin typeface="等线" panose="02010600030101010101" charset="-122"/>
                <a:ea typeface="等线" panose="02010600030101010101" charset="-122"/>
                <a:cs typeface="等线" panose="02010600030101010101" charset="-122"/>
              </a:rPr>
              <a:t>;</a:t>
            </a:r>
            <a:endParaRPr lang="en-US" altLang="zh-CN" sz="1600">
              <a:latin typeface="等线" panose="02010600030101010101" charset="-122"/>
              <a:ea typeface="等线" panose="02010600030101010101" charset="-122"/>
              <a:cs typeface="等线" panose="02010600030101010101" charset="-122"/>
            </a:endParaRPr>
          </a:p>
          <a:p>
            <a:r>
              <a:rPr lang="zh-CN" altLang="en-US" sz="1600">
                <a:latin typeface="等线" panose="02010600030101010101" charset="-122"/>
                <a:ea typeface="等线" panose="02010600030101010101" charset="-122"/>
                <a:cs typeface="等线" panose="02010600030101010101" charset="-122"/>
              </a:rPr>
              <a:t>商品起订规则多样化，客户价格体系</a:t>
            </a:r>
            <a:r>
              <a:rPr lang="zh-CN" altLang="en-US" sz="1600">
                <a:latin typeface="等线" panose="02010600030101010101" charset="-122"/>
                <a:ea typeface="等线" panose="02010600030101010101" charset="-122"/>
                <a:cs typeface="等线" panose="02010600030101010101" charset="-122"/>
              </a:rPr>
              <a:t>多样化。</a:t>
            </a:r>
            <a:endParaRPr lang="zh-CN" altLang="en-US" sz="1600">
              <a:latin typeface="等线" panose="02010600030101010101" charset="-122"/>
              <a:ea typeface="等线" panose="02010600030101010101" charset="-122"/>
              <a:cs typeface="等线"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椭圆 41"/>
          <p:cNvSpPr/>
          <p:nvPr>
            <p:custDataLst>
              <p:tags r:id="rId1"/>
            </p:custDataLst>
          </p:nvPr>
        </p:nvSpPr>
        <p:spPr>
          <a:xfrm>
            <a:off x="5749925" y="3248025"/>
            <a:ext cx="1092200" cy="1092200"/>
          </a:xfrm>
          <a:prstGeom prst="ellipse">
            <a:avLst/>
          </a:prstGeom>
          <a:gradFill>
            <a:gsLst>
              <a:gs pos="40000">
                <a:srgbClr val="76C3F7"/>
              </a:gs>
              <a:gs pos="100000">
                <a:srgbClr val="2D58E2"/>
              </a:gs>
            </a:gsLst>
            <a:lin ang="5400000" scaled="0"/>
          </a:gradFill>
          <a:ln>
            <a:noFill/>
          </a:ln>
          <a:effectLst>
            <a:outerShdw blurRad="1270000" dist="622300" dir="2700000" sx="88000" sy="88000" algn="tl" rotWithShape="0">
              <a:srgbClr val="449FF6">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2400">
              <a:solidFill>
                <a:schemeClr val="bg1"/>
              </a:solidFill>
              <a:latin typeface="汉仪雅酷黑-65J" panose="00020600040101010101" charset="-122"/>
              <a:ea typeface="汉仪雅酷黑-65J" panose="00020600040101010101" charset="-122"/>
              <a:cs typeface="汉仪文黑-55简" panose="00020600040101010101" charset="-122"/>
              <a:sym typeface="+mn-ea"/>
            </a:endParaRPr>
          </a:p>
        </p:txBody>
      </p:sp>
      <p:sp>
        <p:nvSpPr>
          <p:cNvPr id="43" name="椭圆 42"/>
          <p:cNvSpPr/>
          <p:nvPr>
            <p:custDataLst>
              <p:tags r:id="rId2"/>
            </p:custDataLst>
          </p:nvPr>
        </p:nvSpPr>
        <p:spPr>
          <a:xfrm>
            <a:off x="3709035" y="3248025"/>
            <a:ext cx="1179830" cy="1179830"/>
          </a:xfrm>
          <a:prstGeom prst="ellipse">
            <a:avLst/>
          </a:prstGeom>
          <a:gradFill>
            <a:gsLst>
              <a:gs pos="0">
                <a:schemeClr val="bg1"/>
              </a:gs>
              <a:gs pos="100000">
                <a:srgbClr val="F6F9FE"/>
              </a:gs>
            </a:gsLst>
            <a:lin ang="5400000" scaled="0"/>
          </a:gradFill>
          <a:ln>
            <a:noFill/>
          </a:ln>
          <a:effectLst>
            <a:outerShdw blurRad="1270000" dist="431800" dir="2700000" sx="88000" sy="88000" algn="tl" rotWithShape="0">
              <a:srgbClr val="2E5D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44" name="椭圆 43"/>
          <p:cNvSpPr/>
          <p:nvPr>
            <p:custDataLst>
              <p:tags r:id="rId3"/>
            </p:custDataLst>
          </p:nvPr>
        </p:nvSpPr>
        <p:spPr>
          <a:xfrm>
            <a:off x="4573270" y="1670685"/>
            <a:ext cx="1179830" cy="1179830"/>
          </a:xfrm>
          <a:prstGeom prst="ellipse">
            <a:avLst/>
          </a:prstGeom>
          <a:gradFill>
            <a:gsLst>
              <a:gs pos="0">
                <a:schemeClr val="bg1"/>
              </a:gs>
              <a:gs pos="100000">
                <a:srgbClr val="F6F9FE"/>
              </a:gs>
            </a:gsLst>
            <a:lin ang="5400000" scaled="0"/>
          </a:gradFill>
          <a:ln>
            <a:noFill/>
          </a:ln>
          <a:effectLst>
            <a:outerShdw blurRad="1270000" dist="431800" dir="2700000" sx="88000" sy="88000" algn="tl" rotWithShape="0">
              <a:srgbClr val="2E5D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46" name="椭圆 45"/>
          <p:cNvSpPr/>
          <p:nvPr>
            <p:custDataLst>
              <p:tags r:id="rId4"/>
            </p:custDataLst>
          </p:nvPr>
        </p:nvSpPr>
        <p:spPr>
          <a:xfrm>
            <a:off x="6520815" y="1670685"/>
            <a:ext cx="1179830" cy="1179830"/>
          </a:xfrm>
          <a:prstGeom prst="ellipse">
            <a:avLst/>
          </a:prstGeom>
          <a:gradFill>
            <a:gsLst>
              <a:gs pos="0">
                <a:schemeClr val="bg1"/>
              </a:gs>
              <a:gs pos="100000">
                <a:srgbClr val="F6F9FE"/>
              </a:gs>
            </a:gsLst>
            <a:lin ang="5400000" scaled="0"/>
          </a:gradFill>
          <a:ln>
            <a:noFill/>
          </a:ln>
          <a:effectLst>
            <a:outerShdw blurRad="1270000" dist="431800" dir="2700000" sx="88000" sy="88000" algn="tl" rotWithShape="0">
              <a:srgbClr val="2E5D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47" name="椭圆 46"/>
          <p:cNvSpPr/>
          <p:nvPr>
            <p:custDataLst>
              <p:tags r:id="rId5"/>
            </p:custDataLst>
          </p:nvPr>
        </p:nvSpPr>
        <p:spPr>
          <a:xfrm>
            <a:off x="7614285" y="3248025"/>
            <a:ext cx="1179830" cy="1179830"/>
          </a:xfrm>
          <a:prstGeom prst="ellipse">
            <a:avLst/>
          </a:prstGeom>
          <a:gradFill>
            <a:gsLst>
              <a:gs pos="0">
                <a:schemeClr val="bg1"/>
              </a:gs>
              <a:gs pos="100000">
                <a:srgbClr val="F6F9FE"/>
              </a:gs>
            </a:gsLst>
            <a:lin ang="5400000" scaled="0"/>
          </a:gradFill>
          <a:ln>
            <a:noFill/>
          </a:ln>
          <a:effectLst>
            <a:outerShdw blurRad="1270000" dist="431800" dir="2700000" sx="88000" sy="88000" algn="tl" rotWithShape="0">
              <a:srgbClr val="2E5D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48" name="椭圆 47"/>
          <p:cNvSpPr/>
          <p:nvPr>
            <p:custDataLst>
              <p:tags r:id="rId6"/>
            </p:custDataLst>
          </p:nvPr>
        </p:nvSpPr>
        <p:spPr>
          <a:xfrm>
            <a:off x="6656070" y="4963160"/>
            <a:ext cx="1179830" cy="1179830"/>
          </a:xfrm>
          <a:prstGeom prst="ellipse">
            <a:avLst/>
          </a:prstGeom>
          <a:gradFill>
            <a:gsLst>
              <a:gs pos="0">
                <a:schemeClr val="bg1"/>
              </a:gs>
              <a:gs pos="100000">
                <a:srgbClr val="F6F9FE"/>
              </a:gs>
            </a:gsLst>
            <a:lin ang="5400000" scaled="0"/>
          </a:gradFill>
          <a:ln>
            <a:noFill/>
          </a:ln>
          <a:effectLst>
            <a:outerShdw blurRad="1270000" dist="431800" dir="2700000" sx="88000" sy="88000" algn="tl" rotWithShape="0">
              <a:srgbClr val="2E5D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49" name="椭圆 48"/>
          <p:cNvSpPr/>
          <p:nvPr>
            <p:custDataLst>
              <p:tags r:id="rId7"/>
            </p:custDataLst>
          </p:nvPr>
        </p:nvSpPr>
        <p:spPr>
          <a:xfrm>
            <a:off x="4601845" y="4963160"/>
            <a:ext cx="1179830" cy="1179830"/>
          </a:xfrm>
          <a:prstGeom prst="ellipse">
            <a:avLst/>
          </a:prstGeom>
          <a:gradFill>
            <a:gsLst>
              <a:gs pos="0">
                <a:schemeClr val="bg1"/>
              </a:gs>
              <a:gs pos="100000">
                <a:srgbClr val="F6F9FE"/>
              </a:gs>
            </a:gsLst>
            <a:lin ang="5400000" scaled="0"/>
          </a:gradFill>
          <a:ln>
            <a:noFill/>
          </a:ln>
          <a:effectLst>
            <a:outerShdw blurRad="1270000" dist="431800" dir="2700000" sx="88000" sy="88000" algn="tl" rotWithShape="0">
              <a:srgbClr val="2E5D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pic>
        <p:nvPicPr>
          <p:cNvPr id="53" name="图形 20"/>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4061460" y="3569335"/>
            <a:ext cx="547370" cy="473710"/>
          </a:xfrm>
          <a:prstGeom prst="rect">
            <a:avLst/>
          </a:prstGeom>
        </p:spPr>
      </p:pic>
      <p:sp>
        <p:nvSpPr>
          <p:cNvPr id="16" name="文本框 15"/>
          <p:cNvSpPr txBox="1"/>
          <p:nvPr/>
        </p:nvSpPr>
        <p:spPr>
          <a:xfrm>
            <a:off x="1778000" y="1884045"/>
            <a:ext cx="3446780" cy="368935"/>
          </a:xfrm>
          <a:prstGeom prst="rect">
            <a:avLst/>
          </a:prstGeom>
          <a:noFill/>
        </p:spPr>
        <p:txBody>
          <a:bodyPr wrap="square" lIns="0" tIns="0" rIns="0" bIns="0" rtlCol="0">
            <a:spAutoFit/>
          </a:bodyPr>
          <a:p>
            <a:pPr algn="l">
              <a:buClrTx/>
              <a:buSzTx/>
              <a:buFontTx/>
            </a:pPr>
            <a:r>
              <a:rPr 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rPr>
              <a:t>人工订货错误率高</a:t>
            </a:r>
            <a:endParaRPr 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endParaRPr>
          </a:p>
        </p:txBody>
      </p:sp>
      <p:sp>
        <p:nvSpPr>
          <p:cNvPr id="2" name="文本框 1"/>
          <p:cNvSpPr txBox="1"/>
          <p:nvPr/>
        </p:nvSpPr>
        <p:spPr>
          <a:xfrm>
            <a:off x="8249920" y="1741170"/>
            <a:ext cx="3255645" cy="738505"/>
          </a:xfrm>
          <a:prstGeom prst="rect">
            <a:avLst/>
          </a:prstGeom>
          <a:noFill/>
        </p:spPr>
        <p:txBody>
          <a:bodyPr wrap="square" lIns="0" tIns="0" rIns="0" bIns="0" rtlCol="0">
            <a:spAutoFit/>
          </a:bodyPr>
          <a:p>
            <a:pPr algn="l">
              <a:buClrTx/>
              <a:buSzTx/>
              <a:buFontTx/>
            </a:pPr>
            <a:r>
              <a:rPr 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rPr>
              <a:t>客户信息分散，无法集中管理和有效利用</a:t>
            </a:r>
            <a:endParaRPr 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endParaRPr>
          </a:p>
        </p:txBody>
      </p:sp>
      <p:pic>
        <p:nvPicPr>
          <p:cNvPr id="4" name="图片 3" descr="递送配送"/>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5265" y="3413760"/>
            <a:ext cx="748030" cy="748030"/>
          </a:xfrm>
          <a:prstGeom prst="rect">
            <a:avLst/>
          </a:prstGeom>
        </p:spPr>
      </p:pic>
      <p:pic>
        <p:nvPicPr>
          <p:cNvPr id="5" name="图片 4" descr="用户"/>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65620" y="1967865"/>
            <a:ext cx="511810" cy="511810"/>
          </a:xfrm>
          <a:prstGeom prst="rect">
            <a:avLst/>
          </a:prstGeom>
        </p:spPr>
      </p:pic>
      <p:pic>
        <p:nvPicPr>
          <p:cNvPr id="6" name="图片 5" descr="机械工人"/>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88865" y="1884045"/>
            <a:ext cx="675640" cy="675640"/>
          </a:xfrm>
          <a:prstGeom prst="rect">
            <a:avLst/>
          </a:prstGeom>
        </p:spPr>
      </p:pic>
      <p:pic>
        <p:nvPicPr>
          <p:cNvPr id="7" name="图片 6" descr="沟通"/>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03720" y="5212715"/>
            <a:ext cx="671195" cy="671195"/>
          </a:xfrm>
          <a:prstGeom prst="rect">
            <a:avLst/>
          </a:prstGeom>
        </p:spPr>
      </p:pic>
      <p:pic>
        <p:nvPicPr>
          <p:cNvPr id="8" name="图片 7" descr="周期"/>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50765" y="5194300"/>
            <a:ext cx="674370" cy="674370"/>
          </a:xfrm>
          <a:prstGeom prst="rect">
            <a:avLst/>
          </a:prstGeom>
        </p:spPr>
      </p:pic>
      <p:sp>
        <p:nvSpPr>
          <p:cNvPr id="9" name="文本框 8"/>
          <p:cNvSpPr txBox="1"/>
          <p:nvPr/>
        </p:nvSpPr>
        <p:spPr>
          <a:xfrm>
            <a:off x="1126490" y="3602990"/>
            <a:ext cx="3446780" cy="368935"/>
          </a:xfrm>
          <a:prstGeom prst="rect">
            <a:avLst/>
          </a:prstGeom>
          <a:noFill/>
        </p:spPr>
        <p:txBody>
          <a:bodyPr wrap="square" lIns="0" tIns="0" rIns="0" bIns="0" rtlCol="0">
            <a:spAutoFit/>
          </a:bodyPr>
          <a:p>
            <a:pPr algn="l">
              <a:buClrTx/>
              <a:buSzTx/>
              <a:buFontTx/>
            </a:pPr>
            <a:r>
              <a:rPr 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rPr>
              <a:t>商品过多管理复杂</a:t>
            </a:r>
            <a:endParaRPr 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endParaRPr>
          </a:p>
        </p:txBody>
      </p:sp>
      <p:sp>
        <p:nvSpPr>
          <p:cNvPr id="10" name="文本框 9"/>
          <p:cNvSpPr txBox="1"/>
          <p:nvPr/>
        </p:nvSpPr>
        <p:spPr>
          <a:xfrm>
            <a:off x="1778000" y="5422900"/>
            <a:ext cx="3446780" cy="368935"/>
          </a:xfrm>
          <a:prstGeom prst="rect">
            <a:avLst/>
          </a:prstGeom>
          <a:noFill/>
        </p:spPr>
        <p:txBody>
          <a:bodyPr wrap="square" lIns="0" tIns="0" rIns="0" bIns="0" rtlCol="0">
            <a:spAutoFit/>
          </a:bodyPr>
          <a:p>
            <a:pPr algn="l">
              <a:buClrTx/>
              <a:buSzTx/>
              <a:buFontTx/>
            </a:pPr>
            <a:r>
              <a:rPr 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rPr>
              <a:t>库存数据周期性差</a:t>
            </a:r>
            <a:endParaRPr 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endParaRPr>
          </a:p>
        </p:txBody>
      </p:sp>
      <p:sp>
        <p:nvSpPr>
          <p:cNvPr id="11" name="文本框 10"/>
          <p:cNvSpPr txBox="1"/>
          <p:nvPr/>
        </p:nvSpPr>
        <p:spPr>
          <a:xfrm>
            <a:off x="9182100" y="3602990"/>
            <a:ext cx="3446780" cy="368935"/>
          </a:xfrm>
          <a:prstGeom prst="rect">
            <a:avLst/>
          </a:prstGeom>
          <a:noFill/>
        </p:spPr>
        <p:txBody>
          <a:bodyPr wrap="square" lIns="0" tIns="0" rIns="0" bIns="0" rtlCol="0">
            <a:spAutoFit/>
          </a:bodyPr>
          <a:p>
            <a:pPr algn="l">
              <a:buClrTx/>
              <a:buSzTx/>
              <a:buFontTx/>
            </a:pPr>
            <a:r>
              <a:rPr lang="zh-CN" alt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rPr>
              <a:t>配送效率低</a:t>
            </a:r>
            <a:endParaRPr lang="zh-CN" alt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endParaRPr>
          </a:p>
        </p:txBody>
      </p:sp>
      <p:sp>
        <p:nvSpPr>
          <p:cNvPr id="12" name="文本框 11"/>
          <p:cNvSpPr txBox="1"/>
          <p:nvPr/>
        </p:nvSpPr>
        <p:spPr>
          <a:xfrm>
            <a:off x="8249920" y="5419090"/>
            <a:ext cx="3446780" cy="368935"/>
          </a:xfrm>
          <a:prstGeom prst="rect">
            <a:avLst/>
          </a:prstGeom>
          <a:noFill/>
        </p:spPr>
        <p:txBody>
          <a:bodyPr wrap="square" lIns="0" tIns="0" rIns="0" bIns="0" rtlCol="0">
            <a:spAutoFit/>
          </a:bodyPr>
          <a:p>
            <a:pPr algn="l">
              <a:buClrTx/>
              <a:buSzTx/>
              <a:buFontTx/>
            </a:pPr>
            <a:r>
              <a:rPr lang="zh-CN" alt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rPr>
              <a:t>订货沟通效率低</a:t>
            </a:r>
            <a:endParaRPr lang="zh-CN" altLang="en-US" sz="2400" b="1">
              <a:gradFill>
                <a:gsLst>
                  <a:gs pos="0">
                    <a:srgbClr val="72BEF6"/>
                  </a:gs>
                  <a:gs pos="100000">
                    <a:srgbClr val="3361E4"/>
                  </a:gs>
                </a:gsLst>
                <a:lin ang="9360000" scaled="0"/>
              </a:gradFill>
              <a:latin typeface="微软雅黑" panose="020B0503020204020204" charset="-122"/>
              <a:ea typeface="微软雅黑" panose="020B0503020204020204" charset="-122"/>
              <a:cs typeface="HarmonyOS Sans SC Black" panose="00000A00000000000000" charset="-122"/>
            </a:endParaRPr>
          </a:p>
        </p:txBody>
      </p:sp>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4488815"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传统零售订货管理痛点</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图表 3"/>
          <p:cNvGraphicFramePr/>
          <p:nvPr/>
        </p:nvGraphicFramePr>
        <p:xfrm>
          <a:off x="528320" y="1558925"/>
          <a:ext cx="6014085" cy="3601085"/>
        </p:xfrm>
        <a:graphic>
          <a:graphicData uri="http://schemas.openxmlformats.org/drawingml/2006/chart">
            <c:chart xmlns:c="http://schemas.openxmlformats.org/drawingml/2006/chart" xmlns:r="http://schemas.openxmlformats.org/officeDocument/2006/relationships" r:id="rId1"/>
          </a:graphicData>
        </a:graphic>
      </p:graphicFrame>
      <p:sp>
        <p:nvSpPr>
          <p:cNvPr id="33" name="文本框 32"/>
          <p:cNvSpPr txBox="1"/>
          <p:nvPr/>
        </p:nvSpPr>
        <p:spPr>
          <a:xfrm>
            <a:off x="658495" y="5268595"/>
            <a:ext cx="1358900" cy="370840"/>
          </a:xfrm>
          <a:prstGeom prst="rect">
            <a:avLst/>
          </a:prstGeom>
          <a:noFill/>
        </p:spPr>
        <p:txBody>
          <a:bodyPr wrap="square" rtlCol="0">
            <a:spAutoFit/>
          </a:bodyPr>
          <a:p>
            <a:pPr algn="l">
              <a:lnSpc>
                <a:spcPct val="13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HarmonyOS Sans SC" panose="00000500000000000000" charset="-122"/>
              </a:rPr>
              <a:t>结论</a:t>
            </a:r>
            <a:endParaRPr lang="zh-CN" altLang="en-US" sz="1400" b="1">
              <a:solidFill>
                <a:schemeClr val="tx1">
                  <a:lumMod val="75000"/>
                  <a:lumOff val="25000"/>
                </a:schemeClr>
              </a:solidFill>
              <a:latin typeface="微软雅黑" panose="020B0503020204020204" charset="-122"/>
              <a:ea typeface="微软雅黑" panose="020B0503020204020204" charset="-122"/>
              <a:cs typeface="HarmonyOS Sans SC" panose="00000500000000000000" charset="-122"/>
            </a:endParaRPr>
          </a:p>
        </p:txBody>
      </p:sp>
      <p:pic>
        <p:nvPicPr>
          <p:cNvPr id="139" name="http://photo-static-api.fotomore.com/creative/vcg/400/new/VCG211295901121.jpg?uid=386&amp;timestamp=1712027670&amp;sign=fa50d49c832c99212b8351ff3ef9987f" descr="网上购物cocept"/>
          <p:cNvPicPr/>
          <p:nvPr>
            <p:custDataLst>
              <p:tags r:id="rId2"/>
            </p:custDataLst>
          </p:nvPr>
        </p:nvPicPr>
        <p:blipFill>
          <a:blip r:embed="rId3"/>
          <a:srcRect l="14" t="36261" r="-14" b="20188"/>
          <a:stretch>
            <a:fillRect/>
          </a:stretch>
        </p:blipFill>
        <p:spPr>
          <a:xfrm>
            <a:off x="6787515" y="3780790"/>
            <a:ext cx="4692015" cy="2044065"/>
          </a:xfrm>
          <a:prstGeom prst="roundRect">
            <a:avLst>
              <a:gd name="adj" fmla="val 6087"/>
            </a:avLst>
          </a:prstGeom>
          <a:noFill/>
          <a:ln w="3175" cap="flat" cmpd="sng" algn="ctr">
            <a:solidFill>
              <a:schemeClr val="tx1">
                <a:lumMod val="40000"/>
                <a:lumOff val="60000"/>
                <a:alpha val="20000"/>
              </a:schemeClr>
            </a:solidFill>
            <a:prstDash val="solid"/>
            <a:round/>
            <a:headEnd type="none" w="med" len="med"/>
            <a:tailEnd type="none" w="med" len="med"/>
          </a:ln>
        </p:spPr>
      </p:pic>
      <p:pic>
        <p:nvPicPr>
          <p:cNvPr id="140" name="http://photo-static-api.fotomore.com/creative/vcg/400/new/VCG41N1265192434.jpg?uid=386&amp;timestamp=1712027670&amp;sign=fa50d49c832c99212b8351ff3ef9987f" descr="网上购物概念矢量插图网站横幅，广告和营销材料，在线广告，业务演示等。"/>
          <p:cNvPicPr>
            <a:picLocks noChangeAspect="1"/>
          </p:cNvPicPr>
          <p:nvPr>
            <p:custDataLst>
              <p:tags r:id="rId4"/>
            </p:custDataLst>
          </p:nvPr>
        </p:nvPicPr>
        <p:blipFill>
          <a:blip r:embed="rId5">
            <a:lum contrast="-6000"/>
          </a:blip>
          <a:srcRect t="27145" b="29310"/>
          <a:stretch>
            <a:fillRect/>
          </a:stretch>
        </p:blipFill>
        <p:spPr>
          <a:xfrm>
            <a:off x="6786880" y="1558925"/>
            <a:ext cx="4692650" cy="2044065"/>
          </a:xfrm>
          <a:prstGeom prst="roundRect">
            <a:avLst>
              <a:gd name="adj" fmla="val 5995"/>
            </a:avLst>
          </a:prstGeom>
          <a:ln w="3175" cap="flat" cmpd="sng" algn="ctr">
            <a:solidFill>
              <a:schemeClr val="tx1">
                <a:lumMod val="40000"/>
                <a:lumOff val="60000"/>
                <a:alpha val="20000"/>
              </a:schemeClr>
            </a:solidFill>
            <a:prstDash val="solid"/>
            <a:round/>
            <a:headEnd type="none" w="med" len="med"/>
            <a:tailEnd type="none" w="med" len="med"/>
          </a:ln>
        </p:spPr>
      </p:pic>
      <p:sp>
        <p:nvSpPr>
          <p:cNvPr id="6" name="文本框 5"/>
          <p:cNvSpPr txBox="1"/>
          <p:nvPr/>
        </p:nvSpPr>
        <p:spPr>
          <a:xfrm>
            <a:off x="658495" y="5618480"/>
            <a:ext cx="4723765" cy="368300"/>
          </a:xfrm>
          <a:prstGeom prst="rect">
            <a:avLst/>
          </a:prstGeom>
          <a:noFill/>
        </p:spPr>
        <p:txBody>
          <a:bodyPr wrap="square" rtlCol="0">
            <a:spAutoFit/>
          </a:bodyPr>
          <a:p>
            <a:r>
              <a:rPr lang="zh-CN" altLang="en-US">
                <a:solidFill>
                  <a:schemeClr val="bg2">
                    <a:lumMod val="75000"/>
                  </a:schemeClr>
                </a:solidFill>
                <a:latin typeface="微软雅黑" panose="020B0503020204020204" charset="-122"/>
                <a:ea typeface="微软雅黑" panose="020B0503020204020204" charset="-122"/>
              </a:rPr>
              <a:t>线上订货已经成为越来越普遍的选择</a:t>
            </a:r>
            <a:endParaRPr lang="zh-CN" altLang="en-US">
              <a:solidFill>
                <a:schemeClr val="bg2">
                  <a:lumMod val="75000"/>
                </a:schemeClr>
              </a:solidFill>
              <a:latin typeface="微软雅黑" panose="020B0503020204020204" charset="-122"/>
              <a:ea typeface="微软雅黑" panose="020B0503020204020204" charset="-122"/>
            </a:endParaRPr>
          </a:p>
        </p:txBody>
      </p:sp>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4488815"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市场</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需求</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243840"/>
            <a:ext cx="120015" cy="414020"/>
          </a:xfrm>
          <a:prstGeom prst="rect">
            <a:avLst/>
          </a:prstGeom>
          <a:solidFill>
            <a:srgbClr val="60A3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120015" y="145415"/>
            <a:ext cx="4488815" cy="583565"/>
          </a:xfrm>
          <a:prstGeom prst="rect">
            <a:avLst/>
          </a:prstGeom>
          <a:noFill/>
        </p:spPr>
        <p:txBody>
          <a:bodyPr wrap="square" rtlCol="0">
            <a:spAutoFit/>
          </a:bodyPr>
          <a:p>
            <a:pPr algn="l"/>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兴吉成仓储破局</a:t>
            </a:r>
            <a:r>
              <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点</a:t>
            </a:r>
            <a:endParaRPr lang="zh-CN" altLang="en-US" sz="32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endParaRPr>
          </a:p>
        </p:txBody>
      </p:sp>
      <p:sp>
        <p:nvSpPr>
          <p:cNvPr id="2" name="标题 1"/>
          <p:cNvSpPr txBox="1"/>
          <p:nvPr>
            <p:custDataLst>
              <p:tags r:id="rId1"/>
            </p:custDataLst>
          </p:nvPr>
        </p:nvSpPr>
        <p:spPr>
          <a:xfrm>
            <a:off x="936280" y="1703235"/>
            <a:ext cx="5006341" cy="4206240"/>
          </a:xfrm>
          <a:prstGeom prst="roundRect">
            <a:avLst>
              <a:gd name="adj" fmla="val 2679"/>
            </a:avLst>
          </a:prstGeom>
          <a:gradFill>
            <a:gsLst>
              <a:gs pos="0">
                <a:srgbClr val="315EE3"/>
              </a:gs>
              <a:gs pos="48000">
                <a:srgbClr val="3CADF6"/>
              </a:gs>
            </a:gsLst>
            <a:lin ang="5400000" scaled="0"/>
          </a:gradFill>
          <a:ln w="12700" cap="sq">
            <a:noFill/>
            <a:miter/>
          </a:ln>
          <a:effectLst>
            <a:outerShdw blurRad="419100" dist="38100" dir="2700000" algn="tl" rotWithShape="0">
              <a:schemeClr val="accent1">
                <a:lumMod val="75000"/>
                <a:alpha val="24000"/>
              </a:schemeClr>
            </a:outerShdw>
          </a:effectLst>
        </p:spPr>
        <p:txBody>
          <a:bodyPr vert="horz" wrap="square" lIns="91440" tIns="45720" rIns="91440" bIns="45720" rtlCol="0" anchor="ctr"/>
          <a:p>
            <a:pPr algn="ctr">
              <a:lnSpc>
                <a:spcPct val="100000"/>
              </a:lnSpc>
            </a:pPr>
            <a:endParaRPr kumimoji="1" lang="zh-CN" altLang="en-US"/>
          </a:p>
        </p:txBody>
      </p:sp>
      <p:sp>
        <p:nvSpPr>
          <p:cNvPr id="5" name="标题 1"/>
          <p:cNvSpPr txBox="1"/>
          <p:nvPr>
            <p:custDataLst>
              <p:tags r:id="rId2"/>
            </p:custDataLst>
          </p:nvPr>
        </p:nvSpPr>
        <p:spPr>
          <a:xfrm>
            <a:off x="6249379" y="1703235"/>
            <a:ext cx="5006341" cy="4206240"/>
          </a:xfrm>
          <a:prstGeom prst="roundRect">
            <a:avLst>
              <a:gd name="adj" fmla="val 2679"/>
            </a:avLst>
          </a:prstGeom>
          <a:gradFill>
            <a:gsLst>
              <a:gs pos="0">
                <a:srgbClr val="315EE3"/>
              </a:gs>
              <a:gs pos="46000">
                <a:srgbClr val="3CADF6"/>
              </a:gs>
            </a:gsLst>
            <a:lin ang="5400000" scaled="0"/>
          </a:gradFill>
          <a:ln w="12700" cap="sq">
            <a:noFill/>
            <a:miter/>
          </a:ln>
          <a:effectLst>
            <a:outerShdw blurRad="419100" dist="38100" dir="2700000" algn="tl" rotWithShape="0">
              <a:schemeClr val="accent1">
                <a:lumMod val="75000"/>
                <a:alpha val="24000"/>
              </a:schemeClr>
            </a:outerShdw>
          </a:effectLst>
        </p:spPr>
        <p:txBody>
          <a:bodyPr vert="horz" wrap="square" lIns="91440" tIns="45720" rIns="91440" bIns="45720" rtlCol="0" anchor="ctr"/>
          <a:p>
            <a:pPr algn="ctr">
              <a:lnSpc>
                <a:spcPct val="100000"/>
              </a:lnSpc>
            </a:pPr>
            <a:endParaRPr kumimoji="1" lang="zh-CN" altLang="en-US"/>
          </a:p>
        </p:txBody>
      </p:sp>
      <p:sp>
        <p:nvSpPr>
          <p:cNvPr id="7" name="标题 1"/>
          <p:cNvSpPr txBox="1"/>
          <p:nvPr>
            <p:custDataLst>
              <p:tags r:id="rId3"/>
            </p:custDataLst>
          </p:nvPr>
        </p:nvSpPr>
        <p:spPr>
          <a:xfrm>
            <a:off x="1038394" y="2964525"/>
            <a:ext cx="4691374" cy="2823212"/>
          </a:xfrm>
          <a:prstGeom prst="roundRect">
            <a:avLst>
              <a:gd name="adj" fmla="val 3003"/>
            </a:avLst>
          </a:prstGeom>
          <a:solidFill>
            <a:schemeClr val="bg1"/>
          </a:solidFill>
          <a:ln w="12700" cap="sq">
            <a:solidFill>
              <a:schemeClr val="bg1"/>
            </a:solidFill>
            <a:miter/>
          </a:ln>
        </p:spPr>
        <p:txBody>
          <a:bodyPr vert="horz" wrap="square" lIns="91440" tIns="45720" rIns="91440" bIns="45720" rtlCol="0" anchor="ctr"/>
          <a:p>
            <a:pPr algn="ctr">
              <a:lnSpc>
                <a:spcPct val="100000"/>
              </a:lnSpc>
            </a:pPr>
            <a:endParaRPr kumimoji="1" lang="zh-CN" altLang="en-US"/>
          </a:p>
        </p:txBody>
      </p:sp>
      <p:sp>
        <p:nvSpPr>
          <p:cNvPr id="8" name="标题 1"/>
          <p:cNvSpPr txBox="1"/>
          <p:nvPr>
            <p:custDataLst>
              <p:tags r:id="rId4"/>
            </p:custDataLst>
          </p:nvPr>
        </p:nvSpPr>
        <p:spPr>
          <a:xfrm>
            <a:off x="6351490" y="2964525"/>
            <a:ext cx="4691374" cy="2823212"/>
          </a:xfrm>
          <a:prstGeom prst="roundRect">
            <a:avLst>
              <a:gd name="adj" fmla="val 3003"/>
            </a:avLst>
          </a:prstGeom>
          <a:solidFill>
            <a:schemeClr val="bg1"/>
          </a:solidFill>
          <a:ln w="12700" cap="sq">
            <a:solidFill>
              <a:schemeClr val="bg1"/>
            </a:solidFill>
            <a:miter/>
          </a:ln>
        </p:spPr>
        <p:txBody>
          <a:bodyPr vert="horz" wrap="square" lIns="91440" tIns="45720" rIns="91440" bIns="45720" rtlCol="0" anchor="ctr"/>
          <a:p>
            <a:pPr algn="ctr">
              <a:lnSpc>
                <a:spcPct val="100000"/>
              </a:lnSpc>
            </a:pPr>
            <a:endParaRPr kumimoji="1" lang="zh-CN" altLang="en-US"/>
          </a:p>
        </p:txBody>
      </p:sp>
      <p:sp>
        <p:nvSpPr>
          <p:cNvPr id="9" name="标题 1"/>
          <p:cNvSpPr txBox="1"/>
          <p:nvPr>
            <p:custDataLst>
              <p:tags r:id="rId5"/>
            </p:custDataLst>
          </p:nvPr>
        </p:nvSpPr>
        <p:spPr>
          <a:xfrm>
            <a:off x="1173625" y="1942694"/>
            <a:ext cx="4408007" cy="866272"/>
          </a:xfrm>
          <a:prstGeom prst="rect">
            <a:avLst/>
          </a:prstGeom>
          <a:noFill/>
          <a:ln>
            <a:noFill/>
          </a:ln>
        </p:spPr>
        <p:txBody>
          <a:bodyPr vert="horz" wrap="square" lIns="0" tIns="0" rIns="0" bIns="0" rtlCol="0" anchor="ctr"/>
          <a:p>
            <a:pPr algn="l">
              <a:lnSpc>
                <a:spcPct val="100000"/>
              </a:lnSpc>
            </a:pPr>
            <a:r>
              <a:rPr kumimoji="1" lang="en-US" altLang="zh-CN"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rPr>
              <a:t>核心价值公式</a:t>
            </a:r>
            <a:endParaRPr kumimoji="1" lang="en-US" altLang="zh-CN"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10" name="标题 1"/>
          <p:cNvSpPr txBox="1"/>
          <p:nvPr>
            <p:custDataLst>
              <p:tags r:id="rId6"/>
            </p:custDataLst>
          </p:nvPr>
        </p:nvSpPr>
        <p:spPr>
          <a:xfrm>
            <a:off x="1207451" y="3151026"/>
            <a:ext cx="4354262" cy="2481152"/>
          </a:xfrm>
          <a:prstGeom prst="rect">
            <a:avLst/>
          </a:prstGeom>
          <a:noFill/>
          <a:ln cap="sq">
            <a:noFill/>
          </a:ln>
        </p:spPr>
        <p:txBody>
          <a:bodyPr vert="horz" wrap="square" lIns="0" tIns="0" rIns="0" bIns="0" rtlCol="0" anchor="t"/>
          <a:p>
            <a:pPr algn="l">
              <a:lnSpc>
                <a:spcPct val="150000"/>
              </a:lnSpc>
            </a:pPr>
            <a:r>
              <a:rPr kumimoji="1" lang="en-US" altLang="zh-CN" sz="1600">
                <a:ln w="12700">
                  <a:noFill/>
                </a:ln>
                <a:solidFill>
                  <a:srgbClr val="0D0D0D">
                    <a:alpha val="100000"/>
                  </a:srgbClr>
                </a:solidFill>
                <a:latin typeface="微软雅黑" panose="020B0503020204020204" charset="-122"/>
                <a:ea typeface="微软雅黑" panose="020B0503020204020204" charset="-122"/>
                <a:cs typeface="Source Han Sans" panose="020B0500000000000000" charset="-122"/>
              </a:rPr>
              <a:t>兴吉成智慧仓储提出，仓储效率等于智能调度乘以实时感知乘以动态优化。这一核心价值公式，为我们指明了提升仓储效率的方向。</a:t>
            </a:r>
            <a:endParaRPr kumimoji="1" lang="en-US" altLang="zh-CN" sz="1600">
              <a:ln w="12700">
                <a:noFill/>
              </a:ln>
              <a:solidFill>
                <a:srgbClr val="0D0D0D">
                  <a:alpha val="100000"/>
                </a:srgbClr>
              </a:solidFill>
              <a:latin typeface="微软雅黑" panose="020B0503020204020204" charset="-122"/>
              <a:ea typeface="微软雅黑" panose="020B0503020204020204" charset="-122"/>
              <a:cs typeface="Source Han Sans" panose="020B0500000000000000" charset="-122"/>
            </a:endParaRPr>
          </a:p>
        </p:txBody>
      </p:sp>
      <p:sp>
        <p:nvSpPr>
          <p:cNvPr id="11" name="标题 1"/>
          <p:cNvSpPr txBox="1"/>
          <p:nvPr>
            <p:custDataLst>
              <p:tags r:id="rId7"/>
            </p:custDataLst>
          </p:nvPr>
        </p:nvSpPr>
        <p:spPr>
          <a:xfrm>
            <a:off x="6500891" y="1942694"/>
            <a:ext cx="4408008" cy="866272"/>
          </a:xfrm>
          <a:prstGeom prst="rect">
            <a:avLst/>
          </a:prstGeom>
          <a:noFill/>
          <a:ln>
            <a:noFill/>
          </a:ln>
        </p:spPr>
        <p:txBody>
          <a:bodyPr vert="horz" wrap="square" lIns="0" tIns="0" rIns="0" bIns="0" rtlCol="0" anchor="ctr"/>
          <a:p>
            <a:pPr algn="l">
              <a:lnSpc>
                <a:spcPct val="100000"/>
              </a:lnSpc>
            </a:pPr>
            <a:r>
              <a:rPr kumimoji="1" lang="en-US" altLang="zh-CN"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rPr>
              <a:t>技术三角模型</a:t>
            </a:r>
            <a:endParaRPr kumimoji="1" lang="en-US" altLang="zh-CN" sz="2200" b="1">
              <a:ln w="12700">
                <a:noFill/>
              </a:ln>
              <a:solidFill>
                <a:srgbClr val="FFFFFF">
                  <a:alpha val="100000"/>
                </a:srgbClr>
              </a:solidFill>
              <a:latin typeface="微软雅黑" panose="020B0503020204020204" charset="-122"/>
              <a:ea typeface="微软雅黑" panose="020B0503020204020204" charset="-122"/>
              <a:cs typeface="Source Han Sans CN Bold" panose="020B0800000000000000" charset="-122"/>
            </a:endParaRPr>
          </a:p>
        </p:txBody>
      </p:sp>
      <p:sp>
        <p:nvSpPr>
          <p:cNvPr id="12" name="标题 1"/>
          <p:cNvSpPr txBox="1"/>
          <p:nvPr>
            <p:custDataLst>
              <p:tags r:id="rId8"/>
            </p:custDataLst>
          </p:nvPr>
        </p:nvSpPr>
        <p:spPr>
          <a:xfrm>
            <a:off x="6534718" y="3151026"/>
            <a:ext cx="4354262" cy="2481152"/>
          </a:xfrm>
          <a:prstGeom prst="rect">
            <a:avLst/>
          </a:prstGeom>
          <a:noFill/>
          <a:ln cap="sq">
            <a:noFill/>
          </a:ln>
        </p:spPr>
        <p:txBody>
          <a:bodyPr vert="horz" wrap="square" lIns="0" tIns="0" rIns="0" bIns="0" rtlCol="0" anchor="t"/>
          <a:p>
            <a:pPr algn="l">
              <a:lnSpc>
                <a:spcPct val="150000"/>
              </a:lnSpc>
            </a:pPr>
            <a:r>
              <a:rPr kumimoji="1" lang="en-US" altLang="zh-CN" sz="1600">
                <a:ln w="12700">
                  <a:noFill/>
                </a:ln>
                <a:solidFill>
                  <a:srgbClr val="0D0D0D">
                    <a:alpha val="100000"/>
                  </a:srgbClr>
                </a:solidFill>
                <a:latin typeface="微软雅黑" panose="020B0503020204020204" charset="-122"/>
                <a:ea typeface="微软雅黑" panose="020B0503020204020204" charset="-122"/>
                <a:cs typeface="微软雅黑" panose="020B0503020204020204" charset="-122"/>
              </a:rPr>
              <a:t>AI决策中枢、数字孪生系统、柔性自动化设备构成了兴吉成智慧仓储的技术三角模型。这一模型为智慧仓储的全面升级提供了技术支撑。</a:t>
            </a:r>
            <a:endParaRPr kumimoji="1" lang="en-US" altLang="zh-CN" sz="1600">
              <a:ln w="12700">
                <a:noFill/>
              </a:ln>
              <a:solidFill>
                <a:srgbClr val="0D0D0D">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nvSpPr>
        <p:spPr>
          <a:xfrm>
            <a:off x="852170" y="4217670"/>
            <a:ext cx="5954395" cy="829945"/>
          </a:xfrm>
          <a:prstGeom prst="rect">
            <a:avLst/>
          </a:prstGeom>
          <a:noFill/>
        </p:spPr>
        <p:txBody>
          <a:bodyPr wrap="square" rtlCol="0">
            <a:spAutoFit/>
          </a:bodyPr>
          <a:p>
            <a:pPr algn="l"/>
            <a:r>
              <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系统架构与客户</a:t>
            </a:r>
            <a:r>
              <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rPr>
              <a:t>定位</a:t>
            </a:r>
            <a:endParaRPr lang="zh-CN" altLang="en-US" sz="4800" b="1">
              <a:solidFill>
                <a:srgbClr val="353535"/>
              </a:solidFill>
              <a:effectLst/>
              <a:latin typeface="微软雅黑" panose="020B0503020204020204" charset="-122"/>
              <a:ea typeface="微软雅黑" panose="020B0503020204020204" charset="-122"/>
              <a:cs typeface="HarmonyOS Sans SC Black" panose="00000A00000000000000" charset="-122"/>
              <a:sym typeface="+mn-ea"/>
            </a:endParaRPr>
          </a:p>
        </p:txBody>
      </p:sp>
      <p:sp>
        <p:nvSpPr>
          <p:cNvPr id="11" name="对角圆角矩形 10"/>
          <p:cNvSpPr/>
          <p:nvPr/>
        </p:nvSpPr>
        <p:spPr>
          <a:xfrm>
            <a:off x="1074420" y="3522345"/>
            <a:ext cx="1304290" cy="406400"/>
          </a:xfrm>
          <a:prstGeom prst="round2DiagRect">
            <a:avLst>
              <a:gd name="adj1" fmla="val 50000"/>
              <a:gd name="adj2" fmla="val 0"/>
            </a:avLst>
          </a:prstGeom>
          <a:gradFill>
            <a:gsLst>
              <a:gs pos="27000">
                <a:srgbClr val="449FF6"/>
              </a:gs>
              <a:gs pos="100000">
                <a:srgbClr val="87CFF7"/>
              </a:gs>
            </a:gsLst>
            <a:lin ang="2100000" scaled="0"/>
          </a:gradFill>
          <a:ln w="28575">
            <a:noFill/>
          </a:ln>
          <a:effectLst>
            <a:outerShdw blurRad="317500" dist="76200" dir="5400000" algn="t" rotWithShape="0">
              <a:srgbClr val="00BCF0">
                <a:alpha val="40000"/>
              </a:srgb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600" b="1">
                <a:latin typeface="微软雅黑" panose="020B0503020204020204" charset="-122"/>
                <a:ea typeface="微软雅黑" panose="020B0503020204020204" charset="-122"/>
                <a:sym typeface="+mn-ea"/>
              </a:rPr>
              <a:t>PART 02</a:t>
            </a:r>
            <a:endParaRPr lang="en-US" altLang="zh-CN" sz="1600" b="1">
              <a:latin typeface="微软雅黑" panose="020B0503020204020204" charset="-122"/>
              <a:ea typeface="微软雅黑" panose="020B0503020204020204" charset="-122"/>
              <a:sym typeface="+mn-ea"/>
            </a:endParaRPr>
          </a:p>
        </p:txBody>
      </p:sp>
      <p:pic>
        <p:nvPicPr>
          <p:cNvPr id="5" name="图片 4" descr="来订3"/>
          <p:cNvPicPr>
            <a:picLocks noChangeAspect="1"/>
          </p:cNvPicPr>
          <p:nvPr/>
        </p:nvPicPr>
        <p:blipFill>
          <a:blip r:embed="rId1"/>
          <a:stretch>
            <a:fillRect/>
          </a:stretch>
        </p:blipFill>
        <p:spPr>
          <a:xfrm>
            <a:off x="852170" y="654685"/>
            <a:ext cx="723900" cy="723900"/>
          </a:xfrm>
          <a:prstGeom prst="rect">
            <a:avLst/>
          </a:prstGeom>
        </p:spPr>
      </p:pic>
      <p:pic>
        <p:nvPicPr>
          <p:cNvPr id="3" name="图片 2" descr="untitled3"/>
          <p:cNvPicPr>
            <a:picLocks noChangeAspect="1"/>
          </p:cNvPicPr>
          <p:nvPr>
            <p:custDataLst>
              <p:tags r:id="rId2"/>
            </p:custDataLst>
          </p:nvPr>
        </p:nvPicPr>
        <p:blipFill>
          <a:blip r:embed="rId3">
            <a:lum bright="12000" contrast="6000"/>
          </a:blip>
          <a:srcRect l="31067" t="18887" r="23402" b="10118"/>
          <a:stretch>
            <a:fillRect/>
          </a:stretch>
        </p:blipFill>
        <p:spPr>
          <a:xfrm>
            <a:off x="5990590" y="337185"/>
            <a:ext cx="5890260" cy="5166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442.15,&quot;left&quot;:65.05,&quot;top&quot;:118.95,&quot;width&quot;:830.15}"/>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2_1"/>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2_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1,&quot;foreColorIndex&quot;:14,&quot;pos&quot;:0,&quot;transparency&quot;:0},{&quot;brightness&quot;:0.4000000059604645,&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2_2"/>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2_2"/>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2,&quot;pos&quot;:0,&quot;rgb&quot;:&quot;#ffffff&quot;,&quot;transparency&quot;:0},{&quot;brightness&quot;:0.800000011920929,&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brightness&quot;:0,&quot;colorType&quot;:1,&quot;foreColorIndex&quot;:5,&quot;transparency&quot;:0.9100000262260437},&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3"/>
  <p:tag name="KSO_WM_UNIT_ID" val="diagram20231460_4*m_h_i*1_2_3"/>
  <p:tag name="KSO_WM_TEMPLATE_CATEGORY" val="diagram"/>
  <p:tag name="KSO_WM_TEMPLATE_INDEX" val="20231460"/>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800000011920929,&quot;colorType&quot;:1,&quot;foreColorIndex&quot;:5,&quot;pos&quot;:0.9300000071525574,&quot;transparency&quot;:0}],&quot;type&quot;:3},&quot;glow&quot;:{&quot;colorType&quot;:0},&quot;line&quot;:{&quot;type&quot;:0},&quot;shadow&quot;:{&quot;brightness&quot;:0,&quot;colorType&quot;:1,&quot;foreColorIndex&quot;:5,&quot;transparency&quot;:0.7300000190734863},&quot;threeD&quot;:{&quot;curvedSurface&quot;:{&quot;brightness&quot;:0,&quot;colorType&quot;:2,&quot;rgb&quot;:&quot;#000000&quot;},&quot;depth&quot;:{&quot;colorType&quot;:0}}}}"/>
  <p:tag name="KSO_WM_UNIT_TEXT_FILL_FORE_SCHEMECOLOR_INDEX" val="3"/>
  <p:tag name="KSO_WM_UNIT_TEXT_FILL_TYPE" val="3"/>
  <p:tag name="KSO_WM_UNIT_PRESET_TEXT" val="02"/>
  <p:tag name="KSO_WM_DIAGRAM_USE_COLOR_VALUE" val="{&quot;color_scheme&quot;:1,&quot;theme_color_indexes&quot;:[9,9,9,9,9,9]}"/>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3_1"/>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3_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1,&quot;foreColorIndex&quot;:14,&quot;pos&quot;:0,&quot;transparency&quot;:0},{&quot;brightness&quot;:0.4000000059604645,&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3_2"/>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3_2"/>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2,&quot;pos&quot;:0,&quot;rgb&quot;:&quot;#ffffff&quot;,&quot;transparency&quot;:0},{&quot;brightness&quot;:0.800000011920929,&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brightness&quot;:0,&quot;colorType&quot;:1,&quot;foreColorIndex&quot;:5,&quot;transparency&quot;:0.9100000262260437},&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3"/>
  <p:tag name="KSO_WM_UNIT_ID" val="diagram20231460_4*m_h_i*1_3_3"/>
  <p:tag name="KSO_WM_TEMPLATE_CATEGORY" val="diagram"/>
  <p:tag name="KSO_WM_TEMPLATE_INDEX" val="20231460"/>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800000011920929,&quot;colorType&quot;:1,&quot;foreColorIndex&quot;:5,&quot;pos&quot;:0.9300000071525574,&quot;transparency&quot;:0}],&quot;type&quot;:3},&quot;glow&quot;:{&quot;colorType&quot;:0},&quot;line&quot;:{&quot;type&quot;:0},&quot;shadow&quot;:{&quot;brightness&quot;:0,&quot;colorType&quot;:1,&quot;foreColorIndex&quot;:5,&quot;transparency&quot;:0.7300000190734863},&quot;threeD&quot;:{&quot;curvedSurface&quot;:{&quot;brightness&quot;:0,&quot;colorType&quot;:2,&quot;rgb&quot;:&quot;#000000&quot;},&quot;depth&quot;:{&quot;colorType&quot;:0}}}}"/>
  <p:tag name="KSO_WM_UNIT_TEXT_FILL_FORE_SCHEMECOLOR_INDEX" val="3"/>
  <p:tag name="KSO_WM_UNIT_TEXT_FILL_TYPE" val="3"/>
  <p:tag name="KSO_WM_UNIT_PRESET_TEXT" val="03"/>
  <p:tag name="KSO_WM_DIAGRAM_USE_COLOR_VALUE" val="{&quot;color_scheme&quot;:1,&quot;theme_color_indexes&quot;:[9,9,9,9,9,9]}"/>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4_1"/>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4_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1,&quot;foreColorIndex&quot;:14,&quot;pos&quot;:0,&quot;transparency&quot;:0},{&quot;brightness&quot;:0.4000000059604645,&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4_2"/>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4_2"/>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2,&quot;pos&quot;:0,&quot;rgb&quot;:&quot;#ffffff&quot;,&quot;transparency&quot;:0},{&quot;brightness&quot;:0.800000011920929,&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brightness&quot;:0,&quot;colorType&quot;:1,&quot;foreColorIndex&quot;:5,&quot;transparency&quot;:0.9100000262260437},&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4_3"/>
  <p:tag name="KSO_WM_UNIT_ID" val="diagram20231460_4*m_h_i*1_4_3"/>
  <p:tag name="KSO_WM_TEMPLATE_CATEGORY" val="diagram"/>
  <p:tag name="KSO_WM_TEMPLATE_INDEX" val="20231460"/>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800000011920929,&quot;colorType&quot;:1,&quot;foreColorIndex&quot;:5,&quot;pos&quot;:0.9300000071525574,&quot;transparency&quot;:0}],&quot;type&quot;:3},&quot;glow&quot;:{&quot;colorType&quot;:0},&quot;line&quot;:{&quot;type&quot;:0},&quot;shadow&quot;:{&quot;brightness&quot;:0,&quot;colorType&quot;:1,&quot;foreColorIndex&quot;:5,&quot;transparency&quot;:0.7300000190734863},&quot;threeD&quot;:{&quot;curvedSurface&quot;:{&quot;brightness&quot;:0,&quot;colorType&quot;:2,&quot;rgb&quot;:&quot;#000000&quot;},&quot;depth&quot;:{&quot;colorType&quot;:0}}}}"/>
  <p:tag name="KSO_WM_UNIT_TEXT_FILL_FORE_SCHEMECOLOR_INDEX" val="3"/>
  <p:tag name="KSO_WM_UNIT_TEXT_FILL_TYPE" val="3"/>
  <p:tag name="KSO_WM_UNIT_PRESET_TEXT" val="04"/>
  <p:tag name="KSO_WM_DIAGRAM_USE_COLOR_VALUE" val="{&quot;color_scheme&quot;:1,&quot;theme_color_indexes&quot;:[9,9,9,9,9,9]}"/>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5_1"/>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5_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1,&quot;foreColorIndex&quot;:14,&quot;pos&quot;:0,&quot;transparency&quot;:0},{&quot;brightness&quot;:0.4000000059604645,&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11.xml><?xml version="1.0" encoding="utf-8"?>
<p:tagLst xmlns:p="http://schemas.openxmlformats.org/presentationml/2006/main">
  <p:tag name="KSO_WM_DIAGRAM_VIRTUALLY_FRAME" val="{&quot;height&quot;:442.15,&quot;left&quot;:65.05,&quot;top&quot;:118.95,&quot;width&quot;:830.15}"/>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5_2"/>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5_2"/>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2,&quot;pos&quot;:0,&quot;rgb&quot;:&quot;#ffffff&quot;,&quot;transparency&quot;:0},{&quot;brightness&quot;:0.800000011920929,&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brightness&quot;:0,&quot;colorType&quot;:1,&quot;foreColorIndex&quot;:5,&quot;transparency&quot;:0.9100000262260437},&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5_3"/>
  <p:tag name="KSO_WM_UNIT_ID" val="diagram20231460_4*m_h_i*1_5_3"/>
  <p:tag name="KSO_WM_TEMPLATE_CATEGORY" val="diagram"/>
  <p:tag name="KSO_WM_TEMPLATE_INDEX" val="20231460"/>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800000011920929,&quot;colorType&quot;:1,&quot;foreColorIndex&quot;:5,&quot;pos&quot;:0.9300000071525574,&quot;transparency&quot;:0}],&quot;type&quot;:3},&quot;glow&quot;:{&quot;colorType&quot;:0},&quot;line&quot;:{&quot;type&quot;:0},&quot;shadow&quot;:{&quot;brightness&quot;:0,&quot;colorType&quot;:1,&quot;foreColorIndex&quot;:5,&quot;transparency&quot;:0.7300000190734863},&quot;threeD&quot;:{&quot;curvedSurface&quot;:{&quot;brightness&quot;:0,&quot;colorType&quot;:2,&quot;rgb&quot;:&quot;#000000&quot;},&quot;depth&quot;:{&quot;colorType&quot;:0}}}}"/>
  <p:tag name="KSO_WM_UNIT_TEXT_FILL_FORE_SCHEMECOLOR_INDEX" val="3"/>
  <p:tag name="KSO_WM_UNIT_TEXT_FILL_TYPE" val="3"/>
  <p:tag name="KSO_WM_UNIT_PRESET_TEXT" val="05"/>
  <p:tag name="KSO_WM_DIAGRAM_USE_COLOR_VALUE" val="{&quot;color_scheme&quot;:1,&quot;theme_color_indexes&quot;:[9,9,9,9,9,9]}"/>
</p:tagLst>
</file>

<file path=ppt/tags/tag112.xml><?xml version="1.0" encoding="utf-8"?>
<p:tagLst xmlns:p="http://schemas.openxmlformats.org/presentationml/2006/main">
  <p:tag name="KSO_WM_DIAGRAM_VIRTUALLY_FRAME" val="{&quot;height&quot;:279.45,&quot;left&quot;:125.3,&quot;top&quot;:206.35,&quot;width&quot;:718.05}"/>
</p:tagLst>
</file>

<file path=ppt/tags/tag1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460_4*m_h_f*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colorType&quot;:0,&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输入智能图形项正文，请尽量言简意赅的阐述观点"/>
  <p:tag name="KSO_WM_DIAGRAM_USE_COLOR_VALUE" val="{&quot;color_scheme&quot;:1,&quot;theme_color_indexes&quot;:[9,9,9,9,9,9]}"/>
</p:tagLst>
</file>

<file path=ppt/tags/tag1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460_4*m_h_f*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colorType&quot;:0,&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输入智能图形项正文，请尽量言简意赅的阐述观点"/>
  <p:tag name="KSO_WM_DIAGRAM_USE_COLOR_VALUE" val="{&quot;color_scheme&quot;:1,&quot;theme_color_indexes&quot;:[9,9,9,9,9,9]}"/>
</p:tagLst>
</file>

<file path=ppt/tags/tag1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60_4*m_h_a*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4000000059604645,&quot;colorType&quot;:1,&quot;foreColorIndex&quot;:5,&quot;pos&quot;:0,&quot;transparency&quot;:0},{&quot;brightness&quot;:0,&quot;colorType&quot;:1,&quot;foreColorIndex&quot;:5,&quot;pos&quot;:0.23000000417232513,&quot;transparency&quot;:0},{&quot;brightness&quot;:-0.25,&quot;colorType&quot;:1,&quot;foreColorIndex&quot;:5,&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添加标题"/>
  <p:tag name="KSO_WM_DIAGRAM_USE_COLOR_VALUE" val="{&quot;color_scheme&quot;:1,&quot;theme_color_indexes&quot;:[9,9,9,9,9,9]}"/>
</p:tagLst>
</file>

<file path=ppt/tags/tag11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460_4*m_h_f*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colorType&quot;:0,&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输入智能图形项正文，请尽量言简意赅的阐述观点"/>
  <p:tag name="KSO_WM_DIAGRAM_USE_COLOR_VALUE" val="{&quot;color_scheme&quot;:1,&quot;theme_color_indexes&quot;:[9,9,9,9,9,9]}"/>
</p:tagLst>
</file>

<file path=ppt/tags/tag11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60_4*m_h_a*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4000000059604645,&quot;colorType&quot;:1,&quot;foreColorIndex&quot;:5,&quot;pos&quot;:0,&quot;transparency&quot;:0},{&quot;brightness&quot;:0,&quot;colorType&quot;:1,&quot;foreColorIndex&quot;:5,&quot;pos&quot;:0.23000000417232513,&quot;transparency&quot;:0},{&quot;brightness&quot;:-0.25,&quot;colorType&quot;:1,&quot;foreColorIndex&quot;:5,&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添加标题"/>
  <p:tag name="KSO_WM_DIAGRAM_USE_COLOR_VALUE" val="{&quot;color_scheme&quot;:1,&quot;theme_color_indexes&quot;:[9,9,9,9,9,9]}"/>
</p:tagLst>
</file>

<file path=ppt/tags/tag11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460_4*m_h_f*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colorType&quot;:0,&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输入智能图形项正文，请尽量言简意赅的阐述观点"/>
  <p:tag name="KSO_WM_DIAGRAM_USE_COLOR_VALUE" val="{&quot;color_scheme&quot;:1,&quot;theme_color_indexes&quot;:[9,9,9,9,9,9]}"/>
</p:tagLst>
</file>

<file path=ppt/tags/tag1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60_4*m_h_a*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4000000059604645,&quot;colorType&quot;:1,&quot;foreColorIndex&quot;:5,&quot;pos&quot;:0,&quot;transparency&quot;:0},{&quot;brightness&quot;:0,&quot;colorType&quot;:1,&quot;foreColorIndex&quot;:5,&quot;pos&quot;:0.23000000417232513,&quot;transparency&quot;:0},{&quot;brightness&quot;:-0.25,&quot;colorType&quot;:1,&quot;foreColorIndex&quot;:5,&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添加标题"/>
  <p:tag name="KSO_WM_DIAGRAM_USE_COLOR_VALUE" val="{&quot;color_scheme&quot;:1,&quot;theme_color_indexes&quot;:[9,9,9,9,9,9]}"/>
</p:tagLst>
</file>

<file path=ppt/tags/tag12.xml><?xml version="1.0" encoding="utf-8"?>
<p:tagLst xmlns:p="http://schemas.openxmlformats.org/presentationml/2006/main">
  <p:tag name="KSO_WM_DIAGRAM_VIRTUALLY_FRAME" val="{&quot;height&quot;:442.15,&quot;left&quot;:65.05,&quot;top&quot;:118.95,&quot;width&quot;:830.15}"/>
</p:tagLst>
</file>

<file path=ppt/tags/tag12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460_4*m_h_f*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colorType&quot;:0,&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输入智能图形项正文，请尽量言简意赅的阐述观点"/>
  <p:tag name="KSO_WM_DIAGRAM_USE_COLOR_VALUE" val="{&quot;color_scheme&quot;:1,&quot;theme_color_indexes&quot;:[9,9,9,9,9,9]}"/>
</p:tagLst>
</file>

<file path=ppt/tags/tag1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60_4*m_h_a*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4000000059604645,&quot;colorType&quot;:1,&quot;foreColorIndex&quot;:5,&quot;pos&quot;:0,&quot;transparency&quot;:0},{&quot;brightness&quot;:0,&quot;colorType&quot;:1,&quot;foreColorIndex&quot;:5,&quot;pos&quot;:0.23000000417232513,&quot;transparency&quot;:0},{&quot;brightness&quot;:-0.25,&quot;colorType&quot;:1,&quot;foreColorIndex&quot;:5,&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添加标题"/>
  <p:tag name="KSO_WM_DIAGRAM_USE_COLOR_VALUE" val="{&quot;color_scheme&quot;:1,&quot;theme_color_indexes&quot;:[9,9,9,9,9,9]}"/>
</p:tagLst>
</file>

<file path=ppt/tags/tag12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460_4*m_h_f*1_1_1"/>
  <p:tag name="KSO_WM_TEMPLATE_CATEGORY" val="diagram"/>
  <p:tag name="KSO_WM_TEMPLATE_INDEX" val="20231460"/>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colorType&quot;:0,&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输入智能图形项正文，请尽量言简意赅的阐述观点"/>
  <p:tag name="KSO_WM_DIAGRAM_USE_COLOR_VALUE" val="{&quot;color_scheme&quot;:1,&quot;theme_color_indexes&quot;:[9,9,9,9,9,9]}"/>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442.15,&quot;left&quot;:65.05,&quot;top&quot;:118.95,&quot;width&quot;:830.15}"/>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985_1*l_h_i*1_2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40.46441650390625,&quot;width&quot;:769.587219238281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FORE_SCHEMECOLOR_INDEX" val="2"/>
  <p:tag name="KSO_WM_UNIT_FILL_FORE_SCHEMECOLOR_INDEX_BRIGHTNESS" val="0.6"/>
  <p:tag name="KSO_WM_UNIT_LINE_FORE_SCHEMECOLOR_INDEX" val="5"/>
  <p:tag name="KSO_WM_UNIT_LINE_FILL_TYPE" val="2"/>
  <p:tag name="KSO_WM_UNIT_TEXT_FILL_FORE_SCHEMECOLOR_INDEX" val="2"/>
  <p:tag name="KSO_WM_UNIT_TEXT_FILL_TYPE" val="1"/>
  <p:tag name="KSO_WM_UNIT_USESOURCEFORMAT_APPLY" val="1"/>
</p:tagLst>
</file>

<file path=ppt/tags/tag132.xml><?xml version="1.0" encoding="utf-8"?>
<p:tagLst xmlns:p="http://schemas.openxmlformats.org/presentationml/2006/main">
  <p:tag name="KSO_WM_UNIT_BLOCK" val="0"/>
  <p:tag name="KSO_WM_UNIT_DEC_AREA_ID" val="c37347cbc0a24348939d931e37367649"/>
  <p:tag name="KSO_WM_UNIT_DEFAULT_FONT" val="12;18;2"/>
  <p:tag name="KSO_WM_UNIT_SUBTYPE" val="a"/>
  <p:tag name="KSO_WM_UNIT_NOCLEAR" val="0"/>
  <p:tag name="KSO_WM_UNIT_VALUE" val="4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85_1*l_h_f*1_2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40.46441650390625,&quot;width&quot;:769.58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TEXT_TYPE" val="1"/>
  <p:tag name="KSO_WM_UNIT_TEXT_LAYER_COUNT" val="1"/>
  <p:tag name="KSO_WM_UNIT_PRESET_TEXT" val="单击此处输入智能图形单击此处输入智能图形单击此处输入智能图形单击此处输入智能图形单击此处输入智能图形"/>
  <p:tag name="KSO_WM_UNIT_TEXT_FILL_FORE_SCHEMECOLOR_INDEX" val="1"/>
  <p:tag name="KSO_WM_UNIT_TEXT_FILL_TYPE" val="1"/>
  <p:tag name="KSO_WM_UNIT_USESOURCEFORMAT_APPLY"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985_1*l_h_i*1_1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40.46441650390625,&quot;width&quot;:769.5872192382812}"/>
  <p:tag name="KSO_WM_DIAGRAM_COLOR_MATCH_VALUE" val="{&quot;shape&quot;:{&quot;fill&quot;:{&quot;gradient&quot;:[{&quot;brightness&quot;:0,&quot;colorType&quot;:1,&quot;foreColorIndex&quot;:5,&quot;pos&quot;:0,&quot;transparency&quot;:0},{&quot;brightness&quot;:0,&quot;colorType&quot;:1,&quot;foreColorIndex&quot;:5,&quot;pos&quot;:0.5,&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3"/>
  <p:tag name="KSO_WM_UNIT_SHADOW_SCHEMECOLOR_INDEX" val="5"/>
  <p:tag name="KSO_WM_UNIT_TEXT_FILL_FORE_SCHEMECOLOR_INDEX" val="2"/>
  <p:tag name="KSO_WM_UNIT_TEXT_FILL_TYPE" val="1"/>
  <p:tag name="KSO_WM_UNIT_USESOURCEFORMAT_APPLY" val="1"/>
</p:tagLst>
</file>

<file path=ppt/tags/tag134.xml><?xml version="1.0" encoding="utf-8"?>
<p:tagLst xmlns:p="http://schemas.openxmlformats.org/presentationml/2006/main">
  <p:tag name="KSO_WM_UNIT_BLOCK" val="0"/>
  <p:tag name="KSO_WM_UNIT_DEC_AREA_ID" val="c37347cbc0a24348939d931e37367649"/>
  <p:tag name="KSO_WM_UNIT_DEFAULT_FONT" val="12;18;2"/>
  <p:tag name="KSO_WM_UNIT_SUBTYPE" val="a"/>
  <p:tag name="KSO_WM_UNIT_NOCLEAR" val="0"/>
  <p:tag name="KSO_WM_UNIT_VALUE" val="4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85_1*l_h_f*1_1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40.46441650390625,&quot;width&quot;:769.58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TEXT_TYPE" val="1"/>
  <p:tag name="KSO_WM_UNIT_TEXT_LAYER_COUNT" val="1"/>
  <p:tag name="KSO_WM_UNIT_PRESET_TEXT" val="单击此处输入智能图形单击此处输入智能图形单击此处输入智能图形单击此处输入智能图形单击此处输入智能图形"/>
  <p:tag name="KSO_WM_UNIT_TEXT_FILL_FORE_SCHEMECOLOR_INDEX" val="1"/>
  <p:tag name="KSO_WM_UNIT_TEXT_FILL_TYPE" val="1"/>
  <p:tag name="KSO_WM_UNIT_USESOURCEFORMAT_APPLY" val="1"/>
</p:tagLst>
</file>

<file path=ppt/tags/tag135.xml><?xml version="1.0" encoding="utf-8"?>
<p:tagLst xmlns:p="http://schemas.openxmlformats.org/presentationml/2006/main">
  <p:tag name="KSO_WM_DIAGRAM_VIRTUALLY_FRAME" val="{&quot;height&quot;:329.9,&quot;left&quot;:105.15,&quot;top&quot;:126.95,&quot;width&quot;:735.5}"/>
</p:tagLst>
</file>

<file path=ppt/tags/tag136.xml><?xml version="1.0" encoding="utf-8"?>
<p:tagLst xmlns:p="http://schemas.openxmlformats.org/presentationml/2006/main">
  <p:tag name="KSO_WM_DIAGRAM_VIRTUALLY_FRAME" val="{&quot;height&quot;:329.9,&quot;left&quot;:105.15,&quot;top&quot;:126.95,&quot;width&quot;:735.5}"/>
</p:tagLst>
</file>

<file path=ppt/tags/tag137.xml><?xml version="1.0" encoding="utf-8"?>
<p:tagLst xmlns:p="http://schemas.openxmlformats.org/presentationml/2006/main">
  <p:tag name="KSO_WM_DIAGRAM_VIRTUALLY_FRAME" val="{&quot;height&quot;:329.9,&quot;left&quot;:105.15,&quot;top&quot;:126.95,&quot;width&quot;:735.5}"/>
</p:tagLst>
</file>

<file path=ppt/tags/tag138.xml><?xml version="1.0" encoding="utf-8"?>
<p:tagLst xmlns:p="http://schemas.openxmlformats.org/presentationml/2006/main">
  <p:tag name="KSO_WM_DIAGRAM_VIRTUALLY_FRAME" val="{&quot;height&quot;:329.9,&quot;left&quot;:105.15,&quot;top&quot;:126.95,&quot;width&quot;:735.5}"/>
</p:tagLst>
</file>

<file path=ppt/tags/tag139.xml><?xml version="1.0" encoding="utf-8"?>
<p:tagLst xmlns:p="http://schemas.openxmlformats.org/presentationml/2006/main">
  <p:tag name="KSO_WM_DIAGRAM_VIRTUALLY_FRAME" val="{&quot;height&quot;:329.9,&quot;left&quot;:105.15,&quot;top&quot;:126.95,&quot;width&quot;:735.5}"/>
</p:tagLst>
</file>

<file path=ppt/tags/tag14.xml><?xml version="1.0" encoding="utf-8"?>
<p:tagLst xmlns:p="http://schemas.openxmlformats.org/presentationml/2006/main">
  <p:tag name="KSO_WM_DIAGRAM_VIRTUALLY_FRAME" val="{&quot;height&quot;:442.15,&quot;left&quot;:65.05,&quot;top&quot;:118.95,&quot;width&quot;:830.15}"/>
</p:tagLst>
</file>

<file path=ppt/tags/tag140.xml><?xml version="1.0" encoding="utf-8"?>
<p:tagLst xmlns:p="http://schemas.openxmlformats.org/presentationml/2006/main">
  <p:tag name="KSO_WM_DIAGRAM_VIRTUALLY_FRAME" val="{&quot;height&quot;:569.3,&quot;left&quot;:0,&quot;top&quot;:12.7,&quot;width&quot;:971.65}"/>
</p:tagLst>
</file>

<file path=ppt/tags/tag141.xml><?xml version="1.0" encoding="utf-8"?>
<p:tagLst xmlns:p="http://schemas.openxmlformats.org/presentationml/2006/main">
  <p:tag name="KSO_WM_DIAGRAM_VIRTUALLY_FRAME" val="{&quot;height&quot;:569.3,&quot;left&quot;:0,&quot;top&quot;:12.7,&quot;width&quot;:971.65}"/>
</p:tagLst>
</file>

<file path=ppt/tags/tag142.xml><?xml version="1.0" encoding="utf-8"?>
<p:tagLst xmlns:p="http://schemas.openxmlformats.org/presentationml/2006/main">
  <p:tag name="KSO_WM_DIAGRAM_VIRTUALLY_FRAME" val="{&quot;height&quot;:329.9,&quot;left&quot;:105.15,&quot;top&quot;:126.95,&quot;width&quot;:735.5}"/>
</p:tagLst>
</file>

<file path=ppt/tags/tag143.xml><?xml version="1.0" encoding="utf-8"?>
<p:tagLst xmlns:p="http://schemas.openxmlformats.org/presentationml/2006/main">
  <p:tag name="KSO_WM_DIAGRAM_VIRTUALLY_FRAME" val="{&quot;height&quot;:329.9,&quot;left&quot;:105.15,&quot;top&quot;:126.95,&quot;width&quot;:735.5}"/>
</p:tagLst>
</file>

<file path=ppt/tags/tag144.xml><?xml version="1.0" encoding="utf-8"?>
<p:tagLst xmlns:p="http://schemas.openxmlformats.org/presentationml/2006/main">
  <p:tag name="KSO_WM_DIAGRAM_VIRTUALLY_FRAME" val="{&quot;height&quot;:329.9,&quot;left&quot;:105.15,&quot;top&quot;:126.95,&quot;width&quot;:735.5}"/>
</p:tagLst>
</file>

<file path=ppt/tags/tag145.xml><?xml version="1.0" encoding="utf-8"?>
<p:tagLst xmlns:p="http://schemas.openxmlformats.org/presentationml/2006/main">
  <p:tag name="KSO_WM_DIAGRAM_VIRTUALLY_FRAME" val="{&quot;height&quot;:329.9,&quot;left&quot;:105.15,&quot;top&quot;:126.95,&quot;width&quot;:735.5}"/>
</p:tagLst>
</file>

<file path=ppt/tags/tag146.xml><?xml version="1.0" encoding="utf-8"?>
<p:tagLst xmlns:p="http://schemas.openxmlformats.org/presentationml/2006/main">
  <p:tag name="KSO_WM_DIAGRAM_VIRTUALLY_FRAME" val="{&quot;height&quot;:442.15,&quot;left&quot;:65.05,&quot;top&quot;:118.95,&quot;width&quot;:830.15}"/>
</p:tagLst>
</file>

<file path=ppt/tags/tag147.xml><?xml version="1.0" encoding="utf-8"?>
<p:tagLst xmlns:p="http://schemas.openxmlformats.org/presentationml/2006/main">
  <p:tag name="COMMONDATA" val="eyJoZGlkIjoiODlkNGYwNjVjNmFkNzVhNzI4YjA2N2MwMGE3MDVlMzYifQ=="/>
  <p:tag name="resource_record_key" val="{&quot;12&quot;:[25073100],&quot;13&quot;:[20209629,19951219,4650231,4695728],&quot;8&quot;:[20476086]}"/>
  <p:tag name="commondata" val="eyJjb3VudCI6MSwiaGRpZCI6Ijc1YjlkNmQ4ZTk2YzY5YWZkZTIwY2U4ZGFiYzIxZDExIiwidXNlckNvdW50IjoxfQ=="/>
</p:tagLst>
</file>

<file path=ppt/tags/tag15.xml><?xml version="1.0" encoding="utf-8"?>
<p:tagLst xmlns:p="http://schemas.openxmlformats.org/presentationml/2006/main">
  <p:tag name="KSO_WM_DIAGRAM_VIRTUALLY_FRAME" val="{&quot;height&quot;:442.15,&quot;left&quot;:65.05,&quot;top&quot;:118.95,&quot;width&quot;:830.15}"/>
</p:tagLst>
</file>

<file path=ppt/tags/tag16.xml><?xml version="1.0" encoding="utf-8"?>
<p:tagLst xmlns:p="http://schemas.openxmlformats.org/presentationml/2006/main">
  <p:tag name="KSO_WM_DIAGRAM_VIRTUALLY_FRAME" val="{&quot;height&quot;:442.15,&quot;left&quot;:65.05,&quot;top&quot;:118.95,&quot;width&quot;:830.15}"/>
</p:tagLst>
</file>

<file path=ppt/tags/tag17.xml><?xml version="1.0" encoding="utf-8"?>
<p:tagLst xmlns:p="http://schemas.openxmlformats.org/presentationml/2006/main">
  <p:tag name="KSO_WM_DIAGRAM_VIRTUALLY_FRAME" val="{&quot;height&quot;:442.15,&quot;left&quot;:65.05,&quot;top&quot;:118.95,&quot;width&quot;:830.15}"/>
</p:tagLst>
</file>

<file path=ppt/tags/tag18.xml><?xml version="1.0" encoding="utf-8"?>
<p:tagLst xmlns:p="http://schemas.openxmlformats.org/presentationml/2006/main">
  <p:tag name="KSO_WM_DIAGRAM_VIRTUALLY_FRAME" val="{&quot;height&quot;:442.15,&quot;left&quot;:65.05,&quot;top&quot;:118.95,&quot;width&quot;:830.1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i*1_1_2"/>
  <p:tag name="KSO_WM_TEMPLATE_CATEGORY" val="diagram"/>
  <p:tag name="KSO_WM_TEMPLATE_INDEX" val="20230968"/>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solid&quot;:{&quot;brightness&quot;:0.6000000238418579,&quot;colorType&quot;:1,&quot;foreColorIndex&quot;:13,&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15"/>
  <p:tag name="KSO_WM_UNIT_SHADOW_SCHEMECOLOR_INDEX" val="14"/>
  <p:tag name="KSO_WM_UNIT_TEXT_FILL_FORE_SCHEMECOLOR_INDEX_BRIGHTNESS" val="0"/>
  <p:tag name="KSO_WM_UNIT_TEXT_FILL_FORE_SCHEMECOLOR_INDEX" val="2"/>
  <p:tag name="KSO_WM_UNIT_TEXT_FILL_TYPE" val="1"/>
  <p:tag name="KSO_WM_UNIT_FILL_TYPE" val="1"/>
  <p:tag name="KSO_WM_UNIT_FILL_FORE_SCHEMECOLOR_INDEX" val="13"/>
  <p:tag name="KSO_WM_UNIT_FILL_FORE_SCHEMECOLOR_INDEX_BRIGHTNESS" val="0.6"/>
  <p:tag name="KSO_WM_UNIT_LINE_FORE_SCHEMECOLOR_INDEX" val="1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i*1_2_2"/>
  <p:tag name="KSO_WM_TEMPLATE_CATEGORY" val="diagram"/>
  <p:tag name="KSO_WM_TEMPLATE_INDEX" val="20230968"/>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FILL_TYPE" val="1"/>
  <p:tag name="KSO_WM_UNIT_FILL_FORE_SCHEMECOLOR_INDEX" val="5"/>
  <p:tag name="KSO_WM_UNIT_FILL_FORE_SCHEMECOLOR_INDEX_BRIGHTNESS" val="0"/>
  <p:tag name="KSO_WM_UNIT_LINE_FORE_SCHEMECOLOR_INDEX" val="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i*1_4_2"/>
  <p:tag name="KSO_WM_TEMPLATE_CATEGORY" val="diagram"/>
  <p:tag name="KSO_WM_TEMPLATE_INDEX" val="20230968"/>
  <p:tag name="KSO_WM_UNIT_LAYERLEVEL" val="1_1_1"/>
  <p:tag name="KSO_WM_TAG_VERSION" val="3.0"/>
  <p:tag name="KSO_WM_DIAGRAM_GROUP_CODE" val="l1-1"/>
  <p:tag name="KSO_WM_UNIT_TYPE" val="l_h_i"/>
  <p:tag name="KSO_WM_UNIT_INDEX" val="1_4_2"/>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FILL_TYPE" val="1"/>
  <p:tag name="KSO_WM_UNIT_FILL_FORE_SCHEMECOLOR_INDEX" val="5"/>
  <p:tag name="KSO_WM_UNIT_FILL_FORE_SCHEMECOLOR_INDEX_BRIGHTNESS" val="0"/>
  <p:tag name="KSO_WM_UNIT_LINE_FORE_SCHEMECOLOR_INDEX" val="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i*1_3_2"/>
  <p:tag name="KSO_WM_TEMPLATE_CATEGORY" val="diagram"/>
  <p:tag name="KSO_WM_TEMPLATE_INDEX" val="20230968"/>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solid&quot;:{&quot;brightness&quot;:0.6000000238418579,&quot;colorType&quot;:1,&quot;foreColorIndex&quot;:13,&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15"/>
  <p:tag name="KSO_WM_UNIT_SHADOW_SCHEMECOLOR_INDEX" val="14"/>
  <p:tag name="KSO_WM_UNIT_TEXT_FILL_FORE_SCHEMECOLOR_INDEX_BRIGHTNESS" val="0"/>
  <p:tag name="KSO_WM_UNIT_TEXT_FILL_FORE_SCHEMECOLOR_INDEX" val="2"/>
  <p:tag name="KSO_WM_UNIT_TEXT_FILL_TYPE" val="1"/>
  <p:tag name="KSO_WM_UNIT_FILL_TYPE" val="1"/>
  <p:tag name="KSO_WM_UNIT_FILL_FORE_SCHEMECOLOR_INDEX" val="13"/>
  <p:tag name="KSO_WM_UNIT_FILL_FORE_SCHEMECOLOR_INDEX_BRIGHTNESS" val="0.6"/>
  <p:tag name="KSO_WM_UNIT_LINE_FORE_SCHEMECOLOR_INDEX" val="13"/>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d*1_4_1"/>
  <p:tag name="KSO_WM_TEMPLATE_CATEGORY" val="diagram"/>
  <p:tag name="KSO_WM_TEMPLATE_INDEX" val="20230968"/>
  <p:tag name="KSO_WM_UNIT_LAYERLEVEL" val="1_1_1"/>
  <p:tag name="KSO_WM_TAG_VERSION" val="3.0"/>
  <p:tag name="KSO_WM_UNIT_VALUE" val="534*675"/>
  <p:tag name="KSO_WM_DIAGRAM_GROUP_CODE" val="l1-1"/>
  <p:tag name="KSO_WM_UNIT_TYPE" val="l_h_d"/>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d*1_3_1"/>
  <p:tag name="KSO_WM_TEMPLATE_CATEGORY" val="diagram"/>
  <p:tag name="KSO_WM_TEMPLATE_INDEX" val="20230968"/>
  <p:tag name="KSO_WM_UNIT_LAYERLEVEL" val="1_1_1"/>
  <p:tag name="KSO_WM_TAG_VERSION" val="3.0"/>
  <p:tag name="KSO_WM_UNIT_VALUE" val="534*675"/>
  <p:tag name="KSO_WM_DIAGRAM_GROUP_CODE" val="l1-1"/>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d*1_2_1"/>
  <p:tag name="KSO_WM_TEMPLATE_CATEGORY" val="diagram"/>
  <p:tag name="KSO_WM_TEMPLATE_INDEX" val="20230968"/>
  <p:tag name="KSO_WM_UNIT_LAYERLEVEL" val="1_1_1"/>
  <p:tag name="KSO_WM_TAG_VERSION" val="3.0"/>
  <p:tag name="KSO_WM_UNIT_VALUE" val="534*675"/>
  <p:tag name="KSO_WM_DIAGRAM_GROUP_CODE" val="l1-1"/>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8_3*l_h_d*1_1_1"/>
  <p:tag name="KSO_WM_TEMPLATE_CATEGORY" val="diagram"/>
  <p:tag name="KSO_WM_TEMPLATE_INDEX" val="20230968"/>
  <p:tag name="KSO_WM_UNIT_LAYERLEVEL" val="1_1_1"/>
  <p:tag name="KSO_WM_TAG_VERSION" val="3.0"/>
  <p:tag name="KSO_WM_UNIT_VALUE" val="533*675"/>
  <p:tag name="KSO_WM_DIAGRAM_GROUP_CODE" val="l1-1"/>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68_3*l_h_a*1_1_1"/>
  <p:tag name="KSO_WM_TEMPLATE_CATEGORY" val="diagram"/>
  <p:tag name="KSO_WM_TEMPLATE_INDEX" val="202309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PRESET_TEXT" val="添加标题"/>
  <p:tag name="KSO_WM_UNIT_TEXT_FILL_FORE_SCHEMECOLOR_INDEX" val="1"/>
  <p:tag name="KSO_WM_UNIT_TEXT_FILL_TYPE" val="1"/>
</p:tagLst>
</file>

<file path=ppt/tags/tag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68_3*l_h_a*1_2_1"/>
  <p:tag name="KSO_WM_TEMPLATE_CATEGORY" val="diagram"/>
  <p:tag name="KSO_WM_TEMPLATE_INDEX" val="202309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添加标题"/>
</p:tagLst>
</file>

<file path=ppt/tags/tag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0968_3*l_h_a*1_4_1"/>
  <p:tag name="KSO_WM_TEMPLATE_CATEGORY" val="diagram"/>
  <p:tag name="KSO_WM_TEMPLATE_INDEX" val="202309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添加标题"/>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0968_3*l_h_a*1_3_1"/>
  <p:tag name="KSO_WM_TEMPLATE_CATEGORY" val="diagram"/>
  <p:tag name="KSO_WM_TEMPLATE_INDEX" val="202309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PRESET_TEXT" val="添加标题"/>
  <p:tag name="KSO_WM_UNIT_TEXT_FILL_FORE_SCHEMECOLOR_INDEX" val="1"/>
  <p:tag name="KSO_WM_UNIT_TEXT_FILL_TYPE" val="1"/>
</p:tagLst>
</file>

<file path=ppt/tags/tag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68_3*l_h_f*1_3_1"/>
  <p:tag name="KSO_WM_TEMPLATE_CATEGORY" val="diagram"/>
  <p:tag name="KSO_WM_TEMPLATE_INDEX" val="202309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3137055500661,&quot;left&quot;:53.49874015748031,&quot;top&quot;:111.13062992125984,&quot;width&quot;:851.7013507897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Lst>
</file>

<file path=ppt/tags/tag32.xml><?xml version="1.0" encoding="utf-8"?>
<p:tagLst xmlns:p="http://schemas.openxmlformats.org/presentationml/2006/main">
  <p:tag name="KSO_WM_DIAGRAM_VIRTUALLY_FRAME" val="{&quot;height&quot;:366.3137055500661,&quot;left&quot;:53.49874015748031,&quot;top&quot;:111.13062992125984,&quot;width&quot;:851.7013507897085}"/>
</p:tagLst>
</file>

<file path=ppt/tags/tag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68_3*l_h_f*1_3_1"/>
  <p:tag name="KSO_WM_TEMPLATE_CATEGORY" val="diagram"/>
  <p:tag name="KSO_WM_TEMPLATE_INDEX" val="202309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07,&quot;left&quot;:54.80006653312621,&quot;top&quot;:111.18038893812286,&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Lst>
</file>

<file path=ppt/tags/tag34.xml><?xml version="1.0" encoding="utf-8"?>
<p:tagLst xmlns:p="http://schemas.openxmlformats.org/presentationml/2006/main">
  <p:tag name="KSO_WM_DIAGRAM_VIRTUALLY_FRAME" val="{&quot;height&quot;:366.3137055500661,&quot;left&quot;:53.49874015748031,&quot;top&quot;:111.13062992125984,&quot;width&quot;:851.7013507897085}"/>
</p:tagLst>
</file>

<file path=ppt/tags/tag35.xml><?xml version="1.0" encoding="utf-8"?>
<p:tagLst xmlns:p="http://schemas.openxmlformats.org/presentationml/2006/main">
  <p:tag name="KSO_WM_BEAUTIFY_FLAG" val=""/>
  <p:tag name="KSO_WM_DIAGRAM_VIRTUALLY_FRAME" val="{&quot;height&quot;:366.3137055500661,&quot;left&quot;:53.49874015748031,&quot;top&quot;:111.13062992125984,&quot;width&quot;:851.7013507897085}"/>
</p:tagLst>
</file>

<file path=ppt/tags/tag36.xml><?xml version="1.0" encoding="utf-8"?>
<p:tagLst xmlns:p="http://schemas.openxmlformats.org/presentationml/2006/main">
  <p:tag name="KSO_WM_DIAGRAM_VIRTUALLY_FRAME" val="{&quot;height&quot;:616.9218110236221,&quot;left&quot;:105.09700787401576,&quot;top&quot;:331.31496062992125,&quot;width&quot;:1709.8059055118113}"/>
</p:tagLst>
</file>

<file path=ppt/tags/tag37.xml><?xml version="1.0" encoding="utf-8"?>
<p:tagLst xmlns:p="http://schemas.openxmlformats.org/presentationml/2006/main">
  <p:tag name="KSO_WM_DIAGRAM_VIRTUALLY_FRAME" val="{&quot;height&quot;:616.9218110236221,&quot;left&quot;:105.09700787401576,&quot;top&quot;:331.31496062992125,&quot;width&quot;:1709.8059055118113}"/>
</p:tagLst>
</file>

<file path=ppt/tags/tag38.xml><?xml version="1.0" encoding="utf-8"?>
<p:tagLst xmlns:p="http://schemas.openxmlformats.org/presentationml/2006/main">
  <p:tag name="KSO_WM_DIAGRAM_VIRTUALLY_FRAME" val="{&quot;height&quot;:616.9218110236221,&quot;left&quot;:105.09700787401576,&quot;top&quot;:331.31496062992125,&quot;width&quot;:1709.8059055118113}"/>
</p:tagLst>
</file>

<file path=ppt/tags/tag39.xml><?xml version="1.0" encoding="utf-8"?>
<p:tagLst xmlns:p="http://schemas.openxmlformats.org/presentationml/2006/main">
  <p:tag name="KSO_WM_DIAGRAM_VIRTUALLY_FRAME" val="{&quot;height&quot;:616.9218110236221,&quot;left&quot;:105.09700787401576,&quot;top&quot;:331.31496062992125,&quot;width&quot;:1709.8059055118113}"/>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DIAGRAM_VIRTUALLY_FRAME" val="{&quot;height&quot;:616.9218110236221,&quot;left&quot;:105.09700787401576,&quot;top&quot;:331.31496062992125,&quot;width&quot;:1709.8059055118113}"/>
</p:tagLst>
</file>

<file path=ppt/tags/tag41.xml><?xml version="1.0" encoding="utf-8"?>
<p:tagLst xmlns:p="http://schemas.openxmlformats.org/presentationml/2006/main">
  <p:tag name="KSO_WM_DIAGRAM_VIRTUALLY_FRAME" val="{&quot;height&quot;:616.9218110236221,&quot;left&quot;:105.09700787401576,&quot;top&quot;:331.31496062992125,&quot;width&quot;:1709.8059055118113}"/>
</p:tagLst>
</file>

<file path=ppt/tags/tag42.xml><?xml version="1.0" encoding="utf-8"?>
<p:tagLst xmlns:p="http://schemas.openxmlformats.org/presentationml/2006/main">
  <p:tag name="KSO_WM_DIAGRAM_VIRTUALLY_FRAME" val="{&quot;height&quot;:616.9218110236221,&quot;left&quot;:105.09700787401576,&quot;top&quot;:331.31496062992125,&quot;width&quot;:1709.8059055118113}"/>
</p:tagLst>
</file>

<file path=ppt/tags/tag43.xml><?xml version="1.0" encoding="utf-8"?>
<p:tagLst xmlns:p="http://schemas.openxmlformats.org/presentationml/2006/main">
  <p:tag name="KSO_WM_DIAGRAM_VIRTUALLY_FRAME" val="{&quot;height&quot;:616.9218110236221,&quot;left&quot;:105.09700787401576,&quot;top&quot;:331.31496062992125,&quot;width&quot;:1709.8059055118113}"/>
</p:tagLst>
</file>

<file path=ppt/tags/tag44.xml><?xml version="1.0" encoding="utf-8"?>
<p:tagLst xmlns:p="http://schemas.openxmlformats.org/presentationml/2006/main">
  <p:tag name="KSO_WM_BEAUTIFY_FLAG" val="#wm#"/>
  <p:tag name="KSO_WM_UNIT_VALUE" val="567*1302"/>
  <p:tag name="KSO_WM_UNIT_HIGHLIGHT" val="0"/>
  <p:tag name="KSO_WM_UNIT_COMPATIBLE" val="0"/>
  <p:tag name="KSO_WM_UNIT_DIAGRAM_ISNUMVISUAL" val="0"/>
  <p:tag name="KSO_WM_UNIT_DIAGRAM_ISREFERUNIT" val="0"/>
  <p:tag name="KSO_WM_UNIT_TYPE" val="d"/>
  <p:tag name="KSO_WM_UNIT_INDEX" val="1"/>
  <p:tag name="KSO_WM_UNIT_ID" val="custom20231279_1*d*1"/>
  <p:tag name="KSO_WM_TEMPLATE_CATEGORY" val="custom"/>
  <p:tag name="KSO_WM_TEMPLATE_INDEX" val="20231279"/>
  <p:tag name="KSO_WM_UNIT_LAYERLEVEL" val="1"/>
  <p:tag name="KSO_WM_TAG_VERSION" val="3.0"/>
</p:tagLst>
</file>

<file path=ppt/tags/tag45.xml><?xml version="1.0" encoding="utf-8"?>
<p:tagLst xmlns:p="http://schemas.openxmlformats.org/presentationml/2006/main">
  <p:tag name="KSO_WM_BEAUTIFY_FLAG" val="#wm#"/>
  <p:tag name="KSO_WM_UNIT_VALUE" val="567*1302"/>
  <p:tag name="KSO_WM_UNIT_HIGHLIGHT" val="0"/>
  <p:tag name="KSO_WM_UNIT_COMPATIBLE" val="0"/>
  <p:tag name="KSO_WM_UNIT_DIAGRAM_ISNUMVISUAL" val="0"/>
  <p:tag name="KSO_WM_UNIT_DIAGRAM_ISREFERUNIT" val="0"/>
  <p:tag name="KSO_WM_UNIT_TYPE" val="d"/>
  <p:tag name="KSO_WM_UNIT_INDEX" val="2"/>
  <p:tag name="KSO_WM_UNIT_ID" val="custom20231279_1*d*2"/>
  <p:tag name="KSO_WM_TEMPLATE_CATEGORY" val="custom"/>
  <p:tag name="KSO_WM_TEMPLATE_INDEX" val="20231279"/>
  <p:tag name="KSO_WM_UNIT_LAYERLEVEL" val="1"/>
  <p:tag name="KSO_WM_TAG_VERSION" val="3.0"/>
</p:tagLst>
</file>

<file path=ppt/tags/tag46.xml><?xml version="1.0" encoding="utf-8"?>
<p:tagLst xmlns:p="http://schemas.openxmlformats.org/presentationml/2006/main">
  <p:tag name="KSO_WM_DIAGRAM_VIRTUALLY_FRAME" val="{&quot;height&quot;:331.2,&quot;left&quot;:73.72283464566928,&quot;top&quot;:134.11299212598425,&quot;width&quot;:812.5543307086614}"/>
</p:tagLst>
</file>

<file path=ppt/tags/tag47.xml><?xml version="1.0" encoding="utf-8"?>
<p:tagLst xmlns:p="http://schemas.openxmlformats.org/presentationml/2006/main">
  <p:tag name="KSO_WM_DIAGRAM_VIRTUALLY_FRAME" val="{&quot;height&quot;:331.2,&quot;left&quot;:73.72283464566928,&quot;top&quot;:134.11299212598425,&quot;width&quot;:812.5543307086614}"/>
</p:tagLst>
</file>

<file path=ppt/tags/tag48.xml><?xml version="1.0" encoding="utf-8"?>
<p:tagLst xmlns:p="http://schemas.openxmlformats.org/presentationml/2006/main">
  <p:tag name="KSO_WM_DIAGRAM_VIRTUALLY_FRAME" val="{&quot;height&quot;:331.2,&quot;left&quot;:73.72283464566928,&quot;top&quot;:134.11299212598425,&quot;width&quot;:812.5543307086614}"/>
</p:tagLst>
</file>

<file path=ppt/tags/tag49.xml><?xml version="1.0" encoding="utf-8"?>
<p:tagLst xmlns:p="http://schemas.openxmlformats.org/presentationml/2006/main">
  <p:tag name="KSO_WM_DIAGRAM_VIRTUALLY_FRAME" val="{&quot;height&quot;:331.2,&quot;left&quot;:73.72283464566928,&quot;top&quot;:134.11299212598425,&quot;width&quot;:812.5543307086614}"/>
</p:tagLst>
</file>

<file path=ppt/tags/tag5.xml><?xml version="1.0" encoding="utf-8"?>
<p:tagLst xmlns:p="http://schemas.openxmlformats.org/presentationml/2006/main">
  <p:tag name="KSO_WM_DIAGRAM_VIRTUALLY_FRAME" val="{&quot;height&quot;:442.15,&quot;left&quot;:65.05,&quot;top&quot;:118.95,&quot;width&quot;:830.15}"/>
</p:tagLst>
</file>

<file path=ppt/tags/tag50.xml><?xml version="1.0" encoding="utf-8"?>
<p:tagLst xmlns:p="http://schemas.openxmlformats.org/presentationml/2006/main">
  <p:tag name="KSO_WM_DIAGRAM_VIRTUALLY_FRAME" val="{&quot;height&quot;:331.2,&quot;left&quot;:73.72283464566928,&quot;top&quot;:134.11299212598425,&quot;width&quot;:812.5543307086614}"/>
</p:tagLst>
</file>

<file path=ppt/tags/tag51.xml><?xml version="1.0" encoding="utf-8"?>
<p:tagLst xmlns:p="http://schemas.openxmlformats.org/presentationml/2006/main">
  <p:tag name="KSO_WM_DIAGRAM_VIRTUALLY_FRAME" val="{&quot;height&quot;:331.2,&quot;left&quot;:73.72283464566928,&quot;top&quot;:134.11299212598425,&quot;width&quot;:812.5543307086614}"/>
</p:tagLst>
</file>

<file path=ppt/tags/tag52.xml><?xml version="1.0" encoding="utf-8"?>
<p:tagLst xmlns:p="http://schemas.openxmlformats.org/presentationml/2006/main">
  <p:tag name="KSO_WM_DIAGRAM_VIRTUALLY_FRAME" val="{&quot;height&quot;:331.2,&quot;left&quot;:73.72283464566928,&quot;top&quot;:134.11299212598425,&quot;width&quot;:812.5543307086614}"/>
</p:tagLst>
</file>

<file path=ppt/tags/tag53.xml><?xml version="1.0" encoding="utf-8"?>
<p:tagLst xmlns:p="http://schemas.openxmlformats.org/presentationml/2006/main">
  <p:tag name="KSO_WM_DIAGRAM_VIRTUALLY_FRAME" val="{&quot;height&quot;:331.2,&quot;left&quot;:73.72283464566928,&quot;top&quot;:134.11299212598425,&quot;width&quot;:812.5543307086614}"/>
</p:tagLst>
</file>

<file path=ppt/tags/tag54.xml><?xml version="1.0" encoding="utf-8"?>
<p:tagLst xmlns:p="http://schemas.openxmlformats.org/presentationml/2006/main">
  <p:tag name="KSO_WM_UNIT_PLACING_PICTURE_USER_VIEWPORT" val="{&quot;height&quot;:8841,&quot;width&quot;:1008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3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3_1"/>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4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4_1"/>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8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13"/>
  <p:tag name="KSO_WM_DIAGRAM_GROUP_CODE" val="l1-1"/>
  <p:tag name="KSO_WM_UNIT_TYPE" val="l_h_a"/>
  <p:tag name="KSO_WM_UNIT_INDEX" val="1_8_1"/>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600000023841857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6000000238418579}],&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1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39"/>
  <p:tag name="KSO_WM_DIAGRAM_GROUP_CODE" val="l1-1"/>
  <p:tag name="KSO_WM_UNIT_TYPE" val="l_h_a"/>
  <p:tag name="KSO_WM_UNIT_INDEX" val="1_1_1"/>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gradient&quot;:[{&quot;brightness&quot;:0,&quot;colorType&quot;:1,&quot;foreColorIndex&quot;:5,&quot;pos&quot;:0.7200000286102295,&quot;transparency&quot;:0},{&quot;brightness&quot;:0.10000000149011612,&quot;colorType&quot;:1,&quot;foreColorIndex&quot;:5,&quot;pos&quot;:0,&quot;transparency&quot;:0}],&quot;type&quot;:3},&quot;glow&quot;:{&quot;colorType&quot;:0},&quot;line&quot;:{&quot;gradient&quot;:[{&quot;brightness&quot;:0,&quot;colorType&quot;:2,&quot;pos&quot;:0,&quot;rgb&quot;:&quot;#ffffff&quot;,&quot;transparency&quot;:0},{&quot;brightness&quot;:0,&quot;colorType&quot;:2,&quot;pos&quot;:1,&quot;rgb&quot;:&quot;#ffffff&quot;,&quot;transparency&quot;:0},{&quot;brightness&quot;:0.699999988079071,&quot;colorType&quot;:1,&quot;foreColorIndex&quot;:5,&quot;pos&quot;:0.5,&quot;transparency&quot;:0}],&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
  <p:tag name="KSO_WM_UNIT_PRESET_TEXT" val="单击此处添加项标题内容"/>
  <p:tag name="KSO_WM_UNIT_FILL_TYPE" val="3"/>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2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32"/>
  <p:tag name="KSO_WM_DIAGRAM_GROUP_CODE" val="l1-1"/>
  <p:tag name="KSO_WM_UNIT_TYPE" val="l_h_a"/>
  <p:tag name="KSO_WM_UNIT_INDEX" val="1_2_1"/>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30000001192092896},&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内容"/>
  <p:tag name="KSO_WM_UNIT_TEXT_FILL_FORE_SCHEMECOLOR_INDEX" val="1"/>
  <p:tag name="KSO_WM_UNIT_TEXT_FILL_TYPE" val="1"/>
</p:tagLst>
</file>

<file path=ppt/tags/tag6.xml><?xml version="1.0" encoding="utf-8"?>
<p:tagLst xmlns:p="http://schemas.openxmlformats.org/presentationml/2006/main">
  <p:tag name="TABLE_ENDDRAG_ORIGIN_RECT" val="735*377"/>
  <p:tag name="TABLE_ENDDRAG_RECT" val="166*82*735*377"/>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6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24"/>
  <p:tag name="KSO_WM_DIAGRAM_GROUP_CODE" val="l1-1"/>
  <p:tag name="KSO_WM_UNIT_TYPE" val="l_h_a"/>
  <p:tag name="KSO_WM_UNIT_INDEX" val="1_6_1"/>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30000001192092896},&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5}],&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7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18"/>
  <p:tag name="KSO_WM_DIAGRAM_GROUP_CODE" val="l1-1"/>
  <p:tag name="KSO_WM_UNIT_TYPE" val="l_h_a"/>
  <p:tag name="KSO_WM_UNIT_INDEX" val="1_7_1"/>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80000001192092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6000000238418579}],&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12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2_1"/>
  <p:tag name="KSO_WM_UNIT_VALUE" val="9"/>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80000001192092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6000000238418579}],&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9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9_1"/>
  <p:tag name="KSO_WM_UNIT_VALUE" val="18"/>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80000001192092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6000000238418579}],&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10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0_1"/>
  <p:tag name="KSO_WM_UNIT_VALUE" val="9"/>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600000023841857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5}],&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5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12"/>
  <p:tag name="KSO_WM_DIAGRAM_GROUP_CODE" val="l1-1"/>
  <p:tag name="KSO_WM_UNIT_TYPE" val="l_h_a"/>
  <p:tag name="KSO_WM_UNIT_INDEX" val="1_5_1"/>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内容"/>
  <p:tag name="KSO_WM_UNIT_TEXT_FILL_FORE_SCHEMECOLOR_INDEX" val="1"/>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a*1_11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1_1"/>
  <p:tag name="KSO_WM_UNIT_VALUE" val="13"/>
  <p:tag name="KSO_WM_DIAGRAM_VERSION" val="3"/>
  <p:tag name="KSO_WM_DIAGRAM_COLOR_TRICK" val="1"/>
  <p:tag name="KSO_WM_DIAGRAM_COLOR_TEXT_CAN_REMOVE" val="n"/>
  <p:tag name="KSO_WM_DIAGRAM_MAX_ITEMCNT" val="12"/>
  <p:tag name="KSO_WM_DIAGRAM_MIN_ITEMCNT" val="12"/>
  <p:tag name="KSO_WM_DIAGRAM_VIRTUALLY_FRAME" val="{&quot;height&quot;:347.8,&quot;left&quot;:79.5,&quot;top&quot;:141.4,&quot;width&quot;:831.5}"/>
  <p:tag name="KSO_WM_DIAGRAM_COLOR_MATCH_VALUE" val="{&quot;shape&quot;:{&quot;fill&quot;:{&quot;solid&quot;:{&quot;brightness&quot;:0,&quot;colorType&quot;:2,&quot;rgb&quot;:&quot;#ffffff&quot;,&quot;transparency&quot;:0.6000000238418579},&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6000000238418579}],&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67.xml><?xml version="1.0" encoding="utf-8"?>
<p:tagLst xmlns:p="http://schemas.openxmlformats.org/presentationml/2006/main">
  <p:tag name="KSO_WM_DIAGRAM_VIRTUALLY_FRAME" val="{&quot;height&quot;:336.7106299212598,&quot;left&quot;:261.94047244094486,&quot;top&quot;:203.28944881889763,&quot;width&quot;:436.11905511811017}"/>
</p:tagLst>
</file>

<file path=ppt/tags/tag68.xml><?xml version="1.0" encoding="utf-8"?>
<p:tagLst xmlns:p="http://schemas.openxmlformats.org/presentationml/2006/main">
  <p:tag name="KSO_WM_DIAGRAM_VIRTUALLY_FRAME" val="{&quot;height&quot;:336.7106299212598,&quot;left&quot;:59.4404724409449,&quot;top&quot;:203.28944881889763,&quot;width&quot;:638.6190551181102}"/>
</p:tagLst>
</file>

<file path=ppt/tags/tag69.xml><?xml version="1.0" encoding="utf-8"?>
<p:tagLst xmlns:p="http://schemas.openxmlformats.org/presentationml/2006/main">
  <p:tag name="KSO_WM_DIAGRAM_VIRTUALLY_FRAME" val="{&quot;height&quot;:336.7106299212598,&quot;left&quot;:59.4404724409449,&quot;top&quot;:203.28944881889763,&quot;width&quot;:638.6190551181102}"/>
</p:tagLst>
</file>

<file path=ppt/tags/tag7.xml><?xml version="1.0" encoding="utf-8"?>
<p:tagLst xmlns:p="http://schemas.openxmlformats.org/presentationml/2006/main">
  <p:tag name="KSO_WM_DIAGRAM_VIRTUALLY_FRAME" val="{&quot;height&quot;:442.15,&quot;left&quot;:65.05,&quot;top&quot;:118.95,&quot;width&quot;:830.15}"/>
</p:tagLst>
</file>

<file path=ppt/tags/tag70.xml><?xml version="1.0" encoding="utf-8"?>
<p:tagLst xmlns:p="http://schemas.openxmlformats.org/presentationml/2006/main">
  <p:tag name="KSO_WM_DIAGRAM_VIRTUALLY_FRAME" val="{&quot;height&quot;:336.7106299212598,&quot;left&quot;:59.4404724409449,&quot;top&quot;:203.28944881889763,&quot;width&quot;:638.6190551181102}"/>
</p:tagLst>
</file>

<file path=ppt/tags/tag71.xml><?xml version="1.0" encoding="utf-8"?>
<p:tagLst xmlns:p="http://schemas.openxmlformats.org/presentationml/2006/main">
  <p:tag name="KSO_WM_DIAGRAM_VIRTUALLY_FRAME" val="{&quot;height&quot;:336.7106299212598,&quot;left&quot;:59.4404724409449,&quot;top&quot;:203.28944881889763,&quot;width&quot;:638.6190551181102}"/>
</p:tagLst>
</file>

<file path=ppt/tags/tag72.xml><?xml version="1.0" encoding="utf-8"?>
<p:tagLst xmlns:p="http://schemas.openxmlformats.org/presentationml/2006/main">
  <p:tag name="KSO_WM_DIAGRAM_VIRTUALLY_FRAME" val="{&quot;height&quot;:336.7106299212598,&quot;left&quot;:59.4404724409449,&quot;top&quot;:203.28944881889763,&quot;width&quot;:638.6190551181102}"/>
</p:tagLst>
</file>

<file path=ppt/tags/tag73.xml><?xml version="1.0" encoding="utf-8"?>
<p:tagLst xmlns:p="http://schemas.openxmlformats.org/presentationml/2006/main">
  <p:tag name="KSO_WM_DIAGRAM_VIRTUALLY_FRAME" val="{&quot;height&quot;:336.7106299212598,&quot;left&quot;:59.4404724409449,&quot;top&quot;:203.28944881889763,&quot;width&quot;:638.619055118110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i*1_1_1"/>
  <p:tag name="KSO_WM_TEMPLATE_CATEGORY" val="diagram"/>
  <p:tag name="KSO_WM_TEMPLATE_INDEX" val="20230970"/>
  <p:tag name="KSO_WM_UNIT_LAYERLEVEL" val="1_1_1"/>
  <p:tag name="KSO_WM_TAG_VERSION" val="3.0"/>
  <p:tag name="KSO_WM_UNIT_TYPE" val="l_h_i"/>
  <p:tag name="KSO_WM_UNIT_INDEX" val="1_1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gradient&quot;:[{&quot;brightness&quot;:0,&quot;colorType&quot;:2,&quot;pos&quot;:0,&quot;rgb&quot;:&quot;#f5f8ff&quot;,&quot;transparency&quot;:0},{&quot;brightness&quot;:0.949999988079071,&quot;colorType&quot;:1,&quot;foreColorIndex&quot;:5,&quot;pos&quot;:0.38999998569488525,&quot;transparency&quot;:0},{&quot;brightness&quot;:0,&quot;colorType&quot;:1,&quot;foreColorIndex&quot;:5,&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d*1_1_1"/>
  <p:tag name="KSO_WM_TEMPLATE_CATEGORY" val="diagram"/>
  <p:tag name="KSO_WM_TEMPLATE_INDEX" val="20230970"/>
  <p:tag name="KSO_WM_UNIT_LAYERLEVEL" val="1_1_1"/>
  <p:tag name="KSO_WM_TAG_VERSION" val="3.0"/>
  <p:tag name="KSO_WM_UNIT_VALUE" val="738*603"/>
  <p:tag name="KSO_WM_UNIT_TYPE" val="l_h_d"/>
  <p:tag name="KSO_WM_UNIT_INDEX" val="1_1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gradient&quot;:[{&quot;brightness&quot;:0.800000011920929,&quot;colorType&quot;:1,&quot;foreColorIndex&quot;:5,&quot;pos&quot;:0,&quot;transparency&quot;:0},{&quot;brightness&quot;:0.6000000238418579,&quot;colorType&quot;:1,&quot;foreColorIndex&quot;:5,&quot;pos&quot;:0.6100000143051147,&quot;transparency&quot;:0},{&quot;brightness&quot;:0.4000000059604645,&quot;colorType&quot;:1,&quot;foreColorIndex&quot;:5,&quot;pos&quot;:1,&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i*1_2_1"/>
  <p:tag name="KSO_WM_TEMPLATE_CATEGORY" val="diagram"/>
  <p:tag name="KSO_WM_TEMPLATE_INDEX" val="20230970"/>
  <p:tag name="KSO_WM_UNIT_LAYERLEVEL" val="1_1_1"/>
  <p:tag name="KSO_WM_TAG_VERSION" val="3.0"/>
  <p:tag name="KSO_WM_UNIT_TYPE" val="l_h_i"/>
  <p:tag name="KSO_WM_UNIT_INDEX" val="1_2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gradient&quot;:[{&quot;brightness&quot;:0,&quot;colorType&quot;:2,&quot;pos&quot;:0,&quot;rgb&quot;:&quot;#f5f8ff&quot;,&quot;transparency&quot;:0},{&quot;brightness&quot;:0.949999988079071,&quot;colorType&quot;:1,&quot;foreColorIndex&quot;:5,&quot;pos&quot;:0.38999998569488525,&quot;transparency&quot;:0},{&quot;brightness&quot;:0,&quot;colorType&quot;:1,&quot;foreColorIndex&quot;:8,&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d*1_2_1"/>
  <p:tag name="KSO_WM_TEMPLATE_CATEGORY" val="diagram"/>
  <p:tag name="KSO_WM_TEMPLATE_INDEX" val="20230970"/>
  <p:tag name="KSO_WM_UNIT_LAYERLEVEL" val="1_1_1"/>
  <p:tag name="KSO_WM_TAG_VERSION" val="3.0"/>
  <p:tag name="KSO_WM_UNIT_VALUE" val="738*603"/>
  <p:tag name="KSO_WM_UNIT_TYPE" val="l_h_d"/>
  <p:tag name="KSO_WM_UNIT_INDEX" val="1_2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gradient&quot;:[{&quot;brightness&quot;:0.800000011920929,&quot;colorType&quot;:1,&quot;foreColorIndex&quot;:8,&quot;pos&quot;:0,&quot;transparency&quot;:0},{&quot;brightness&quot;:0.6000000238418579,&quot;colorType&quot;:1,&quot;foreColorIndex&quot;:8,&quot;pos&quot;:0.6100000143051147,&quot;transparency&quot;:0},{&quot;brightness&quot;:0.4000000059604645,&quot;colorType&quot;:1,&quot;foreColorIndex&quot;:8,&quot;pos&quot;:1,&quot;transparency&quot;:0}],&quot;type&quot;:2},&quot;shadow&quot;:{&quot;brightness&quot;:0,&quot;colorType&quot;:1,&quot;foreColorIndex&quot;:8,&quot;transparency&quot;:0.4099999964237213},&quot;threeD&quot;:{&quot;curvedSurface&quot;:{&quot;brightness&quot;:0,&quot;colorType&quot;:2,&quot;rgb&quot;:&quot;#000000&quot;},&quot;depth&quot;:{&quot;colorType&quot;:0}}},&quot;text&quot;:{&quot;fill&quot;:{},&quot;glow&quot;:{},&quot;line&quot;:{},&quot;shadow&quot;:{},&quot;threeD&quot;:{}}}"/>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i*1_3_1"/>
  <p:tag name="KSO_WM_TEMPLATE_CATEGORY" val="diagram"/>
  <p:tag name="KSO_WM_TEMPLATE_INDEX" val="20230970"/>
  <p:tag name="KSO_WM_UNIT_LAYERLEVEL" val="1_1_1"/>
  <p:tag name="KSO_WM_TAG_VERSION" val="3.0"/>
  <p:tag name="KSO_WM_UNIT_TYPE" val="l_h_i"/>
  <p:tag name="KSO_WM_UNIT_INDEX" val="1_3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gradient&quot;:[{&quot;brightness&quot;:0,&quot;colorType&quot;:2,&quot;pos&quot;:0,&quot;rgb&quot;:&quot;#f5f8ff&quot;,&quot;transparency&quot;:0},{&quot;brightness&quot;:0.949999988079071,&quot;colorType&quot;:1,&quot;foreColorIndex&quot;:5,&quot;pos&quot;:0.38999998569488525,&quot;transparency&quot;:0},{&quot;brightness&quot;:0,&quot;colorType&quot;:1,&quot;foreColorIndex&quot;:5,&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d*1_3_1"/>
  <p:tag name="KSO_WM_TEMPLATE_CATEGORY" val="diagram"/>
  <p:tag name="KSO_WM_TEMPLATE_INDEX" val="20230970"/>
  <p:tag name="KSO_WM_UNIT_LAYERLEVEL" val="1_1_1"/>
  <p:tag name="KSO_WM_TAG_VERSION" val="3.0"/>
  <p:tag name="KSO_WM_UNIT_VALUE" val="738*603"/>
  <p:tag name="KSO_WM_UNIT_TYPE" val="l_h_d"/>
  <p:tag name="KSO_WM_UNIT_INDEX" val="1_3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gradient&quot;:[{&quot;brightness&quot;:0.800000011920929,&quot;colorType&quot;:1,&quot;foreColorIndex&quot;:5,&quot;pos&quot;:0,&quot;transparency&quot;:0},{&quot;brightness&quot;:0.6000000238418579,&quot;colorType&quot;:1,&quot;foreColorIndex&quot;:5,&quot;pos&quot;:0.6100000143051147,&quot;transparency&quot;:0},{&quot;brightness&quot;:0.4000000059604645,&quot;colorType&quot;:1,&quot;foreColorIndex&quot;:5,&quot;pos&quot;:1,&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Lst>
</file>

<file path=ppt/tags/tag8.xml><?xml version="1.0" encoding="utf-8"?>
<p:tagLst xmlns:p="http://schemas.openxmlformats.org/presentationml/2006/main">
  <p:tag name="KSO_WM_DIAGRAM_VIRTUALLY_FRAME" val="{&quot;height&quot;:442.15,&quot;left&quot;:65.05,&quot;top&quot;:118.95,&quot;width&quot;:830.15}"/>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i*1_4_1"/>
  <p:tag name="KSO_WM_TEMPLATE_CATEGORY" val="diagram"/>
  <p:tag name="KSO_WM_TEMPLATE_INDEX" val="20230970"/>
  <p:tag name="KSO_WM_UNIT_LAYERLEVEL" val="1_1_1"/>
  <p:tag name="KSO_WM_TAG_VERSION" val="3.0"/>
  <p:tag name="KSO_WM_UNIT_TYPE" val="l_h_i"/>
  <p:tag name="KSO_WM_UNIT_INDEX" val="1_4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gradient&quot;:[{&quot;brightness&quot;:0,&quot;colorType&quot;:2,&quot;pos&quot;:0,&quot;rgb&quot;:&quot;#f5f8ff&quot;,&quot;transparency&quot;:0},{&quot;brightness&quot;:0.949999988079071,&quot;colorType&quot;:1,&quot;foreColorIndex&quot;:5,&quot;pos&quot;:0.38999998569488525,&quot;transparency&quot;:0},{&quot;brightness&quot;:0,&quot;colorType&quot;:1,&quot;foreColorIndex&quot;:8,&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V"/>
  <p:tag name="KSO_WM_UNIT_FILL_TYPE" val="3"/>
  <p:tag name="KSO_WM_UNIT_TEXT_FILL_FORE_SCHEMECOLOR_INDEX" val="1"/>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d*1_4_1"/>
  <p:tag name="KSO_WM_TEMPLATE_CATEGORY" val="diagram"/>
  <p:tag name="KSO_WM_TEMPLATE_INDEX" val="20230970"/>
  <p:tag name="KSO_WM_UNIT_LAYERLEVEL" val="1_1_1"/>
  <p:tag name="KSO_WM_TAG_VERSION" val="3.0"/>
  <p:tag name="KSO_WM_UNIT_VALUE" val="738*603"/>
  <p:tag name="KSO_WM_UNIT_TYPE" val="l_h_d"/>
  <p:tag name="KSO_WM_UNIT_INDEX" val="1_4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gradient&quot;:[{&quot;brightness&quot;:0.800000011920929,&quot;colorType&quot;:1,&quot;foreColorIndex&quot;:8,&quot;pos&quot;:0,&quot;transparency&quot;:0},{&quot;brightness&quot;:0.6000000238418579,&quot;colorType&quot;:1,&quot;foreColorIndex&quot;:8,&quot;pos&quot;:0.6100000143051147,&quot;transparency&quot;:0},{&quot;brightness&quot;:0.4000000059604645,&quot;colorType&quot;:1,&quot;foreColorIndex&quot;:8,&quot;pos&quot;:1,&quot;transparency&quot;:0}],&quot;type&quot;:2},&quot;shadow&quot;:{&quot;brightness&quot;:0,&quot;colorType&quot;:1,&quot;foreColorIndex&quot;:8,&quot;transparency&quot;:0.46000000834465027},&quot;threeD&quot;:{&quot;curvedSurface&quot;:{&quot;brightness&quot;:0,&quot;colorType&quot;:2,&quot;rgb&quot;:&quot;#000000&quot;},&quot;depth&quot;:{&quot;colorType&quot;:0}}},&quot;text&quot;:{&quot;fill&quot;:{},&quot;glow&quot;:{},&quot;line&quot;:{},&quot;shadow&quot;:{},&quot;threeD&quot;:{}}}"/>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i*1_5_1"/>
  <p:tag name="KSO_WM_TEMPLATE_CATEGORY" val="diagram"/>
  <p:tag name="KSO_WM_TEMPLATE_INDEX" val="20230970"/>
  <p:tag name="KSO_WM_UNIT_LAYERLEVEL" val="1_1_1"/>
  <p:tag name="KSO_WM_TAG_VERSION" val="3.0"/>
  <p:tag name="KSO_WM_UNIT_TYPE" val="l_h_i"/>
  <p:tag name="KSO_WM_UNIT_INDEX" val="1_5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gradient&quot;:[{&quot;brightness&quot;:0,&quot;colorType&quot;:2,&quot;pos&quot;:0,&quot;rgb&quot;:&quot;#f5f8ff&quot;,&quot;transparency&quot;:0},{&quot;brightness&quot;:0.949999988079071,&quot;colorType&quot;:1,&quot;foreColorIndex&quot;:5,&quot;pos&quot;:0.38999998569488525,&quot;transparency&quot;:0},{&quot;brightness&quot;:0,&quot;colorType&quot;:1,&quot;foreColorIndex&quot;:5,&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70_4*l_h_d*1_5_1"/>
  <p:tag name="KSO_WM_TEMPLATE_CATEGORY" val="diagram"/>
  <p:tag name="KSO_WM_TEMPLATE_INDEX" val="20230970"/>
  <p:tag name="KSO_WM_UNIT_LAYERLEVEL" val="1_1_1"/>
  <p:tag name="KSO_WM_TAG_VERSION" val="3.0"/>
  <p:tag name="KSO_WM_UNIT_VALUE" val="738*603"/>
  <p:tag name="KSO_WM_UNIT_TYPE" val="l_h_d"/>
  <p:tag name="KSO_WM_UNIT_INDEX" val="1_5_1"/>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gradient&quot;:[{&quot;brightness&quot;:0.800000011920929,&quot;colorType&quot;:1,&quot;foreColorIndex&quot;:5,&quot;pos&quot;:0,&quot;transparency&quot;:0},{&quot;brightness&quot;:0.6000000238418579,&quot;colorType&quot;:1,&quot;foreColorIndex&quot;:5,&quot;pos&quot;:0.6100000143051147,&quot;transparency&quot;:0},{&quot;brightness&quot;:0.4000000059604645,&quot;colorType&quot;:1,&quot;foreColorIndex&quot;:5,&quot;pos&quot;:1,&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Lst>
</file>

<file path=ppt/tags/tag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70_4*l_h_a*1_1_1"/>
  <p:tag name="KSO_WM_TEMPLATE_CATEGORY" val="diagram"/>
  <p:tag name="KSO_WM_TEMPLATE_INDEX" val="20230970"/>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3"/>
  <p:tag name="KSO_WM_UNIT_TEXT_FILL_TYPE" val="3"/>
</p:tagLst>
</file>

<file path=ppt/tags/tag8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70_4*l_h_a*1_1_1"/>
  <p:tag name="KSO_WM_TEMPLATE_CATEGORY" val="diagram"/>
  <p:tag name="KSO_WM_TEMPLATE_INDEX" val="20230970"/>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3"/>
  <p:tag name="KSO_WM_UNIT_TEXT_FILL_TYPE" val="3"/>
</p:tagLst>
</file>

<file path=ppt/tags/tag8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70_4*l_h_a*1_1_1"/>
  <p:tag name="KSO_WM_TEMPLATE_CATEGORY" val="diagram"/>
  <p:tag name="KSO_WM_TEMPLATE_INDEX" val="20230970"/>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3"/>
  <p:tag name="KSO_WM_UNIT_TEXT_FILL_TYPE" val="3"/>
</p:tagLst>
</file>

<file path=ppt/tags/tag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70_4*l_h_a*1_1_1"/>
  <p:tag name="KSO_WM_TEMPLATE_CATEGORY" val="diagram"/>
  <p:tag name="KSO_WM_TEMPLATE_INDEX" val="20230970"/>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3"/>
  <p:tag name="KSO_WM_UNIT_TEXT_FILL_TYPE" val="3"/>
</p:tagLst>
</file>

<file path=ppt/tags/tag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70_4*l_h_a*1_1_1"/>
  <p:tag name="KSO_WM_TEMPLATE_CATEGORY" val="diagram"/>
  <p:tag name="KSO_WM_TEMPLATE_INDEX" val="20230970"/>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5"/>
  <p:tag name="KSO_WM_DIAGRAM_MIN_ITEMCNT" val="2"/>
  <p:tag name="KSO_WM_DIAGRAM_VIRTUALLY_FRAME" val="{&quot;height&quot;:337.95000610351565,&quot;left&quot;:61.999993896484376,&quot;top&quot;:173.1999938964844,&quot;width&quot;:842.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3"/>
  <p:tag name="KSO_WM_UNIT_TEXT_FILL_TYPE" val="3"/>
</p:tagLst>
</file>

<file path=ppt/tags/tag89.xml><?xml version="1.0" encoding="utf-8"?>
<p:tagLst xmlns:p="http://schemas.openxmlformats.org/presentationml/2006/main">
  <p:tag name="KSO_WM_UNIT_PLACING_PICTURE_USER_VIEWPORT" val="{&quot;height&quot;:8066,&quot;width&quot;:3988}"/>
</p:tagLst>
</file>

<file path=ppt/tags/tag9.xml><?xml version="1.0" encoding="utf-8"?>
<p:tagLst xmlns:p="http://schemas.openxmlformats.org/presentationml/2006/main">
  <p:tag name="KSO_WM_DIAGRAM_VIRTUALLY_FRAME" val="{&quot;height&quot;:442.15,&quot;left&quot;:65.05,&quot;top&quot;:118.95,&quot;width&quot;:830.15}"/>
</p:tagLst>
</file>

<file path=ppt/tags/tag90.xml><?xml version="1.0" encoding="utf-8"?>
<p:tagLst xmlns:p="http://schemas.openxmlformats.org/presentationml/2006/main">
  <p:tag name="KSO_WM_UNIT_PLACING_PICTURE_USER_VIEWPORT" val="{&quot;height&quot;:9177,&quot;width&quot;:4537}"/>
</p:tagLst>
</file>

<file path=ppt/tags/tag91.xml><?xml version="1.0" encoding="utf-8"?>
<p:tagLst xmlns:p="http://schemas.openxmlformats.org/presentationml/2006/main">
  <p:tag name="KSO_WM_UNIT_PLACING_PICTURE_USER_VIEWPORT" val="{&quot;height&quot;:8640,&quot;width&quot;:4240}"/>
</p:tagLst>
</file>

<file path=ppt/tags/tag92.xml><?xml version="1.0" encoding="utf-8"?>
<p:tagLst xmlns:p="http://schemas.openxmlformats.org/presentationml/2006/main">
  <p:tag name="KSO_WM_UNIT_PLACING_PICTURE_USER_VIEWPORT" val="{&quot;height&quot;:8640,&quot;width&quot;:4240}"/>
</p:tagLst>
</file>

<file path=ppt/tags/tag93.xml><?xml version="1.0" encoding="utf-8"?>
<p:tagLst xmlns:p="http://schemas.openxmlformats.org/presentationml/2006/main">
  <p:tag name="KSO_WM_UNIT_PLACING_PICTURE_USER_VIEWPORT" val="{&quot;height&quot;:9209,&quot;width&quot;:4249}"/>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i*1_1"/>
  <p:tag name="KSO_WM_TEMPLATE_CATEGORY" val="diagram"/>
  <p:tag name="KSO_WM_TEMPLATE_INDEX" val="20231460"/>
  <p:tag name="KSO_WM_UNIT_LAYERLEVEL" val="1_1"/>
  <p:tag name="KSO_WM_TAG_VERSION" val="3.0"/>
  <p:tag name="KSO_WM_BEAUTIFY_FLAG" val="#wm#"/>
  <p:tag name="KSO_WM_DIAGRAM_VERSION" val="3"/>
  <p:tag name="KSO_WM_DIAGRAM_COLOR_TRICK" val="1"/>
  <p:tag name="KSO_WM_DIAGRAM_COLOR_TEXT_CAN_REMOVE" val="n"/>
  <p:tag name="KSO_WM_DIAGRAM_GROUP_CODE" val="m1-1"/>
  <p:tag name="KSO_WM_UNIT_TYPE" val="m_i"/>
  <p:tag name="KSO_WM_UNIT_INDEX" val="1_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gradient&quot;:[{&quot;brightness&quot;:0.4000000059604645,&quot;colorType&quot;:1,&quot;foreColorIndex&quot;:5,&quot;pos&quot;:0,&quot;transparency&quot;:1},{&quot;brightness&quot;:0.4000000059604645,&quot;colorType&quot;:1,&quot;foreColorIndex&quot;:5,&quot;pos&quot;:0.12999999523162842,&quot;transparency&quot;:0},{&quot;brightness&quot;:0.20000000298023224,&quot;colorType&quot;:1,&quot;foreColorIndex&quot;:5,&quot;pos&quot;:0.99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theme_color_indexes&quot;:[9,9,9,9,9,9]}"/>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1_1"/>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1_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1,&quot;foreColorIndex&quot;:14,&quot;pos&quot;:0,&quot;transparency&quot;:0},{&quot;brightness&quot;:0.4000000059604645,&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60_4*m_h_i*1_1_2"/>
  <p:tag name="KSO_WM_TEMPLATE_CATEGORY" val="diagram"/>
  <p:tag name="KSO_WM_TEMPLATE_INDEX" val="20231460"/>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1_1_2"/>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quot;colorType&quot;:2,&quot;pos&quot;:0,&quot;rgb&quot;:&quot;#ffffff&quot;,&quot;transparency&quot;:0},{&quot;brightness&quot;:0.800000011920929,&quot;colorType&quot;:1,&quot;foreColorIndex&quot;:5,&quot;pos&quot;:0.9900000095367432,&quot;transparency&quot;:0}],&quot;type&quot;:3},&quot;glow&quot;:{&quot;colorType&quot;:0},&quot;line&quot;:{&quot;solidLine&quot;:{&quot;brightness&quot;:0.800000011920929,&quot;colorType&quot;:1,&quot;foreColorIndex&quot;:5,&quot;transparency&quot;:0},&quot;type&quot;:1},&quot;shadow&quot;:{&quot;brightness&quot;:0,&quot;colorType&quot;:1,&quot;foreColorIndex&quot;:5,&quot;transparency&quot;:0.9100000262260437},&quot;threeD&quot;:{&quot;curvedSurface&quot;:{&quot;brightness&quot;:0,&quot;colorType&quot;:2,&quot;rgb&quot;:&quot;#000000&quot;},&quot;depth&quot;:{&quot;brightness&quot;:0.4000000059604645,&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theme_color_indexes&quot;:[9,9,9,9,9,9]}"/>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3"/>
  <p:tag name="KSO_WM_UNIT_ID" val="diagram20231460_4*m_h_i*1_1_3"/>
  <p:tag name="KSO_WM_TEMPLATE_CATEGORY" val="diagram"/>
  <p:tag name="KSO_WM_TEMPLATE_INDEX" val="20231460"/>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800000011920929,&quot;colorType&quot;:1,&quot;foreColorIndex&quot;:5,&quot;pos&quot;:0.9300000071525574,&quot;transparency&quot;:0}],&quot;type&quot;:3},&quot;glow&quot;:{&quot;colorType&quot;:0},&quot;line&quot;:{&quot;type&quot;:0},&quot;shadow&quot;:{&quot;brightness&quot;:0,&quot;colorType&quot;:1,&quot;foreColorIndex&quot;:5,&quot;transparency&quot;:0.7300000190734863},&quot;threeD&quot;:{&quot;curvedSurface&quot;:{&quot;brightness&quot;:0,&quot;colorType&quot;:2,&quot;rgb&quot;:&quot;#000000&quot;},&quot;depth&quot;:{&quot;colorType&quot;:0}}}}"/>
  <p:tag name="KSO_WM_UNIT_TEXT_FILL_FORE_SCHEMECOLOR_INDEX" val="3"/>
  <p:tag name="KSO_WM_UNIT_TEXT_FILL_TYPE" val="3"/>
  <p:tag name="KSO_WM_UNIT_PRESET_TEXT" val="01"/>
  <p:tag name="KSO_WM_DIAGRAM_USE_COLOR_VALUE" val="{&quot;color_scheme&quot;:1,&quot;theme_color_indexes&quot;:[9,9,9,9,9,9]}"/>
</p:tagLst>
</file>

<file path=ppt/tags/tag9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60_4*m_h_a*1_1_1"/>
  <p:tag name="KSO_WM_TEMPLATE_CATEGORY" val="diagram"/>
  <p:tag name="KSO_WM_TEMPLATE_INDEX" val="20231460"/>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gradient&quot;:[{&quot;brightness&quot;:0.4000000059604645,&quot;colorType&quot;:1,&quot;foreColorIndex&quot;:5,&quot;pos&quot;:0,&quot;transparency&quot;:0},{&quot;brightness&quot;:0,&quot;colorType&quot;:1,&quot;foreColorIndex&quot;:5,&quot;pos&quot;:0.23000000417232513,&quot;transparency&quot;:0},{&quot;brightness&quot;:-0.25,&quot;colorType&quot;:1,&quot;foreColorIndex&quot;:5,&quot;pos&quot;:0.829999983310699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添加标题"/>
  <p:tag name="KSO_WM_DIAGRAM_USE_COLOR_VALUE" val="{&quot;color_scheme&quot;:1,&quot;theme_color_indexes&quot;:[9,9,9,9,9,9]}"/>
</p:tagLst>
</file>

<file path=ppt/tags/tag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460_4*m_h_f*1_1_1"/>
  <p:tag name="KSO_WM_TEMPLATE_CATEGORY" val="diagram"/>
  <p:tag name="KSO_WM_TEMPLATE_INDEX" val="20231460"/>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360.9350393700787,&quot;left&quot;:149.37971466304754,&quot;top&quot;:103.1,&quot;width&quot;:844.540649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colorType&quot;:0,&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输入智能图形项正文，请尽量言简意赅的阐述观点"/>
  <p:tag name="KSO_WM_DIAGRAM_USE_COLOR_VALUE" val="{&quot;color_scheme&quot;:1,&quot;theme_color_indexes&quot;:[9,9,9,9,9,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HarmonyOS Sans SC"/>
        <a:ea typeface=""/>
        <a:cs typeface=""/>
        <a:font script="Jpan" typeface="ＭＳ Ｐゴシック"/>
        <a:font script="Hang" typeface="맑은 고딕"/>
        <a:font script="Hans" typeface="HarmonyOS Sans SC"/>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a:ea typeface=""/>
        <a:cs typeface=""/>
        <a:font script="Jpan" typeface="ＭＳ Ｐゴシック"/>
        <a:font script="Hang" typeface="맑은 고딕"/>
        <a:font script="Hans" typeface="HarmonyOS Sans SC"/>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a:ea typeface=""/>
        <a:cs typeface=""/>
        <a:font script="Jpan" typeface="ＭＳ Ｐゴシック"/>
        <a:font script="Hang" typeface="맑은 고딕"/>
        <a:font script="Hans" typeface="HarmonyOS Sans SC"/>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a:ea typeface=""/>
        <a:cs typeface=""/>
        <a:font script="Jpan" typeface="ＭＳ Ｐゴシック"/>
        <a:font script="Hang" typeface="맑은 고딕"/>
        <a:font script="Hans" typeface="HarmonyOS Sans SC"/>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2687</Words>
  <Application>WPS 演示</Application>
  <PresentationFormat>宽屏</PresentationFormat>
  <Paragraphs>447</Paragraphs>
  <Slides>28</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28</vt:i4>
      </vt:variant>
    </vt:vector>
  </HeadingPairs>
  <TitlesOfParts>
    <vt:vector size="45" baseType="lpstr">
      <vt:lpstr>Arial</vt:lpstr>
      <vt:lpstr>宋体</vt:lpstr>
      <vt:lpstr>Wingdings</vt:lpstr>
      <vt:lpstr>HarmonyOS Sans SC</vt:lpstr>
      <vt:lpstr>微软雅黑</vt:lpstr>
      <vt:lpstr>HarmonyOS Sans SC Black</vt:lpstr>
      <vt:lpstr>MiSans Normal</vt:lpstr>
      <vt:lpstr>等线</vt:lpstr>
      <vt:lpstr>汉仪雅酷黑-65J</vt:lpstr>
      <vt:lpstr>汉仪文黑-55简</vt:lpstr>
      <vt:lpstr>Source Han Sans CN Bold</vt:lpstr>
      <vt:lpstr>Source Han Sans</vt:lpstr>
      <vt:lpstr>Wingdings</vt:lpstr>
      <vt:lpstr>Arial Unicode MS</vt:lpstr>
      <vt:lpstr>思源宋体 CN SemiBold</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Guang</dc:creator>
  <cp:lastModifiedBy>D.B.W</cp:lastModifiedBy>
  <cp:revision>282</cp:revision>
  <dcterms:created xsi:type="dcterms:W3CDTF">2021-09-03T04:25:00Z</dcterms:created>
  <dcterms:modified xsi:type="dcterms:W3CDTF">2025-03-21T02:58:00Z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130D6ABB7F8D4992999D76990AC36552_13</vt:lpwstr>
  </property>
  <property fmtid="{D5CDD505-2E9C-101B-9397-08002B2CF9AE}" pid="3" name="KSOProductBuildVer">
    <vt:lpwstr>2052-12.1.0.20305</vt:lpwstr>
  </property>
  <property fmtid="{D5CDD505-2E9C-101B-9397-08002B2CF9AE}" pid="4" name="KSOTemplateUUID">
    <vt:lpwstr>v1.0_mb_RIs3nlBuhWxIafFrwZUMlQ==</vt:lpwstr>
  </property>
</Properties>
</file>