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56" r:id="rId3"/>
    <p:sldId id="257" r:id="rId5"/>
    <p:sldId id="259" r:id="rId6"/>
    <p:sldId id="260" r:id="rId7"/>
    <p:sldId id="261" r:id="rId8"/>
    <p:sldId id="272" r:id="rId9"/>
    <p:sldId id="273" r:id="rId10"/>
    <p:sldId id="268" r:id="rId11"/>
    <p:sldId id="269" r:id="rId12"/>
    <p:sldId id="270" r:id="rId13"/>
    <p:sldId id="271" r:id="rId14"/>
    <p:sldId id="274" r:id="rId15"/>
    <p:sldId id="263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75E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71" d="100"/>
          <a:sy n="71" d="100"/>
        </p:scale>
        <p:origin x="840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tags" Target="../tags/tag18.xml"/><Relationship Id="rId25" Type="http://schemas.openxmlformats.org/officeDocument/2006/relationships/notesSlide" Target="../notesSlides/notesSlide10.xml"/><Relationship Id="rId24" Type="http://schemas.openxmlformats.org/officeDocument/2006/relationships/slideLayout" Target="../slideLayouts/slideLayout1.xml"/><Relationship Id="rId23" Type="http://schemas.openxmlformats.org/officeDocument/2006/relationships/tags" Target="../tags/tag36.xml"/><Relationship Id="rId22" Type="http://schemas.openxmlformats.org/officeDocument/2006/relationships/tags" Target="../tags/tag35.xml"/><Relationship Id="rId21" Type="http://schemas.openxmlformats.org/officeDocument/2006/relationships/tags" Target="../tags/tag34.xml"/><Relationship Id="rId20" Type="http://schemas.openxmlformats.org/officeDocument/2006/relationships/tags" Target="../tags/tag33.xml"/><Relationship Id="rId2" Type="http://schemas.openxmlformats.org/officeDocument/2006/relationships/image" Target="../media/image3.png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3.emf"/><Relationship Id="rId7" Type="http://schemas.openxmlformats.org/officeDocument/2006/relationships/oleObject" Target="../embeddings/oleObject1.bin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3.xml"/><Relationship Id="rId10" Type="http://schemas.openxmlformats.org/officeDocument/2006/relationships/vmlDrawing" Target="../drawings/vmlDrawing1.v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7.xml"/><Relationship Id="rId7" Type="http://schemas.openxmlformats.org/officeDocument/2006/relationships/image" Target="../media/image4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数智供应链赛道-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34545" cy="68821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62241" y="1260874"/>
            <a:ext cx="11218126" cy="4650059"/>
          </a:xfrm>
          <a:prstGeom prst="rect">
            <a:avLst/>
          </a:prstGeom>
          <a:solidFill>
            <a:srgbClr val="1037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97230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配送及时率（稳定性）（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107008" y="1823471"/>
            <a:ext cx="635951" cy="435381"/>
            <a:chOff x="9724906" y="1459480"/>
            <a:chExt cx="635951" cy="511998"/>
          </a:xfrm>
        </p:grpSpPr>
        <p:sp>
          <p:nvSpPr>
            <p:cNvPr id="9" name="store_313777"/>
            <p:cNvSpPr/>
            <p:nvPr/>
          </p:nvSpPr>
          <p:spPr>
            <a:xfrm>
              <a:off x="9724906" y="1459480"/>
              <a:ext cx="264789" cy="196121"/>
            </a:xfrm>
            <a:custGeom>
              <a:avLst/>
              <a:gdLst>
                <a:gd name="T0" fmla="*/ 0 w 6827"/>
                <a:gd name="T1" fmla="*/ 0 h 6827"/>
                <a:gd name="T2" fmla="*/ 0 w 6827"/>
                <a:gd name="T3" fmla="*/ 2828 h 6827"/>
                <a:gd name="T4" fmla="*/ 0 w 6827"/>
                <a:gd name="T5" fmla="*/ 6827 h 6827"/>
                <a:gd name="T6" fmla="*/ 6827 w 6827"/>
                <a:gd name="T7" fmla="*/ 6827 h 6827"/>
                <a:gd name="T8" fmla="*/ 6827 w 6827"/>
                <a:gd name="T9" fmla="*/ 2828 h 6827"/>
                <a:gd name="T10" fmla="*/ 6827 w 6827"/>
                <a:gd name="T11" fmla="*/ 0 h 6827"/>
                <a:gd name="T12" fmla="*/ 0 w 6827"/>
                <a:gd name="T13" fmla="*/ 0 h 6827"/>
                <a:gd name="T14" fmla="*/ 3706 w 6827"/>
                <a:gd name="T15" fmla="*/ 585 h 6827"/>
                <a:gd name="T16" fmla="*/ 4681 w 6827"/>
                <a:gd name="T17" fmla="*/ 585 h 6827"/>
                <a:gd name="T18" fmla="*/ 4681 w 6827"/>
                <a:gd name="T19" fmla="*/ 2828 h 6827"/>
                <a:gd name="T20" fmla="*/ 4194 w 6827"/>
                <a:gd name="T21" fmla="*/ 3316 h 6827"/>
                <a:gd name="T22" fmla="*/ 3706 w 6827"/>
                <a:gd name="T23" fmla="*/ 2828 h 6827"/>
                <a:gd name="T24" fmla="*/ 3706 w 6827"/>
                <a:gd name="T25" fmla="*/ 585 h 6827"/>
                <a:gd name="T26" fmla="*/ 2146 w 6827"/>
                <a:gd name="T27" fmla="*/ 585 h 6827"/>
                <a:gd name="T28" fmla="*/ 3121 w 6827"/>
                <a:gd name="T29" fmla="*/ 585 h 6827"/>
                <a:gd name="T30" fmla="*/ 3121 w 6827"/>
                <a:gd name="T31" fmla="*/ 2828 h 6827"/>
                <a:gd name="T32" fmla="*/ 2633 w 6827"/>
                <a:gd name="T33" fmla="*/ 3316 h 6827"/>
                <a:gd name="T34" fmla="*/ 2146 w 6827"/>
                <a:gd name="T35" fmla="*/ 2828 h 6827"/>
                <a:gd name="T36" fmla="*/ 2146 w 6827"/>
                <a:gd name="T37" fmla="*/ 585 h 6827"/>
                <a:gd name="T38" fmla="*/ 585 w 6827"/>
                <a:gd name="T39" fmla="*/ 585 h 6827"/>
                <a:gd name="T40" fmla="*/ 1560 w 6827"/>
                <a:gd name="T41" fmla="*/ 585 h 6827"/>
                <a:gd name="T42" fmla="*/ 1560 w 6827"/>
                <a:gd name="T43" fmla="*/ 2828 h 6827"/>
                <a:gd name="T44" fmla="*/ 1073 w 6827"/>
                <a:gd name="T45" fmla="*/ 3316 h 6827"/>
                <a:gd name="T46" fmla="*/ 585 w 6827"/>
                <a:gd name="T47" fmla="*/ 2828 h 6827"/>
                <a:gd name="T48" fmla="*/ 585 w 6827"/>
                <a:gd name="T49" fmla="*/ 585 h 6827"/>
                <a:gd name="T50" fmla="*/ 3706 w 6827"/>
                <a:gd name="T51" fmla="*/ 6242 h 6827"/>
                <a:gd name="T52" fmla="*/ 3121 w 6827"/>
                <a:gd name="T53" fmla="*/ 6242 h 6827"/>
                <a:gd name="T54" fmla="*/ 3121 w 6827"/>
                <a:gd name="T55" fmla="*/ 5266 h 6827"/>
                <a:gd name="T56" fmla="*/ 3706 w 6827"/>
                <a:gd name="T57" fmla="*/ 5266 h 6827"/>
                <a:gd name="T58" fmla="*/ 3706 w 6827"/>
                <a:gd name="T59" fmla="*/ 6242 h 6827"/>
                <a:gd name="T60" fmla="*/ 6242 w 6827"/>
                <a:gd name="T61" fmla="*/ 6242 h 6827"/>
                <a:gd name="T62" fmla="*/ 4291 w 6827"/>
                <a:gd name="T63" fmla="*/ 6242 h 6827"/>
                <a:gd name="T64" fmla="*/ 4291 w 6827"/>
                <a:gd name="T65" fmla="*/ 4681 h 6827"/>
                <a:gd name="T66" fmla="*/ 2536 w 6827"/>
                <a:gd name="T67" fmla="*/ 4681 h 6827"/>
                <a:gd name="T68" fmla="*/ 2536 w 6827"/>
                <a:gd name="T69" fmla="*/ 6242 h 6827"/>
                <a:gd name="T70" fmla="*/ 585 w 6827"/>
                <a:gd name="T71" fmla="*/ 6242 h 6827"/>
                <a:gd name="T72" fmla="*/ 585 w 6827"/>
                <a:gd name="T73" fmla="*/ 3783 h 6827"/>
                <a:gd name="T74" fmla="*/ 1073 w 6827"/>
                <a:gd name="T75" fmla="*/ 3901 h 6827"/>
                <a:gd name="T76" fmla="*/ 1853 w 6827"/>
                <a:gd name="T77" fmla="*/ 3563 h 6827"/>
                <a:gd name="T78" fmla="*/ 2633 w 6827"/>
                <a:gd name="T79" fmla="*/ 3901 h 6827"/>
                <a:gd name="T80" fmla="*/ 3413 w 6827"/>
                <a:gd name="T81" fmla="*/ 3563 h 6827"/>
                <a:gd name="T82" fmla="*/ 4194 w 6827"/>
                <a:gd name="T83" fmla="*/ 3901 h 6827"/>
                <a:gd name="T84" fmla="*/ 4974 w 6827"/>
                <a:gd name="T85" fmla="*/ 3563 h 6827"/>
                <a:gd name="T86" fmla="*/ 5754 w 6827"/>
                <a:gd name="T87" fmla="*/ 3901 h 6827"/>
                <a:gd name="T88" fmla="*/ 6241 w 6827"/>
                <a:gd name="T89" fmla="*/ 3783 h 6827"/>
                <a:gd name="T90" fmla="*/ 6241 w 6827"/>
                <a:gd name="T91" fmla="*/ 6242 h 6827"/>
                <a:gd name="T92" fmla="*/ 6242 w 6827"/>
                <a:gd name="T93" fmla="*/ 6242 h 6827"/>
                <a:gd name="T94" fmla="*/ 6242 w 6827"/>
                <a:gd name="T95" fmla="*/ 2828 h 6827"/>
                <a:gd name="T96" fmla="*/ 5754 w 6827"/>
                <a:gd name="T97" fmla="*/ 3316 h 6827"/>
                <a:gd name="T98" fmla="*/ 5266 w 6827"/>
                <a:gd name="T99" fmla="*/ 2828 h 6827"/>
                <a:gd name="T100" fmla="*/ 5266 w 6827"/>
                <a:gd name="T101" fmla="*/ 585 h 6827"/>
                <a:gd name="T102" fmla="*/ 6242 w 6827"/>
                <a:gd name="T103" fmla="*/ 585 h 6827"/>
                <a:gd name="T104" fmla="*/ 6242 w 6827"/>
                <a:gd name="T105" fmla="*/ 282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27" h="6827">
                  <a:moveTo>
                    <a:pt x="0" y="0"/>
                  </a:moveTo>
                  <a:lnTo>
                    <a:pt x="0" y="2828"/>
                  </a:lnTo>
                  <a:lnTo>
                    <a:pt x="0" y="6827"/>
                  </a:lnTo>
                  <a:lnTo>
                    <a:pt x="6827" y="6827"/>
                  </a:lnTo>
                  <a:lnTo>
                    <a:pt x="6827" y="2828"/>
                  </a:lnTo>
                  <a:lnTo>
                    <a:pt x="6827" y="0"/>
                  </a:lnTo>
                  <a:lnTo>
                    <a:pt x="0" y="0"/>
                  </a:lnTo>
                  <a:close/>
                  <a:moveTo>
                    <a:pt x="3706" y="585"/>
                  </a:moveTo>
                  <a:lnTo>
                    <a:pt x="4681" y="585"/>
                  </a:lnTo>
                  <a:lnTo>
                    <a:pt x="4681" y="2828"/>
                  </a:lnTo>
                  <a:cubicBezTo>
                    <a:pt x="4681" y="3097"/>
                    <a:pt x="4462" y="3316"/>
                    <a:pt x="4194" y="3316"/>
                  </a:cubicBezTo>
                  <a:cubicBezTo>
                    <a:pt x="3925" y="3316"/>
                    <a:pt x="3706" y="3097"/>
                    <a:pt x="3706" y="2828"/>
                  </a:cubicBezTo>
                  <a:lnTo>
                    <a:pt x="3706" y="585"/>
                  </a:lnTo>
                  <a:close/>
                  <a:moveTo>
                    <a:pt x="2146" y="585"/>
                  </a:moveTo>
                  <a:lnTo>
                    <a:pt x="3121" y="585"/>
                  </a:lnTo>
                  <a:lnTo>
                    <a:pt x="3121" y="2828"/>
                  </a:lnTo>
                  <a:cubicBezTo>
                    <a:pt x="3121" y="3097"/>
                    <a:pt x="2902" y="3316"/>
                    <a:pt x="2633" y="3316"/>
                  </a:cubicBezTo>
                  <a:cubicBezTo>
                    <a:pt x="2364" y="3316"/>
                    <a:pt x="2146" y="3097"/>
                    <a:pt x="2146" y="2828"/>
                  </a:cubicBezTo>
                  <a:lnTo>
                    <a:pt x="2146" y="585"/>
                  </a:lnTo>
                  <a:close/>
                  <a:moveTo>
                    <a:pt x="585" y="585"/>
                  </a:moveTo>
                  <a:lnTo>
                    <a:pt x="1560" y="585"/>
                  </a:lnTo>
                  <a:lnTo>
                    <a:pt x="1560" y="2828"/>
                  </a:lnTo>
                  <a:cubicBezTo>
                    <a:pt x="1560" y="3097"/>
                    <a:pt x="1342" y="3316"/>
                    <a:pt x="1073" y="3316"/>
                  </a:cubicBezTo>
                  <a:cubicBezTo>
                    <a:pt x="804" y="3316"/>
                    <a:pt x="585" y="3097"/>
                    <a:pt x="585" y="2828"/>
                  </a:cubicBezTo>
                  <a:lnTo>
                    <a:pt x="585" y="585"/>
                  </a:lnTo>
                  <a:close/>
                  <a:moveTo>
                    <a:pt x="3706" y="6242"/>
                  </a:moveTo>
                  <a:lnTo>
                    <a:pt x="3121" y="6242"/>
                  </a:lnTo>
                  <a:lnTo>
                    <a:pt x="3121" y="5266"/>
                  </a:lnTo>
                  <a:lnTo>
                    <a:pt x="3706" y="5266"/>
                  </a:lnTo>
                  <a:lnTo>
                    <a:pt x="3706" y="6242"/>
                  </a:lnTo>
                  <a:close/>
                  <a:moveTo>
                    <a:pt x="6242" y="6242"/>
                  </a:moveTo>
                  <a:lnTo>
                    <a:pt x="4291" y="6242"/>
                  </a:lnTo>
                  <a:lnTo>
                    <a:pt x="4291" y="4681"/>
                  </a:lnTo>
                  <a:lnTo>
                    <a:pt x="2536" y="4681"/>
                  </a:lnTo>
                  <a:lnTo>
                    <a:pt x="2536" y="6242"/>
                  </a:lnTo>
                  <a:lnTo>
                    <a:pt x="585" y="6242"/>
                  </a:lnTo>
                  <a:lnTo>
                    <a:pt x="585" y="3783"/>
                  </a:lnTo>
                  <a:cubicBezTo>
                    <a:pt x="732" y="3858"/>
                    <a:pt x="897" y="3901"/>
                    <a:pt x="1073" y="3901"/>
                  </a:cubicBezTo>
                  <a:cubicBezTo>
                    <a:pt x="1380" y="3901"/>
                    <a:pt x="1657" y="3771"/>
                    <a:pt x="1853" y="3563"/>
                  </a:cubicBezTo>
                  <a:cubicBezTo>
                    <a:pt x="2049" y="3771"/>
                    <a:pt x="2326" y="3901"/>
                    <a:pt x="2633" y="3901"/>
                  </a:cubicBezTo>
                  <a:cubicBezTo>
                    <a:pt x="2940" y="3901"/>
                    <a:pt x="3218" y="3771"/>
                    <a:pt x="3413" y="3563"/>
                  </a:cubicBezTo>
                  <a:cubicBezTo>
                    <a:pt x="3609" y="3771"/>
                    <a:pt x="3886" y="3901"/>
                    <a:pt x="4194" y="3901"/>
                  </a:cubicBezTo>
                  <a:cubicBezTo>
                    <a:pt x="4501" y="3901"/>
                    <a:pt x="4778" y="3771"/>
                    <a:pt x="4974" y="3563"/>
                  </a:cubicBezTo>
                  <a:cubicBezTo>
                    <a:pt x="5169" y="3771"/>
                    <a:pt x="5447" y="3901"/>
                    <a:pt x="5754" y="3901"/>
                  </a:cubicBezTo>
                  <a:cubicBezTo>
                    <a:pt x="5929" y="3901"/>
                    <a:pt x="6095" y="3858"/>
                    <a:pt x="6241" y="3783"/>
                  </a:cubicBezTo>
                  <a:lnTo>
                    <a:pt x="6241" y="6242"/>
                  </a:lnTo>
                  <a:lnTo>
                    <a:pt x="6242" y="6242"/>
                  </a:lnTo>
                  <a:close/>
                  <a:moveTo>
                    <a:pt x="6242" y="2828"/>
                  </a:moveTo>
                  <a:cubicBezTo>
                    <a:pt x="6242" y="3097"/>
                    <a:pt x="6023" y="3316"/>
                    <a:pt x="5754" y="3316"/>
                  </a:cubicBezTo>
                  <a:cubicBezTo>
                    <a:pt x="5485" y="3316"/>
                    <a:pt x="5266" y="3097"/>
                    <a:pt x="5266" y="2828"/>
                  </a:cubicBezTo>
                  <a:lnTo>
                    <a:pt x="5266" y="585"/>
                  </a:lnTo>
                  <a:lnTo>
                    <a:pt x="6242" y="585"/>
                  </a:lnTo>
                  <a:lnTo>
                    <a:pt x="6242" y="2828"/>
                  </a:lnTo>
                  <a:close/>
                </a:path>
              </a:pathLst>
            </a:custGeom>
            <a:solidFill>
              <a:srgbClr val="ED745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store_313777"/>
            <p:cNvSpPr/>
            <p:nvPr/>
          </p:nvSpPr>
          <p:spPr>
            <a:xfrm>
              <a:off x="9724906" y="1775357"/>
              <a:ext cx="264789" cy="196121"/>
            </a:xfrm>
            <a:custGeom>
              <a:avLst/>
              <a:gdLst>
                <a:gd name="T0" fmla="*/ 0 w 6827"/>
                <a:gd name="T1" fmla="*/ 0 h 6827"/>
                <a:gd name="T2" fmla="*/ 0 w 6827"/>
                <a:gd name="T3" fmla="*/ 2828 h 6827"/>
                <a:gd name="T4" fmla="*/ 0 w 6827"/>
                <a:gd name="T5" fmla="*/ 6827 h 6827"/>
                <a:gd name="T6" fmla="*/ 6827 w 6827"/>
                <a:gd name="T7" fmla="*/ 6827 h 6827"/>
                <a:gd name="T8" fmla="*/ 6827 w 6827"/>
                <a:gd name="T9" fmla="*/ 2828 h 6827"/>
                <a:gd name="T10" fmla="*/ 6827 w 6827"/>
                <a:gd name="T11" fmla="*/ 0 h 6827"/>
                <a:gd name="T12" fmla="*/ 0 w 6827"/>
                <a:gd name="T13" fmla="*/ 0 h 6827"/>
                <a:gd name="T14" fmla="*/ 3706 w 6827"/>
                <a:gd name="T15" fmla="*/ 585 h 6827"/>
                <a:gd name="T16" fmla="*/ 4681 w 6827"/>
                <a:gd name="T17" fmla="*/ 585 h 6827"/>
                <a:gd name="T18" fmla="*/ 4681 w 6827"/>
                <a:gd name="T19" fmla="*/ 2828 h 6827"/>
                <a:gd name="T20" fmla="*/ 4194 w 6827"/>
                <a:gd name="T21" fmla="*/ 3316 h 6827"/>
                <a:gd name="T22" fmla="*/ 3706 w 6827"/>
                <a:gd name="T23" fmla="*/ 2828 h 6827"/>
                <a:gd name="T24" fmla="*/ 3706 w 6827"/>
                <a:gd name="T25" fmla="*/ 585 h 6827"/>
                <a:gd name="T26" fmla="*/ 2146 w 6827"/>
                <a:gd name="T27" fmla="*/ 585 h 6827"/>
                <a:gd name="T28" fmla="*/ 3121 w 6827"/>
                <a:gd name="T29" fmla="*/ 585 h 6827"/>
                <a:gd name="T30" fmla="*/ 3121 w 6827"/>
                <a:gd name="T31" fmla="*/ 2828 h 6827"/>
                <a:gd name="T32" fmla="*/ 2633 w 6827"/>
                <a:gd name="T33" fmla="*/ 3316 h 6827"/>
                <a:gd name="T34" fmla="*/ 2146 w 6827"/>
                <a:gd name="T35" fmla="*/ 2828 h 6827"/>
                <a:gd name="T36" fmla="*/ 2146 w 6827"/>
                <a:gd name="T37" fmla="*/ 585 h 6827"/>
                <a:gd name="T38" fmla="*/ 585 w 6827"/>
                <a:gd name="T39" fmla="*/ 585 h 6827"/>
                <a:gd name="T40" fmla="*/ 1560 w 6827"/>
                <a:gd name="T41" fmla="*/ 585 h 6827"/>
                <a:gd name="T42" fmla="*/ 1560 w 6827"/>
                <a:gd name="T43" fmla="*/ 2828 h 6827"/>
                <a:gd name="T44" fmla="*/ 1073 w 6827"/>
                <a:gd name="T45" fmla="*/ 3316 h 6827"/>
                <a:gd name="T46" fmla="*/ 585 w 6827"/>
                <a:gd name="T47" fmla="*/ 2828 h 6827"/>
                <a:gd name="T48" fmla="*/ 585 w 6827"/>
                <a:gd name="T49" fmla="*/ 585 h 6827"/>
                <a:gd name="T50" fmla="*/ 3706 w 6827"/>
                <a:gd name="T51" fmla="*/ 6242 h 6827"/>
                <a:gd name="T52" fmla="*/ 3121 w 6827"/>
                <a:gd name="T53" fmla="*/ 6242 h 6827"/>
                <a:gd name="T54" fmla="*/ 3121 w 6827"/>
                <a:gd name="T55" fmla="*/ 5266 h 6827"/>
                <a:gd name="T56" fmla="*/ 3706 w 6827"/>
                <a:gd name="T57" fmla="*/ 5266 h 6827"/>
                <a:gd name="T58" fmla="*/ 3706 w 6827"/>
                <a:gd name="T59" fmla="*/ 6242 h 6827"/>
                <a:gd name="T60" fmla="*/ 6242 w 6827"/>
                <a:gd name="T61" fmla="*/ 6242 h 6827"/>
                <a:gd name="T62" fmla="*/ 4291 w 6827"/>
                <a:gd name="T63" fmla="*/ 6242 h 6827"/>
                <a:gd name="T64" fmla="*/ 4291 w 6827"/>
                <a:gd name="T65" fmla="*/ 4681 h 6827"/>
                <a:gd name="T66" fmla="*/ 2536 w 6827"/>
                <a:gd name="T67" fmla="*/ 4681 h 6827"/>
                <a:gd name="T68" fmla="*/ 2536 w 6827"/>
                <a:gd name="T69" fmla="*/ 6242 h 6827"/>
                <a:gd name="T70" fmla="*/ 585 w 6827"/>
                <a:gd name="T71" fmla="*/ 6242 h 6827"/>
                <a:gd name="T72" fmla="*/ 585 w 6827"/>
                <a:gd name="T73" fmla="*/ 3783 h 6827"/>
                <a:gd name="T74" fmla="*/ 1073 w 6827"/>
                <a:gd name="T75" fmla="*/ 3901 h 6827"/>
                <a:gd name="T76" fmla="*/ 1853 w 6827"/>
                <a:gd name="T77" fmla="*/ 3563 h 6827"/>
                <a:gd name="T78" fmla="*/ 2633 w 6827"/>
                <a:gd name="T79" fmla="*/ 3901 h 6827"/>
                <a:gd name="T80" fmla="*/ 3413 w 6827"/>
                <a:gd name="T81" fmla="*/ 3563 h 6827"/>
                <a:gd name="T82" fmla="*/ 4194 w 6827"/>
                <a:gd name="T83" fmla="*/ 3901 h 6827"/>
                <a:gd name="T84" fmla="*/ 4974 w 6827"/>
                <a:gd name="T85" fmla="*/ 3563 h 6827"/>
                <a:gd name="T86" fmla="*/ 5754 w 6827"/>
                <a:gd name="T87" fmla="*/ 3901 h 6827"/>
                <a:gd name="T88" fmla="*/ 6241 w 6827"/>
                <a:gd name="T89" fmla="*/ 3783 h 6827"/>
                <a:gd name="T90" fmla="*/ 6241 w 6827"/>
                <a:gd name="T91" fmla="*/ 6242 h 6827"/>
                <a:gd name="T92" fmla="*/ 6242 w 6827"/>
                <a:gd name="T93" fmla="*/ 6242 h 6827"/>
                <a:gd name="T94" fmla="*/ 6242 w 6827"/>
                <a:gd name="T95" fmla="*/ 2828 h 6827"/>
                <a:gd name="T96" fmla="*/ 5754 w 6827"/>
                <a:gd name="T97" fmla="*/ 3316 h 6827"/>
                <a:gd name="T98" fmla="*/ 5266 w 6827"/>
                <a:gd name="T99" fmla="*/ 2828 h 6827"/>
                <a:gd name="T100" fmla="*/ 5266 w 6827"/>
                <a:gd name="T101" fmla="*/ 585 h 6827"/>
                <a:gd name="T102" fmla="*/ 6242 w 6827"/>
                <a:gd name="T103" fmla="*/ 585 h 6827"/>
                <a:gd name="T104" fmla="*/ 6242 w 6827"/>
                <a:gd name="T105" fmla="*/ 282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27" h="6827">
                  <a:moveTo>
                    <a:pt x="0" y="0"/>
                  </a:moveTo>
                  <a:lnTo>
                    <a:pt x="0" y="2828"/>
                  </a:lnTo>
                  <a:lnTo>
                    <a:pt x="0" y="6827"/>
                  </a:lnTo>
                  <a:lnTo>
                    <a:pt x="6827" y="6827"/>
                  </a:lnTo>
                  <a:lnTo>
                    <a:pt x="6827" y="2828"/>
                  </a:lnTo>
                  <a:lnTo>
                    <a:pt x="6827" y="0"/>
                  </a:lnTo>
                  <a:lnTo>
                    <a:pt x="0" y="0"/>
                  </a:lnTo>
                  <a:close/>
                  <a:moveTo>
                    <a:pt x="3706" y="585"/>
                  </a:moveTo>
                  <a:lnTo>
                    <a:pt x="4681" y="585"/>
                  </a:lnTo>
                  <a:lnTo>
                    <a:pt x="4681" y="2828"/>
                  </a:lnTo>
                  <a:cubicBezTo>
                    <a:pt x="4681" y="3097"/>
                    <a:pt x="4462" y="3316"/>
                    <a:pt x="4194" y="3316"/>
                  </a:cubicBezTo>
                  <a:cubicBezTo>
                    <a:pt x="3925" y="3316"/>
                    <a:pt x="3706" y="3097"/>
                    <a:pt x="3706" y="2828"/>
                  </a:cubicBezTo>
                  <a:lnTo>
                    <a:pt x="3706" y="585"/>
                  </a:lnTo>
                  <a:close/>
                  <a:moveTo>
                    <a:pt x="2146" y="585"/>
                  </a:moveTo>
                  <a:lnTo>
                    <a:pt x="3121" y="585"/>
                  </a:lnTo>
                  <a:lnTo>
                    <a:pt x="3121" y="2828"/>
                  </a:lnTo>
                  <a:cubicBezTo>
                    <a:pt x="3121" y="3097"/>
                    <a:pt x="2902" y="3316"/>
                    <a:pt x="2633" y="3316"/>
                  </a:cubicBezTo>
                  <a:cubicBezTo>
                    <a:pt x="2364" y="3316"/>
                    <a:pt x="2146" y="3097"/>
                    <a:pt x="2146" y="2828"/>
                  </a:cubicBezTo>
                  <a:lnTo>
                    <a:pt x="2146" y="585"/>
                  </a:lnTo>
                  <a:close/>
                  <a:moveTo>
                    <a:pt x="585" y="585"/>
                  </a:moveTo>
                  <a:lnTo>
                    <a:pt x="1560" y="585"/>
                  </a:lnTo>
                  <a:lnTo>
                    <a:pt x="1560" y="2828"/>
                  </a:lnTo>
                  <a:cubicBezTo>
                    <a:pt x="1560" y="3097"/>
                    <a:pt x="1342" y="3316"/>
                    <a:pt x="1073" y="3316"/>
                  </a:cubicBezTo>
                  <a:cubicBezTo>
                    <a:pt x="804" y="3316"/>
                    <a:pt x="585" y="3097"/>
                    <a:pt x="585" y="2828"/>
                  </a:cubicBezTo>
                  <a:lnTo>
                    <a:pt x="585" y="585"/>
                  </a:lnTo>
                  <a:close/>
                  <a:moveTo>
                    <a:pt x="3706" y="6242"/>
                  </a:moveTo>
                  <a:lnTo>
                    <a:pt x="3121" y="6242"/>
                  </a:lnTo>
                  <a:lnTo>
                    <a:pt x="3121" y="5266"/>
                  </a:lnTo>
                  <a:lnTo>
                    <a:pt x="3706" y="5266"/>
                  </a:lnTo>
                  <a:lnTo>
                    <a:pt x="3706" y="6242"/>
                  </a:lnTo>
                  <a:close/>
                  <a:moveTo>
                    <a:pt x="6242" y="6242"/>
                  </a:moveTo>
                  <a:lnTo>
                    <a:pt x="4291" y="6242"/>
                  </a:lnTo>
                  <a:lnTo>
                    <a:pt x="4291" y="4681"/>
                  </a:lnTo>
                  <a:lnTo>
                    <a:pt x="2536" y="4681"/>
                  </a:lnTo>
                  <a:lnTo>
                    <a:pt x="2536" y="6242"/>
                  </a:lnTo>
                  <a:lnTo>
                    <a:pt x="585" y="6242"/>
                  </a:lnTo>
                  <a:lnTo>
                    <a:pt x="585" y="3783"/>
                  </a:lnTo>
                  <a:cubicBezTo>
                    <a:pt x="732" y="3858"/>
                    <a:pt x="897" y="3901"/>
                    <a:pt x="1073" y="3901"/>
                  </a:cubicBezTo>
                  <a:cubicBezTo>
                    <a:pt x="1380" y="3901"/>
                    <a:pt x="1657" y="3771"/>
                    <a:pt x="1853" y="3563"/>
                  </a:cubicBezTo>
                  <a:cubicBezTo>
                    <a:pt x="2049" y="3771"/>
                    <a:pt x="2326" y="3901"/>
                    <a:pt x="2633" y="3901"/>
                  </a:cubicBezTo>
                  <a:cubicBezTo>
                    <a:pt x="2940" y="3901"/>
                    <a:pt x="3218" y="3771"/>
                    <a:pt x="3413" y="3563"/>
                  </a:cubicBezTo>
                  <a:cubicBezTo>
                    <a:pt x="3609" y="3771"/>
                    <a:pt x="3886" y="3901"/>
                    <a:pt x="4194" y="3901"/>
                  </a:cubicBezTo>
                  <a:cubicBezTo>
                    <a:pt x="4501" y="3901"/>
                    <a:pt x="4778" y="3771"/>
                    <a:pt x="4974" y="3563"/>
                  </a:cubicBezTo>
                  <a:cubicBezTo>
                    <a:pt x="5169" y="3771"/>
                    <a:pt x="5447" y="3901"/>
                    <a:pt x="5754" y="3901"/>
                  </a:cubicBezTo>
                  <a:cubicBezTo>
                    <a:pt x="5929" y="3901"/>
                    <a:pt x="6095" y="3858"/>
                    <a:pt x="6241" y="3783"/>
                  </a:cubicBezTo>
                  <a:lnTo>
                    <a:pt x="6241" y="6242"/>
                  </a:lnTo>
                  <a:lnTo>
                    <a:pt x="6242" y="6242"/>
                  </a:lnTo>
                  <a:close/>
                  <a:moveTo>
                    <a:pt x="6242" y="2828"/>
                  </a:moveTo>
                  <a:cubicBezTo>
                    <a:pt x="6242" y="3097"/>
                    <a:pt x="6023" y="3316"/>
                    <a:pt x="5754" y="3316"/>
                  </a:cubicBezTo>
                  <a:cubicBezTo>
                    <a:pt x="5485" y="3316"/>
                    <a:pt x="5266" y="3097"/>
                    <a:pt x="5266" y="2828"/>
                  </a:cubicBezTo>
                  <a:lnTo>
                    <a:pt x="5266" y="585"/>
                  </a:lnTo>
                  <a:lnTo>
                    <a:pt x="6242" y="585"/>
                  </a:lnTo>
                  <a:lnTo>
                    <a:pt x="6242" y="2828"/>
                  </a:lnTo>
                  <a:close/>
                </a:path>
              </a:pathLst>
            </a:custGeom>
            <a:solidFill>
              <a:srgbClr val="718E7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store_313777"/>
            <p:cNvSpPr/>
            <p:nvPr/>
          </p:nvSpPr>
          <p:spPr>
            <a:xfrm>
              <a:off x="10096068" y="1459480"/>
              <a:ext cx="264789" cy="196121"/>
            </a:xfrm>
            <a:custGeom>
              <a:avLst/>
              <a:gdLst>
                <a:gd name="T0" fmla="*/ 0 w 6827"/>
                <a:gd name="T1" fmla="*/ 0 h 6827"/>
                <a:gd name="T2" fmla="*/ 0 w 6827"/>
                <a:gd name="T3" fmla="*/ 2828 h 6827"/>
                <a:gd name="T4" fmla="*/ 0 w 6827"/>
                <a:gd name="T5" fmla="*/ 6827 h 6827"/>
                <a:gd name="T6" fmla="*/ 6827 w 6827"/>
                <a:gd name="T7" fmla="*/ 6827 h 6827"/>
                <a:gd name="T8" fmla="*/ 6827 w 6827"/>
                <a:gd name="T9" fmla="*/ 2828 h 6827"/>
                <a:gd name="T10" fmla="*/ 6827 w 6827"/>
                <a:gd name="T11" fmla="*/ 0 h 6827"/>
                <a:gd name="T12" fmla="*/ 0 w 6827"/>
                <a:gd name="T13" fmla="*/ 0 h 6827"/>
                <a:gd name="T14" fmla="*/ 3706 w 6827"/>
                <a:gd name="T15" fmla="*/ 585 h 6827"/>
                <a:gd name="T16" fmla="*/ 4681 w 6827"/>
                <a:gd name="T17" fmla="*/ 585 h 6827"/>
                <a:gd name="T18" fmla="*/ 4681 w 6827"/>
                <a:gd name="T19" fmla="*/ 2828 h 6827"/>
                <a:gd name="T20" fmla="*/ 4194 w 6827"/>
                <a:gd name="T21" fmla="*/ 3316 h 6827"/>
                <a:gd name="T22" fmla="*/ 3706 w 6827"/>
                <a:gd name="T23" fmla="*/ 2828 h 6827"/>
                <a:gd name="T24" fmla="*/ 3706 w 6827"/>
                <a:gd name="T25" fmla="*/ 585 h 6827"/>
                <a:gd name="T26" fmla="*/ 2146 w 6827"/>
                <a:gd name="T27" fmla="*/ 585 h 6827"/>
                <a:gd name="T28" fmla="*/ 3121 w 6827"/>
                <a:gd name="T29" fmla="*/ 585 h 6827"/>
                <a:gd name="T30" fmla="*/ 3121 w 6827"/>
                <a:gd name="T31" fmla="*/ 2828 h 6827"/>
                <a:gd name="T32" fmla="*/ 2633 w 6827"/>
                <a:gd name="T33" fmla="*/ 3316 h 6827"/>
                <a:gd name="T34" fmla="*/ 2146 w 6827"/>
                <a:gd name="T35" fmla="*/ 2828 h 6827"/>
                <a:gd name="T36" fmla="*/ 2146 w 6827"/>
                <a:gd name="T37" fmla="*/ 585 h 6827"/>
                <a:gd name="T38" fmla="*/ 585 w 6827"/>
                <a:gd name="T39" fmla="*/ 585 h 6827"/>
                <a:gd name="T40" fmla="*/ 1560 w 6827"/>
                <a:gd name="T41" fmla="*/ 585 h 6827"/>
                <a:gd name="T42" fmla="*/ 1560 w 6827"/>
                <a:gd name="T43" fmla="*/ 2828 h 6827"/>
                <a:gd name="T44" fmla="*/ 1073 w 6827"/>
                <a:gd name="T45" fmla="*/ 3316 h 6827"/>
                <a:gd name="T46" fmla="*/ 585 w 6827"/>
                <a:gd name="T47" fmla="*/ 2828 h 6827"/>
                <a:gd name="T48" fmla="*/ 585 w 6827"/>
                <a:gd name="T49" fmla="*/ 585 h 6827"/>
                <a:gd name="T50" fmla="*/ 3706 w 6827"/>
                <a:gd name="T51" fmla="*/ 6242 h 6827"/>
                <a:gd name="T52" fmla="*/ 3121 w 6827"/>
                <a:gd name="T53" fmla="*/ 6242 h 6827"/>
                <a:gd name="T54" fmla="*/ 3121 w 6827"/>
                <a:gd name="T55" fmla="*/ 5266 h 6827"/>
                <a:gd name="T56" fmla="*/ 3706 w 6827"/>
                <a:gd name="T57" fmla="*/ 5266 h 6827"/>
                <a:gd name="T58" fmla="*/ 3706 w 6827"/>
                <a:gd name="T59" fmla="*/ 6242 h 6827"/>
                <a:gd name="T60" fmla="*/ 6242 w 6827"/>
                <a:gd name="T61" fmla="*/ 6242 h 6827"/>
                <a:gd name="T62" fmla="*/ 4291 w 6827"/>
                <a:gd name="T63" fmla="*/ 6242 h 6827"/>
                <a:gd name="T64" fmla="*/ 4291 w 6827"/>
                <a:gd name="T65" fmla="*/ 4681 h 6827"/>
                <a:gd name="T66" fmla="*/ 2536 w 6827"/>
                <a:gd name="T67" fmla="*/ 4681 h 6827"/>
                <a:gd name="T68" fmla="*/ 2536 w 6827"/>
                <a:gd name="T69" fmla="*/ 6242 h 6827"/>
                <a:gd name="T70" fmla="*/ 585 w 6827"/>
                <a:gd name="T71" fmla="*/ 6242 h 6827"/>
                <a:gd name="T72" fmla="*/ 585 w 6827"/>
                <a:gd name="T73" fmla="*/ 3783 h 6827"/>
                <a:gd name="T74" fmla="*/ 1073 w 6827"/>
                <a:gd name="T75" fmla="*/ 3901 h 6827"/>
                <a:gd name="T76" fmla="*/ 1853 w 6827"/>
                <a:gd name="T77" fmla="*/ 3563 h 6827"/>
                <a:gd name="T78" fmla="*/ 2633 w 6827"/>
                <a:gd name="T79" fmla="*/ 3901 h 6827"/>
                <a:gd name="T80" fmla="*/ 3413 w 6827"/>
                <a:gd name="T81" fmla="*/ 3563 h 6827"/>
                <a:gd name="T82" fmla="*/ 4194 w 6827"/>
                <a:gd name="T83" fmla="*/ 3901 h 6827"/>
                <a:gd name="T84" fmla="*/ 4974 w 6827"/>
                <a:gd name="T85" fmla="*/ 3563 h 6827"/>
                <a:gd name="T86" fmla="*/ 5754 w 6827"/>
                <a:gd name="T87" fmla="*/ 3901 h 6827"/>
                <a:gd name="T88" fmla="*/ 6241 w 6827"/>
                <a:gd name="T89" fmla="*/ 3783 h 6827"/>
                <a:gd name="T90" fmla="*/ 6241 w 6827"/>
                <a:gd name="T91" fmla="*/ 6242 h 6827"/>
                <a:gd name="T92" fmla="*/ 6242 w 6827"/>
                <a:gd name="T93" fmla="*/ 6242 h 6827"/>
                <a:gd name="T94" fmla="*/ 6242 w 6827"/>
                <a:gd name="T95" fmla="*/ 2828 h 6827"/>
                <a:gd name="T96" fmla="*/ 5754 w 6827"/>
                <a:gd name="T97" fmla="*/ 3316 h 6827"/>
                <a:gd name="T98" fmla="*/ 5266 w 6827"/>
                <a:gd name="T99" fmla="*/ 2828 h 6827"/>
                <a:gd name="T100" fmla="*/ 5266 w 6827"/>
                <a:gd name="T101" fmla="*/ 585 h 6827"/>
                <a:gd name="T102" fmla="*/ 6242 w 6827"/>
                <a:gd name="T103" fmla="*/ 585 h 6827"/>
                <a:gd name="T104" fmla="*/ 6242 w 6827"/>
                <a:gd name="T105" fmla="*/ 282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27" h="6827">
                  <a:moveTo>
                    <a:pt x="0" y="0"/>
                  </a:moveTo>
                  <a:lnTo>
                    <a:pt x="0" y="2828"/>
                  </a:lnTo>
                  <a:lnTo>
                    <a:pt x="0" y="6827"/>
                  </a:lnTo>
                  <a:lnTo>
                    <a:pt x="6827" y="6827"/>
                  </a:lnTo>
                  <a:lnTo>
                    <a:pt x="6827" y="2828"/>
                  </a:lnTo>
                  <a:lnTo>
                    <a:pt x="6827" y="0"/>
                  </a:lnTo>
                  <a:lnTo>
                    <a:pt x="0" y="0"/>
                  </a:lnTo>
                  <a:close/>
                  <a:moveTo>
                    <a:pt x="3706" y="585"/>
                  </a:moveTo>
                  <a:lnTo>
                    <a:pt x="4681" y="585"/>
                  </a:lnTo>
                  <a:lnTo>
                    <a:pt x="4681" y="2828"/>
                  </a:lnTo>
                  <a:cubicBezTo>
                    <a:pt x="4681" y="3097"/>
                    <a:pt x="4462" y="3316"/>
                    <a:pt x="4194" y="3316"/>
                  </a:cubicBezTo>
                  <a:cubicBezTo>
                    <a:pt x="3925" y="3316"/>
                    <a:pt x="3706" y="3097"/>
                    <a:pt x="3706" y="2828"/>
                  </a:cubicBezTo>
                  <a:lnTo>
                    <a:pt x="3706" y="585"/>
                  </a:lnTo>
                  <a:close/>
                  <a:moveTo>
                    <a:pt x="2146" y="585"/>
                  </a:moveTo>
                  <a:lnTo>
                    <a:pt x="3121" y="585"/>
                  </a:lnTo>
                  <a:lnTo>
                    <a:pt x="3121" y="2828"/>
                  </a:lnTo>
                  <a:cubicBezTo>
                    <a:pt x="3121" y="3097"/>
                    <a:pt x="2902" y="3316"/>
                    <a:pt x="2633" y="3316"/>
                  </a:cubicBezTo>
                  <a:cubicBezTo>
                    <a:pt x="2364" y="3316"/>
                    <a:pt x="2146" y="3097"/>
                    <a:pt x="2146" y="2828"/>
                  </a:cubicBezTo>
                  <a:lnTo>
                    <a:pt x="2146" y="585"/>
                  </a:lnTo>
                  <a:close/>
                  <a:moveTo>
                    <a:pt x="585" y="585"/>
                  </a:moveTo>
                  <a:lnTo>
                    <a:pt x="1560" y="585"/>
                  </a:lnTo>
                  <a:lnTo>
                    <a:pt x="1560" y="2828"/>
                  </a:lnTo>
                  <a:cubicBezTo>
                    <a:pt x="1560" y="3097"/>
                    <a:pt x="1342" y="3316"/>
                    <a:pt x="1073" y="3316"/>
                  </a:cubicBezTo>
                  <a:cubicBezTo>
                    <a:pt x="804" y="3316"/>
                    <a:pt x="585" y="3097"/>
                    <a:pt x="585" y="2828"/>
                  </a:cubicBezTo>
                  <a:lnTo>
                    <a:pt x="585" y="585"/>
                  </a:lnTo>
                  <a:close/>
                  <a:moveTo>
                    <a:pt x="3706" y="6242"/>
                  </a:moveTo>
                  <a:lnTo>
                    <a:pt x="3121" y="6242"/>
                  </a:lnTo>
                  <a:lnTo>
                    <a:pt x="3121" y="5266"/>
                  </a:lnTo>
                  <a:lnTo>
                    <a:pt x="3706" y="5266"/>
                  </a:lnTo>
                  <a:lnTo>
                    <a:pt x="3706" y="6242"/>
                  </a:lnTo>
                  <a:close/>
                  <a:moveTo>
                    <a:pt x="6242" y="6242"/>
                  </a:moveTo>
                  <a:lnTo>
                    <a:pt x="4291" y="6242"/>
                  </a:lnTo>
                  <a:lnTo>
                    <a:pt x="4291" y="4681"/>
                  </a:lnTo>
                  <a:lnTo>
                    <a:pt x="2536" y="4681"/>
                  </a:lnTo>
                  <a:lnTo>
                    <a:pt x="2536" y="6242"/>
                  </a:lnTo>
                  <a:lnTo>
                    <a:pt x="585" y="6242"/>
                  </a:lnTo>
                  <a:lnTo>
                    <a:pt x="585" y="3783"/>
                  </a:lnTo>
                  <a:cubicBezTo>
                    <a:pt x="732" y="3858"/>
                    <a:pt x="897" y="3901"/>
                    <a:pt x="1073" y="3901"/>
                  </a:cubicBezTo>
                  <a:cubicBezTo>
                    <a:pt x="1380" y="3901"/>
                    <a:pt x="1657" y="3771"/>
                    <a:pt x="1853" y="3563"/>
                  </a:cubicBezTo>
                  <a:cubicBezTo>
                    <a:pt x="2049" y="3771"/>
                    <a:pt x="2326" y="3901"/>
                    <a:pt x="2633" y="3901"/>
                  </a:cubicBezTo>
                  <a:cubicBezTo>
                    <a:pt x="2940" y="3901"/>
                    <a:pt x="3218" y="3771"/>
                    <a:pt x="3413" y="3563"/>
                  </a:cubicBezTo>
                  <a:cubicBezTo>
                    <a:pt x="3609" y="3771"/>
                    <a:pt x="3886" y="3901"/>
                    <a:pt x="4194" y="3901"/>
                  </a:cubicBezTo>
                  <a:cubicBezTo>
                    <a:pt x="4501" y="3901"/>
                    <a:pt x="4778" y="3771"/>
                    <a:pt x="4974" y="3563"/>
                  </a:cubicBezTo>
                  <a:cubicBezTo>
                    <a:pt x="5169" y="3771"/>
                    <a:pt x="5447" y="3901"/>
                    <a:pt x="5754" y="3901"/>
                  </a:cubicBezTo>
                  <a:cubicBezTo>
                    <a:pt x="5929" y="3901"/>
                    <a:pt x="6095" y="3858"/>
                    <a:pt x="6241" y="3783"/>
                  </a:cubicBezTo>
                  <a:lnTo>
                    <a:pt x="6241" y="6242"/>
                  </a:lnTo>
                  <a:lnTo>
                    <a:pt x="6242" y="6242"/>
                  </a:lnTo>
                  <a:close/>
                  <a:moveTo>
                    <a:pt x="6242" y="2828"/>
                  </a:moveTo>
                  <a:cubicBezTo>
                    <a:pt x="6242" y="3097"/>
                    <a:pt x="6023" y="3316"/>
                    <a:pt x="5754" y="3316"/>
                  </a:cubicBezTo>
                  <a:cubicBezTo>
                    <a:pt x="5485" y="3316"/>
                    <a:pt x="5266" y="3097"/>
                    <a:pt x="5266" y="2828"/>
                  </a:cubicBezTo>
                  <a:lnTo>
                    <a:pt x="5266" y="585"/>
                  </a:lnTo>
                  <a:lnTo>
                    <a:pt x="6242" y="585"/>
                  </a:lnTo>
                  <a:lnTo>
                    <a:pt x="6242" y="2828"/>
                  </a:lnTo>
                  <a:close/>
                </a:path>
              </a:pathLst>
            </a:cu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store_313777"/>
            <p:cNvSpPr/>
            <p:nvPr/>
          </p:nvSpPr>
          <p:spPr>
            <a:xfrm>
              <a:off x="10096068" y="1775357"/>
              <a:ext cx="264789" cy="196121"/>
            </a:xfrm>
            <a:custGeom>
              <a:avLst/>
              <a:gdLst>
                <a:gd name="T0" fmla="*/ 0 w 6827"/>
                <a:gd name="T1" fmla="*/ 0 h 6827"/>
                <a:gd name="T2" fmla="*/ 0 w 6827"/>
                <a:gd name="T3" fmla="*/ 2828 h 6827"/>
                <a:gd name="T4" fmla="*/ 0 w 6827"/>
                <a:gd name="T5" fmla="*/ 6827 h 6827"/>
                <a:gd name="T6" fmla="*/ 6827 w 6827"/>
                <a:gd name="T7" fmla="*/ 6827 h 6827"/>
                <a:gd name="T8" fmla="*/ 6827 w 6827"/>
                <a:gd name="T9" fmla="*/ 2828 h 6827"/>
                <a:gd name="T10" fmla="*/ 6827 w 6827"/>
                <a:gd name="T11" fmla="*/ 0 h 6827"/>
                <a:gd name="T12" fmla="*/ 0 w 6827"/>
                <a:gd name="T13" fmla="*/ 0 h 6827"/>
                <a:gd name="T14" fmla="*/ 3706 w 6827"/>
                <a:gd name="T15" fmla="*/ 585 h 6827"/>
                <a:gd name="T16" fmla="*/ 4681 w 6827"/>
                <a:gd name="T17" fmla="*/ 585 h 6827"/>
                <a:gd name="T18" fmla="*/ 4681 w 6827"/>
                <a:gd name="T19" fmla="*/ 2828 h 6827"/>
                <a:gd name="T20" fmla="*/ 4194 w 6827"/>
                <a:gd name="T21" fmla="*/ 3316 h 6827"/>
                <a:gd name="T22" fmla="*/ 3706 w 6827"/>
                <a:gd name="T23" fmla="*/ 2828 h 6827"/>
                <a:gd name="T24" fmla="*/ 3706 w 6827"/>
                <a:gd name="T25" fmla="*/ 585 h 6827"/>
                <a:gd name="T26" fmla="*/ 2146 w 6827"/>
                <a:gd name="T27" fmla="*/ 585 h 6827"/>
                <a:gd name="T28" fmla="*/ 3121 w 6827"/>
                <a:gd name="T29" fmla="*/ 585 h 6827"/>
                <a:gd name="T30" fmla="*/ 3121 w 6827"/>
                <a:gd name="T31" fmla="*/ 2828 h 6827"/>
                <a:gd name="T32" fmla="*/ 2633 w 6827"/>
                <a:gd name="T33" fmla="*/ 3316 h 6827"/>
                <a:gd name="T34" fmla="*/ 2146 w 6827"/>
                <a:gd name="T35" fmla="*/ 2828 h 6827"/>
                <a:gd name="T36" fmla="*/ 2146 w 6827"/>
                <a:gd name="T37" fmla="*/ 585 h 6827"/>
                <a:gd name="T38" fmla="*/ 585 w 6827"/>
                <a:gd name="T39" fmla="*/ 585 h 6827"/>
                <a:gd name="T40" fmla="*/ 1560 w 6827"/>
                <a:gd name="T41" fmla="*/ 585 h 6827"/>
                <a:gd name="T42" fmla="*/ 1560 w 6827"/>
                <a:gd name="T43" fmla="*/ 2828 h 6827"/>
                <a:gd name="T44" fmla="*/ 1073 w 6827"/>
                <a:gd name="T45" fmla="*/ 3316 h 6827"/>
                <a:gd name="T46" fmla="*/ 585 w 6827"/>
                <a:gd name="T47" fmla="*/ 2828 h 6827"/>
                <a:gd name="T48" fmla="*/ 585 w 6827"/>
                <a:gd name="T49" fmla="*/ 585 h 6827"/>
                <a:gd name="T50" fmla="*/ 3706 w 6827"/>
                <a:gd name="T51" fmla="*/ 6242 h 6827"/>
                <a:gd name="T52" fmla="*/ 3121 w 6827"/>
                <a:gd name="T53" fmla="*/ 6242 h 6827"/>
                <a:gd name="T54" fmla="*/ 3121 w 6827"/>
                <a:gd name="T55" fmla="*/ 5266 h 6827"/>
                <a:gd name="T56" fmla="*/ 3706 w 6827"/>
                <a:gd name="T57" fmla="*/ 5266 h 6827"/>
                <a:gd name="T58" fmla="*/ 3706 w 6827"/>
                <a:gd name="T59" fmla="*/ 6242 h 6827"/>
                <a:gd name="T60" fmla="*/ 6242 w 6827"/>
                <a:gd name="T61" fmla="*/ 6242 h 6827"/>
                <a:gd name="T62" fmla="*/ 4291 w 6827"/>
                <a:gd name="T63" fmla="*/ 6242 h 6827"/>
                <a:gd name="T64" fmla="*/ 4291 w 6827"/>
                <a:gd name="T65" fmla="*/ 4681 h 6827"/>
                <a:gd name="T66" fmla="*/ 2536 w 6827"/>
                <a:gd name="T67" fmla="*/ 4681 h 6827"/>
                <a:gd name="T68" fmla="*/ 2536 w 6827"/>
                <a:gd name="T69" fmla="*/ 6242 h 6827"/>
                <a:gd name="T70" fmla="*/ 585 w 6827"/>
                <a:gd name="T71" fmla="*/ 6242 h 6827"/>
                <a:gd name="T72" fmla="*/ 585 w 6827"/>
                <a:gd name="T73" fmla="*/ 3783 h 6827"/>
                <a:gd name="T74" fmla="*/ 1073 w 6827"/>
                <a:gd name="T75" fmla="*/ 3901 h 6827"/>
                <a:gd name="T76" fmla="*/ 1853 w 6827"/>
                <a:gd name="T77" fmla="*/ 3563 h 6827"/>
                <a:gd name="T78" fmla="*/ 2633 w 6827"/>
                <a:gd name="T79" fmla="*/ 3901 h 6827"/>
                <a:gd name="T80" fmla="*/ 3413 w 6827"/>
                <a:gd name="T81" fmla="*/ 3563 h 6827"/>
                <a:gd name="T82" fmla="*/ 4194 w 6827"/>
                <a:gd name="T83" fmla="*/ 3901 h 6827"/>
                <a:gd name="T84" fmla="*/ 4974 w 6827"/>
                <a:gd name="T85" fmla="*/ 3563 h 6827"/>
                <a:gd name="T86" fmla="*/ 5754 w 6827"/>
                <a:gd name="T87" fmla="*/ 3901 h 6827"/>
                <a:gd name="T88" fmla="*/ 6241 w 6827"/>
                <a:gd name="T89" fmla="*/ 3783 h 6827"/>
                <a:gd name="T90" fmla="*/ 6241 w 6827"/>
                <a:gd name="T91" fmla="*/ 6242 h 6827"/>
                <a:gd name="T92" fmla="*/ 6242 w 6827"/>
                <a:gd name="T93" fmla="*/ 6242 h 6827"/>
                <a:gd name="T94" fmla="*/ 6242 w 6827"/>
                <a:gd name="T95" fmla="*/ 2828 h 6827"/>
                <a:gd name="T96" fmla="*/ 5754 w 6827"/>
                <a:gd name="T97" fmla="*/ 3316 h 6827"/>
                <a:gd name="T98" fmla="*/ 5266 w 6827"/>
                <a:gd name="T99" fmla="*/ 2828 h 6827"/>
                <a:gd name="T100" fmla="*/ 5266 w 6827"/>
                <a:gd name="T101" fmla="*/ 585 h 6827"/>
                <a:gd name="T102" fmla="*/ 6242 w 6827"/>
                <a:gd name="T103" fmla="*/ 585 h 6827"/>
                <a:gd name="T104" fmla="*/ 6242 w 6827"/>
                <a:gd name="T105" fmla="*/ 282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27" h="6827">
                  <a:moveTo>
                    <a:pt x="0" y="0"/>
                  </a:moveTo>
                  <a:lnTo>
                    <a:pt x="0" y="2828"/>
                  </a:lnTo>
                  <a:lnTo>
                    <a:pt x="0" y="6827"/>
                  </a:lnTo>
                  <a:lnTo>
                    <a:pt x="6827" y="6827"/>
                  </a:lnTo>
                  <a:lnTo>
                    <a:pt x="6827" y="2828"/>
                  </a:lnTo>
                  <a:lnTo>
                    <a:pt x="6827" y="0"/>
                  </a:lnTo>
                  <a:lnTo>
                    <a:pt x="0" y="0"/>
                  </a:lnTo>
                  <a:close/>
                  <a:moveTo>
                    <a:pt x="3706" y="585"/>
                  </a:moveTo>
                  <a:lnTo>
                    <a:pt x="4681" y="585"/>
                  </a:lnTo>
                  <a:lnTo>
                    <a:pt x="4681" y="2828"/>
                  </a:lnTo>
                  <a:cubicBezTo>
                    <a:pt x="4681" y="3097"/>
                    <a:pt x="4462" y="3316"/>
                    <a:pt x="4194" y="3316"/>
                  </a:cubicBezTo>
                  <a:cubicBezTo>
                    <a:pt x="3925" y="3316"/>
                    <a:pt x="3706" y="3097"/>
                    <a:pt x="3706" y="2828"/>
                  </a:cubicBezTo>
                  <a:lnTo>
                    <a:pt x="3706" y="585"/>
                  </a:lnTo>
                  <a:close/>
                  <a:moveTo>
                    <a:pt x="2146" y="585"/>
                  </a:moveTo>
                  <a:lnTo>
                    <a:pt x="3121" y="585"/>
                  </a:lnTo>
                  <a:lnTo>
                    <a:pt x="3121" y="2828"/>
                  </a:lnTo>
                  <a:cubicBezTo>
                    <a:pt x="3121" y="3097"/>
                    <a:pt x="2902" y="3316"/>
                    <a:pt x="2633" y="3316"/>
                  </a:cubicBezTo>
                  <a:cubicBezTo>
                    <a:pt x="2364" y="3316"/>
                    <a:pt x="2146" y="3097"/>
                    <a:pt x="2146" y="2828"/>
                  </a:cubicBezTo>
                  <a:lnTo>
                    <a:pt x="2146" y="585"/>
                  </a:lnTo>
                  <a:close/>
                  <a:moveTo>
                    <a:pt x="585" y="585"/>
                  </a:moveTo>
                  <a:lnTo>
                    <a:pt x="1560" y="585"/>
                  </a:lnTo>
                  <a:lnTo>
                    <a:pt x="1560" y="2828"/>
                  </a:lnTo>
                  <a:cubicBezTo>
                    <a:pt x="1560" y="3097"/>
                    <a:pt x="1342" y="3316"/>
                    <a:pt x="1073" y="3316"/>
                  </a:cubicBezTo>
                  <a:cubicBezTo>
                    <a:pt x="804" y="3316"/>
                    <a:pt x="585" y="3097"/>
                    <a:pt x="585" y="2828"/>
                  </a:cubicBezTo>
                  <a:lnTo>
                    <a:pt x="585" y="585"/>
                  </a:lnTo>
                  <a:close/>
                  <a:moveTo>
                    <a:pt x="3706" y="6242"/>
                  </a:moveTo>
                  <a:lnTo>
                    <a:pt x="3121" y="6242"/>
                  </a:lnTo>
                  <a:lnTo>
                    <a:pt x="3121" y="5266"/>
                  </a:lnTo>
                  <a:lnTo>
                    <a:pt x="3706" y="5266"/>
                  </a:lnTo>
                  <a:lnTo>
                    <a:pt x="3706" y="6242"/>
                  </a:lnTo>
                  <a:close/>
                  <a:moveTo>
                    <a:pt x="6242" y="6242"/>
                  </a:moveTo>
                  <a:lnTo>
                    <a:pt x="4291" y="6242"/>
                  </a:lnTo>
                  <a:lnTo>
                    <a:pt x="4291" y="4681"/>
                  </a:lnTo>
                  <a:lnTo>
                    <a:pt x="2536" y="4681"/>
                  </a:lnTo>
                  <a:lnTo>
                    <a:pt x="2536" y="6242"/>
                  </a:lnTo>
                  <a:lnTo>
                    <a:pt x="585" y="6242"/>
                  </a:lnTo>
                  <a:lnTo>
                    <a:pt x="585" y="3783"/>
                  </a:lnTo>
                  <a:cubicBezTo>
                    <a:pt x="732" y="3858"/>
                    <a:pt x="897" y="3901"/>
                    <a:pt x="1073" y="3901"/>
                  </a:cubicBezTo>
                  <a:cubicBezTo>
                    <a:pt x="1380" y="3901"/>
                    <a:pt x="1657" y="3771"/>
                    <a:pt x="1853" y="3563"/>
                  </a:cubicBezTo>
                  <a:cubicBezTo>
                    <a:pt x="2049" y="3771"/>
                    <a:pt x="2326" y="3901"/>
                    <a:pt x="2633" y="3901"/>
                  </a:cubicBezTo>
                  <a:cubicBezTo>
                    <a:pt x="2940" y="3901"/>
                    <a:pt x="3218" y="3771"/>
                    <a:pt x="3413" y="3563"/>
                  </a:cubicBezTo>
                  <a:cubicBezTo>
                    <a:pt x="3609" y="3771"/>
                    <a:pt x="3886" y="3901"/>
                    <a:pt x="4194" y="3901"/>
                  </a:cubicBezTo>
                  <a:cubicBezTo>
                    <a:pt x="4501" y="3901"/>
                    <a:pt x="4778" y="3771"/>
                    <a:pt x="4974" y="3563"/>
                  </a:cubicBezTo>
                  <a:cubicBezTo>
                    <a:pt x="5169" y="3771"/>
                    <a:pt x="5447" y="3901"/>
                    <a:pt x="5754" y="3901"/>
                  </a:cubicBezTo>
                  <a:cubicBezTo>
                    <a:pt x="5929" y="3901"/>
                    <a:pt x="6095" y="3858"/>
                    <a:pt x="6241" y="3783"/>
                  </a:cubicBezTo>
                  <a:lnTo>
                    <a:pt x="6241" y="6242"/>
                  </a:lnTo>
                  <a:lnTo>
                    <a:pt x="6242" y="6242"/>
                  </a:lnTo>
                  <a:close/>
                  <a:moveTo>
                    <a:pt x="6242" y="2828"/>
                  </a:moveTo>
                  <a:cubicBezTo>
                    <a:pt x="6242" y="3097"/>
                    <a:pt x="6023" y="3316"/>
                    <a:pt x="5754" y="3316"/>
                  </a:cubicBezTo>
                  <a:cubicBezTo>
                    <a:pt x="5485" y="3316"/>
                    <a:pt x="5266" y="3097"/>
                    <a:pt x="5266" y="2828"/>
                  </a:cubicBezTo>
                  <a:lnTo>
                    <a:pt x="5266" y="585"/>
                  </a:lnTo>
                  <a:lnTo>
                    <a:pt x="6242" y="585"/>
                  </a:lnTo>
                  <a:lnTo>
                    <a:pt x="6242" y="2828"/>
                  </a:lnTo>
                  <a:close/>
                </a:path>
              </a:pathLst>
            </a:custGeom>
            <a:solidFill>
              <a:srgbClr val="79C2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4" name="Text1"/>
          <p:cNvSpPr txBox="1"/>
          <p:nvPr/>
        </p:nvSpPr>
        <p:spPr>
          <a:xfrm>
            <a:off x="4835999" y="3721469"/>
            <a:ext cx="1148434" cy="3021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品牌门店</a:t>
            </a:r>
            <a:endParaRPr kumimoji="1" lang="en-US" altLang="zh-CN" sz="14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107008" y="2504715"/>
            <a:ext cx="635951" cy="435381"/>
            <a:chOff x="9724906" y="1459480"/>
            <a:chExt cx="635951" cy="511998"/>
          </a:xfrm>
        </p:grpSpPr>
        <p:sp>
          <p:nvSpPr>
            <p:cNvPr id="18" name="store_313777"/>
            <p:cNvSpPr/>
            <p:nvPr/>
          </p:nvSpPr>
          <p:spPr>
            <a:xfrm>
              <a:off x="9724906" y="1459480"/>
              <a:ext cx="264789" cy="196121"/>
            </a:xfrm>
            <a:custGeom>
              <a:avLst/>
              <a:gdLst>
                <a:gd name="T0" fmla="*/ 0 w 6827"/>
                <a:gd name="T1" fmla="*/ 0 h 6827"/>
                <a:gd name="T2" fmla="*/ 0 w 6827"/>
                <a:gd name="T3" fmla="*/ 2828 h 6827"/>
                <a:gd name="T4" fmla="*/ 0 w 6827"/>
                <a:gd name="T5" fmla="*/ 6827 h 6827"/>
                <a:gd name="T6" fmla="*/ 6827 w 6827"/>
                <a:gd name="T7" fmla="*/ 6827 h 6827"/>
                <a:gd name="T8" fmla="*/ 6827 w 6827"/>
                <a:gd name="T9" fmla="*/ 2828 h 6827"/>
                <a:gd name="T10" fmla="*/ 6827 w 6827"/>
                <a:gd name="T11" fmla="*/ 0 h 6827"/>
                <a:gd name="T12" fmla="*/ 0 w 6827"/>
                <a:gd name="T13" fmla="*/ 0 h 6827"/>
                <a:gd name="T14" fmla="*/ 3706 w 6827"/>
                <a:gd name="T15" fmla="*/ 585 h 6827"/>
                <a:gd name="T16" fmla="*/ 4681 w 6827"/>
                <a:gd name="T17" fmla="*/ 585 h 6827"/>
                <a:gd name="T18" fmla="*/ 4681 w 6827"/>
                <a:gd name="T19" fmla="*/ 2828 h 6827"/>
                <a:gd name="T20" fmla="*/ 4194 w 6827"/>
                <a:gd name="T21" fmla="*/ 3316 h 6827"/>
                <a:gd name="T22" fmla="*/ 3706 w 6827"/>
                <a:gd name="T23" fmla="*/ 2828 h 6827"/>
                <a:gd name="T24" fmla="*/ 3706 w 6827"/>
                <a:gd name="T25" fmla="*/ 585 h 6827"/>
                <a:gd name="T26" fmla="*/ 2146 w 6827"/>
                <a:gd name="T27" fmla="*/ 585 h 6827"/>
                <a:gd name="T28" fmla="*/ 3121 w 6827"/>
                <a:gd name="T29" fmla="*/ 585 h 6827"/>
                <a:gd name="T30" fmla="*/ 3121 w 6827"/>
                <a:gd name="T31" fmla="*/ 2828 h 6827"/>
                <a:gd name="T32" fmla="*/ 2633 w 6827"/>
                <a:gd name="T33" fmla="*/ 3316 h 6827"/>
                <a:gd name="T34" fmla="*/ 2146 w 6827"/>
                <a:gd name="T35" fmla="*/ 2828 h 6827"/>
                <a:gd name="T36" fmla="*/ 2146 w 6827"/>
                <a:gd name="T37" fmla="*/ 585 h 6827"/>
                <a:gd name="T38" fmla="*/ 585 w 6827"/>
                <a:gd name="T39" fmla="*/ 585 h 6827"/>
                <a:gd name="T40" fmla="*/ 1560 w 6827"/>
                <a:gd name="T41" fmla="*/ 585 h 6827"/>
                <a:gd name="T42" fmla="*/ 1560 w 6827"/>
                <a:gd name="T43" fmla="*/ 2828 h 6827"/>
                <a:gd name="T44" fmla="*/ 1073 w 6827"/>
                <a:gd name="T45" fmla="*/ 3316 h 6827"/>
                <a:gd name="T46" fmla="*/ 585 w 6827"/>
                <a:gd name="T47" fmla="*/ 2828 h 6827"/>
                <a:gd name="T48" fmla="*/ 585 w 6827"/>
                <a:gd name="T49" fmla="*/ 585 h 6827"/>
                <a:gd name="T50" fmla="*/ 3706 w 6827"/>
                <a:gd name="T51" fmla="*/ 6242 h 6827"/>
                <a:gd name="T52" fmla="*/ 3121 w 6827"/>
                <a:gd name="T53" fmla="*/ 6242 h 6827"/>
                <a:gd name="T54" fmla="*/ 3121 w 6827"/>
                <a:gd name="T55" fmla="*/ 5266 h 6827"/>
                <a:gd name="T56" fmla="*/ 3706 w 6827"/>
                <a:gd name="T57" fmla="*/ 5266 h 6827"/>
                <a:gd name="T58" fmla="*/ 3706 w 6827"/>
                <a:gd name="T59" fmla="*/ 6242 h 6827"/>
                <a:gd name="T60" fmla="*/ 6242 w 6827"/>
                <a:gd name="T61" fmla="*/ 6242 h 6827"/>
                <a:gd name="T62" fmla="*/ 4291 w 6827"/>
                <a:gd name="T63" fmla="*/ 6242 h 6827"/>
                <a:gd name="T64" fmla="*/ 4291 w 6827"/>
                <a:gd name="T65" fmla="*/ 4681 h 6827"/>
                <a:gd name="T66" fmla="*/ 2536 w 6827"/>
                <a:gd name="T67" fmla="*/ 4681 h 6827"/>
                <a:gd name="T68" fmla="*/ 2536 w 6827"/>
                <a:gd name="T69" fmla="*/ 6242 h 6827"/>
                <a:gd name="T70" fmla="*/ 585 w 6827"/>
                <a:gd name="T71" fmla="*/ 6242 h 6827"/>
                <a:gd name="T72" fmla="*/ 585 w 6827"/>
                <a:gd name="T73" fmla="*/ 3783 h 6827"/>
                <a:gd name="T74" fmla="*/ 1073 w 6827"/>
                <a:gd name="T75" fmla="*/ 3901 h 6827"/>
                <a:gd name="T76" fmla="*/ 1853 w 6827"/>
                <a:gd name="T77" fmla="*/ 3563 h 6827"/>
                <a:gd name="T78" fmla="*/ 2633 w 6827"/>
                <a:gd name="T79" fmla="*/ 3901 h 6827"/>
                <a:gd name="T80" fmla="*/ 3413 w 6827"/>
                <a:gd name="T81" fmla="*/ 3563 h 6827"/>
                <a:gd name="T82" fmla="*/ 4194 w 6827"/>
                <a:gd name="T83" fmla="*/ 3901 h 6827"/>
                <a:gd name="T84" fmla="*/ 4974 w 6827"/>
                <a:gd name="T85" fmla="*/ 3563 h 6827"/>
                <a:gd name="T86" fmla="*/ 5754 w 6827"/>
                <a:gd name="T87" fmla="*/ 3901 h 6827"/>
                <a:gd name="T88" fmla="*/ 6241 w 6827"/>
                <a:gd name="T89" fmla="*/ 3783 h 6827"/>
                <a:gd name="T90" fmla="*/ 6241 w 6827"/>
                <a:gd name="T91" fmla="*/ 6242 h 6827"/>
                <a:gd name="T92" fmla="*/ 6242 w 6827"/>
                <a:gd name="T93" fmla="*/ 6242 h 6827"/>
                <a:gd name="T94" fmla="*/ 6242 w 6827"/>
                <a:gd name="T95" fmla="*/ 2828 h 6827"/>
                <a:gd name="T96" fmla="*/ 5754 w 6827"/>
                <a:gd name="T97" fmla="*/ 3316 h 6827"/>
                <a:gd name="T98" fmla="*/ 5266 w 6827"/>
                <a:gd name="T99" fmla="*/ 2828 h 6827"/>
                <a:gd name="T100" fmla="*/ 5266 w 6827"/>
                <a:gd name="T101" fmla="*/ 585 h 6827"/>
                <a:gd name="T102" fmla="*/ 6242 w 6827"/>
                <a:gd name="T103" fmla="*/ 585 h 6827"/>
                <a:gd name="T104" fmla="*/ 6242 w 6827"/>
                <a:gd name="T105" fmla="*/ 282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27" h="6827">
                  <a:moveTo>
                    <a:pt x="0" y="0"/>
                  </a:moveTo>
                  <a:lnTo>
                    <a:pt x="0" y="2828"/>
                  </a:lnTo>
                  <a:lnTo>
                    <a:pt x="0" y="6827"/>
                  </a:lnTo>
                  <a:lnTo>
                    <a:pt x="6827" y="6827"/>
                  </a:lnTo>
                  <a:lnTo>
                    <a:pt x="6827" y="2828"/>
                  </a:lnTo>
                  <a:lnTo>
                    <a:pt x="6827" y="0"/>
                  </a:lnTo>
                  <a:lnTo>
                    <a:pt x="0" y="0"/>
                  </a:lnTo>
                  <a:close/>
                  <a:moveTo>
                    <a:pt x="3706" y="585"/>
                  </a:moveTo>
                  <a:lnTo>
                    <a:pt x="4681" y="585"/>
                  </a:lnTo>
                  <a:lnTo>
                    <a:pt x="4681" y="2828"/>
                  </a:lnTo>
                  <a:cubicBezTo>
                    <a:pt x="4681" y="3097"/>
                    <a:pt x="4462" y="3316"/>
                    <a:pt x="4194" y="3316"/>
                  </a:cubicBezTo>
                  <a:cubicBezTo>
                    <a:pt x="3925" y="3316"/>
                    <a:pt x="3706" y="3097"/>
                    <a:pt x="3706" y="2828"/>
                  </a:cubicBezTo>
                  <a:lnTo>
                    <a:pt x="3706" y="585"/>
                  </a:lnTo>
                  <a:close/>
                  <a:moveTo>
                    <a:pt x="2146" y="585"/>
                  </a:moveTo>
                  <a:lnTo>
                    <a:pt x="3121" y="585"/>
                  </a:lnTo>
                  <a:lnTo>
                    <a:pt x="3121" y="2828"/>
                  </a:lnTo>
                  <a:cubicBezTo>
                    <a:pt x="3121" y="3097"/>
                    <a:pt x="2902" y="3316"/>
                    <a:pt x="2633" y="3316"/>
                  </a:cubicBezTo>
                  <a:cubicBezTo>
                    <a:pt x="2364" y="3316"/>
                    <a:pt x="2146" y="3097"/>
                    <a:pt x="2146" y="2828"/>
                  </a:cubicBezTo>
                  <a:lnTo>
                    <a:pt x="2146" y="585"/>
                  </a:lnTo>
                  <a:close/>
                  <a:moveTo>
                    <a:pt x="585" y="585"/>
                  </a:moveTo>
                  <a:lnTo>
                    <a:pt x="1560" y="585"/>
                  </a:lnTo>
                  <a:lnTo>
                    <a:pt x="1560" y="2828"/>
                  </a:lnTo>
                  <a:cubicBezTo>
                    <a:pt x="1560" y="3097"/>
                    <a:pt x="1342" y="3316"/>
                    <a:pt x="1073" y="3316"/>
                  </a:cubicBezTo>
                  <a:cubicBezTo>
                    <a:pt x="804" y="3316"/>
                    <a:pt x="585" y="3097"/>
                    <a:pt x="585" y="2828"/>
                  </a:cubicBezTo>
                  <a:lnTo>
                    <a:pt x="585" y="585"/>
                  </a:lnTo>
                  <a:close/>
                  <a:moveTo>
                    <a:pt x="3706" y="6242"/>
                  </a:moveTo>
                  <a:lnTo>
                    <a:pt x="3121" y="6242"/>
                  </a:lnTo>
                  <a:lnTo>
                    <a:pt x="3121" y="5266"/>
                  </a:lnTo>
                  <a:lnTo>
                    <a:pt x="3706" y="5266"/>
                  </a:lnTo>
                  <a:lnTo>
                    <a:pt x="3706" y="6242"/>
                  </a:lnTo>
                  <a:close/>
                  <a:moveTo>
                    <a:pt x="6242" y="6242"/>
                  </a:moveTo>
                  <a:lnTo>
                    <a:pt x="4291" y="6242"/>
                  </a:lnTo>
                  <a:lnTo>
                    <a:pt x="4291" y="4681"/>
                  </a:lnTo>
                  <a:lnTo>
                    <a:pt x="2536" y="4681"/>
                  </a:lnTo>
                  <a:lnTo>
                    <a:pt x="2536" y="6242"/>
                  </a:lnTo>
                  <a:lnTo>
                    <a:pt x="585" y="6242"/>
                  </a:lnTo>
                  <a:lnTo>
                    <a:pt x="585" y="3783"/>
                  </a:lnTo>
                  <a:cubicBezTo>
                    <a:pt x="732" y="3858"/>
                    <a:pt x="897" y="3901"/>
                    <a:pt x="1073" y="3901"/>
                  </a:cubicBezTo>
                  <a:cubicBezTo>
                    <a:pt x="1380" y="3901"/>
                    <a:pt x="1657" y="3771"/>
                    <a:pt x="1853" y="3563"/>
                  </a:cubicBezTo>
                  <a:cubicBezTo>
                    <a:pt x="2049" y="3771"/>
                    <a:pt x="2326" y="3901"/>
                    <a:pt x="2633" y="3901"/>
                  </a:cubicBezTo>
                  <a:cubicBezTo>
                    <a:pt x="2940" y="3901"/>
                    <a:pt x="3218" y="3771"/>
                    <a:pt x="3413" y="3563"/>
                  </a:cubicBezTo>
                  <a:cubicBezTo>
                    <a:pt x="3609" y="3771"/>
                    <a:pt x="3886" y="3901"/>
                    <a:pt x="4194" y="3901"/>
                  </a:cubicBezTo>
                  <a:cubicBezTo>
                    <a:pt x="4501" y="3901"/>
                    <a:pt x="4778" y="3771"/>
                    <a:pt x="4974" y="3563"/>
                  </a:cubicBezTo>
                  <a:cubicBezTo>
                    <a:pt x="5169" y="3771"/>
                    <a:pt x="5447" y="3901"/>
                    <a:pt x="5754" y="3901"/>
                  </a:cubicBezTo>
                  <a:cubicBezTo>
                    <a:pt x="5929" y="3901"/>
                    <a:pt x="6095" y="3858"/>
                    <a:pt x="6241" y="3783"/>
                  </a:cubicBezTo>
                  <a:lnTo>
                    <a:pt x="6241" y="6242"/>
                  </a:lnTo>
                  <a:lnTo>
                    <a:pt x="6242" y="6242"/>
                  </a:lnTo>
                  <a:close/>
                  <a:moveTo>
                    <a:pt x="6242" y="2828"/>
                  </a:moveTo>
                  <a:cubicBezTo>
                    <a:pt x="6242" y="3097"/>
                    <a:pt x="6023" y="3316"/>
                    <a:pt x="5754" y="3316"/>
                  </a:cubicBezTo>
                  <a:cubicBezTo>
                    <a:pt x="5485" y="3316"/>
                    <a:pt x="5266" y="3097"/>
                    <a:pt x="5266" y="2828"/>
                  </a:cubicBezTo>
                  <a:lnTo>
                    <a:pt x="5266" y="585"/>
                  </a:lnTo>
                  <a:lnTo>
                    <a:pt x="6242" y="585"/>
                  </a:lnTo>
                  <a:lnTo>
                    <a:pt x="6242" y="2828"/>
                  </a:lnTo>
                  <a:close/>
                </a:path>
              </a:pathLst>
            </a:custGeom>
            <a:solidFill>
              <a:srgbClr val="ED745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store_313777"/>
            <p:cNvSpPr/>
            <p:nvPr/>
          </p:nvSpPr>
          <p:spPr>
            <a:xfrm>
              <a:off x="9724906" y="1775357"/>
              <a:ext cx="264789" cy="196121"/>
            </a:xfrm>
            <a:custGeom>
              <a:avLst/>
              <a:gdLst>
                <a:gd name="T0" fmla="*/ 0 w 6827"/>
                <a:gd name="T1" fmla="*/ 0 h 6827"/>
                <a:gd name="T2" fmla="*/ 0 w 6827"/>
                <a:gd name="T3" fmla="*/ 2828 h 6827"/>
                <a:gd name="T4" fmla="*/ 0 w 6827"/>
                <a:gd name="T5" fmla="*/ 6827 h 6827"/>
                <a:gd name="T6" fmla="*/ 6827 w 6827"/>
                <a:gd name="T7" fmla="*/ 6827 h 6827"/>
                <a:gd name="T8" fmla="*/ 6827 w 6827"/>
                <a:gd name="T9" fmla="*/ 2828 h 6827"/>
                <a:gd name="T10" fmla="*/ 6827 w 6827"/>
                <a:gd name="T11" fmla="*/ 0 h 6827"/>
                <a:gd name="T12" fmla="*/ 0 w 6827"/>
                <a:gd name="T13" fmla="*/ 0 h 6827"/>
                <a:gd name="T14" fmla="*/ 3706 w 6827"/>
                <a:gd name="T15" fmla="*/ 585 h 6827"/>
                <a:gd name="T16" fmla="*/ 4681 w 6827"/>
                <a:gd name="T17" fmla="*/ 585 h 6827"/>
                <a:gd name="T18" fmla="*/ 4681 w 6827"/>
                <a:gd name="T19" fmla="*/ 2828 h 6827"/>
                <a:gd name="T20" fmla="*/ 4194 w 6827"/>
                <a:gd name="T21" fmla="*/ 3316 h 6827"/>
                <a:gd name="T22" fmla="*/ 3706 w 6827"/>
                <a:gd name="T23" fmla="*/ 2828 h 6827"/>
                <a:gd name="T24" fmla="*/ 3706 w 6827"/>
                <a:gd name="T25" fmla="*/ 585 h 6827"/>
                <a:gd name="T26" fmla="*/ 2146 w 6827"/>
                <a:gd name="T27" fmla="*/ 585 h 6827"/>
                <a:gd name="T28" fmla="*/ 3121 w 6827"/>
                <a:gd name="T29" fmla="*/ 585 h 6827"/>
                <a:gd name="T30" fmla="*/ 3121 w 6827"/>
                <a:gd name="T31" fmla="*/ 2828 h 6827"/>
                <a:gd name="T32" fmla="*/ 2633 w 6827"/>
                <a:gd name="T33" fmla="*/ 3316 h 6827"/>
                <a:gd name="T34" fmla="*/ 2146 w 6827"/>
                <a:gd name="T35" fmla="*/ 2828 h 6827"/>
                <a:gd name="T36" fmla="*/ 2146 w 6827"/>
                <a:gd name="T37" fmla="*/ 585 h 6827"/>
                <a:gd name="T38" fmla="*/ 585 w 6827"/>
                <a:gd name="T39" fmla="*/ 585 h 6827"/>
                <a:gd name="T40" fmla="*/ 1560 w 6827"/>
                <a:gd name="T41" fmla="*/ 585 h 6827"/>
                <a:gd name="T42" fmla="*/ 1560 w 6827"/>
                <a:gd name="T43" fmla="*/ 2828 h 6827"/>
                <a:gd name="T44" fmla="*/ 1073 w 6827"/>
                <a:gd name="T45" fmla="*/ 3316 h 6827"/>
                <a:gd name="T46" fmla="*/ 585 w 6827"/>
                <a:gd name="T47" fmla="*/ 2828 h 6827"/>
                <a:gd name="T48" fmla="*/ 585 w 6827"/>
                <a:gd name="T49" fmla="*/ 585 h 6827"/>
                <a:gd name="T50" fmla="*/ 3706 w 6827"/>
                <a:gd name="T51" fmla="*/ 6242 h 6827"/>
                <a:gd name="T52" fmla="*/ 3121 w 6827"/>
                <a:gd name="T53" fmla="*/ 6242 h 6827"/>
                <a:gd name="T54" fmla="*/ 3121 w 6827"/>
                <a:gd name="T55" fmla="*/ 5266 h 6827"/>
                <a:gd name="T56" fmla="*/ 3706 w 6827"/>
                <a:gd name="T57" fmla="*/ 5266 h 6827"/>
                <a:gd name="T58" fmla="*/ 3706 w 6827"/>
                <a:gd name="T59" fmla="*/ 6242 h 6827"/>
                <a:gd name="T60" fmla="*/ 6242 w 6827"/>
                <a:gd name="T61" fmla="*/ 6242 h 6827"/>
                <a:gd name="T62" fmla="*/ 4291 w 6827"/>
                <a:gd name="T63" fmla="*/ 6242 h 6827"/>
                <a:gd name="T64" fmla="*/ 4291 w 6827"/>
                <a:gd name="T65" fmla="*/ 4681 h 6827"/>
                <a:gd name="T66" fmla="*/ 2536 w 6827"/>
                <a:gd name="T67" fmla="*/ 4681 h 6827"/>
                <a:gd name="T68" fmla="*/ 2536 w 6827"/>
                <a:gd name="T69" fmla="*/ 6242 h 6827"/>
                <a:gd name="T70" fmla="*/ 585 w 6827"/>
                <a:gd name="T71" fmla="*/ 6242 h 6827"/>
                <a:gd name="T72" fmla="*/ 585 w 6827"/>
                <a:gd name="T73" fmla="*/ 3783 h 6827"/>
                <a:gd name="T74" fmla="*/ 1073 w 6827"/>
                <a:gd name="T75" fmla="*/ 3901 h 6827"/>
                <a:gd name="T76" fmla="*/ 1853 w 6827"/>
                <a:gd name="T77" fmla="*/ 3563 h 6827"/>
                <a:gd name="T78" fmla="*/ 2633 w 6827"/>
                <a:gd name="T79" fmla="*/ 3901 h 6827"/>
                <a:gd name="T80" fmla="*/ 3413 w 6827"/>
                <a:gd name="T81" fmla="*/ 3563 h 6827"/>
                <a:gd name="T82" fmla="*/ 4194 w 6827"/>
                <a:gd name="T83" fmla="*/ 3901 h 6827"/>
                <a:gd name="T84" fmla="*/ 4974 w 6827"/>
                <a:gd name="T85" fmla="*/ 3563 h 6827"/>
                <a:gd name="T86" fmla="*/ 5754 w 6827"/>
                <a:gd name="T87" fmla="*/ 3901 h 6827"/>
                <a:gd name="T88" fmla="*/ 6241 w 6827"/>
                <a:gd name="T89" fmla="*/ 3783 h 6827"/>
                <a:gd name="T90" fmla="*/ 6241 w 6827"/>
                <a:gd name="T91" fmla="*/ 6242 h 6827"/>
                <a:gd name="T92" fmla="*/ 6242 w 6827"/>
                <a:gd name="T93" fmla="*/ 6242 h 6827"/>
                <a:gd name="T94" fmla="*/ 6242 w 6827"/>
                <a:gd name="T95" fmla="*/ 2828 h 6827"/>
                <a:gd name="T96" fmla="*/ 5754 w 6827"/>
                <a:gd name="T97" fmla="*/ 3316 h 6827"/>
                <a:gd name="T98" fmla="*/ 5266 w 6827"/>
                <a:gd name="T99" fmla="*/ 2828 h 6827"/>
                <a:gd name="T100" fmla="*/ 5266 w 6827"/>
                <a:gd name="T101" fmla="*/ 585 h 6827"/>
                <a:gd name="T102" fmla="*/ 6242 w 6827"/>
                <a:gd name="T103" fmla="*/ 585 h 6827"/>
                <a:gd name="T104" fmla="*/ 6242 w 6827"/>
                <a:gd name="T105" fmla="*/ 282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27" h="6827">
                  <a:moveTo>
                    <a:pt x="0" y="0"/>
                  </a:moveTo>
                  <a:lnTo>
                    <a:pt x="0" y="2828"/>
                  </a:lnTo>
                  <a:lnTo>
                    <a:pt x="0" y="6827"/>
                  </a:lnTo>
                  <a:lnTo>
                    <a:pt x="6827" y="6827"/>
                  </a:lnTo>
                  <a:lnTo>
                    <a:pt x="6827" y="2828"/>
                  </a:lnTo>
                  <a:lnTo>
                    <a:pt x="6827" y="0"/>
                  </a:lnTo>
                  <a:lnTo>
                    <a:pt x="0" y="0"/>
                  </a:lnTo>
                  <a:close/>
                  <a:moveTo>
                    <a:pt x="3706" y="585"/>
                  </a:moveTo>
                  <a:lnTo>
                    <a:pt x="4681" y="585"/>
                  </a:lnTo>
                  <a:lnTo>
                    <a:pt x="4681" y="2828"/>
                  </a:lnTo>
                  <a:cubicBezTo>
                    <a:pt x="4681" y="3097"/>
                    <a:pt x="4462" y="3316"/>
                    <a:pt x="4194" y="3316"/>
                  </a:cubicBezTo>
                  <a:cubicBezTo>
                    <a:pt x="3925" y="3316"/>
                    <a:pt x="3706" y="3097"/>
                    <a:pt x="3706" y="2828"/>
                  </a:cubicBezTo>
                  <a:lnTo>
                    <a:pt x="3706" y="585"/>
                  </a:lnTo>
                  <a:close/>
                  <a:moveTo>
                    <a:pt x="2146" y="585"/>
                  </a:moveTo>
                  <a:lnTo>
                    <a:pt x="3121" y="585"/>
                  </a:lnTo>
                  <a:lnTo>
                    <a:pt x="3121" y="2828"/>
                  </a:lnTo>
                  <a:cubicBezTo>
                    <a:pt x="3121" y="3097"/>
                    <a:pt x="2902" y="3316"/>
                    <a:pt x="2633" y="3316"/>
                  </a:cubicBezTo>
                  <a:cubicBezTo>
                    <a:pt x="2364" y="3316"/>
                    <a:pt x="2146" y="3097"/>
                    <a:pt x="2146" y="2828"/>
                  </a:cubicBezTo>
                  <a:lnTo>
                    <a:pt x="2146" y="585"/>
                  </a:lnTo>
                  <a:close/>
                  <a:moveTo>
                    <a:pt x="585" y="585"/>
                  </a:moveTo>
                  <a:lnTo>
                    <a:pt x="1560" y="585"/>
                  </a:lnTo>
                  <a:lnTo>
                    <a:pt x="1560" y="2828"/>
                  </a:lnTo>
                  <a:cubicBezTo>
                    <a:pt x="1560" y="3097"/>
                    <a:pt x="1342" y="3316"/>
                    <a:pt x="1073" y="3316"/>
                  </a:cubicBezTo>
                  <a:cubicBezTo>
                    <a:pt x="804" y="3316"/>
                    <a:pt x="585" y="3097"/>
                    <a:pt x="585" y="2828"/>
                  </a:cubicBezTo>
                  <a:lnTo>
                    <a:pt x="585" y="585"/>
                  </a:lnTo>
                  <a:close/>
                  <a:moveTo>
                    <a:pt x="3706" y="6242"/>
                  </a:moveTo>
                  <a:lnTo>
                    <a:pt x="3121" y="6242"/>
                  </a:lnTo>
                  <a:lnTo>
                    <a:pt x="3121" y="5266"/>
                  </a:lnTo>
                  <a:lnTo>
                    <a:pt x="3706" y="5266"/>
                  </a:lnTo>
                  <a:lnTo>
                    <a:pt x="3706" y="6242"/>
                  </a:lnTo>
                  <a:close/>
                  <a:moveTo>
                    <a:pt x="6242" y="6242"/>
                  </a:moveTo>
                  <a:lnTo>
                    <a:pt x="4291" y="6242"/>
                  </a:lnTo>
                  <a:lnTo>
                    <a:pt x="4291" y="4681"/>
                  </a:lnTo>
                  <a:lnTo>
                    <a:pt x="2536" y="4681"/>
                  </a:lnTo>
                  <a:lnTo>
                    <a:pt x="2536" y="6242"/>
                  </a:lnTo>
                  <a:lnTo>
                    <a:pt x="585" y="6242"/>
                  </a:lnTo>
                  <a:lnTo>
                    <a:pt x="585" y="3783"/>
                  </a:lnTo>
                  <a:cubicBezTo>
                    <a:pt x="732" y="3858"/>
                    <a:pt x="897" y="3901"/>
                    <a:pt x="1073" y="3901"/>
                  </a:cubicBezTo>
                  <a:cubicBezTo>
                    <a:pt x="1380" y="3901"/>
                    <a:pt x="1657" y="3771"/>
                    <a:pt x="1853" y="3563"/>
                  </a:cubicBezTo>
                  <a:cubicBezTo>
                    <a:pt x="2049" y="3771"/>
                    <a:pt x="2326" y="3901"/>
                    <a:pt x="2633" y="3901"/>
                  </a:cubicBezTo>
                  <a:cubicBezTo>
                    <a:pt x="2940" y="3901"/>
                    <a:pt x="3218" y="3771"/>
                    <a:pt x="3413" y="3563"/>
                  </a:cubicBezTo>
                  <a:cubicBezTo>
                    <a:pt x="3609" y="3771"/>
                    <a:pt x="3886" y="3901"/>
                    <a:pt x="4194" y="3901"/>
                  </a:cubicBezTo>
                  <a:cubicBezTo>
                    <a:pt x="4501" y="3901"/>
                    <a:pt x="4778" y="3771"/>
                    <a:pt x="4974" y="3563"/>
                  </a:cubicBezTo>
                  <a:cubicBezTo>
                    <a:pt x="5169" y="3771"/>
                    <a:pt x="5447" y="3901"/>
                    <a:pt x="5754" y="3901"/>
                  </a:cubicBezTo>
                  <a:cubicBezTo>
                    <a:pt x="5929" y="3901"/>
                    <a:pt x="6095" y="3858"/>
                    <a:pt x="6241" y="3783"/>
                  </a:cubicBezTo>
                  <a:lnTo>
                    <a:pt x="6241" y="6242"/>
                  </a:lnTo>
                  <a:lnTo>
                    <a:pt x="6242" y="6242"/>
                  </a:lnTo>
                  <a:close/>
                  <a:moveTo>
                    <a:pt x="6242" y="2828"/>
                  </a:moveTo>
                  <a:cubicBezTo>
                    <a:pt x="6242" y="3097"/>
                    <a:pt x="6023" y="3316"/>
                    <a:pt x="5754" y="3316"/>
                  </a:cubicBezTo>
                  <a:cubicBezTo>
                    <a:pt x="5485" y="3316"/>
                    <a:pt x="5266" y="3097"/>
                    <a:pt x="5266" y="2828"/>
                  </a:cubicBezTo>
                  <a:lnTo>
                    <a:pt x="5266" y="585"/>
                  </a:lnTo>
                  <a:lnTo>
                    <a:pt x="6242" y="585"/>
                  </a:lnTo>
                  <a:lnTo>
                    <a:pt x="6242" y="2828"/>
                  </a:lnTo>
                  <a:close/>
                </a:path>
              </a:pathLst>
            </a:custGeom>
            <a:solidFill>
              <a:srgbClr val="718E7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store_313777"/>
            <p:cNvSpPr/>
            <p:nvPr/>
          </p:nvSpPr>
          <p:spPr>
            <a:xfrm>
              <a:off x="10096068" y="1459480"/>
              <a:ext cx="264789" cy="196121"/>
            </a:xfrm>
            <a:custGeom>
              <a:avLst/>
              <a:gdLst>
                <a:gd name="T0" fmla="*/ 0 w 6827"/>
                <a:gd name="T1" fmla="*/ 0 h 6827"/>
                <a:gd name="T2" fmla="*/ 0 w 6827"/>
                <a:gd name="T3" fmla="*/ 2828 h 6827"/>
                <a:gd name="T4" fmla="*/ 0 w 6827"/>
                <a:gd name="T5" fmla="*/ 6827 h 6827"/>
                <a:gd name="T6" fmla="*/ 6827 w 6827"/>
                <a:gd name="T7" fmla="*/ 6827 h 6827"/>
                <a:gd name="T8" fmla="*/ 6827 w 6827"/>
                <a:gd name="T9" fmla="*/ 2828 h 6827"/>
                <a:gd name="T10" fmla="*/ 6827 w 6827"/>
                <a:gd name="T11" fmla="*/ 0 h 6827"/>
                <a:gd name="T12" fmla="*/ 0 w 6827"/>
                <a:gd name="T13" fmla="*/ 0 h 6827"/>
                <a:gd name="T14" fmla="*/ 3706 w 6827"/>
                <a:gd name="T15" fmla="*/ 585 h 6827"/>
                <a:gd name="T16" fmla="*/ 4681 w 6827"/>
                <a:gd name="T17" fmla="*/ 585 h 6827"/>
                <a:gd name="T18" fmla="*/ 4681 w 6827"/>
                <a:gd name="T19" fmla="*/ 2828 h 6827"/>
                <a:gd name="T20" fmla="*/ 4194 w 6827"/>
                <a:gd name="T21" fmla="*/ 3316 h 6827"/>
                <a:gd name="T22" fmla="*/ 3706 w 6827"/>
                <a:gd name="T23" fmla="*/ 2828 h 6827"/>
                <a:gd name="T24" fmla="*/ 3706 w 6827"/>
                <a:gd name="T25" fmla="*/ 585 h 6827"/>
                <a:gd name="T26" fmla="*/ 2146 w 6827"/>
                <a:gd name="T27" fmla="*/ 585 h 6827"/>
                <a:gd name="T28" fmla="*/ 3121 w 6827"/>
                <a:gd name="T29" fmla="*/ 585 h 6827"/>
                <a:gd name="T30" fmla="*/ 3121 w 6827"/>
                <a:gd name="T31" fmla="*/ 2828 h 6827"/>
                <a:gd name="T32" fmla="*/ 2633 w 6827"/>
                <a:gd name="T33" fmla="*/ 3316 h 6827"/>
                <a:gd name="T34" fmla="*/ 2146 w 6827"/>
                <a:gd name="T35" fmla="*/ 2828 h 6827"/>
                <a:gd name="T36" fmla="*/ 2146 w 6827"/>
                <a:gd name="T37" fmla="*/ 585 h 6827"/>
                <a:gd name="T38" fmla="*/ 585 w 6827"/>
                <a:gd name="T39" fmla="*/ 585 h 6827"/>
                <a:gd name="T40" fmla="*/ 1560 w 6827"/>
                <a:gd name="T41" fmla="*/ 585 h 6827"/>
                <a:gd name="T42" fmla="*/ 1560 w 6827"/>
                <a:gd name="T43" fmla="*/ 2828 h 6827"/>
                <a:gd name="T44" fmla="*/ 1073 w 6827"/>
                <a:gd name="T45" fmla="*/ 3316 h 6827"/>
                <a:gd name="T46" fmla="*/ 585 w 6827"/>
                <a:gd name="T47" fmla="*/ 2828 h 6827"/>
                <a:gd name="T48" fmla="*/ 585 w 6827"/>
                <a:gd name="T49" fmla="*/ 585 h 6827"/>
                <a:gd name="T50" fmla="*/ 3706 w 6827"/>
                <a:gd name="T51" fmla="*/ 6242 h 6827"/>
                <a:gd name="T52" fmla="*/ 3121 w 6827"/>
                <a:gd name="T53" fmla="*/ 6242 h 6827"/>
                <a:gd name="T54" fmla="*/ 3121 w 6827"/>
                <a:gd name="T55" fmla="*/ 5266 h 6827"/>
                <a:gd name="T56" fmla="*/ 3706 w 6827"/>
                <a:gd name="T57" fmla="*/ 5266 h 6827"/>
                <a:gd name="T58" fmla="*/ 3706 w 6827"/>
                <a:gd name="T59" fmla="*/ 6242 h 6827"/>
                <a:gd name="T60" fmla="*/ 6242 w 6827"/>
                <a:gd name="T61" fmla="*/ 6242 h 6827"/>
                <a:gd name="T62" fmla="*/ 4291 w 6827"/>
                <a:gd name="T63" fmla="*/ 6242 h 6827"/>
                <a:gd name="T64" fmla="*/ 4291 w 6827"/>
                <a:gd name="T65" fmla="*/ 4681 h 6827"/>
                <a:gd name="T66" fmla="*/ 2536 w 6827"/>
                <a:gd name="T67" fmla="*/ 4681 h 6827"/>
                <a:gd name="T68" fmla="*/ 2536 w 6827"/>
                <a:gd name="T69" fmla="*/ 6242 h 6827"/>
                <a:gd name="T70" fmla="*/ 585 w 6827"/>
                <a:gd name="T71" fmla="*/ 6242 h 6827"/>
                <a:gd name="T72" fmla="*/ 585 w 6827"/>
                <a:gd name="T73" fmla="*/ 3783 h 6827"/>
                <a:gd name="T74" fmla="*/ 1073 w 6827"/>
                <a:gd name="T75" fmla="*/ 3901 h 6827"/>
                <a:gd name="T76" fmla="*/ 1853 w 6827"/>
                <a:gd name="T77" fmla="*/ 3563 h 6827"/>
                <a:gd name="T78" fmla="*/ 2633 w 6827"/>
                <a:gd name="T79" fmla="*/ 3901 h 6827"/>
                <a:gd name="T80" fmla="*/ 3413 w 6827"/>
                <a:gd name="T81" fmla="*/ 3563 h 6827"/>
                <a:gd name="T82" fmla="*/ 4194 w 6827"/>
                <a:gd name="T83" fmla="*/ 3901 h 6827"/>
                <a:gd name="T84" fmla="*/ 4974 w 6827"/>
                <a:gd name="T85" fmla="*/ 3563 h 6827"/>
                <a:gd name="T86" fmla="*/ 5754 w 6827"/>
                <a:gd name="T87" fmla="*/ 3901 h 6827"/>
                <a:gd name="T88" fmla="*/ 6241 w 6827"/>
                <a:gd name="T89" fmla="*/ 3783 h 6827"/>
                <a:gd name="T90" fmla="*/ 6241 w 6827"/>
                <a:gd name="T91" fmla="*/ 6242 h 6827"/>
                <a:gd name="T92" fmla="*/ 6242 w 6827"/>
                <a:gd name="T93" fmla="*/ 6242 h 6827"/>
                <a:gd name="T94" fmla="*/ 6242 w 6827"/>
                <a:gd name="T95" fmla="*/ 2828 h 6827"/>
                <a:gd name="T96" fmla="*/ 5754 w 6827"/>
                <a:gd name="T97" fmla="*/ 3316 h 6827"/>
                <a:gd name="T98" fmla="*/ 5266 w 6827"/>
                <a:gd name="T99" fmla="*/ 2828 h 6827"/>
                <a:gd name="T100" fmla="*/ 5266 w 6827"/>
                <a:gd name="T101" fmla="*/ 585 h 6827"/>
                <a:gd name="T102" fmla="*/ 6242 w 6827"/>
                <a:gd name="T103" fmla="*/ 585 h 6827"/>
                <a:gd name="T104" fmla="*/ 6242 w 6827"/>
                <a:gd name="T105" fmla="*/ 282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27" h="6827">
                  <a:moveTo>
                    <a:pt x="0" y="0"/>
                  </a:moveTo>
                  <a:lnTo>
                    <a:pt x="0" y="2828"/>
                  </a:lnTo>
                  <a:lnTo>
                    <a:pt x="0" y="6827"/>
                  </a:lnTo>
                  <a:lnTo>
                    <a:pt x="6827" y="6827"/>
                  </a:lnTo>
                  <a:lnTo>
                    <a:pt x="6827" y="2828"/>
                  </a:lnTo>
                  <a:lnTo>
                    <a:pt x="6827" y="0"/>
                  </a:lnTo>
                  <a:lnTo>
                    <a:pt x="0" y="0"/>
                  </a:lnTo>
                  <a:close/>
                  <a:moveTo>
                    <a:pt x="3706" y="585"/>
                  </a:moveTo>
                  <a:lnTo>
                    <a:pt x="4681" y="585"/>
                  </a:lnTo>
                  <a:lnTo>
                    <a:pt x="4681" y="2828"/>
                  </a:lnTo>
                  <a:cubicBezTo>
                    <a:pt x="4681" y="3097"/>
                    <a:pt x="4462" y="3316"/>
                    <a:pt x="4194" y="3316"/>
                  </a:cubicBezTo>
                  <a:cubicBezTo>
                    <a:pt x="3925" y="3316"/>
                    <a:pt x="3706" y="3097"/>
                    <a:pt x="3706" y="2828"/>
                  </a:cubicBezTo>
                  <a:lnTo>
                    <a:pt x="3706" y="585"/>
                  </a:lnTo>
                  <a:close/>
                  <a:moveTo>
                    <a:pt x="2146" y="585"/>
                  </a:moveTo>
                  <a:lnTo>
                    <a:pt x="3121" y="585"/>
                  </a:lnTo>
                  <a:lnTo>
                    <a:pt x="3121" y="2828"/>
                  </a:lnTo>
                  <a:cubicBezTo>
                    <a:pt x="3121" y="3097"/>
                    <a:pt x="2902" y="3316"/>
                    <a:pt x="2633" y="3316"/>
                  </a:cubicBezTo>
                  <a:cubicBezTo>
                    <a:pt x="2364" y="3316"/>
                    <a:pt x="2146" y="3097"/>
                    <a:pt x="2146" y="2828"/>
                  </a:cubicBezTo>
                  <a:lnTo>
                    <a:pt x="2146" y="585"/>
                  </a:lnTo>
                  <a:close/>
                  <a:moveTo>
                    <a:pt x="585" y="585"/>
                  </a:moveTo>
                  <a:lnTo>
                    <a:pt x="1560" y="585"/>
                  </a:lnTo>
                  <a:lnTo>
                    <a:pt x="1560" y="2828"/>
                  </a:lnTo>
                  <a:cubicBezTo>
                    <a:pt x="1560" y="3097"/>
                    <a:pt x="1342" y="3316"/>
                    <a:pt x="1073" y="3316"/>
                  </a:cubicBezTo>
                  <a:cubicBezTo>
                    <a:pt x="804" y="3316"/>
                    <a:pt x="585" y="3097"/>
                    <a:pt x="585" y="2828"/>
                  </a:cubicBezTo>
                  <a:lnTo>
                    <a:pt x="585" y="585"/>
                  </a:lnTo>
                  <a:close/>
                  <a:moveTo>
                    <a:pt x="3706" y="6242"/>
                  </a:moveTo>
                  <a:lnTo>
                    <a:pt x="3121" y="6242"/>
                  </a:lnTo>
                  <a:lnTo>
                    <a:pt x="3121" y="5266"/>
                  </a:lnTo>
                  <a:lnTo>
                    <a:pt x="3706" y="5266"/>
                  </a:lnTo>
                  <a:lnTo>
                    <a:pt x="3706" y="6242"/>
                  </a:lnTo>
                  <a:close/>
                  <a:moveTo>
                    <a:pt x="6242" y="6242"/>
                  </a:moveTo>
                  <a:lnTo>
                    <a:pt x="4291" y="6242"/>
                  </a:lnTo>
                  <a:lnTo>
                    <a:pt x="4291" y="4681"/>
                  </a:lnTo>
                  <a:lnTo>
                    <a:pt x="2536" y="4681"/>
                  </a:lnTo>
                  <a:lnTo>
                    <a:pt x="2536" y="6242"/>
                  </a:lnTo>
                  <a:lnTo>
                    <a:pt x="585" y="6242"/>
                  </a:lnTo>
                  <a:lnTo>
                    <a:pt x="585" y="3783"/>
                  </a:lnTo>
                  <a:cubicBezTo>
                    <a:pt x="732" y="3858"/>
                    <a:pt x="897" y="3901"/>
                    <a:pt x="1073" y="3901"/>
                  </a:cubicBezTo>
                  <a:cubicBezTo>
                    <a:pt x="1380" y="3901"/>
                    <a:pt x="1657" y="3771"/>
                    <a:pt x="1853" y="3563"/>
                  </a:cubicBezTo>
                  <a:cubicBezTo>
                    <a:pt x="2049" y="3771"/>
                    <a:pt x="2326" y="3901"/>
                    <a:pt x="2633" y="3901"/>
                  </a:cubicBezTo>
                  <a:cubicBezTo>
                    <a:pt x="2940" y="3901"/>
                    <a:pt x="3218" y="3771"/>
                    <a:pt x="3413" y="3563"/>
                  </a:cubicBezTo>
                  <a:cubicBezTo>
                    <a:pt x="3609" y="3771"/>
                    <a:pt x="3886" y="3901"/>
                    <a:pt x="4194" y="3901"/>
                  </a:cubicBezTo>
                  <a:cubicBezTo>
                    <a:pt x="4501" y="3901"/>
                    <a:pt x="4778" y="3771"/>
                    <a:pt x="4974" y="3563"/>
                  </a:cubicBezTo>
                  <a:cubicBezTo>
                    <a:pt x="5169" y="3771"/>
                    <a:pt x="5447" y="3901"/>
                    <a:pt x="5754" y="3901"/>
                  </a:cubicBezTo>
                  <a:cubicBezTo>
                    <a:pt x="5929" y="3901"/>
                    <a:pt x="6095" y="3858"/>
                    <a:pt x="6241" y="3783"/>
                  </a:cubicBezTo>
                  <a:lnTo>
                    <a:pt x="6241" y="6242"/>
                  </a:lnTo>
                  <a:lnTo>
                    <a:pt x="6242" y="6242"/>
                  </a:lnTo>
                  <a:close/>
                  <a:moveTo>
                    <a:pt x="6242" y="2828"/>
                  </a:moveTo>
                  <a:cubicBezTo>
                    <a:pt x="6242" y="3097"/>
                    <a:pt x="6023" y="3316"/>
                    <a:pt x="5754" y="3316"/>
                  </a:cubicBezTo>
                  <a:cubicBezTo>
                    <a:pt x="5485" y="3316"/>
                    <a:pt x="5266" y="3097"/>
                    <a:pt x="5266" y="2828"/>
                  </a:cubicBezTo>
                  <a:lnTo>
                    <a:pt x="5266" y="585"/>
                  </a:lnTo>
                  <a:lnTo>
                    <a:pt x="6242" y="585"/>
                  </a:lnTo>
                  <a:lnTo>
                    <a:pt x="6242" y="2828"/>
                  </a:lnTo>
                  <a:close/>
                </a:path>
              </a:pathLst>
            </a:cu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store_313777"/>
            <p:cNvSpPr/>
            <p:nvPr/>
          </p:nvSpPr>
          <p:spPr>
            <a:xfrm>
              <a:off x="10096068" y="1775357"/>
              <a:ext cx="264789" cy="196121"/>
            </a:xfrm>
            <a:custGeom>
              <a:avLst/>
              <a:gdLst>
                <a:gd name="T0" fmla="*/ 0 w 6827"/>
                <a:gd name="T1" fmla="*/ 0 h 6827"/>
                <a:gd name="T2" fmla="*/ 0 w 6827"/>
                <a:gd name="T3" fmla="*/ 2828 h 6827"/>
                <a:gd name="T4" fmla="*/ 0 w 6827"/>
                <a:gd name="T5" fmla="*/ 6827 h 6827"/>
                <a:gd name="T6" fmla="*/ 6827 w 6827"/>
                <a:gd name="T7" fmla="*/ 6827 h 6827"/>
                <a:gd name="T8" fmla="*/ 6827 w 6827"/>
                <a:gd name="T9" fmla="*/ 2828 h 6827"/>
                <a:gd name="T10" fmla="*/ 6827 w 6827"/>
                <a:gd name="T11" fmla="*/ 0 h 6827"/>
                <a:gd name="T12" fmla="*/ 0 w 6827"/>
                <a:gd name="T13" fmla="*/ 0 h 6827"/>
                <a:gd name="T14" fmla="*/ 3706 w 6827"/>
                <a:gd name="T15" fmla="*/ 585 h 6827"/>
                <a:gd name="T16" fmla="*/ 4681 w 6827"/>
                <a:gd name="T17" fmla="*/ 585 h 6827"/>
                <a:gd name="T18" fmla="*/ 4681 w 6827"/>
                <a:gd name="T19" fmla="*/ 2828 h 6827"/>
                <a:gd name="T20" fmla="*/ 4194 w 6827"/>
                <a:gd name="T21" fmla="*/ 3316 h 6827"/>
                <a:gd name="T22" fmla="*/ 3706 w 6827"/>
                <a:gd name="T23" fmla="*/ 2828 h 6827"/>
                <a:gd name="T24" fmla="*/ 3706 w 6827"/>
                <a:gd name="T25" fmla="*/ 585 h 6827"/>
                <a:gd name="T26" fmla="*/ 2146 w 6827"/>
                <a:gd name="T27" fmla="*/ 585 h 6827"/>
                <a:gd name="T28" fmla="*/ 3121 w 6827"/>
                <a:gd name="T29" fmla="*/ 585 h 6827"/>
                <a:gd name="T30" fmla="*/ 3121 w 6827"/>
                <a:gd name="T31" fmla="*/ 2828 h 6827"/>
                <a:gd name="T32" fmla="*/ 2633 w 6827"/>
                <a:gd name="T33" fmla="*/ 3316 h 6827"/>
                <a:gd name="T34" fmla="*/ 2146 w 6827"/>
                <a:gd name="T35" fmla="*/ 2828 h 6827"/>
                <a:gd name="T36" fmla="*/ 2146 w 6827"/>
                <a:gd name="T37" fmla="*/ 585 h 6827"/>
                <a:gd name="T38" fmla="*/ 585 w 6827"/>
                <a:gd name="T39" fmla="*/ 585 h 6827"/>
                <a:gd name="T40" fmla="*/ 1560 w 6827"/>
                <a:gd name="T41" fmla="*/ 585 h 6827"/>
                <a:gd name="T42" fmla="*/ 1560 w 6827"/>
                <a:gd name="T43" fmla="*/ 2828 h 6827"/>
                <a:gd name="T44" fmla="*/ 1073 w 6827"/>
                <a:gd name="T45" fmla="*/ 3316 h 6827"/>
                <a:gd name="T46" fmla="*/ 585 w 6827"/>
                <a:gd name="T47" fmla="*/ 2828 h 6827"/>
                <a:gd name="T48" fmla="*/ 585 w 6827"/>
                <a:gd name="T49" fmla="*/ 585 h 6827"/>
                <a:gd name="T50" fmla="*/ 3706 w 6827"/>
                <a:gd name="T51" fmla="*/ 6242 h 6827"/>
                <a:gd name="T52" fmla="*/ 3121 w 6827"/>
                <a:gd name="T53" fmla="*/ 6242 h 6827"/>
                <a:gd name="T54" fmla="*/ 3121 w 6827"/>
                <a:gd name="T55" fmla="*/ 5266 h 6827"/>
                <a:gd name="T56" fmla="*/ 3706 w 6827"/>
                <a:gd name="T57" fmla="*/ 5266 h 6827"/>
                <a:gd name="T58" fmla="*/ 3706 w 6827"/>
                <a:gd name="T59" fmla="*/ 6242 h 6827"/>
                <a:gd name="T60" fmla="*/ 6242 w 6827"/>
                <a:gd name="T61" fmla="*/ 6242 h 6827"/>
                <a:gd name="T62" fmla="*/ 4291 w 6827"/>
                <a:gd name="T63" fmla="*/ 6242 h 6827"/>
                <a:gd name="T64" fmla="*/ 4291 w 6827"/>
                <a:gd name="T65" fmla="*/ 4681 h 6827"/>
                <a:gd name="T66" fmla="*/ 2536 w 6827"/>
                <a:gd name="T67" fmla="*/ 4681 h 6827"/>
                <a:gd name="T68" fmla="*/ 2536 w 6827"/>
                <a:gd name="T69" fmla="*/ 6242 h 6827"/>
                <a:gd name="T70" fmla="*/ 585 w 6827"/>
                <a:gd name="T71" fmla="*/ 6242 h 6827"/>
                <a:gd name="T72" fmla="*/ 585 w 6827"/>
                <a:gd name="T73" fmla="*/ 3783 h 6827"/>
                <a:gd name="T74" fmla="*/ 1073 w 6827"/>
                <a:gd name="T75" fmla="*/ 3901 h 6827"/>
                <a:gd name="T76" fmla="*/ 1853 w 6827"/>
                <a:gd name="T77" fmla="*/ 3563 h 6827"/>
                <a:gd name="T78" fmla="*/ 2633 w 6827"/>
                <a:gd name="T79" fmla="*/ 3901 h 6827"/>
                <a:gd name="T80" fmla="*/ 3413 w 6827"/>
                <a:gd name="T81" fmla="*/ 3563 h 6827"/>
                <a:gd name="T82" fmla="*/ 4194 w 6827"/>
                <a:gd name="T83" fmla="*/ 3901 h 6827"/>
                <a:gd name="T84" fmla="*/ 4974 w 6827"/>
                <a:gd name="T85" fmla="*/ 3563 h 6827"/>
                <a:gd name="T86" fmla="*/ 5754 w 6827"/>
                <a:gd name="T87" fmla="*/ 3901 h 6827"/>
                <a:gd name="T88" fmla="*/ 6241 w 6827"/>
                <a:gd name="T89" fmla="*/ 3783 h 6827"/>
                <a:gd name="T90" fmla="*/ 6241 w 6827"/>
                <a:gd name="T91" fmla="*/ 6242 h 6827"/>
                <a:gd name="T92" fmla="*/ 6242 w 6827"/>
                <a:gd name="T93" fmla="*/ 6242 h 6827"/>
                <a:gd name="T94" fmla="*/ 6242 w 6827"/>
                <a:gd name="T95" fmla="*/ 2828 h 6827"/>
                <a:gd name="T96" fmla="*/ 5754 w 6827"/>
                <a:gd name="T97" fmla="*/ 3316 h 6827"/>
                <a:gd name="T98" fmla="*/ 5266 w 6827"/>
                <a:gd name="T99" fmla="*/ 2828 h 6827"/>
                <a:gd name="T100" fmla="*/ 5266 w 6827"/>
                <a:gd name="T101" fmla="*/ 585 h 6827"/>
                <a:gd name="T102" fmla="*/ 6242 w 6827"/>
                <a:gd name="T103" fmla="*/ 585 h 6827"/>
                <a:gd name="T104" fmla="*/ 6242 w 6827"/>
                <a:gd name="T105" fmla="*/ 282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27" h="6827">
                  <a:moveTo>
                    <a:pt x="0" y="0"/>
                  </a:moveTo>
                  <a:lnTo>
                    <a:pt x="0" y="2828"/>
                  </a:lnTo>
                  <a:lnTo>
                    <a:pt x="0" y="6827"/>
                  </a:lnTo>
                  <a:lnTo>
                    <a:pt x="6827" y="6827"/>
                  </a:lnTo>
                  <a:lnTo>
                    <a:pt x="6827" y="2828"/>
                  </a:lnTo>
                  <a:lnTo>
                    <a:pt x="6827" y="0"/>
                  </a:lnTo>
                  <a:lnTo>
                    <a:pt x="0" y="0"/>
                  </a:lnTo>
                  <a:close/>
                  <a:moveTo>
                    <a:pt x="3706" y="585"/>
                  </a:moveTo>
                  <a:lnTo>
                    <a:pt x="4681" y="585"/>
                  </a:lnTo>
                  <a:lnTo>
                    <a:pt x="4681" y="2828"/>
                  </a:lnTo>
                  <a:cubicBezTo>
                    <a:pt x="4681" y="3097"/>
                    <a:pt x="4462" y="3316"/>
                    <a:pt x="4194" y="3316"/>
                  </a:cubicBezTo>
                  <a:cubicBezTo>
                    <a:pt x="3925" y="3316"/>
                    <a:pt x="3706" y="3097"/>
                    <a:pt x="3706" y="2828"/>
                  </a:cubicBezTo>
                  <a:lnTo>
                    <a:pt x="3706" y="585"/>
                  </a:lnTo>
                  <a:close/>
                  <a:moveTo>
                    <a:pt x="2146" y="585"/>
                  </a:moveTo>
                  <a:lnTo>
                    <a:pt x="3121" y="585"/>
                  </a:lnTo>
                  <a:lnTo>
                    <a:pt x="3121" y="2828"/>
                  </a:lnTo>
                  <a:cubicBezTo>
                    <a:pt x="3121" y="3097"/>
                    <a:pt x="2902" y="3316"/>
                    <a:pt x="2633" y="3316"/>
                  </a:cubicBezTo>
                  <a:cubicBezTo>
                    <a:pt x="2364" y="3316"/>
                    <a:pt x="2146" y="3097"/>
                    <a:pt x="2146" y="2828"/>
                  </a:cubicBezTo>
                  <a:lnTo>
                    <a:pt x="2146" y="585"/>
                  </a:lnTo>
                  <a:close/>
                  <a:moveTo>
                    <a:pt x="585" y="585"/>
                  </a:moveTo>
                  <a:lnTo>
                    <a:pt x="1560" y="585"/>
                  </a:lnTo>
                  <a:lnTo>
                    <a:pt x="1560" y="2828"/>
                  </a:lnTo>
                  <a:cubicBezTo>
                    <a:pt x="1560" y="3097"/>
                    <a:pt x="1342" y="3316"/>
                    <a:pt x="1073" y="3316"/>
                  </a:cubicBezTo>
                  <a:cubicBezTo>
                    <a:pt x="804" y="3316"/>
                    <a:pt x="585" y="3097"/>
                    <a:pt x="585" y="2828"/>
                  </a:cubicBezTo>
                  <a:lnTo>
                    <a:pt x="585" y="585"/>
                  </a:lnTo>
                  <a:close/>
                  <a:moveTo>
                    <a:pt x="3706" y="6242"/>
                  </a:moveTo>
                  <a:lnTo>
                    <a:pt x="3121" y="6242"/>
                  </a:lnTo>
                  <a:lnTo>
                    <a:pt x="3121" y="5266"/>
                  </a:lnTo>
                  <a:lnTo>
                    <a:pt x="3706" y="5266"/>
                  </a:lnTo>
                  <a:lnTo>
                    <a:pt x="3706" y="6242"/>
                  </a:lnTo>
                  <a:close/>
                  <a:moveTo>
                    <a:pt x="6242" y="6242"/>
                  </a:moveTo>
                  <a:lnTo>
                    <a:pt x="4291" y="6242"/>
                  </a:lnTo>
                  <a:lnTo>
                    <a:pt x="4291" y="4681"/>
                  </a:lnTo>
                  <a:lnTo>
                    <a:pt x="2536" y="4681"/>
                  </a:lnTo>
                  <a:lnTo>
                    <a:pt x="2536" y="6242"/>
                  </a:lnTo>
                  <a:lnTo>
                    <a:pt x="585" y="6242"/>
                  </a:lnTo>
                  <a:lnTo>
                    <a:pt x="585" y="3783"/>
                  </a:lnTo>
                  <a:cubicBezTo>
                    <a:pt x="732" y="3858"/>
                    <a:pt x="897" y="3901"/>
                    <a:pt x="1073" y="3901"/>
                  </a:cubicBezTo>
                  <a:cubicBezTo>
                    <a:pt x="1380" y="3901"/>
                    <a:pt x="1657" y="3771"/>
                    <a:pt x="1853" y="3563"/>
                  </a:cubicBezTo>
                  <a:cubicBezTo>
                    <a:pt x="2049" y="3771"/>
                    <a:pt x="2326" y="3901"/>
                    <a:pt x="2633" y="3901"/>
                  </a:cubicBezTo>
                  <a:cubicBezTo>
                    <a:pt x="2940" y="3901"/>
                    <a:pt x="3218" y="3771"/>
                    <a:pt x="3413" y="3563"/>
                  </a:cubicBezTo>
                  <a:cubicBezTo>
                    <a:pt x="3609" y="3771"/>
                    <a:pt x="3886" y="3901"/>
                    <a:pt x="4194" y="3901"/>
                  </a:cubicBezTo>
                  <a:cubicBezTo>
                    <a:pt x="4501" y="3901"/>
                    <a:pt x="4778" y="3771"/>
                    <a:pt x="4974" y="3563"/>
                  </a:cubicBezTo>
                  <a:cubicBezTo>
                    <a:pt x="5169" y="3771"/>
                    <a:pt x="5447" y="3901"/>
                    <a:pt x="5754" y="3901"/>
                  </a:cubicBezTo>
                  <a:cubicBezTo>
                    <a:pt x="5929" y="3901"/>
                    <a:pt x="6095" y="3858"/>
                    <a:pt x="6241" y="3783"/>
                  </a:cubicBezTo>
                  <a:lnTo>
                    <a:pt x="6241" y="6242"/>
                  </a:lnTo>
                  <a:lnTo>
                    <a:pt x="6242" y="6242"/>
                  </a:lnTo>
                  <a:close/>
                  <a:moveTo>
                    <a:pt x="6242" y="2828"/>
                  </a:moveTo>
                  <a:cubicBezTo>
                    <a:pt x="6242" y="3097"/>
                    <a:pt x="6023" y="3316"/>
                    <a:pt x="5754" y="3316"/>
                  </a:cubicBezTo>
                  <a:cubicBezTo>
                    <a:pt x="5485" y="3316"/>
                    <a:pt x="5266" y="3097"/>
                    <a:pt x="5266" y="2828"/>
                  </a:cubicBezTo>
                  <a:lnTo>
                    <a:pt x="5266" y="585"/>
                  </a:lnTo>
                  <a:lnTo>
                    <a:pt x="6242" y="585"/>
                  </a:lnTo>
                  <a:lnTo>
                    <a:pt x="6242" y="2828"/>
                  </a:lnTo>
                  <a:close/>
                </a:path>
              </a:pathLst>
            </a:custGeom>
            <a:solidFill>
              <a:srgbClr val="79C2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30" name="图片 29" descr="1蜀海供应链（左右组合含保护区域）反白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95415" y="2166317"/>
            <a:ext cx="1627662" cy="540987"/>
          </a:xfrm>
          <a:prstGeom prst="rect">
            <a:avLst/>
          </a:prstGeom>
        </p:spPr>
      </p:pic>
      <p:cxnSp>
        <p:nvCxnSpPr>
          <p:cNvPr id="39" name="直接箭头连接符 38"/>
          <p:cNvCxnSpPr/>
          <p:nvPr/>
        </p:nvCxnSpPr>
        <p:spPr>
          <a:xfrm flipV="1">
            <a:off x="3027113" y="2167641"/>
            <a:ext cx="1944370" cy="226250"/>
          </a:xfrm>
          <a:prstGeom prst="straightConnector1">
            <a:avLst/>
          </a:prstGeom>
          <a:noFill/>
          <a:ln w="9525" cap="flat" cmpd="sng" algn="ctr">
            <a:solidFill>
              <a:srgbClr val="329DD1">
                <a:lumMod val="60000"/>
                <a:lumOff val="40000"/>
              </a:srgbClr>
            </a:solidFill>
            <a:prstDash val="dash"/>
            <a:tailEnd type="triangle"/>
          </a:ln>
          <a:effectLst/>
        </p:spPr>
      </p:cxnSp>
      <p:cxnSp>
        <p:nvCxnSpPr>
          <p:cNvPr id="41" name="直接箭头连接符 40"/>
          <p:cNvCxnSpPr/>
          <p:nvPr/>
        </p:nvCxnSpPr>
        <p:spPr>
          <a:xfrm>
            <a:off x="3027113" y="2412251"/>
            <a:ext cx="1916887" cy="329606"/>
          </a:xfrm>
          <a:prstGeom prst="straightConnector1">
            <a:avLst/>
          </a:prstGeom>
          <a:noFill/>
          <a:ln w="9525" cap="flat" cmpd="sng" algn="ctr">
            <a:solidFill>
              <a:srgbClr val="329DD1">
                <a:lumMod val="60000"/>
                <a:lumOff val="40000"/>
              </a:srgbClr>
            </a:solidFill>
            <a:prstDash val="dash"/>
            <a:tailEnd type="triangle"/>
          </a:ln>
          <a:effectLst/>
        </p:spPr>
      </p:cxnSp>
      <p:grpSp>
        <p:nvGrpSpPr>
          <p:cNvPr id="46" name="组合 45"/>
          <p:cNvGrpSpPr/>
          <p:nvPr/>
        </p:nvGrpSpPr>
        <p:grpSpPr>
          <a:xfrm>
            <a:off x="5123999" y="3163636"/>
            <a:ext cx="635951" cy="435381"/>
            <a:chOff x="9724906" y="1459480"/>
            <a:chExt cx="635951" cy="511998"/>
          </a:xfrm>
        </p:grpSpPr>
        <p:sp>
          <p:nvSpPr>
            <p:cNvPr id="47" name="store_313777"/>
            <p:cNvSpPr/>
            <p:nvPr/>
          </p:nvSpPr>
          <p:spPr>
            <a:xfrm>
              <a:off x="9724906" y="1459480"/>
              <a:ext cx="264789" cy="196121"/>
            </a:xfrm>
            <a:custGeom>
              <a:avLst/>
              <a:gdLst>
                <a:gd name="T0" fmla="*/ 0 w 6827"/>
                <a:gd name="T1" fmla="*/ 0 h 6827"/>
                <a:gd name="T2" fmla="*/ 0 w 6827"/>
                <a:gd name="T3" fmla="*/ 2828 h 6827"/>
                <a:gd name="T4" fmla="*/ 0 w 6827"/>
                <a:gd name="T5" fmla="*/ 6827 h 6827"/>
                <a:gd name="T6" fmla="*/ 6827 w 6827"/>
                <a:gd name="T7" fmla="*/ 6827 h 6827"/>
                <a:gd name="T8" fmla="*/ 6827 w 6827"/>
                <a:gd name="T9" fmla="*/ 2828 h 6827"/>
                <a:gd name="T10" fmla="*/ 6827 w 6827"/>
                <a:gd name="T11" fmla="*/ 0 h 6827"/>
                <a:gd name="T12" fmla="*/ 0 w 6827"/>
                <a:gd name="T13" fmla="*/ 0 h 6827"/>
                <a:gd name="T14" fmla="*/ 3706 w 6827"/>
                <a:gd name="T15" fmla="*/ 585 h 6827"/>
                <a:gd name="T16" fmla="*/ 4681 w 6827"/>
                <a:gd name="T17" fmla="*/ 585 h 6827"/>
                <a:gd name="T18" fmla="*/ 4681 w 6827"/>
                <a:gd name="T19" fmla="*/ 2828 h 6827"/>
                <a:gd name="T20" fmla="*/ 4194 w 6827"/>
                <a:gd name="T21" fmla="*/ 3316 h 6827"/>
                <a:gd name="T22" fmla="*/ 3706 w 6827"/>
                <a:gd name="T23" fmla="*/ 2828 h 6827"/>
                <a:gd name="T24" fmla="*/ 3706 w 6827"/>
                <a:gd name="T25" fmla="*/ 585 h 6827"/>
                <a:gd name="T26" fmla="*/ 2146 w 6827"/>
                <a:gd name="T27" fmla="*/ 585 h 6827"/>
                <a:gd name="T28" fmla="*/ 3121 w 6827"/>
                <a:gd name="T29" fmla="*/ 585 h 6827"/>
                <a:gd name="T30" fmla="*/ 3121 w 6827"/>
                <a:gd name="T31" fmla="*/ 2828 h 6827"/>
                <a:gd name="T32" fmla="*/ 2633 w 6827"/>
                <a:gd name="T33" fmla="*/ 3316 h 6827"/>
                <a:gd name="T34" fmla="*/ 2146 w 6827"/>
                <a:gd name="T35" fmla="*/ 2828 h 6827"/>
                <a:gd name="T36" fmla="*/ 2146 w 6827"/>
                <a:gd name="T37" fmla="*/ 585 h 6827"/>
                <a:gd name="T38" fmla="*/ 585 w 6827"/>
                <a:gd name="T39" fmla="*/ 585 h 6827"/>
                <a:gd name="T40" fmla="*/ 1560 w 6827"/>
                <a:gd name="T41" fmla="*/ 585 h 6827"/>
                <a:gd name="T42" fmla="*/ 1560 w 6827"/>
                <a:gd name="T43" fmla="*/ 2828 h 6827"/>
                <a:gd name="T44" fmla="*/ 1073 w 6827"/>
                <a:gd name="T45" fmla="*/ 3316 h 6827"/>
                <a:gd name="T46" fmla="*/ 585 w 6827"/>
                <a:gd name="T47" fmla="*/ 2828 h 6827"/>
                <a:gd name="T48" fmla="*/ 585 w 6827"/>
                <a:gd name="T49" fmla="*/ 585 h 6827"/>
                <a:gd name="T50" fmla="*/ 3706 w 6827"/>
                <a:gd name="T51" fmla="*/ 6242 h 6827"/>
                <a:gd name="T52" fmla="*/ 3121 w 6827"/>
                <a:gd name="T53" fmla="*/ 6242 h 6827"/>
                <a:gd name="T54" fmla="*/ 3121 w 6827"/>
                <a:gd name="T55" fmla="*/ 5266 h 6827"/>
                <a:gd name="T56" fmla="*/ 3706 w 6827"/>
                <a:gd name="T57" fmla="*/ 5266 h 6827"/>
                <a:gd name="T58" fmla="*/ 3706 w 6827"/>
                <a:gd name="T59" fmla="*/ 6242 h 6827"/>
                <a:gd name="T60" fmla="*/ 6242 w 6827"/>
                <a:gd name="T61" fmla="*/ 6242 h 6827"/>
                <a:gd name="T62" fmla="*/ 4291 w 6827"/>
                <a:gd name="T63" fmla="*/ 6242 h 6827"/>
                <a:gd name="T64" fmla="*/ 4291 w 6827"/>
                <a:gd name="T65" fmla="*/ 4681 h 6827"/>
                <a:gd name="T66" fmla="*/ 2536 w 6827"/>
                <a:gd name="T67" fmla="*/ 4681 h 6827"/>
                <a:gd name="T68" fmla="*/ 2536 w 6827"/>
                <a:gd name="T69" fmla="*/ 6242 h 6827"/>
                <a:gd name="T70" fmla="*/ 585 w 6827"/>
                <a:gd name="T71" fmla="*/ 6242 h 6827"/>
                <a:gd name="T72" fmla="*/ 585 w 6827"/>
                <a:gd name="T73" fmla="*/ 3783 h 6827"/>
                <a:gd name="T74" fmla="*/ 1073 w 6827"/>
                <a:gd name="T75" fmla="*/ 3901 h 6827"/>
                <a:gd name="T76" fmla="*/ 1853 w 6827"/>
                <a:gd name="T77" fmla="*/ 3563 h 6827"/>
                <a:gd name="T78" fmla="*/ 2633 w 6827"/>
                <a:gd name="T79" fmla="*/ 3901 h 6827"/>
                <a:gd name="T80" fmla="*/ 3413 w 6827"/>
                <a:gd name="T81" fmla="*/ 3563 h 6827"/>
                <a:gd name="T82" fmla="*/ 4194 w 6827"/>
                <a:gd name="T83" fmla="*/ 3901 h 6827"/>
                <a:gd name="T84" fmla="*/ 4974 w 6827"/>
                <a:gd name="T85" fmla="*/ 3563 h 6827"/>
                <a:gd name="T86" fmla="*/ 5754 w 6827"/>
                <a:gd name="T87" fmla="*/ 3901 h 6827"/>
                <a:gd name="T88" fmla="*/ 6241 w 6827"/>
                <a:gd name="T89" fmla="*/ 3783 h 6827"/>
                <a:gd name="T90" fmla="*/ 6241 w 6827"/>
                <a:gd name="T91" fmla="*/ 6242 h 6827"/>
                <a:gd name="T92" fmla="*/ 6242 w 6827"/>
                <a:gd name="T93" fmla="*/ 6242 h 6827"/>
                <a:gd name="T94" fmla="*/ 6242 w 6827"/>
                <a:gd name="T95" fmla="*/ 2828 h 6827"/>
                <a:gd name="T96" fmla="*/ 5754 w 6827"/>
                <a:gd name="T97" fmla="*/ 3316 h 6827"/>
                <a:gd name="T98" fmla="*/ 5266 w 6827"/>
                <a:gd name="T99" fmla="*/ 2828 h 6827"/>
                <a:gd name="T100" fmla="*/ 5266 w 6827"/>
                <a:gd name="T101" fmla="*/ 585 h 6827"/>
                <a:gd name="T102" fmla="*/ 6242 w 6827"/>
                <a:gd name="T103" fmla="*/ 585 h 6827"/>
                <a:gd name="T104" fmla="*/ 6242 w 6827"/>
                <a:gd name="T105" fmla="*/ 282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27" h="6827">
                  <a:moveTo>
                    <a:pt x="0" y="0"/>
                  </a:moveTo>
                  <a:lnTo>
                    <a:pt x="0" y="2828"/>
                  </a:lnTo>
                  <a:lnTo>
                    <a:pt x="0" y="6827"/>
                  </a:lnTo>
                  <a:lnTo>
                    <a:pt x="6827" y="6827"/>
                  </a:lnTo>
                  <a:lnTo>
                    <a:pt x="6827" y="2828"/>
                  </a:lnTo>
                  <a:lnTo>
                    <a:pt x="6827" y="0"/>
                  </a:lnTo>
                  <a:lnTo>
                    <a:pt x="0" y="0"/>
                  </a:lnTo>
                  <a:close/>
                  <a:moveTo>
                    <a:pt x="3706" y="585"/>
                  </a:moveTo>
                  <a:lnTo>
                    <a:pt x="4681" y="585"/>
                  </a:lnTo>
                  <a:lnTo>
                    <a:pt x="4681" y="2828"/>
                  </a:lnTo>
                  <a:cubicBezTo>
                    <a:pt x="4681" y="3097"/>
                    <a:pt x="4462" y="3316"/>
                    <a:pt x="4194" y="3316"/>
                  </a:cubicBezTo>
                  <a:cubicBezTo>
                    <a:pt x="3925" y="3316"/>
                    <a:pt x="3706" y="3097"/>
                    <a:pt x="3706" y="2828"/>
                  </a:cubicBezTo>
                  <a:lnTo>
                    <a:pt x="3706" y="585"/>
                  </a:lnTo>
                  <a:close/>
                  <a:moveTo>
                    <a:pt x="2146" y="585"/>
                  </a:moveTo>
                  <a:lnTo>
                    <a:pt x="3121" y="585"/>
                  </a:lnTo>
                  <a:lnTo>
                    <a:pt x="3121" y="2828"/>
                  </a:lnTo>
                  <a:cubicBezTo>
                    <a:pt x="3121" y="3097"/>
                    <a:pt x="2902" y="3316"/>
                    <a:pt x="2633" y="3316"/>
                  </a:cubicBezTo>
                  <a:cubicBezTo>
                    <a:pt x="2364" y="3316"/>
                    <a:pt x="2146" y="3097"/>
                    <a:pt x="2146" y="2828"/>
                  </a:cubicBezTo>
                  <a:lnTo>
                    <a:pt x="2146" y="585"/>
                  </a:lnTo>
                  <a:close/>
                  <a:moveTo>
                    <a:pt x="585" y="585"/>
                  </a:moveTo>
                  <a:lnTo>
                    <a:pt x="1560" y="585"/>
                  </a:lnTo>
                  <a:lnTo>
                    <a:pt x="1560" y="2828"/>
                  </a:lnTo>
                  <a:cubicBezTo>
                    <a:pt x="1560" y="3097"/>
                    <a:pt x="1342" y="3316"/>
                    <a:pt x="1073" y="3316"/>
                  </a:cubicBezTo>
                  <a:cubicBezTo>
                    <a:pt x="804" y="3316"/>
                    <a:pt x="585" y="3097"/>
                    <a:pt x="585" y="2828"/>
                  </a:cubicBezTo>
                  <a:lnTo>
                    <a:pt x="585" y="585"/>
                  </a:lnTo>
                  <a:close/>
                  <a:moveTo>
                    <a:pt x="3706" y="6242"/>
                  </a:moveTo>
                  <a:lnTo>
                    <a:pt x="3121" y="6242"/>
                  </a:lnTo>
                  <a:lnTo>
                    <a:pt x="3121" y="5266"/>
                  </a:lnTo>
                  <a:lnTo>
                    <a:pt x="3706" y="5266"/>
                  </a:lnTo>
                  <a:lnTo>
                    <a:pt x="3706" y="6242"/>
                  </a:lnTo>
                  <a:close/>
                  <a:moveTo>
                    <a:pt x="6242" y="6242"/>
                  </a:moveTo>
                  <a:lnTo>
                    <a:pt x="4291" y="6242"/>
                  </a:lnTo>
                  <a:lnTo>
                    <a:pt x="4291" y="4681"/>
                  </a:lnTo>
                  <a:lnTo>
                    <a:pt x="2536" y="4681"/>
                  </a:lnTo>
                  <a:lnTo>
                    <a:pt x="2536" y="6242"/>
                  </a:lnTo>
                  <a:lnTo>
                    <a:pt x="585" y="6242"/>
                  </a:lnTo>
                  <a:lnTo>
                    <a:pt x="585" y="3783"/>
                  </a:lnTo>
                  <a:cubicBezTo>
                    <a:pt x="732" y="3858"/>
                    <a:pt x="897" y="3901"/>
                    <a:pt x="1073" y="3901"/>
                  </a:cubicBezTo>
                  <a:cubicBezTo>
                    <a:pt x="1380" y="3901"/>
                    <a:pt x="1657" y="3771"/>
                    <a:pt x="1853" y="3563"/>
                  </a:cubicBezTo>
                  <a:cubicBezTo>
                    <a:pt x="2049" y="3771"/>
                    <a:pt x="2326" y="3901"/>
                    <a:pt x="2633" y="3901"/>
                  </a:cubicBezTo>
                  <a:cubicBezTo>
                    <a:pt x="2940" y="3901"/>
                    <a:pt x="3218" y="3771"/>
                    <a:pt x="3413" y="3563"/>
                  </a:cubicBezTo>
                  <a:cubicBezTo>
                    <a:pt x="3609" y="3771"/>
                    <a:pt x="3886" y="3901"/>
                    <a:pt x="4194" y="3901"/>
                  </a:cubicBezTo>
                  <a:cubicBezTo>
                    <a:pt x="4501" y="3901"/>
                    <a:pt x="4778" y="3771"/>
                    <a:pt x="4974" y="3563"/>
                  </a:cubicBezTo>
                  <a:cubicBezTo>
                    <a:pt x="5169" y="3771"/>
                    <a:pt x="5447" y="3901"/>
                    <a:pt x="5754" y="3901"/>
                  </a:cubicBezTo>
                  <a:cubicBezTo>
                    <a:pt x="5929" y="3901"/>
                    <a:pt x="6095" y="3858"/>
                    <a:pt x="6241" y="3783"/>
                  </a:cubicBezTo>
                  <a:lnTo>
                    <a:pt x="6241" y="6242"/>
                  </a:lnTo>
                  <a:lnTo>
                    <a:pt x="6242" y="6242"/>
                  </a:lnTo>
                  <a:close/>
                  <a:moveTo>
                    <a:pt x="6242" y="2828"/>
                  </a:moveTo>
                  <a:cubicBezTo>
                    <a:pt x="6242" y="3097"/>
                    <a:pt x="6023" y="3316"/>
                    <a:pt x="5754" y="3316"/>
                  </a:cubicBezTo>
                  <a:cubicBezTo>
                    <a:pt x="5485" y="3316"/>
                    <a:pt x="5266" y="3097"/>
                    <a:pt x="5266" y="2828"/>
                  </a:cubicBezTo>
                  <a:lnTo>
                    <a:pt x="5266" y="585"/>
                  </a:lnTo>
                  <a:lnTo>
                    <a:pt x="6242" y="585"/>
                  </a:lnTo>
                  <a:lnTo>
                    <a:pt x="6242" y="2828"/>
                  </a:lnTo>
                  <a:close/>
                </a:path>
              </a:pathLst>
            </a:custGeom>
            <a:solidFill>
              <a:srgbClr val="ED745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8" name="store_313777"/>
            <p:cNvSpPr/>
            <p:nvPr/>
          </p:nvSpPr>
          <p:spPr>
            <a:xfrm>
              <a:off x="9724906" y="1775357"/>
              <a:ext cx="264789" cy="196121"/>
            </a:xfrm>
            <a:custGeom>
              <a:avLst/>
              <a:gdLst>
                <a:gd name="T0" fmla="*/ 0 w 6827"/>
                <a:gd name="T1" fmla="*/ 0 h 6827"/>
                <a:gd name="T2" fmla="*/ 0 w 6827"/>
                <a:gd name="T3" fmla="*/ 2828 h 6827"/>
                <a:gd name="T4" fmla="*/ 0 w 6827"/>
                <a:gd name="T5" fmla="*/ 6827 h 6827"/>
                <a:gd name="T6" fmla="*/ 6827 w 6827"/>
                <a:gd name="T7" fmla="*/ 6827 h 6827"/>
                <a:gd name="T8" fmla="*/ 6827 w 6827"/>
                <a:gd name="T9" fmla="*/ 2828 h 6827"/>
                <a:gd name="T10" fmla="*/ 6827 w 6827"/>
                <a:gd name="T11" fmla="*/ 0 h 6827"/>
                <a:gd name="T12" fmla="*/ 0 w 6827"/>
                <a:gd name="T13" fmla="*/ 0 h 6827"/>
                <a:gd name="T14" fmla="*/ 3706 w 6827"/>
                <a:gd name="T15" fmla="*/ 585 h 6827"/>
                <a:gd name="T16" fmla="*/ 4681 w 6827"/>
                <a:gd name="T17" fmla="*/ 585 h 6827"/>
                <a:gd name="T18" fmla="*/ 4681 w 6827"/>
                <a:gd name="T19" fmla="*/ 2828 h 6827"/>
                <a:gd name="T20" fmla="*/ 4194 w 6827"/>
                <a:gd name="T21" fmla="*/ 3316 h 6827"/>
                <a:gd name="T22" fmla="*/ 3706 w 6827"/>
                <a:gd name="T23" fmla="*/ 2828 h 6827"/>
                <a:gd name="T24" fmla="*/ 3706 w 6827"/>
                <a:gd name="T25" fmla="*/ 585 h 6827"/>
                <a:gd name="T26" fmla="*/ 2146 w 6827"/>
                <a:gd name="T27" fmla="*/ 585 h 6827"/>
                <a:gd name="T28" fmla="*/ 3121 w 6827"/>
                <a:gd name="T29" fmla="*/ 585 h 6827"/>
                <a:gd name="T30" fmla="*/ 3121 w 6827"/>
                <a:gd name="T31" fmla="*/ 2828 h 6827"/>
                <a:gd name="T32" fmla="*/ 2633 w 6827"/>
                <a:gd name="T33" fmla="*/ 3316 h 6827"/>
                <a:gd name="T34" fmla="*/ 2146 w 6827"/>
                <a:gd name="T35" fmla="*/ 2828 h 6827"/>
                <a:gd name="T36" fmla="*/ 2146 w 6827"/>
                <a:gd name="T37" fmla="*/ 585 h 6827"/>
                <a:gd name="T38" fmla="*/ 585 w 6827"/>
                <a:gd name="T39" fmla="*/ 585 h 6827"/>
                <a:gd name="T40" fmla="*/ 1560 w 6827"/>
                <a:gd name="T41" fmla="*/ 585 h 6827"/>
                <a:gd name="T42" fmla="*/ 1560 w 6827"/>
                <a:gd name="T43" fmla="*/ 2828 h 6827"/>
                <a:gd name="T44" fmla="*/ 1073 w 6827"/>
                <a:gd name="T45" fmla="*/ 3316 h 6827"/>
                <a:gd name="T46" fmla="*/ 585 w 6827"/>
                <a:gd name="T47" fmla="*/ 2828 h 6827"/>
                <a:gd name="T48" fmla="*/ 585 w 6827"/>
                <a:gd name="T49" fmla="*/ 585 h 6827"/>
                <a:gd name="T50" fmla="*/ 3706 w 6827"/>
                <a:gd name="T51" fmla="*/ 6242 h 6827"/>
                <a:gd name="T52" fmla="*/ 3121 w 6827"/>
                <a:gd name="T53" fmla="*/ 6242 h 6827"/>
                <a:gd name="T54" fmla="*/ 3121 w 6827"/>
                <a:gd name="T55" fmla="*/ 5266 h 6827"/>
                <a:gd name="T56" fmla="*/ 3706 w 6827"/>
                <a:gd name="T57" fmla="*/ 5266 h 6827"/>
                <a:gd name="T58" fmla="*/ 3706 w 6827"/>
                <a:gd name="T59" fmla="*/ 6242 h 6827"/>
                <a:gd name="T60" fmla="*/ 6242 w 6827"/>
                <a:gd name="T61" fmla="*/ 6242 h 6827"/>
                <a:gd name="T62" fmla="*/ 4291 w 6827"/>
                <a:gd name="T63" fmla="*/ 6242 h 6827"/>
                <a:gd name="T64" fmla="*/ 4291 w 6827"/>
                <a:gd name="T65" fmla="*/ 4681 h 6827"/>
                <a:gd name="T66" fmla="*/ 2536 w 6827"/>
                <a:gd name="T67" fmla="*/ 4681 h 6827"/>
                <a:gd name="T68" fmla="*/ 2536 w 6827"/>
                <a:gd name="T69" fmla="*/ 6242 h 6827"/>
                <a:gd name="T70" fmla="*/ 585 w 6827"/>
                <a:gd name="T71" fmla="*/ 6242 h 6827"/>
                <a:gd name="T72" fmla="*/ 585 w 6827"/>
                <a:gd name="T73" fmla="*/ 3783 h 6827"/>
                <a:gd name="T74" fmla="*/ 1073 w 6827"/>
                <a:gd name="T75" fmla="*/ 3901 h 6827"/>
                <a:gd name="T76" fmla="*/ 1853 w 6827"/>
                <a:gd name="T77" fmla="*/ 3563 h 6827"/>
                <a:gd name="T78" fmla="*/ 2633 w 6827"/>
                <a:gd name="T79" fmla="*/ 3901 h 6827"/>
                <a:gd name="T80" fmla="*/ 3413 w 6827"/>
                <a:gd name="T81" fmla="*/ 3563 h 6827"/>
                <a:gd name="T82" fmla="*/ 4194 w 6827"/>
                <a:gd name="T83" fmla="*/ 3901 h 6827"/>
                <a:gd name="T84" fmla="*/ 4974 w 6827"/>
                <a:gd name="T85" fmla="*/ 3563 h 6827"/>
                <a:gd name="T86" fmla="*/ 5754 w 6827"/>
                <a:gd name="T87" fmla="*/ 3901 h 6827"/>
                <a:gd name="T88" fmla="*/ 6241 w 6827"/>
                <a:gd name="T89" fmla="*/ 3783 h 6827"/>
                <a:gd name="T90" fmla="*/ 6241 w 6827"/>
                <a:gd name="T91" fmla="*/ 6242 h 6827"/>
                <a:gd name="T92" fmla="*/ 6242 w 6827"/>
                <a:gd name="T93" fmla="*/ 6242 h 6827"/>
                <a:gd name="T94" fmla="*/ 6242 w 6827"/>
                <a:gd name="T95" fmla="*/ 2828 h 6827"/>
                <a:gd name="T96" fmla="*/ 5754 w 6827"/>
                <a:gd name="T97" fmla="*/ 3316 h 6827"/>
                <a:gd name="T98" fmla="*/ 5266 w 6827"/>
                <a:gd name="T99" fmla="*/ 2828 h 6827"/>
                <a:gd name="T100" fmla="*/ 5266 w 6827"/>
                <a:gd name="T101" fmla="*/ 585 h 6827"/>
                <a:gd name="T102" fmla="*/ 6242 w 6827"/>
                <a:gd name="T103" fmla="*/ 585 h 6827"/>
                <a:gd name="T104" fmla="*/ 6242 w 6827"/>
                <a:gd name="T105" fmla="*/ 282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27" h="6827">
                  <a:moveTo>
                    <a:pt x="0" y="0"/>
                  </a:moveTo>
                  <a:lnTo>
                    <a:pt x="0" y="2828"/>
                  </a:lnTo>
                  <a:lnTo>
                    <a:pt x="0" y="6827"/>
                  </a:lnTo>
                  <a:lnTo>
                    <a:pt x="6827" y="6827"/>
                  </a:lnTo>
                  <a:lnTo>
                    <a:pt x="6827" y="2828"/>
                  </a:lnTo>
                  <a:lnTo>
                    <a:pt x="6827" y="0"/>
                  </a:lnTo>
                  <a:lnTo>
                    <a:pt x="0" y="0"/>
                  </a:lnTo>
                  <a:close/>
                  <a:moveTo>
                    <a:pt x="3706" y="585"/>
                  </a:moveTo>
                  <a:lnTo>
                    <a:pt x="4681" y="585"/>
                  </a:lnTo>
                  <a:lnTo>
                    <a:pt x="4681" y="2828"/>
                  </a:lnTo>
                  <a:cubicBezTo>
                    <a:pt x="4681" y="3097"/>
                    <a:pt x="4462" y="3316"/>
                    <a:pt x="4194" y="3316"/>
                  </a:cubicBezTo>
                  <a:cubicBezTo>
                    <a:pt x="3925" y="3316"/>
                    <a:pt x="3706" y="3097"/>
                    <a:pt x="3706" y="2828"/>
                  </a:cubicBezTo>
                  <a:lnTo>
                    <a:pt x="3706" y="585"/>
                  </a:lnTo>
                  <a:close/>
                  <a:moveTo>
                    <a:pt x="2146" y="585"/>
                  </a:moveTo>
                  <a:lnTo>
                    <a:pt x="3121" y="585"/>
                  </a:lnTo>
                  <a:lnTo>
                    <a:pt x="3121" y="2828"/>
                  </a:lnTo>
                  <a:cubicBezTo>
                    <a:pt x="3121" y="3097"/>
                    <a:pt x="2902" y="3316"/>
                    <a:pt x="2633" y="3316"/>
                  </a:cubicBezTo>
                  <a:cubicBezTo>
                    <a:pt x="2364" y="3316"/>
                    <a:pt x="2146" y="3097"/>
                    <a:pt x="2146" y="2828"/>
                  </a:cubicBezTo>
                  <a:lnTo>
                    <a:pt x="2146" y="585"/>
                  </a:lnTo>
                  <a:close/>
                  <a:moveTo>
                    <a:pt x="585" y="585"/>
                  </a:moveTo>
                  <a:lnTo>
                    <a:pt x="1560" y="585"/>
                  </a:lnTo>
                  <a:lnTo>
                    <a:pt x="1560" y="2828"/>
                  </a:lnTo>
                  <a:cubicBezTo>
                    <a:pt x="1560" y="3097"/>
                    <a:pt x="1342" y="3316"/>
                    <a:pt x="1073" y="3316"/>
                  </a:cubicBezTo>
                  <a:cubicBezTo>
                    <a:pt x="804" y="3316"/>
                    <a:pt x="585" y="3097"/>
                    <a:pt x="585" y="2828"/>
                  </a:cubicBezTo>
                  <a:lnTo>
                    <a:pt x="585" y="585"/>
                  </a:lnTo>
                  <a:close/>
                  <a:moveTo>
                    <a:pt x="3706" y="6242"/>
                  </a:moveTo>
                  <a:lnTo>
                    <a:pt x="3121" y="6242"/>
                  </a:lnTo>
                  <a:lnTo>
                    <a:pt x="3121" y="5266"/>
                  </a:lnTo>
                  <a:lnTo>
                    <a:pt x="3706" y="5266"/>
                  </a:lnTo>
                  <a:lnTo>
                    <a:pt x="3706" y="6242"/>
                  </a:lnTo>
                  <a:close/>
                  <a:moveTo>
                    <a:pt x="6242" y="6242"/>
                  </a:moveTo>
                  <a:lnTo>
                    <a:pt x="4291" y="6242"/>
                  </a:lnTo>
                  <a:lnTo>
                    <a:pt x="4291" y="4681"/>
                  </a:lnTo>
                  <a:lnTo>
                    <a:pt x="2536" y="4681"/>
                  </a:lnTo>
                  <a:lnTo>
                    <a:pt x="2536" y="6242"/>
                  </a:lnTo>
                  <a:lnTo>
                    <a:pt x="585" y="6242"/>
                  </a:lnTo>
                  <a:lnTo>
                    <a:pt x="585" y="3783"/>
                  </a:lnTo>
                  <a:cubicBezTo>
                    <a:pt x="732" y="3858"/>
                    <a:pt x="897" y="3901"/>
                    <a:pt x="1073" y="3901"/>
                  </a:cubicBezTo>
                  <a:cubicBezTo>
                    <a:pt x="1380" y="3901"/>
                    <a:pt x="1657" y="3771"/>
                    <a:pt x="1853" y="3563"/>
                  </a:cubicBezTo>
                  <a:cubicBezTo>
                    <a:pt x="2049" y="3771"/>
                    <a:pt x="2326" y="3901"/>
                    <a:pt x="2633" y="3901"/>
                  </a:cubicBezTo>
                  <a:cubicBezTo>
                    <a:pt x="2940" y="3901"/>
                    <a:pt x="3218" y="3771"/>
                    <a:pt x="3413" y="3563"/>
                  </a:cubicBezTo>
                  <a:cubicBezTo>
                    <a:pt x="3609" y="3771"/>
                    <a:pt x="3886" y="3901"/>
                    <a:pt x="4194" y="3901"/>
                  </a:cubicBezTo>
                  <a:cubicBezTo>
                    <a:pt x="4501" y="3901"/>
                    <a:pt x="4778" y="3771"/>
                    <a:pt x="4974" y="3563"/>
                  </a:cubicBezTo>
                  <a:cubicBezTo>
                    <a:pt x="5169" y="3771"/>
                    <a:pt x="5447" y="3901"/>
                    <a:pt x="5754" y="3901"/>
                  </a:cubicBezTo>
                  <a:cubicBezTo>
                    <a:pt x="5929" y="3901"/>
                    <a:pt x="6095" y="3858"/>
                    <a:pt x="6241" y="3783"/>
                  </a:cubicBezTo>
                  <a:lnTo>
                    <a:pt x="6241" y="6242"/>
                  </a:lnTo>
                  <a:lnTo>
                    <a:pt x="6242" y="6242"/>
                  </a:lnTo>
                  <a:close/>
                  <a:moveTo>
                    <a:pt x="6242" y="2828"/>
                  </a:moveTo>
                  <a:cubicBezTo>
                    <a:pt x="6242" y="3097"/>
                    <a:pt x="6023" y="3316"/>
                    <a:pt x="5754" y="3316"/>
                  </a:cubicBezTo>
                  <a:cubicBezTo>
                    <a:pt x="5485" y="3316"/>
                    <a:pt x="5266" y="3097"/>
                    <a:pt x="5266" y="2828"/>
                  </a:cubicBezTo>
                  <a:lnTo>
                    <a:pt x="5266" y="585"/>
                  </a:lnTo>
                  <a:lnTo>
                    <a:pt x="6242" y="585"/>
                  </a:lnTo>
                  <a:lnTo>
                    <a:pt x="6242" y="2828"/>
                  </a:lnTo>
                  <a:close/>
                </a:path>
              </a:pathLst>
            </a:custGeom>
            <a:solidFill>
              <a:srgbClr val="718E7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9" name="store_313777"/>
            <p:cNvSpPr/>
            <p:nvPr/>
          </p:nvSpPr>
          <p:spPr>
            <a:xfrm>
              <a:off x="10096068" y="1459480"/>
              <a:ext cx="264789" cy="196121"/>
            </a:xfrm>
            <a:custGeom>
              <a:avLst/>
              <a:gdLst>
                <a:gd name="T0" fmla="*/ 0 w 6827"/>
                <a:gd name="T1" fmla="*/ 0 h 6827"/>
                <a:gd name="T2" fmla="*/ 0 w 6827"/>
                <a:gd name="T3" fmla="*/ 2828 h 6827"/>
                <a:gd name="T4" fmla="*/ 0 w 6827"/>
                <a:gd name="T5" fmla="*/ 6827 h 6827"/>
                <a:gd name="T6" fmla="*/ 6827 w 6827"/>
                <a:gd name="T7" fmla="*/ 6827 h 6827"/>
                <a:gd name="T8" fmla="*/ 6827 w 6827"/>
                <a:gd name="T9" fmla="*/ 2828 h 6827"/>
                <a:gd name="T10" fmla="*/ 6827 w 6827"/>
                <a:gd name="T11" fmla="*/ 0 h 6827"/>
                <a:gd name="T12" fmla="*/ 0 w 6827"/>
                <a:gd name="T13" fmla="*/ 0 h 6827"/>
                <a:gd name="T14" fmla="*/ 3706 w 6827"/>
                <a:gd name="T15" fmla="*/ 585 h 6827"/>
                <a:gd name="T16" fmla="*/ 4681 w 6827"/>
                <a:gd name="T17" fmla="*/ 585 h 6827"/>
                <a:gd name="T18" fmla="*/ 4681 w 6827"/>
                <a:gd name="T19" fmla="*/ 2828 h 6827"/>
                <a:gd name="T20" fmla="*/ 4194 w 6827"/>
                <a:gd name="T21" fmla="*/ 3316 h 6827"/>
                <a:gd name="T22" fmla="*/ 3706 w 6827"/>
                <a:gd name="T23" fmla="*/ 2828 h 6827"/>
                <a:gd name="T24" fmla="*/ 3706 w 6827"/>
                <a:gd name="T25" fmla="*/ 585 h 6827"/>
                <a:gd name="T26" fmla="*/ 2146 w 6827"/>
                <a:gd name="T27" fmla="*/ 585 h 6827"/>
                <a:gd name="T28" fmla="*/ 3121 w 6827"/>
                <a:gd name="T29" fmla="*/ 585 h 6827"/>
                <a:gd name="T30" fmla="*/ 3121 w 6827"/>
                <a:gd name="T31" fmla="*/ 2828 h 6827"/>
                <a:gd name="T32" fmla="*/ 2633 w 6827"/>
                <a:gd name="T33" fmla="*/ 3316 h 6827"/>
                <a:gd name="T34" fmla="*/ 2146 w 6827"/>
                <a:gd name="T35" fmla="*/ 2828 h 6827"/>
                <a:gd name="T36" fmla="*/ 2146 w 6827"/>
                <a:gd name="T37" fmla="*/ 585 h 6827"/>
                <a:gd name="T38" fmla="*/ 585 w 6827"/>
                <a:gd name="T39" fmla="*/ 585 h 6827"/>
                <a:gd name="T40" fmla="*/ 1560 w 6827"/>
                <a:gd name="T41" fmla="*/ 585 h 6827"/>
                <a:gd name="T42" fmla="*/ 1560 w 6827"/>
                <a:gd name="T43" fmla="*/ 2828 h 6827"/>
                <a:gd name="T44" fmla="*/ 1073 w 6827"/>
                <a:gd name="T45" fmla="*/ 3316 h 6827"/>
                <a:gd name="T46" fmla="*/ 585 w 6827"/>
                <a:gd name="T47" fmla="*/ 2828 h 6827"/>
                <a:gd name="T48" fmla="*/ 585 w 6827"/>
                <a:gd name="T49" fmla="*/ 585 h 6827"/>
                <a:gd name="T50" fmla="*/ 3706 w 6827"/>
                <a:gd name="T51" fmla="*/ 6242 h 6827"/>
                <a:gd name="T52" fmla="*/ 3121 w 6827"/>
                <a:gd name="T53" fmla="*/ 6242 h 6827"/>
                <a:gd name="T54" fmla="*/ 3121 w 6827"/>
                <a:gd name="T55" fmla="*/ 5266 h 6827"/>
                <a:gd name="T56" fmla="*/ 3706 w 6827"/>
                <a:gd name="T57" fmla="*/ 5266 h 6827"/>
                <a:gd name="T58" fmla="*/ 3706 w 6827"/>
                <a:gd name="T59" fmla="*/ 6242 h 6827"/>
                <a:gd name="T60" fmla="*/ 6242 w 6827"/>
                <a:gd name="T61" fmla="*/ 6242 h 6827"/>
                <a:gd name="T62" fmla="*/ 4291 w 6827"/>
                <a:gd name="T63" fmla="*/ 6242 h 6827"/>
                <a:gd name="T64" fmla="*/ 4291 w 6827"/>
                <a:gd name="T65" fmla="*/ 4681 h 6827"/>
                <a:gd name="T66" fmla="*/ 2536 w 6827"/>
                <a:gd name="T67" fmla="*/ 4681 h 6827"/>
                <a:gd name="T68" fmla="*/ 2536 w 6827"/>
                <a:gd name="T69" fmla="*/ 6242 h 6827"/>
                <a:gd name="T70" fmla="*/ 585 w 6827"/>
                <a:gd name="T71" fmla="*/ 6242 h 6827"/>
                <a:gd name="T72" fmla="*/ 585 w 6827"/>
                <a:gd name="T73" fmla="*/ 3783 h 6827"/>
                <a:gd name="T74" fmla="*/ 1073 w 6827"/>
                <a:gd name="T75" fmla="*/ 3901 h 6827"/>
                <a:gd name="T76" fmla="*/ 1853 w 6827"/>
                <a:gd name="T77" fmla="*/ 3563 h 6827"/>
                <a:gd name="T78" fmla="*/ 2633 w 6827"/>
                <a:gd name="T79" fmla="*/ 3901 h 6827"/>
                <a:gd name="T80" fmla="*/ 3413 w 6827"/>
                <a:gd name="T81" fmla="*/ 3563 h 6827"/>
                <a:gd name="T82" fmla="*/ 4194 w 6827"/>
                <a:gd name="T83" fmla="*/ 3901 h 6827"/>
                <a:gd name="T84" fmla="*/ 4974 w 6827"/>
                <a:gd name="T85" fmla="*/ 3563 h 6827"/>
                <a:gd name="T86" fmla="*/ 5754 w 6827"/>
                <a:gd name="T87" fmla="*/ 3901 h 6827"/>
                <a:gd name="T88" fmla="*/ 6241 w 6827"/>
                <a:gd name="T89" fmla="*/ 3783 h 6827"/>
                <a:gd name="T90" fmla="*/ 6241 w 6827"/>
                <a:gd name="T91" fmla="*/ 6242 h 6827"/>
                <a:gd name="T92" fmla="*/ 6242 w 6827"/>
                <a:gd name="T93" fmla="*/ 6242 h 6827"/>
                <a:gd name="T94" fmla="*/ 6242 w 6827"/>
                <a:gd name="T95" fmla="*/ 2828 h 6827"/>
                <a:gd name="T96" fmla="*/ 5754 w 6827"/>
                <a:gd name="T97" fmla="*/ 3316 h 6827"/>
                <a:gd name="T98" fmla="*/ 5266 w 6827"/>
                <a:gd name="T99" fmla="*/ 2828 h 6827"/>
                <a:gd name="T100" fmla="*/ 5266 w 6827"/>
                <a:gd name="T101" fmla="*/ 585 h 6827"/>
                <a:gd name="T102" fmla="*/ 6242 w 6827"/>
                <a:gd name="T103" fmla="*/ 585 h 6827"/>
                <a:gd name="T104" fmla="*/ 6242 w 6827"/>
                <a:gd name="T105" fmla="*/ 282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27" h="6827">
                  <a:moveTo>
                    <a:pt x="0" y="0"/>
                  </a:moveTo>
                  <a:lnTo>
                    <a:pt x="0" y="2828"/>
                  </a:lnTo>
                  <a:lnTo>
                    <a:pt x="0" y="6827"/>
                  </a:lnTo>
                  <a:lnTo>
                    <a:pt x="6827" y="6827"/>
                  </a:lnTo>
                  <a:lnTo>
                    <a:pt x="6827" y="2828"/>
                  </a:lnTo>
                  <a:lnTo>
                    <a:pt x="6827" y="0"/>
                  </a:lnTo>
                  <a:lnTo>
                    <a:pt x="0" y="0"/>
                  </a:lnTo>
                  <a:close/>
                  <a:moveTo>
                    <a:pt x="3706" y="585"/>
                  </a:moveTo>
                  <a:lnTo>
                    <a:pt x="4681" y="585"/>
                  </a:lnTo>
                  <a:lnTo>
                    <a:pt x="4681" y="2828"/>
                  </a:lnTo>
                  <a:cubicBezTo>
                    <a:pt x="4681" y="3097"/>
                    <a:pt x="4462" y="3316"/>
                    <a:pt x="4194" y="3316"/>
                  </a:cubicBezTo>
                  <a:cubicBezTo>
                    <a:pt x="3925" y="3316"/>
                    <a:pt x="3706" y="3097"/>
                    <a:pt x="3706" y="2828"/>
                  </a:cubicBezTo>
                  <a:lnTo>
                    <a:pt x="3706" y="585"/>
                  </a:lnTo>
                  <a:close/>
                  <a:moveTo>
                    <a:pt x="2146" y="585"/>
                  </a:moveTo>
                  <a:lnTo>
                    <a:pt x="3121" y="585"/>
                  </a:lnTo>
                  <a:lnTo>
                    <a:pt x="3121" y="2828"/>
                  </a:lnTo>
                  <a:cubicBezTo>
                    <a:pt x="3121" y="3097"/>
                    <a:pt x="2902" y="3316"/>
                    <a:pt x="2633" y="3316"/>
                  </a:cubicBezTo>
                  <a:cubicBezTo>
                    <a:pt x="2364" y="3316"/>
                    <a:pt x="2146" y="3097"/>
                    <a:pt x="2146" y="2828"/>
                  </a:cubicBezTo>
                  <a:lnTo>
                    <a:pt x="2146" y="585"/>
                  </a:lnTo>
                  <a:close/>
                  <a:moveTo>
                    <a:pt x="585" y="585"/>
                  </a:moveTo>
                  <a:lnTo>
                    <a:pt x="1560" y="585"/>
                  </a:lnTo>
                  <a:lnTo>
                    <a:pt x="1560" y="2828"/>
                  </a:lnTo>
                  <a:cubicBezTo>
                    <a:pt x="1560" y="3097"/>
                    <a:pt x="1342" y="3316"/>
                    <a:pt x="1073" y="3316"/>
                  </a:cubicBezTo>
                  <a:cubicBezTo>
                    <a:pt x="804" y="3316"/>
                    <a:pt x="585" y="3097"/>
                    <a:pt x="585" y="2828"/>
                  </a:cubicBezTo>
                  <a:lnTo>
                    <a:pt x="585" y="585"/>
                  </a:lnTo>
                  <a:close/>
                  <a:moveTo>
                    <a:pt x="3706" y="6242"/>
                  </a:moveTo>
                  <a:lnTo>
                    <a:pt x="3121" y="6242"/>
                  </a:lnTo>
                  <a:lnTo>
                    <a:pt x="3121" y="5266"/>
                  </a:lnTo>
                  <a:lnTo>
                    <a:pt x="3706" y="5266"/>
                  </a:lnTo>
                  <a:lnTo>
                    <a:pt x="3706" y="6242"/>
                  </a:lnTo>
                  <a:close/>
                  <a:moveTo>
                    <a:pt x="6242" y="6242"/>
                  </a:moveTo>
                  <a:lnTo>
                    <a:pt x="4291" y="6242"/>
                  </a:lnTo>
                  <a:lnTo>
                    <a:pt x="4291" y="4681"/>
                  </a:lnTo>
                  <a:lnTo>
                    <a:pt x="2536" y="4681"/>
                  </a:lnTo>
                  <a:lnTo>
                    <a:pt x="2536" y="6242"/>
                  </a:lnTo>
                  <a:lnTo>
                    <a:pt x="585" y="6242"/>
                  </a:lnTo>
                  <a:lnTo>
                    <a:pt x="585" y="3783"/>
                  </a:lnTo>
                  <a:cubicBezTo>
                    <a:pt x="732" y="3858"/>
                    <a:pt x="897" y="3901"/>
                    <a:pt x="1073" y="3901"/>
                  </a:cubicBezTo>
                  <a:cubicBezTo>
                    <a:pt x="1380" y="3901"/>
                    <a:pt x="1657" y="3771"/>
                    <a:pt x="1853" y="3563"/>
                  </a:cubicBezTo>
                  <a:cubicBezTo>
                    <a:pt x="2049" y="3771"/>
                    <a:pt x="2326" y="3901"/>
                    <a:pt x="2633" y="3901"/>
                  </a:cubicBezTo>
                  <a:cubicBezTo>
                    <a:pt x="2940" y="3901"/>
                    <a:pt x="3218" y="3771"/>
                    <a:pt x="3413" y="3563"/>
                  </a:cubicBezTo>
                  <a:cubicBezTo>
                    <a:pt x="3609" y="3771"/>
                    <a:pt x="3886" y="3901"/>
                    <a:pt x="4194" y="3901"/>
                  </a:cubicBezTo>
                  <a:cubicBezTo>
                    <a:pt x="4501" y="3901"/>
                    <a:pt x="4778" y="3771"/>
                    <a:pt x="4974" y="3563"/>
                  </a:cubicBezTo>
                  <a:cubicBezTo>
                    <a:pt x="5169" y="3771"/>
                    <a:pt x="5447" y="3901"/>
                    <a:pt x="5754" y="3901"/>
                  </a:cubicBezTo>
                  <a:cubicBezTo>
                    <a:pt x="5929" y="3901"/>
                    <a:pt x="6095" y="3858"/>
                    <a:pt x="6241" y="3783"/>
                  </a:cubicBezTo>
                  <a:lnTo>
                    <a:pt x="6241" y="6242"/>
                  </a:lnTo>
                  <a:lnTo>
                    <a:pt x="6242" y="6242"/>
                  </a:lnTo>
                  <a:close/>
                  <a:moveTo>
                    <a:pt x="6242" y="2828"/>
                  </a:moveTo>
                  <a:cubicBezTo>
                    <a:pt x="6242" y="3097"/>
                    <a:pt x="6023" y="3316"/>
                    <a:pt x="5754" y="3316"/>
                  </a:cubicBezTo>
                  <a:cubicBezTo>
                    <a:pt x="5485" y="3316"/>
                    <a:pt x="5266" y="3097"/>
                    <a:pt x="5266" y="2828"/>
                  </a:cubicBezTo>
                  <a:lnTo>
                    <a:pt x="5266" y="585"/>
                  </a:lnTo>
                  <a:lnTo>
                    <a:pt x="6242" y="585"/>
                  </a:lnTo>
                  <a:lnTo>
                    <a:pt x="6242" y="2828"/>
                  </a:lnTo>
                  <a:close/>
                </a:path>
              </a:pathLst>
            </a:custGeom>
            <a:solidFill>
              <a:srgbClr val="FFFF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0" name="store_313777"/>
            <p:cNvSpPr/>
            <p:nvPr/>
          </p:nvSpPr>
          <p:spPr>
            <a:xfrm>
              <a:off x="10096068" y="1775357"/>
              <a:ext cx="264789" cy="196121"/>
            </a:xfrm>
            <a:custGeom>
              <a:avLst/>
              <a:gdLst>
                <a:gd name="T0" fmla="*/ 0 w 6827"/>
                <a:gd name="T1" fmla="*/ 0 h 6827"/>
                <a:gd name="T2" fmla="*/ 0 w 6827"/>
                <a:gd name="T3" fmla="*/ 2828 h 6827"/>
                <a:gd name="T4" fmla="*/ 0 w 6827"/>
                <a:gd name="T5" fmla="*/ 6827 h 6827"/>
                <a:gd name="T6" fmla="*/ 6827 w 6827"/>
                <a:gd name="T7" fmla="*/ 6827 h 6827"/>
                <a:gd name="T8" fmla="*/ 6827 w 6827"/>
                <a:gd name="T9" fmla="*/ 2828 h 6827"/>
                <a:gd name="T10" fmla="*/ 6827 w 6827"/>
                <a:gd name="T11" fmla="*/ 0 h 6827"/>
                <a:gd name="T12" fmla="*/ 0 w 6827"/>
                <a:gd name="T13" fmla="*/ 0 h 6827"/>
                <a:gd name="T14" fmla="*/ 3706 w 6827"/>
                <a:gd name="T15" fmla="*/ 585 h 6827"/>
                <a:gd name="T16" fmla="*/ 4681 w 6827"/>
                <a:gd name="T17" fmla="*/ 585 h 6827"/>
                <a:gd name="T18" fmla="*/ 4681 w 6827"/>
                <a:gd name="T19" fmla="*/ 2828 h 6827"/>
                <a:gd name="T20" fmla="*/ 4194 w 6827"/>
                <a:gd name="T21" fmla="*/ 3316 h 6827"/>
                <a:gd name="T22" fmla="*/ 3706 w 6827"/>
                <a:gd name="T23" fmla="*/ 2828 h 6827"/>
                <a:gd name="T24" fmla="*/ 3706 w 6827"/>
                <a:gd name="T25" fmla="*/ 585 h 6827"/>
                <a:gd name="T26" fmla="*/ 2146 w 6827"/>
                <a:gd name="T27" fmla="*/ 585 h 6827"/>
                <a:gd name="T28" fmla="*/ 3121 w 6827"/>
                <a:gd name="T29" fmla="*/ 585 h 6827"/>
                <a:gd name="T30" fmla="*/ 3121 w 6827"/>
                <a:gd name="T31" fmla="*/ 2828 h 6827"/>
                <a:gd name="T32" fmla="*/ 2633 w 6827"/>
                <a:gd name="T33" fmla="*/ 3316 h 6827"/>
                <a:gd name="T34" fmla="*/ 2146 w 6827"/>
                <a:gd name="T35" fmla="*/ 2828 h 6827"/>
                <a:gd name="T36" fmla="*/ 2146 w 6827"/>
                <a:gd name="T37" fmla="*/ 585 h 6827"/>
                <a:gd name="T38" fmla="*/ 585 w 6827"/>
                <a:gd name="T39" fmla="*/ 585 h 6827"/>
                <a:gd name="T40" fmla="*/ 1560 w 6827"/>
                <a:gd name="T41" fmla="*/ 585 h 6827"/>
                <a:gd name="T42" fmla="*/ 1560 w 6827"/>
                <a:gd name="T43" fmla="*/ 2828 h 6827"/>
                <a:gd name="T44" fmla="*/ 1073 w 6827"/>
                <a:gd name="T45" fmla="*/ 3316 h 6827"/>
                <a:gd name="T46" fmla="*/ 585 w 6827"/>
                <a:gd name="T47" fmla="*/ 2828 h 6827"/>
                <a:gd name="T48" fmla="*/ 585 w 6827"/>
                <a:gd name="T49" fmla="*/ 585 h 6827"/>
                <a:gd name="T50" fmla="*/ 3706 w 6827"/>
                <a:gd name="T51" fmla="*/ 6242 h 6827"/>
                <a:gd name="T52" fmla="*/ 3121 w 6827"/>
                <a:gd name="T53" fmla="*/ 6242 h 6827"/>
                <a:gd name="T54" fmla="*/ 3121 w 6827"/>
                <a:gd name="T55" fmla="*/ 5266 h 6827"/>
                <a:gd name="T56" fmla="*/ 3706 w 6827"/>
                <a:gd name="T57" fmla="*/ 5266 h 6827"/>
                <a:gd name="T58" fmla="*/ 3706 w 6827"/>
                <a:gd name="T59" fmla="*/ 6242 h 6827"/>
                <a:gd name="T60" fmla="*/ 6242 w 6827"/>
                <a:gd name="T61" fmla="*/ 6242 h 6827"/>
                <a:gd name="T62" fmla="*/ 4291 w 6827"/>
                <a:gd name="T63" fmla="*/ 6242 h 6827"/>
                <a:gd name="T64" fmla="*/ 4291 w 6827"/>
                <a:gd name="T65" fmla="*/ 4681 h 6827"/>
                <a:gd name="T66" fmla="*/ 2536 w 6827"/>
                <a:gd name="T67" fmla="*/ 4681 h 6827"/>
                <a:gd name="T68" fmla="*/ 2536 w 6827"/>
                <a:gd name="T69" fmla="*/ 6242 h 6827"/>
                <a:gd name="T70" fmla="*/ 585 w 6827"/>
                <a:gd name="T71" fmla="*/ 6242 h 6827"/>
                <a:gd name="T72" fmla="*/ 585 w 6827"/>
                <a:gd name="T73" fmla="*/ 3783 h 6827"/>
                <a:gd name="T74" fmla="*/ 1073 w 6827"/>
                <a:gd name="T75" fmla="*/ 3901 h 6827"/>
                <a:gd name="T76" fmla="*/ 1853 w 6827"/>
                <a:gd name="T77" fmla="*/ 3563 h 6827"/>
                <a:gd name="T78" fmla="*/ 2633 w 6827"/>
                <a:gd name="T79" fmla="*/ 3901 h 6827"/>
                <a:gd name="T80" fmla="*/ 3413 w 6827"/>
                <a:gd name="T81" fmla="*/ 3563 h 6827"/>
                <a:gd name="T82" fmla="*/ 4194 w 6827"/>
                <a:gd name="T83" fmla="*/ 3901 h 6827"/>
                <a:gd name="T84" fmla="*/ 4974 w 6827"/>
                <a:gd name="T85" fmla="*/ 3563 h 6827"/>
                <a:gd name="T86" fmla="*/ 5754 w 6827"/>
                <a:gd name="T87" fmla="*/ 3901 h 6827"/>
                <a:gd name="T88" fmla="*/ 6241 w 6827"/>
                <a:gd name="T89" fmla="*/ 3783 h 6827"/>
                <a:gd name="T90" fmla="*/ 6241 w 6827"/>
                <a:gd name="T91" fmla="*/ 6242 h 6827"/>
                <a:gd name="T92" fmla="*/ 6242 w 6827"/>
                <a:gd name="T93" fmla="*/ 6242 h 6827"/>
                <a:gd name="T94" fmla="*/ 6242 w 6827"/>
                <a:gd name="T95" fmla="*/ 2828 h 6827"/>
                <a:gd name="T96" fmla="*/ 5754 w 6827"/>
                <a:gd name="T97" fmla="*/ 3316 h 6827"/>
                <a:gd name="T98" fmla="*/ 5266 w 6827"/>
                <a:gd name="T99" fmla="*/ 2828 h 6827"/>
                <a:gd name="T100" fmla="*/ 5266 w 6827"/>
                <a:gd name="T101" fmla="*/ 585 h 6827"/>
                <a:gd name="T102" fmla="*/ 6242 w 6827"/>
                <a:gd name="T103" fmla="*/ 585 h 6827"/>
                <a:gd name="T104" fmla="*/ 6242 w 6827"/>
                <a:gd name="T105" fmla="*/ 282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27" h="6827">
                  <a:moveTo>
                    <a:pt x="0" y="0"/>
                  </a:moveTo>
                  <a:lnTo>
                    <a:pt x="0" y="2828"/>
                  </a:lnTo>
                  <a:lnTo>
                    <a:pt x="0" y="6827"/>
                  </a:lnTo>
                  <a:lnTo>
                    <a:pt x="6827" y="6827"/>
                  </a:lnTo>
                  <a:lnTo>
                    <a:pt x="6827" y="2828"/>
                  </a:lnTo>
                  <a:lnTo>
                    <a:pt x="6827" y="0"/>
                  </a:lnTo>
                  <a:lnTo>
                    <a:pt x="0" y="0"/>
                  </a:lnTo>
                  <a:close/>
                  <a:moveTo>
                    <a:pt x="3706" y="585"/>
                  </a:moveTo>
                  <a:lnTo>
                    <a:pt x="4681" y="585"/>
                  </a:lnTo>
                  <a:lnTo>
                    <a:pt x="4681" y="2828"/>
                  </a:lnTo>
                  <a:cubicBezTo>
                    <a:pt x="4681" y="3097"/>
                    <a:pt x="4462" y="3316"/>
                    <a:pt x="4194" y="3316"/>
                  </a:cubicBezTo>
                  <a:cubicBezTo>
                    <a:pt x="3925" y="3316"/>
                    <a:pt x="3706" y="3097"/>
                    <a:pt x="3706" y="2828"/>
                  </a:cubicBezTo>
                  <a:lnTo>
                    <a:pt x="3706" y="585"/>
                  </a:lnTo>
                  <a:close/>
                  <a:moveTo>
                    <a:pt x="2146" y="585"/>
                  </a:moveTo>
                  <a:lnTo>
                    <a:pt x="3121" y="585"/>
                  </a:lnTo>
                  <a:lnTo>
                    <a:pt x="3121" y="2828"/>
                  </a:lnTo>
                  <a:cubicBezTo>
                    <a:pt x="3121" y="3097"/>
                    <a:pt x="2902" y="3316"/>
                    <a:pt x="2633" y="3316"/>
                  </a:cubicBezTo>
                  <a:cubicBezTo>
                    <a:pt x="2364" y="3316"/>
                    <a:pt x="2146" y="3097"/>
                    <a:pt x="2146" y="2828"/>
                  </a:cubicBezTo>
                  <a:lnTo>
                    <a:pt x="2146" y="585"/>
                  </a:lnTo>
                  <a:close/>
                  <a:moveTo>
                    <a:pt x="585" y="585"/>
                  </a:moveTo>
                  <a:lnTo>
                    <a:pt x="1560" y="585"/>
                  </a:lnTo>
                  <a:lnTo>
                    <a:pt x="1560" y="2828"/>
                  </a:lnTo>
                  <a:cubicBezTo>
                    <a:pt x="1560" y="3097"/>
                    <a:pt x="1342" y="3316"/>
                    <a:pt x="1073" y="3316"/>
                  </a:cubicBezTo>
                  <a:cubicBezTo>
                    <a:pt x="804" y="3316"/>
                    <a:pt x="585" y="3097"/>
                    <a:pt x="585" y="2828"/>
                  </a:cubicBezTo>
                  <a:lnTo>
                    <a:pt x="585" y="585"/>
                  </a:lnTo>
                  <a:close/>
                  <a:moveTo>
                    <a:pt x="3706" y="6242"/>
                  </a:moveTo>
                  <a:lnTo>
                    <a:pt x="3121" y="6242"/>
                  </a:lnTo>
                  <a:lnTo>
                    <a:pt x="3121" y="5266"/>
                  </a:lnTo>
                  <a:lnTo>
                    <a:pt x="3706" y="5266"/>
                  </a:lnTo>
                  <a:lnTo>
                    <a:pt x="3706" y="6242"/>
                  </a:lnTo>
                  <a:close/>
                  <a:moveTo>
                    <a:pt x="6242" y="6242"/>
                  </a:moveTo>
                  <a:lnTo>
                    <a:pt x="4291" y="6242"/>
                  </a:lnTo>
                  <a:lnTo>
                    <a:pt x="4291" y="4681"/>
                  </a:lnTo>
                  <a:lnTo>
                    <a:pt x="2536" y="4681"/>
                  </a:lnTo>
                  <a:lnTo>
                    <a:pt x="2536" y="6242"/>
                  </a:lnTo>
                  <a:lnTo>
                    <a:pt x="585" y="6242"/>
                  </a:lnTo>
                  <a:lnTo>
                    <a:pt x="585" y="3783"/>
                  </a:lnTo>
                  <a:cubicBezTo>
                    <a:pt x="732" y="3858"/>
                    <a:pt x="897" y="3901"/>
                    <a:pt x="1073" y="3901"/>
                  </a:cubicBezTo>
                  <a:cubicBezTo>
                    <a:pt x="1380" y="3901"/>
                    <a:pt x="1657" y="3771"/>
                    <a:pt x="1853" y="3563"/>
                  </a:cubicBezTo>
                  <a:cubicBezTo>
                    <a:pt x="2049" y="3771"/>
                    <a:pt x="2326" y="3901"/>
                    <a:pt x="2633" y="3901"/>
                  </a:cubicBezTo>
                  <a:cubicBezTo>
                    <a:pt x="2940" y="3901"/>
                    <a:pt x="3218" y="3771"/>
                    <a:pt x="3413" y="3563"/>
                  </a:cubicBezTo>
                  <a:cubicBezTo>
                    <a:pt x="3609" y="3771"/>
                    <a:pt x="3886" y="3901"/>
                    <a:pt x="4194" y="3901"/>
                  </a:cubicBezTo>
                  <a:cubicBezTo>
                    <a:pt x="4501" y="3901"/>
                    <a:pt x="4778" y="3771"/>
                    <a:pt x="4974" y="3563"/>
                  </a:cubicBezTo>
                  <a:cubicBezTo>
                    <a:pt x="5169" y="3771"/>
                    <a:pt x="5447" y="3901"/>
                    <a:pt x="5754" y="3901"/>
                  </a:cubicBezTo>
                  <a:cubicBezTo>
                    <a:pt x="5929" y="3901"/>
                    <a:pt x="6095" y="3858"/>
                    <a:pt x="6241" y="3783"/>
                  </a:cubicBezTo>
                  <a:lnTo>
                    <a:pt x="6241" y="6242"/>
                  </a:lnTo>
                  <a:lnTo>
                    <a:pt x="6242" y="6242"/>
                  </a:lnTo>
                  <a:close/>
                  <a:moveTo>
                    <a:pt x="6242" y="2828"/>
                  </a:moveTo>
                  <a:cubicBezTo>
                    <a:pt x="6242" y="3097"/>
                    <a:pt x="6023" y="3316"/>
                    <a:pt x="5754" y="3316"/>
                  </a:cubicBezTo>
                  <a:cubicBezTo>
                    <a:pt x="5485" y="3316"/>
                    <a:pt x="5266" y="3097"/>
                    <a:pt x="5266" y="2828"/>
                  </a:cubicBezTo>
                  <a:lnTo>
                    <a:pt x="5266" y="585"/>
                  </a:lnTo>
                  <a:lnTo>
                    <a:pt x="6242" y="585"/>
                  </a:lnTo>
                  <a:lnTo>
                    <a:pt x="6242" y="2828"/>
                  </a:lnTo>
                  <a:close/>
                </a:path>
              </a:pathLst>
            </a:custGeom>
            <a:solidFill>
              <a:srgbClr val="79C2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51" name="直接箭头连接符 50"/>
          <p:cNvCxnSpPr/>
          <p:nvPr/>
        </p:nvCxnSpPr>
        <p:spPr>
          <a:xfrm>
            <a:off x="3035999" y="2435728"/>
            <a:ext cx="2016000" cy="918386"/>
          </a:xfrm>
          <a:prstGeom prst="straightConnector1">
            <a:avLst/>
          </a:prstGeom>
          <a:noFill/>
          <a:ln w="9525" cap="flat" cmpd="sng" algn="ctr">
            <a:solidFill>
              <a:srgbClr val="329DD1">
                <a:lumMod val="60000"/>
                <a:lumOff val="40000"/>
              </a:srgbClr>
            </a:solidFill>
            <a:prstDash val="dash"/>
            <a:tailEnd type="triangle"/>
          </a:ln>
          <a:effectLst/>
        </p:spPr>
      </p:cxnSp>
      <p:sp>
        <p:nvSpPr>
          <p:cNvPr id="52" name="矩形: 圆角 51"/>
          <p:cNvSpPr/>
          <p:nvPr/>
        </p:nvSpPr>
        <p:spPr>
          <a:xfrm>
            <a:off x="1344000" y="1578568"/>
            <a:ext cx="4752000" cy="2571482"/>
          </a:xfrm>
          <a:prstGeom prst="roundRect">
            <a:avLst>
              <a:gd name="adj" fmla="val 4088"/>
            </a:avLst>
          </a:prstGeom>
          <a:gradFill>
            <a:gsLst>
              <a:gs pos="100000">
                <a:srgbClr val="329DD1">
                  <a:lumMod val="20000"/>
                  <a:lumOff val="80000"/>
                  <a:alpha val="10000"/>
                </a:srgbClr>
              </a:gs>
              <a:gs pos="100000">
                <a:srgbClr val="0E3259">
                  <a:lumMod val="75000"/>
                </a:srgbClr>
              </a:gs>
            </a:gsLst>
            <a:lin ang="5400000" scaled="1"/>
          </a:gradFill>
          <a:ln w="25400" cap="flat" cmpd="sng" algn="ctr">
            <a:solidFill>
              <a:srgbClr val="0F9DA6">
                <a:lumMod val="60000"/>
                <a:lumOff val="40000"/>
              </a:srgbClr>
            </a:solidFill>
            <a:prstDash val="solid"/>
          </a:ln>
          <a:effectLst>
            <a:outerShdw blurRad="787400" dist="660400" dir="5400000" sx="87000" sy="87000" algn="t" rotWithShape="0">
              <a:srgbClr val="329DD1">
                <a:alpha val="42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812000" y="3966372"/>
            <a:ext cx="2563821" cy="353776"/>
            <a:chOff x="2823355" y="3877391"/>
            <a:chExt cx="2144854" cy="416032"/>
          </a:xfrm>
        </p:grpSpPr>
        <p:sp>
          <p:nvSpPr>
            <p:cNvPr id="54" name="矩形: 圆角 53"/>
            <p:cNvSpPr/>
            <p:nvPr/>
          </p:nvSpPr>
          <p:spPr>
            <a:xfrm>
              <a:off x="2823355" y="3877391"/>
              <a:ext cx="1927492" cy="416032"/>
            </a:xfrm>
            <a:prstGeom prst="roundRect">
              <a:avLst/>
            </a:prstGeom>
            <a:solidFill>
              <a:srgbClr val="13406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5" name="Text1"/>
            <p:cNvSpPr txBox="1"/>
            <p:nvPr/>
          </p:nvSpPr>
          <p:spPr>
            <a:xfrm>
              <a:off x="2854840" y="3931755"/>
              <a:ext cx="2113369" cy="333214"/>
            </a:xfrm>
            <a:prstGeom prst="rect">
              <a:avLst/>
            </a:prstGeom>
            <a:gradFill>
              <a:gsLst>
                <a:gs pos="100000">
                  <a:srgbClr val="0F9DA6">
                    <a:lumMod val="60000"/>
                    <a:lumOff val="40000"/>
                  </a:srgbClr>
                </a:gs>
                <a:gs pos="0">
                  <a:srgbClr val="329DD1">
                    <a:lumMod val="20000"/>
                    <a:lumOff val="80000"/>
                    <a:alpha val="10000"/>
                  </a:srgbClr>
                </a:gs>
                <a:gs pos="100000">
                  <a:srgbClr val="329DD1">
                    <a:lumMod val="20000"/>
                    <a:lumOff val="80000"/>
                    <a:alpha val="10000"/>
                  </a:srgbClr>
                </a:gs>
                <a:gs pos="100000">
                  <a:srgbClr val="0E3259">
                    <a:lumMod val="75000"/>
                  </a:srgbClr>
                </a:gs>
              </a:gsLst>
              <a:lin ang="5400000" scaled="1"/>
            </a:gradFill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蜀海高密度一车多点</a:t>
              </a:r>
              <a:endPara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979059" y="1646450"/>
            <a:ext cx="2982522" cy="2587410"/>
            <a:chOff x="6171117" y="1202756"/>
            <a:chExt cx="5637012" cy="4890244"/>
          </a:xfrm>
        </p:grpSpPr>
        <p:grpSp>
          <p:nvGrpSpPr>
            <p:cNvPr id="74" name="组合 73"/>
            <p:cNvGrpSpPr/>
            <p:nvPr/>
          </p:nvGrpSpPr>
          <p:grpSpPr>
            <a:xfrm>
              <a:off x="6171117" y="1202756"/>
              <a:ext cx="5637012" cy="4890244"/>
              <a:chOff x="1125195" y="2257998"/>
              <a:chExt cx="3206650" cy="2585044"/>
            </a:xfrm>
          </p:grpSpPr>
          <p:sp>
            <p:nvSpPr>
              <p:cNvPr id="86" name="任意多边形: 形状 85"/>
              <p:cNvSpPr/>
              <p:nvPr/>
            </p:nvSpPr>
            <p:spPr>
              <a:xfrm rot="5400000">
                <a:off x="4093829" y="2255702"/>
                <a:ext cx="235719" cy="240312"/>
              </a:xfrm>
              <a:custGeom>
                <a:avLst/>
                <a:gdLst>
                  <a:gd name="connsiteX0" fmla="*/ 0 w 283785"/>
                  <a:gd name="connsiteY0" fmla="*/ 0 h 261901"/>
                  <a:gd name="connsiteX1" fmla="*/ 283785 w 283785"/>
                  <a:gd name="connsiteY1" fmla="*/ 0 h 261901"/>
                  <a:gd name="connsiteX2" fmla="*/ 283785 w 283785"/>
                  <a:gd name="connsiteY2" fmla="*/ 261901 h 261901"/>
                  <a:gd name="connsiteX3" fmla="*/ 0 w 283785"/>
                  <a:gd name="connsiteY3" fmla="*/ 261901 h 26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785" h="261901">
                    <a:moveTo>
                      <a:pt x="0" y="0"/>
                    </a:moveTo>
                    <a:lnTo>
                      <a:pt x="283785" y="0"/>
                    </a:lnTo>
                    <a:lnTo>
                      <a:pt x="283785" y="261901"/>
                    </a:lnTo>
                    <a:lnTo>
                      <a:pt x="0" y="261901"/>
                    </a:lnTo>
                    <a:close/>
                  </a:path>
                </a:pathLst>
              </a:custGeom>
              <a:solidFill>
                <a:srgbClr val="38ACBF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A68A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OPPOSans R"/>
                  <a:ea typeface="OPPOSans R"/>
                </a:endParaRPr>
              </a:p>
            </p:txBody>
          </p:sp>
          <p:sp>
            <p:nvSpPr>
              <p:cNvPr id="87" name="任意多边形: 形状 86"/>
              <p:cNvSpPr/>
              <p:nvPr/>
            </p:nvSpPr>
            <p:spPr>
              <a:xfrm rot="5400000">
                <a:off x="4093829" y="4605027"/>
                <a:ext cx="235719" cy="240312"/>
              </a:xfrm>
              <a:custGeom>
                <a:avLst/>
                <a:gdLst>
                  <a:gd name="connsiteX0" fmla="*/ 0 w 283785"/>
                  <a:gd name="connsiteY0" fmla="*/ 0 h 261901"/>
                  <a:gd name="connsiteX1" fmla="*/ 283785 w 283785"/>
                  <a:gd name="connsiteY1" fmla="*/ 0 h 261901"/>
                  <a:gd name="connsiteX2" fmla="*/ 283785 w 283785"/>
                  <a:gd name="connsiteY2" fmla="*/ 261901 h 261901"/>
                  <a:gd name="connsiteX3" fmla="*/ 0 w 283785"/>
                  <a:gd name="connsiteY3" fmla="*/ 261901 h 26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785" h="261901">
                    <a:moveTo>
                      <a:pt x="0" y="0"/>
                    </a:moveTo>
                    <a:lnTo>
                      <a:pt x="283785" y="0"/>
                    </a:lnTo>
                    <a:lnTo>
                      <a:pt x="283785" y="261901"/>
                    </a:lnTo>
                    <a:lnTo>
                      <a:pt x="0" y="261901"/>
                    </a:lnTo>
                    <a:close/>
                  </a:path>
                </a:pathLst>
              </a:custGeom>
              <a:solidFill>
                <a:srgbClr val="38ACBF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A68A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OPPOSans R"/>
                  <a:ea typeface="OPPOSans R"/>
                </a:endParaRPr>
              </a:p>
            </p:txBody>
          </p:sp>
          <p:sp>
            <p:nvSpPr>
              <p:cNvPr id="88" name="任意多边形: 形状 87"/>
              <p:cNvSpPr/>
              <p:nvPr/>
            </p:nvSpPr>
            <p:spPr>
              <a:xfrm rot="5400000">
                <a:off x="1127491" y="2255702"/>
                <a:ext cx="235719" cy="240312"/>
              </a:xfrm>
              <a:custGeom>
                <a:avLst/>
                <a:gdLst>
                  <a:gd name="connsiteX0" fmla="*/ 0 w 283785"/>
                  <a:gd name="connsiteY0" fmla="*/ 0 h 261901"/>
                  <a:gd name="connsiteX1" fmla="*/ 283785 w 283785"/>
                  <a:gd name="connsiteY1" fmla="*/ 0 h 261901"/>
                  <a:gd name="connsiteX2" fmla="*/ 283785 w 283785"/>
                  <a:gd name="connsiteY2" fmla="*/ 261901 h 261901"/>
                  <a:gd name="connsiteX3" fmla="*/ 0 w 283785"/>
                  <a:gd name="connsiteY3" fmla="*/ 261901 h 26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785" h="261901">
                    <a:moveTo>
                      <a:pt x="0" y="0"/>
                    </a:moveTo>
                    <a:lnTo>
                      <a:pt x="283785" y="0"/>
                    </a:lnTo>
                    <a:lnTo>
                      <a:pt x="283785" y="261901"/>
                    </a:lnTo>
                    <a:lnTo>
                      <a:pt x="0" y="261901"/>
                    </a:lnTo>
                    <a:close/>
                  </a:path>
                </a:pathLst>
              </a:custGeom>
              <a:solidFill>
                <a:srgbClr val="38ACBF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A68A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OPPOSans R"/>
                  <a:ea typeface="OPPOSans R"/>
                </a:endParaRPr>
              </a:p>
            </p:txBody>
          </p:sp>
          <p:sp>
            <p:nvSpPr>
              <p:cNvPr id="89" name="任意多边形: 形状 88"/>
              <p:cNvSpPr/>
              <p:nvPr/>
            </p:nvSpPr>
            <p:spPr>
              <a:xfrm rot="5400000">
                <a:off x="1127491" y="4605027"/>
                <a:ext cx="235719" cy="240312"/>
              </a:xfrm>
              <a:custGeom>
                <a:avLst/>
                <a:gdLst>
                  <a:gd name="connsiteX0" fmla="*/ 0 w 283785"/>
                  <a:gd name="connsiteY0" fmla="*/ 0 h 261901"/>
                  <a:gd name="connsiteX1" fmla="*/ 283785 w 283785"/>
                  <a:gd name="connsiteY1" fmla="*/ 0 h 261901"/>
                  <a:gd name="connsiteX2" fmla="*/ 283785 w 283785"/>
                  <a:gd name="connsiteY2" fmla="*/ 261901 h 261901"/>
                  <a:gd name="connsiteX3" fmla="*/ 0 w 283785"/>
                  <a:gd name="connsiteY3" fmla="*/ 261901 h 26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785" h="261901">
                    <a:moveTo>
                      <a:pt x="0" y="0"/>
                    </a:moveTo>
                    <a:lnTo>
                      <a:pt x="283785" y="0"/>
                    </a:lnTo>
                    <a:lnTo>
                      <a:pt x="283785" y="261901"/>
                    </a:lnTo>
                    <a:lnTo>
                      <a:pt x="0" y="261901"/>
                    </a:lnTo>
                    <a:close/>
                  </a:path>
                </a:pathLst>
              </a:custGeom>
              <a:solidFill>
                <a:srgbClr val="38ACBF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A68A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OPPOSans R"/>
                  <a:ea typeface="OPPOSans R"/>
                </a:endParaRPr>
              </a:p>
            </p:txBody>
          </p:sp>
        </p:grpSp>
        <p:sp>
          <p:nvSpPr>
            <p:cNvPr id="75" name="Title"/>
            <p:cNvSpPr/>
            <p:nvPr/>
          </p:nvSpPr>
          <p:spPr>
            <a:xfrm>
              <a:off x="6253183" y="1288274"/>
              <a:ext cx="5458816" cy="4734066"/>
            </a:xfrm>
            <a:prstGeom prst="rect">
              <a:avLst/>
            </a:prstGeom>
            <a:solidFill>
              <a:srgbClr val="0A68A0">
                <a:alpha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91440" tIns="45720" rIns="91440" bIns="45720" rtlCol="0" anchor="ctr" anchorCtr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6312000" y="1341000"/>
              <a:ext cx="5328000" cy="4614060"/>
              <a:chOff x="5808000" y="1125000"/>
              <a:chExt cx="5328000" cy="4614060"/>
            </a:xfrm>
            <a:effectLst>
              <a:glow rad="342900">
                <a:srgbClr val="0A68A0">
                  <a:satMod val="175000"/>
                  <a:alpha val="40000"/>
                </a:srgbClr>
              </a:glow>
            </a:effectLst>
          </p:grpSpPr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08000" y="1125000"/>
                <a:ext cx="5326340" cy="4614060"/>
              </a:xfrm>
              <a:prstGeom prst="rect">
                <a:avLst/>
              </a:prstGeom>
              <a:effectLst>
                <a:softEdge rad="0"/>
              </a:effectLst>
            </p:spPr>
          </p:pic>
          <p:sp>
            <p:nvSpPr>
              <p:cNvPr id="78" name="流程图: 接点 77"/>
              <p:cNvSpPr/>
              <p:nvPr/>
            </p:nvSpPr>
            <p:spPr>
              <a:xfrm>
                <a:off x="6600000" y="1125000"/>
                <a:ext cx="4536000" cy="4536000"/>
              </a:xfrm>
              <a:prstGeom prst="flowChartConnector">
                <a:avLst/>
              </a:prstGeom>
              <a:solidFill>
                <a:srgbClr val="329DD1">
                  <a:alpha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杭州中心仓覆盖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9" name="流程图: 接点 78"/>
              <p:cNvSpPr/>
              <p:nvPr/>
            </p:nvSpPr>
            <p:spPr>
              <a:xfrm>
                <a:off x="9160149" y="1792212"/>
                <a:ext cx="1584000" cy="1584000"/>
              </a:xfrm>
              <a:prstGeom prst="flowChartConnector">
                <a:avLst/>
              </a:prstGeom>
              <a:solidFill>
                <a:srgbClr val="F9BE6A">
                  <a:lumMod val="75000"/>
                  <a:alpha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宁波前置仓</a:t>
                </a:r>
                <a:endPara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0" name="星形: 五角 79"/>
              <p:cNvSpPr/>
              <p:nvPr/>
            </p:nvSpPr>
            <p:spPr>
              <a:xfrm>
                <a:off x="8616000" y="5085000"/>
                <a:ext cx="286340" cy="288000"/>
              </a:xfrm>
              <a:prstGeom prst="star5">
                <a:avLst/>
              </a:prstGeom>
              <a:solidFill>
                <a:srgbClr val="ED745E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1" name="对话气泡: 矩形 80"/>
              <p:cNvSpPr/>
              <p:nvPr/>
            </p:nvSpPr>
            <p:spPr>
              <a:xfrm>
                <a:off x="8904000" y="5153839"/>
                <a:ext cx="1688506" cy="363161"/>
              </a:xfrm>
              <a:prstGeom prst="wedgeRectCallou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品牌门店</a:t>
                </a:r>
                <a:endPara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2" name="iconfont-11424-5390806"/>
              <p:cNvSpPr/>
              <p:nvPr/>
            </p:nvSpPr>
            <p:spPr>
              <a:xfrm>
                <a:off x="8544000" y="2791238"/>
                <a:ext cx="602850" cy="455447"/>
              </a:xfrm>
              <a:custGeom>
                <a:avLst/>
                <a:gdLst>
                  <a:gd name="T0" fmla="*/ 9856 w 11392"/>
                  <a:gd name="T1" fmla="*/ 5632 h 11520"/>
                  <a:gd name="T2" fmla="*/ 9856 w 11392"/>
                  <a:gd name="T3" fmla="*/ 11520 h 11520"/>
                  <a:gd name="T4" fmla="*/ 1664 w 11392"/>
                  <a:gd name="T5" fmla="*/ 11520 h 11520"/>
                  <a:gd name="T6" fmla="*/ 1664 w 11392"/>
                  <a:gd name="T7" fmla="*/ 5632 h 11520"/>
                  <a:gd name="T8" fmla="*/ 0 w 11392"/>
                  <a:gd name="T9" fmla="*/ 5632 h 11520"/>
                  <a:gd name="T10" fmla="*/ 5696 w 11392"/>
                  <a:gd name="T11" fmla="*/ 0 h 11520"/>
                  <a:gd name="T12" fmla="*/ 11392 w 11392"/>
                  <a:gd name="T13" fmla="*/ 5632 h 11520"/>
                  <a:gd name="T14" fmla="*/ 9856 w 11392"/>
                  <a:gd name="T15" fmla="*/ 5632 h 11520"/>
                  <a:gd name="T16" fmla="*/ 1280 w 11392"/>
                  <a:gd name="T17" fmla="*/ 4992 h 11520"/>
                  <a:gd name="T18" fmla="*/ 2304 w 11392"/>
                  <a:gd name="T19" fmla="*/ 4992 h 11520"/>
                  <a:gd name="T20" fmla="*/ 2304 w 11392"/>
                  <a:gd name="T21" fmla="*/ 10880 h 11520"/>
                  <a:gd name="T22" fmla="*/ 9216 w 11392"/>
                  <a:gd name="T23" fmla="*/ 10880 h 11520"/>
                  <a:gd name="T24" fmla="*/ 9216 w 11392"/>
                  <a:gd name="T25" fmla="*/ 4992 h 11520"/>
                  <a:gd name="T26" fmla="*/ 10112 w 11392"/>
                  <a:gd name="T27" fmla="*/ 4992 h 11520"/>
                  <a:gd name="T28" fmla="*/ 5696 w 11392"/>
                  <a:gd name="T29" fmla="*/ 640 h 11520"/>
                  <a:gd name="T30" fmla="*/ 1280 w 11392"/>
                  <a:gd name="T31" fmla="*/ 4992 h 11520"/>
                  <a:gd name="T32" fmla="*/ 7232 w 11392"/>
                  <a:gd name="T33" fmla="*/ 9024 h 11520"/>
                  <a:gd name="T34" fmla="*/ 8768 w 11392"/>
                  <a:gd name="T35" fmla="*/ 9024 h 11520"/>
                  <a:gd name="T36" fmla="*/ 8768 w 11392"/>
                  <a:gd name="T37" fmla="*/ 10560 h 11520"/>
                  <a:gd name="T38" fmla="*/ 7232 w 11392"/>
                  <a:gd name="T39" fmla="*/ 10560 h 11520"/>
                  <a:gd name="T40" fmla="*/ 7232 w 11392"/>
                  <a:gd name="T41" fmla="*/ 9024 h 11520"/>
                  <a:gd name="T42" fmla="*/ 4992 w 11392"/>
                  <a:gd name="T43" fmla="*/ 9024 h 11520"/>
                  <a:gd name="T44" fmla="*/ 6528 w 11392"/>
                  <a:gd name="T45" fmla="*/ 9024 h 11520"/>
                  <a:gd name="T46" fmla="*/ 6528 w 11392"/>
                  <a:gd name="T47" fmla="*/ 10560 h 11520"/>
                  <a:gd name="T48" fmla="*/ 4992 w 11392"/>
                  <a:gd name="T49" fmla="*/ 10560 h 11520"/>
                  <a:gd name="T50" fmla="*/ 4992 w 11392"/>
                  <a:gd name="T51" fmla="*/ 9024 h 11520"/>
                  <a:gd name="T52" fmla="*/ 4992 w 11392"/>
                  <a:gd name="T53" fmla="*/ 6848 h 11520"/>
                  <a:gd name="T54" fmla="*/ 6528 w 11392"/>
                  <a:gd name="T55" fmla="*/ 6848 h 11520"/>
                  <a:gd name="T56" fmla="*/ 6528 w 11392"/>
                  <a:gd name="T57" fmla="*/ 8384 h 11520"/>
                  <a:gd name="T58" fmla="*/ 4992 w 11392"/>
                  <a:gd name="T59" fmla="*/ 8384 h 11520"/>
                  <a:gd name="T60" fmla="*/ 4992 w 11392"/>
                  <a:gd name="T61" fmla="*/ 6848 h 11520"/>
                  <a:gd name="T62" fmla="*/ 2752 w 11392"/>
                  <a:gd name="T63" fmla="*/ 9024 h 11520"/>
                  <a:gd name="T64" fmla="*/ 4288 w 11392"/>
                  <a:gd name="T65" fmla="*/ 9024 h 11520"/>
                  <a:gd name="T66" fmla="*/ 4288 w 11392"/>
                  <a:gd name="T67" fmla="*/ 10560 h 11520"/>
                  <a:gd name="T68" fmla="*/ 2752 w 11392"/>
                  <a:gd name="T69" fmla="*/ 10560 h 11520"/>
                  <a:gd name="T70" fmla="*/ 2752 w 11392"/>
                  <a:gd name="T71" fmla="*/ 9024 h 11520"/>
                  <a:gd name="T72" fmla="*/ 2752 w 11392"/>
                  <a:gd name="T73" fmla="*/ 6848 h 11520"/>
                  <a:gd name="T74" fmla="*/ 4288 w 11392"/>
                  <a:gd name="T75" fmla="*/ 6848 h 11520"/>
                  <a:gd name="T76" fmla="*/ 4288 w 11392"/>
                  <a:gd name="T77" fmla="*/ 8384 h 11520"/>
                  <a:gd name="T78" fmla="*/ 2752 w 11392"/>
                  <a:gd name="T79" fmla="*/ 8384 h 11520"/>
                  <a:gd name="T80" fmla="*/ 2752 w 11392"/>
                  <a:gd name="T81" fmla="*/ 6848 h 11520"/>
                  <a:gd name="T82" fmla="*/ 2752 w 11392"/>
                  <a:gd name="T83" fmla="*/ 4672 h 11520"/>
                  <a:gd name="T84" fmla="*/ 4288 w 11392"/>
                  <a:gd name="T85" fmla="*/ 4672 h 11520"/>
                  <a:gd name="T86" fmla="*/ 4288 w 11392"/>
                  <a:gd name="T87" fmla="*/ 6208 h 11520"/>
                  <a:gd name="T88" fmla="*/ 2752 w 11392"/>
                  <a:gd name="T89" fmla="*/ 6208 h 11520"/>
                  <a:gd name="T90" fmla="*/ 2752 w 11392"/>
                  <a:gd name="T91" fmla="*/ 4672 h 11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392" h="11520">
                    <a:moveTo>
                      <a:pt x="9856" y="5632"/>
                    </a:moveTo>
                    <a:lnTo>
                      <a:pt x="9856" y="11520"/>
                    </a:lnTo>
                    <a:lnTo>
                      <a:pt x="1664" y="11520"/>
                    </a:lnTo>
                    <a:lnTo>
                      <a:pt x="1664" y="5632"/>
                    </a:lnTo>
                    <a:lnTo>
                      <a:pt x="0" y="5632"/>
                    </a:lnTo>
                    <a:lnTo>
                      <a:pt x="5696" y="0"/>
                    </a:lnTo>
                    <a:lnTo>
                      <a:pt x="11392" y="5632"/>
                    </a:lnTo>
                    <a:lnTo>
                      <a:pt x="9856" y="5632"/>
                    </a:lnTo>
                    <a:close/>
                    <a:moveTo>
                      <a:pt x="1280" y="4992"/>
                    </a:moveTo>
                    <a:lnTo>
                      <a:pt x="2304" y="4992"/>
                    </a:lnTo>
                    <a:lnTo>
                      <a:pt x="2304" y="10880"/>
                    </a:lnTo>
                    <a:lnTo>
                      <a:pt x="9216" y="10880"/>
                    </a:lnTo>
                    <a:lnTo>
                      <a:pt x="9216" y="4992"/>
                    </a:lnTo>
                    <a:lnTo>
                      <a:pt x="10112" y="4992"/>
                    </a:lnTo>
                    <a:lnTo>
                      <a:pt x="5696" y="640"/>
                    </a:lnTo>
                    <a:lnTo>
                      <a:pt x="1280" y="4992"/>
                    </a:lnTo>
                    <a:close/>
                    <a:moveTo>
                      <a:pt x="7232" y="9024"/>
                    </a:moveTo>
                    <a:lnTo>
                      <a:pt x="8768" y="9024"/>
                    </a:lnTo>
                    <a:lnTo>
                      <a:pt x="8768" y="10560"/>
                    </a:lnTo>
                    <a:lnTo>
                      <a:pt x="7232" y="10560"/>
                    </a:lnTo>
                    <a:lnTo>
                      <a:pt x="7232" y="9024"/>
                    </a:lnTo>
                    <a:close/>
                    <a:moveTo>
                      <a:pt x="4992" y="9024"/>
                    </a:moveTo>
                    <a:lnTo>
                      <a:pt x="6528" y="9024"/>
                    </a:lnTo>
                    <a:lnTo>
                      <a:pt x="6528" y="10560"/>
                    </a:lnTo>
                    <a:lnTo>
                      <a:pt x="4992" y="10560"/>
                    </a:lnTo>
                    <a:lnTo>
                      <a:pt x="4992" y="9024"/>
                    </a:lnTo>
                    <a:close/>
                    <a:moveTo>
                      <a:pt x="4992" y="6848"/>
                    </a:moveTo>
                    <a:lnTo>
                      <a:pt x="6528" y="6848"/>
                    </a:lnTo>
                    <a:lnTo>
                      <a:pt x="6528" y="8384"/>
                    </a:lnTo>
                    <a:lnTo>
                      <a:pt x="4992" y="8384"/>
                    </a:lnTo>
                    <a:lnTo>
                      <a:pt x="4992" y="6848"/>
                    </a:lnTo>
                    <a:close/>
                    <a:moveTo>
                      <a:pt x="2752" y="9024"/>
                    </a:moveTo>
                    <a:lnTo>
                      <a:pt x="4288" y="9024"/>
                    </a:lnTo>
                    <a:lnTo>
                      <a:pt x="4288" y="10560"/>
                    </a:lnTo>
                    <a:lnTo>
                      <a:pt x="2752" y="10560"/>
                    </a:lnTo>
                    <a:lnTo>
                      <a:pt x="2752" y="9024"/>
                    </a:lnTo>
                    <a:close/>
                    <a:moveTo>
                      <a:pt x="2752" y="6848"/>
                    </a:moveTo>
                    <a:lnTo>
                      <a:pt x="4288" y="6848"/>
                    </a:lnTo>
                    <a:lnTo>
                      <a:pt x="4288" y="8384"/>
                    </a:lnTo>
                    <a:lnTo>
                      <a:pt x="2752" y="8384"/>
                    </a:lnTo>
                    <a:lnTo>
                      <a:pt x="2752" y="6848"/>
                    </a:lnTo>
                    <a:close/>
                    <a:moveTo>
                      <a:pt x="2752" y="4672"/>
                    </a:moveTo>
                    <a:lnTo>
                      <a:pt x="4288" y="4672"/>
                    </a:lnTo>
                    <a:lnTo>
                      <a:pt x="4288" y="6208"/>
                    </a:lnTo>
                    <a:lnTo>
                      <a:pt x="2752" y="6208"/>
                    </a:lnTo>
                    <a:lnTo>
                      <a:pt x="2752" y="4672"/>
                    </a:lnTo>
                    <a:close/>
                  </a:path>
                </a:pathLst>
              </a:custGeom>
              <a:solidFill>
                <a:srgbClr val="0A68A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3" name="iconfont-11442-3338422"/>
              <p:cNvSpPr/>
              <p:nvPr/>
            </p:nvSpPr>
            <p:spPr>
              <a:xfrm>
                <a:off x="8292000" y="4389310"/>
                <a:ext cx="648000" cy="344671"/>
              </a:xfrm>
              <a:custGeom>
                <a:avLst/>
                <a:gdLst>
                  <a:gd name="T0" fmla="*/ 12727 w 12817"/>
                  <a:gd name="T1" fmla="*/ 6381 h 12270"/>
                  <a:gd name="T2" fmla="*/ 6557 w 12817"/>
                  <a:gd name="T3" fmla="*/ 65 h 12270"/>
                  <a:gd name="T4" fmla="*/ 6405 w 12817"/>
                  <a:gd name="T5" fmla="*/ 0 h 12270"/>
                  <a:gd name="T6" fmla="*/ 6405 w 12817"/>
                  <a:gd name="T7" fmla="*/ 0 h 12270"/>
                  <a:gd name="T8" fmla="*/ 6253 w 12817"/>
                  <a:gd name="T9" fmla="*/ 65 h 12270"/>
                  <a:gd name="T10" fmla="*/ 77 w 12817"/>
                  <a:gd name="T11" fmla="*/ 6407 h 12270"/>
                  <a:gd name="T12" fmla="*/ 34 w 12817"/>
                  <a:gd name="T13" fmla="*/ 6637 h 12270"/>
                  <a:gd name="T14" fmla="*/ 229 w 12817"/>
                  <a:gd name="T15" fmla="*/ 6767 h 12270"/>
                  <a:gd name="T16" fmla="*/ 1372 w 12817"/>
                  <a:gd name="T17" fmla="*/ 6767 h 12270"/>
                  <a:gd name="T18" fmla="*/ 1372 w 12817"/>
                  <a:gd name="T19" fmla="*/ 12270 h 12270"/>
                  <a:gd name="T20" fmla="*/ 2372 w 12817"/>
                  <a:gd name="T21" fmla="*/ 12270 h 12270"/>
                  <a:gd name="T22" fmla="*/ 2372 w 12817"/>
                  <a:gd name="T23" fmla="*/ 5767 h 12270"/>
                  <a:gd name="T24" fmla="*/ 2096 w 12817"/>
                  <a:gd name="T25" fmla="*/ 5767 h 12270"/>
                  <a:gd name="T26" fmla="*/ 6406 w 12817"/>
                  <a:gd name="T27" fmla="*/ 1341 h 12270"/>
                  <a:gd name="T28" fmla="*/ 10729 w 12817"/>
                  <a:gd name="T29" fmla="*/ 5767 h 12270"/>
                  <a:gd name="T30" fmla="*/ 10512 w 12817"/>
                  <a:gd name="T31" fmla="*/ 5767 h 12270"/>
                  <a:gd name="T32" fmla="*/ 10512 w 12817"/>
                  <a:gd name="T33" fmla="*/ 12270 h 12270"/>
                  <a:gd name="T34" fmla="*/ 11512 w 12817"/>
                  <a:gd name="T35" fmla="*/ 12270 h 12270"/>
                  <a:gd name="T36" fmla="*/ 11512 w 12817"/>
                  <a:gd name="T37" fmla="*/ 6767 h 12270"/>
                  <a:gd name="T38" fmla="*/ 12600 w 12817"/>
                  <a:gd name="T39" fmla="*/ 6767 h 12270"/>
                  <a:gd name="T40" fmla="*/ 12605 w 12817"/>
                  <a:gd name="T41" fmla="*/ 6767 h 12270"/>
                  <a:gd name="T42" fmla="*/ 12817 w 12817"/>
                  <a:gd name="T43" fmla="*/ 6555 h 12270"/>
                  <a:gd name="T44" fmla="*/ 12727 w 12817"/>
                  <a:gd name="T45" fmla="*/ 6381 h 12270"/>
                  <a:gd name="T46" fmla="*/ 3700 w 12817"/>
                  <a:gd name="T47" fmla="*/ 11169 h 12270"/>
                  <a:gd name="T48" fmla="*/ 9134 w 12817"/>
                  <a:gd name="T49" fmla="*/ 11169 h 12270"/>
                  <a:gd name="T50" fmla="*/ 9134 w 12817"/>
                  <a:gd name="T51" fmla="*/ 11877 h 12270"/>
                  <a:gd name="T52" fmla="*/ 3700 w 12817"/>
                  <a:gd name="T53" fmla="*/ 11877 h 12270"/>
                  <a:gd name="T54" fmla="*/ 3700 w 12817"/>
                  <a:gd name="T55" fmla="*/ 11169 h 12270"/>
                  <a:gd name="T56" fmla="*/ 3700 w 12817"/>
                  <a:gd name="T57" fmla="*/ 9775 h 12270"/>
                  <a:gd name="T58" fmla="*/ 9134 w 12817"/>
                  <a:gd name="T59" fmla="*/ 9775 h 12270"/>
                  <a:gd name="T60" fmla="*/ 9134 w 12817"/>
                  <a:gd name="T61" fmla="*/ 10484 h 12270"/>
                  <a:gd name="T62" fmla="*/ 3700 w 12817"/>
                  <a:gd name="T63" fmla="*/ 10484 h 12270"/>
                  <a:gd name="T64" fmla="*/ 3700 w 12817"/>
                  <a:gd name="T65" fmla="*/ 9775 h 12270"/>
                  <a:gd name="T66" fmla="*/ 3700 w 12817"/>
                  <a:gd name="T67" fmla="*/ 8381 h 12270"/>
                  <a:gd name="T68" fmla="*/ 9134 w 12817"/>
                  <a:gd name="T69" fmla="*/ 8381 h 12270"/>
                  <a:gd name="T70" fmla="*/ 9134 w 12817"/>
                  <a:gd name="T71" fmla="*/ 9090 h 12270"/>
                  <a:gd name="T72" fmla="*/ 3700 w 12817"/>
                  <a:gd name="T73" fmla="*/ 9090 h 12270"/>
                  <a:gd name="T74" fmla="*/ 3700 w 12817"/>
                  <a:gd name="T75" fmla="*/ 8381 h 12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17" h="12270">
                    <a:moveTo>
                      <a:pt x="12727" y="6381"/>
                    </a:moveTo>
                    <a:lnTo>
                      <a:pt x="6557" y="65"/>
                    </a:lnTo>
                    <a:cubicBezTo>
                      <a:pt x="6517" y="24"/>
                      <a:pt x="6462" y="0"/>
                      <a:pt x="6405" y="0"/>
                    </a:cubicBezTo>
                    <a:lnTo>
                      <a:pt x="6405" y="0"/>
                    </a:lnTo>
                    <a:cubicBezTo>
                      <a:pt x="6348" y="0"/>
                      <a:pt x="6293" y="24"/>
                      <a:pt x="6253" y="65"/>
                    </a:cubicBezTo>
                    <a:lnTo>
                      <a:pt x="77" y="6407"/>
                    </a:lnTo>
                    <a:cubicBezTo>
                      <a:pt x="18" y="6468"/>
                      <a:pt x="0" y="6558"/>
                      <a:pt x="34" y="6637"/>
                    </a:cubicBezTo>
                    <a:cubicBezTo>
                      <a:pt x="67" y="6716"/>
                      <a:pt x="144" y="6767"/>
                      <a:pt x="229" y="6767"/>
                    </a:cubicBezTo>
                    <a:lnTo>
                      <a:pt x="1372" y="6767"/>
                    </a:lnTo>
                    <a:lnTo>
                      <a:pt x="1372" y="12270"/>
                    </a:lnTo>
                    <a:lnTo>
                      <a:pt x="2372" y="12270"/>
                    </a:lnTo>
                    <a:lnTo>
                      <a:pt x="2372" y="5767"/>
                    </a:lnTo>
                    <a:lnTo>
                      <a:pt x="2096" y="5767"/>
                    </a:lnTo>
                    <a:lnTo>
                      <a:pt x="6406" y="1341"/>
                    </a:lnTo>
                    <a:lnTo>
                      <a:pt x="10729" y="5767"/>
                    </a:lnTo>
                    <a:lnTo>
                      <a:pt x="10512" y="5767"/>
                    </a:lnTo>
                    <a:lnTo>
                      <a:pt x="10512" y="12270"/>
                    </a:lnTo>
                    <a:lnTo>
                      <a:pt x="11512" y="12270"/>
                    </a:lnTo>
                    <a:lnTo>
                      <a:pt x="11512" y="6767"/>
                    </a:lnTo>
                    <a:lnTo>
                      <a:pt x="12600" y="6767"/>
                    </a:lnTo>
                    <a:cubicBezTo>
                      <a:pt x="12602" y="6766"/>
                      <a:pt x="12603" y="6766"/>
                      <a:pt x="12605" y="6767"/>
                    </a:cubicBezTo>
                    <a:cubicBezTo>
                      <a:pt x="12722" y="6767"/>
                      <a:pt x="12817" y="6671"/>
                      <a:pt x="12817" y="6555"/>
                    </a:cubicBezTo>
                    <a:cubicBezTo>
                      <a:pt x="12817" y="6483"/>
                      <a:pt x="12781" y="6419"/>
                      <a:pt x="12727" y="6381"/>
                    </a:cubicBezTo>
                    <a:close/>
                    <a:moveTo>
                      <a:pt x="3700" y="11169"/>
                    </a:moveTo>
                    <a:lnTo>
                      <a:pt x="9134" y="11169"/>
                    </a:lnTo>
                    <a:lnTo>
                      <a:pt x="9134" y="11877"/>
                    </a:lnTo>
                    <a:lnTo>
                      <a:pt x="3700" y="11877"/>
                    </a:lnTo>
                    <a:lnTo>
                      <a:pt x="3700" y="11169"/>
                    </a:lnTo>
                    <a:close/>
                    <a:moveTo>
                      <a:pt x="3700" y="9775"/>
                    </a:moveTo>
                    <a:lnTo>
                      <a:pt x="9134" y="9775"/>
                    </a:lnTo>
                    <a:lnTo>
                      <a:pt x="9134" y="10484"/>
                    </a:lnTo>
                    <a:lnTo>
                      <a:pt x="3700" y="10484"/>
                    </a:lnTo>
                    <a:lnTo>
                      <a:pt x="3700" y="9775"/>
                    </a:lnTo>
                    <a:close/>
                    <a:moveTo>
                      <a:pt x="3700" y="8381"/>
                    </a:moveTo>
                    <a:lnTo>
                      <a:pt x="9134" y="8381"/>
                    </a:lnTo>
                    <a:lnTo>
                      <a:pt x="9134" y="9090"/>
                    </a:lnTo>
                    <a:lnTo>
                      <a:pt x="3700" y="9090"/>
                    </a:lnTo>
                    <a:lnTo>
                      <a:pt x="3700" y="8381"/>
                    </a:lnTo>
                    <a:close/>
                  </a:path>
                </a:pathLst>
              </a:custGeom>
              <a:solidFill>
                <a:srgbClr val="0A68A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4" name="iconfont-11442-3338422"/>
              <p:cNvSpPr/>
              <p:nvPr/>
            </p:nvSpPr>
            <p:spPr>
              <a:xfrm>
                <a:off x="9685977" y="1996801"/>
                <a:ext cx="648000" cy="360000"/>
              </a:xfrm>
              <a:custGeom>
                <a:avLst/>
                <a:gdLst>
                  <a:gd name="T0" fmla="*/ 12727 w 12817"/>
                  <a:gd name="T1" fmla="*/ 6381 h 12270"/>
                  <a:gd name="T2" fmla="*/ 6557 w 12817"/>
                  <a:gd name="T3" fmla="*/ 65 h 12270"/>
                  <a:gd name="T4" fmla="*/ 6405 w 12817"/>
                  <a:gd name="T5" fmla="*/ 0 h 12270"/>
                  <a:gd name="T6" fmla="*/ 6405 w 12817"/>
                  <a:gd name="T7" fmla="*/ 0 h 12270"/>
                  <a:gd name="T8" fmla="*/ 6253 w 12817"/>
                  <a:gd name="T9" fmla="*/ 65 h 12270"/>
                  <a:gd name="T10" fmla="*/ 77 w 12817"/>
                  <a:gd name="T11" fmla="*/ 6407 h 12270"/>
                  <a:gd name="T12" fmla="*/ 34 w 12817"/>
                  <a:gd name="T13" fmla="*/ 6637 h 12270"/>
                  <a:gd name="T14" fmla="*/ 229 w 12817"/>
                  <a:gd name="T15" fmla="*/ 6767 h 12270"/>
                  <a:gd name="T16" fmla="*/ 1372 w 12817"/>
                  <a:gd name="T17" fmla="*/ 6767 h 12270"/>
                  <a:gd name="T18" fmla="*/ 1372 w 12817"/>
                  <a:gd name="T19" fmla="*/ 12270 h 12270"/>
                  <a:gd name="T20" fmla="*/ 2372 w 12817"/>
                  <a:gd name="T21" fmla="*/ 12270 h 12270"/>
                  <a:gd name="T22" fmla="*/ 2372 w 12817"/>
                  <a:gd name="T23" fmla="*/ 5767 h 12270"/>
                  <a:gd name="T24" fmla="*/ 2096 w 12817"/>
                  <a:gd name="T25" fmla="*/ 5767 h 12270"/>
                  <a:gd name="T26" fmla="*/ 6406 w 12817"/>
                  <a:gd name="T27" fmla="*/ 1341 h 12270"/>
                  <a:gd name="T28" fmla="*/ 10729 w 12817"/>
                  <a:gd name="T29" fmla="*/ 5767 h 12270"/>
                  <a:gd name="T30" fmla="*/ 10512 w 12817"/>
                  <a:gd name="T31" fmla="*/ 5767 h 12270"/>
                  <a:gd name="T32" fmla="*/ 10512 w 12817"/>
                  <a:gd name="T33" fmla="*/ 12270 h 12270"/>
                  <a:gd name="T34" fmla="*/ 11512 w 12817"/>
                  <a:gd name="T35" fmla="*/ 12270 h 12270"/>
                  <a:gd name="T36" fmla="*/ 11512 w 12817"/>
                  <a:gd name="T37" fmla="*/ 6767 h 12270"/>
                  <a:gd name="T38" fmla="*/ 12600 w 12817"/>
                  <a:gd name="T39" fmla="*/ 6767 h 12270"/>
                  <a:gd name="T40" fmla="*/ 12605 w 12817"/>
                  <a:gd name="T41" fmla="*/ 6767 h 12270"/>
                  <a:gd name="T42" fmla="*/ 12817 w 12817"/>
                  <a:gd name="T43" fmla="*/ 6555 h 12270"/>
                  <a:gd name="T44" fmla="*/ 12727 w 12817"/>
                  <a:gd name="T45" fmla="*/ 6381 h 12270"/>
                  <a:gd name="T46" fmla="*/ 3700 w 12817"/>
                  <a:gd name="T47" fmla="*/ 11169 h 12270"/>
                  <a:gd name="T48" fmla="*/ 9134 w 12817"/>
                  <a:gd name="T49" fmla="*/ 11169 h 12270"/>
                  <a:gd name="T50" fmla="*/ 9134 w 12817"/>
                  <a:gd name="T51" fmla="*/ 11877 h 12270"/>
                  <a:gd name="T52" fmla="*/ 3700 w 12817"/>
                  <a:gd name="T53" fmla="*/ 11877 h 12270"/>
                  <a:gd name="T54" fmla="*/ 3700 w 12817"/>
                  <a:gd name="T55" fmla="*/ 11169 h 12270"/>
                  <a:gd name="T56" fmla="*/ 3700 w 12817"/>
                  <a:gd name="T57" fmla="*/ 9775 h 12270"/>
                  <a:gd name="T58" fmla="*/ 9134 w 12817"/>
                  <a:gd name="T59" fmla="*/ 9775 h 12270"/>
                  <a:gd name="T60" fmla="*/ 9134 w 12817"/>
                  <a:gd name="T61" fmla="*/ 10484 h 12270"/>
                  <a:gd name="T62" fmla="*/ 3700 w 12817"/>
                  <a:gd name="T63" fmla="*/ 10484 h 12270"/>
                  <a:gd name="T64" fmla="*/ 3700 w 12817"/>
                  <a:gd name="T65" fmla="*/ 9775 h 12270"/>
                  <a:gd name="T66" fmla="*/ 3700 w 12817"/>
                  <a:gd name="T67" fmla="*/ 8381 h 12270"/>
                  <a:gd name="T68" fmla="*/ 9134 w 12817"/>
                  <a:gd name="T69" fmla="*/ 8381 h 12270"/>
                  <a:gd name="T70" fmla="*/ 9134 w 12817"/>
                  <a:gd name="T71" fmla="*/ 9090 h 12270"/>
                  <a:gd name="T72" fmla="*/ 3700 w 12817"/>
                  <a:gd name="T73" fmla="*/ 9090 h 12270"/>
                  <a:gd name="T74" fmla="*/ 3700 w 12817"/>
                  <a:gd name="T75" fmla="*/ 8381 h 12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17" h="12270">
                    <a:moveTo>
                      <a:pt x="12727" y="6381"/>
                    </a:moveTo>
                    <a:lnTo>
                      <a:pt x="6557" y="65"/>
                    </a:lnTo>
                    <a:cubicBezTo>
                      <a:pt x="6517" y="24"/>
                      <a:pt x="6462" y="0"/>
                      <a:pt x="6405" y="0"/>
                    </a:cubicBezTo>
                    <a:lnTo>
                      <a:pt x="6405" y="0"/>
                    </a:lnTo>
                    <a:cubicBezTo>
                      <a:pt x="6348" y="0"/>
                      <a:pt x="6293" y="24"/>
                      <a:pt x="6253" y="65"/>
                    </a:cubicBezTo>
                    <a:lnTo>
                      <a:pt x="77" y="6407"/>
                    </a:lnTo>
                    <a:cubicBezTo>
                      <a:pt x="18" y="6468"/>
                      <a:pt x="0" y="6558"/>
                      <a:pt x="34" y="6637"/>
                    </a:cubicBezTo>
                    <a:cubicBezTo>
                      <a:pt x="67" y="6716"/>
                      <a:pt x="144" y="6767"/>
                      <a:pt x="229" y="6767"/>
                    </a:cubicBezTo>
                    <a:lnTo>
                      <a:pt x="1372" y="6767"/>
                    </a:lnTo>
                    <a:lnTo>
                      <a:pt x="1372" y="12270"/>
                    </a:lnTo>
                    <a:lnTo>
                      <a:pt x="2372" y="12270"/>
                    </a:lnTo>
                    <a:lnTo>
                      <a:pt x="2372" y="5767"/>
                    </a:lnTo>
                    <a:lnTo>
                      <a:pt x="2096" y="5767"/>
                    </a:lnTo>
                    <a:lnTo>
                      <a:pt x="6406" y="1341"/>
                    </a:lnTo>
                    <a:lnTo>
                      <a:pt x="10729" y="5767"/>
                    </a:lnTo>
                    <a:lnTo>
                      <a:pt x="10512" y="5767"/>
                    </a:lnTo>
                    <a:lnTo>
                      <a:pt x="10512" y="12270"/>
                    </a:lnTo>
                    <a:lnTo>
                      <a:pt x="11512" y="12270"/>
                    </a:lnTo>
                    <a:lnTo>
                      <a:pt x="11512" y="6767"/>
                    </a:lnTo>
                    <a:lnTo>
                      <a:pt x="12600" y="6767"/>
                    </a:lnTo>
                    <a:cubicBezTo>
                      <a:pt x="12602" y="6766"/>
                      <a:pt x="12603" y="6766"/>
                      <a:pt x="12605" y="6767"/>
                    </a:cubicBezTo>
                    <a:cubicBezTo>
                      <a:pt x="12722" y="6767"/>
                      <a:pt x="12817" y="6671"/>
                      <a:pt x="12817" y="6555"/>
                    </a:cubicBezTo>
                    <a:cubicBezTo>
                      <a:pt x="12817" y="6483"/>
                      <a:pt x="12781" y="6419"/>
                      <a:pt x="12727" y="6381"/>
                    </a:cubicBezTo>
                    <a:close/>
                    <a:moveTo>
                      <a:pt x="3700" y="11169"/>
                    </a:moveTo>
                    <a:lnTo>
                      <a:pt x="9134" y="11169"/>
                    </a:lnTo>
                    <a:lnTo>
                      <a:pt x="9134" y="11877"/>
                    </a:lnTo>
                    <a:lnTo>
                      <a:pt x="3700" y="11877"/>
                    </a:lnTo>
                    <a:lnTo>
                      <a:pt x="3700" y="11169"/>
                    </a:lnTo>
                    <a:close/>
                    <a:moveTo>
                      <a:pt x="3700" y="9775"/>
                    </a:moveTo>
                    <a:lnTo>
                      <a:pt x="9134" y="9775"/>
                    </a:lnTo>
                    <a:lnTo>
                      <a:pt x="9134" y="10484"/>
                    </a:lnTo>
                    <a:lnTo>
                      <a:pt x="3700" y="10484"/>
                    </a:lnTo>
                    <a:lnTo>
                      <a:pt x="3700" y="9775"/>
                    </a:lnTo>
                    <a:close/>
                    <a:moveTo>
                      <a:pt x="3700" y="8381"/>
                    </a:moveTo>
                    <a:lnTo>
                      <a:pt x="9134" y="8381"/>
                    </a:lnTo>
                    <a:lnTo>
                      <a:pt x="9134" y="9090"/>
                    </a:lnTo>
                    <a:lnTo>
                      <a:pt x="3700" y="9090"/>
                    </a:lnTo>
                    <a:lnTo>
                      <a:pt x="3700" y="8381"/>
                    </a:lnTo>
                    <a:close/>
                  </a:path>
                </a:pathLst>
              </a:custGeom>
              <a:solidFill>
                <a:srgbClr val="0A68A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5" name="流程图: 接点 84"/>
              <p:cNvSpPr/>
              <p:nvPr/>
            </p:nvSpPr>
            <p:spPr>
              <a:xfrm>
                <a:off x="7824000" y="4077000"/>
                <a:ext cx="1584001" cy="1584001"/>
              </a:xfrm>
              <a:prstGeom prst="flowChartConnector">
                <a:avLst/>
              </a:prstGeom>
              <a:solidFill>
                <a:srgbClr val="F9BE6A">
                  <a:lumMod val="75000"/>
                  <a:alpha val="6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温州前置仓</a:t>
                </a:r>
                <a:endParaRPr kumimoji="0" lang="zh-CN" altLang="en-US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90" name="Text1"/>
          <p:cNvSpPr txBox="1"/>
          <p:nvPr/>
        </p:nvSpPr>
        <p:spPr>
          <a:xfrm>
            <a:off x="7028397" y="4098663"/>
            <a:ext cx="2879395" cy="413995"/>
          </a:xfrm>
          <a:prstGeom prst="rect">
            <a:avLst/>
          </a:prstGeom>
          <a:gradFill>
            <a:gsLst>
              <a:gs pos="100000">
                <a:srgbClr val="0F9DA6">
                  <a:lumMod val="60000"/>
                  <a:lumOff val="40000"/>
                </a:srgbClr>
              </a:gs>
              <a:gs pos="0">
                <a:srgbClr val="329DD1">
                  <a:lumMod val="20000"/>
                  <a:lumOff val="80000"/>
                  <a:alpha val="10000"/>
                </a:srgbClr>
              </a:gs>
              <a:gs pos="100000">
                <a:srgbClr val="329DD1">
                  <a:lumMod val="20000"/>
                  <a:lumOff val="80000"/>
                  <a:alpha val="10000"/>
                </a:srgbClr>
              </a:gs>
              <a:gs pos="100000">
                <a:srgbClr val="0E3259">
                  <a:lumMod val="75000"/>
                </a:srgbClr>
              </a:gs>
            </a:gsLst>
            <a:lin ang="5400000" scaled="1"/>
          </a:gradFill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中心仓</a:t>
            </a: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kumimoji="1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前置仓覆盖</a:t>
            </a:r>
            <a:endParaRPr kumimoji="1" lang="en-US" altLang="zh-CN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1667434" y="4668821"/>
            <a:ext cx="3463963" cy="1191201"/>
            <a:chOff x="11125" y="6945"/>
            <a:chExt cx="3559" cy="2238"/>
          </a:xfrm>
        </p:grpSpPr>
        <p:grpSp>
          <p:nvGrpSpPr>
            <p:cNvPr id="105" name="组合 104"/>
            <p:cNvGrpSpPr/>
            <p:nvPr/>
          </p:nvGrpSpPr>
          <p:grpSpPr>
            <a:xfrm>
              <a:off x="12240" y="6945"/>
              <a:ext cx="2152" cy="1060"/>
              <a:chOff x="12240" y="6945"/>
              <a:chExt cx="2588" cy="1060"/>
            </a:xfrm>
          </p:grpSpPr>
          <p:grpSp>
            <p:nvGrpSpPr>
              <p:cNvPr id="109" name="组合 108"/>
              <p:cNvGrpSpPr/>
              <p:nvPr/>
            </p:nvGrpSpPr>
            <p:grpSpPr>
              <a:xfrm>
                <a:off x="12244" y="7571"/>
                <a:ext cx="2584" cy="434"/>
                <a:chOff x="11684" y="4201"/>
                <a:chExt cx="5164" cy="629"/>
              </a:xfrm>
            </p:grpSpPr>
            <p:sp>
              <p:nvSpPr>
                <p:cNvPr id="114" name="RelativeShape2"/>
                <p:cNvSpPr/>
                <p:nvPr>
                  <p:custDataLst>
                    <p:tags r:id="rId6"/>
                  </p:custDataLst>
                </p:nvPr>
              </p:nvSpPr>
              <p:spPr>
                <a:xfrm rot="5400000">
                  <a:off x="13971" y="1951"/>
                  <a:ext cx="627" cy="5126"/>
                </a:xfrm>
                <a:prstGeom prst="round2SameRect">
                  <a:avLst>
                    <a:gd name="adj1" fmla="val 12000"/>
                    <a:gd name="adj2" fmla="val 0"/>
                  </a:avLst>
                </a:prstGeom>
                <a:solidFill>
                  <a:srgbClr val="4472C4">
                    <a:alpha val="1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vertOverflow="overflow" horzOverflow="overflow" vert="horz" wrap="none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ctr" defTabSz="7258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  <a:sym typeface="+mn-ea"/>
                  </a:endParaRPr>
                </a:p>
              </p:txBody>
            </p:sp>
            <p:sp>
              <p:nvSpPr>
                <p:cNvPr id="115" name="ValueShape2"/>
                <p:cNvSpPr/>
                <p:nvPr>
                  <p:custDataLst>
                    <p:tags r:id="rId7"/>
                  </p:custDataLst>
                </p:nvPr>
              </p:nvSpPr>
              <p:spPr>
                <a:xfrm rot="5400000">
                  <a:off x="13374" y="2511"/>
                  <a:ext cx="628" cy="4009"/>
                </a:xfrm>
                <a:prstGeom prst="round2SameRect">
                  <a:avLst>
                    <a:gd name="adj1" fmla="val 12000"/>
                    <a:gd name="adj2" fmla="val 0"/>
                  </a:avLst>
                </a:prstGeom>
                <a:gradFill>
                  <a:gsLst>
                    <a:gs pos="0">
                      <a:srgbClr val="4472C4">
                        <a:lumMod val="60000"/>
                        <a:lumOff val="40000"/>
                      </a:srgbClr>
                    </a:gs>
                    <a:gs pos="75000">
                      <a:srgbClr val="4472C4"/>
                    </a:gs>
                  </a:gsLst>
                  <a:lin ang="27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vertOverflow="overflow" horzOverflow="overflow" vert="horz" wrap="square" lIns="57674" tIns="28836" rIns="57674" bIns="28836" numCol="1" spcCol="0" rtlCol="0" fromWordArt="0" anchor="t" anchorCtr="0" forceAA="0" compatLnSpc="1">
                  <a:normAutofit/>
                </a:bodyPr>
                <a:lstStyle/>
                <a:p>
                  <a:pPr marL="0" marR="0" lvl="0" indent="0" algn="ctr" defTabSz="7258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  <a:sym typeface="+mn-ea"/>
                  </a:endParaRPr>
                </a:p>
              </p:txBody>
            </p:sp>
          </p:grpSp>
          <p:sp>
            <p:nvSpPr>
              <p:cNvPr id="110" name="文本框 3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2240" y="7569"/>
                <a:ext cx="1634" cy="433"/>
              </a:xfrm>
              <a:prstGeom prst="rect">
                <a:avLst/>
              </a:prstGeom>
              <a:noFill/>
            </p:spPr>
            <p:txBody>
              <a:bodyPr wrap="square" lIns="0" rIns="0" rtlCol="0" anchor="ctr" anchorCtr="0">
                <a:noAutofit/>
              </a:bodyPr>
              <a:lstStyle/>
              <a:p>
                <a:pPr marL="0" marR="0" lvl="0" indent="0" algn="ctr" defTabSz="7258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等线" panose="02010600030101010101" pitchFamily="2" charset="-122"/>
                    <a:sym typeface="+mn-ea"/>
                  </a:rPr>
                  <a:t>～</a:t>
                </a: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等线" panose="02010600030101010101" pitchFamily="2" charset="-122"/>
                    <a:sym typeface="+mn-ea"/>
                  </a:rPr>
                  <a:t>92%</a:t>
                </a:r>
                <a:endPara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等线" panose="02010600030101010101" pitchFamily="2" charset="-122"/>
                  <a:sym typeface="+mn-ea"/>
                </a:endParaRPr>
              </a:p>
            </p:txBody>
          </p:sp>
          <p:sp>
            <p:nvSpPr>
              <p:cNvPr id="111" name="RelativeShape1"/>
              <p:cNvSpPr/>
              <p:nvPr>
                <p:custDataLst>
                  <p:tags r:id="rId9"/>
                </p:custDataLst>
              </p:nvPr>
            </p:nvSpPr>
            <p:spPr>
              <a:xfrm rot="5400000">
                <a:off x="13317" y="5867"/>
                <a:ext cx="433" cy="2588"/>
              </a:xfrm>
              <a:prstGeom prst="round2SameRect">
                <a:avLst>
                  <a:gd name="adj1" fmla="val 12000"/>
                  <a:gd name="adj2" fmla="val 0"/>
                </a:avLst>
              </a:prstGeom>
              <a:solidFill>
                <a:srgbClr val="ED7D31">
                  <a:alpha val="1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t" anchorCtr="0">
                <a:noAutofit/>
              </a:bodyPr>
              <a:lstStyle/>
              <a:p>
                <a:pPr marL="0" marR="0" lvl="0" indent="0" algn="ctr" defTabSz="7258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sym typeface="+mn-ea"/>
                </a:endParaRPr>
              </a:p>
            </p:txBody>
          </p:sp>
          <p:sp>
            <p:nvSpPr>
              <p:cNvPr id="112" name="ValueShape1"/>
              <p:cNvSpPr/>
              <p:nvPr>
                <p:custDataLst>
                  <p:tags r:id="rId10"/>
                </p:custDataLst>
              </p:nvPr>
            </p:nvSpPr>
            <p:spPr>
              <a:xfrm rot="5400000">
                <a:off x="13172" y="6016"/>
                <a:ext cx="433" cy="2292"/>
              </a:xfrm>
              <a:prstGeom prst="round2SameRect">
                <a:avLst>
                  <a:gd name="adj1" fmla="val 12000"/>
                  <a:gd name="adj2" fmla="val 0"/>
                </a:avLst>
              </a:prstGeom>
              <a:gradFill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75000">
                    <a:srgbClr val="FFC000"/>
                  </a:gs>
                </a:gsLst>
                <a:lin ang="27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t" anchorCtr="0">
                <a:normAutofit/>
              </a:bodyPr>
              <a:lstStyle/>
              <a:p>
                <a:pPr marL="0" marR="0" lvl="0" indent="0" algn="ctr" defTabSz="7258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sym typeface="+mn-ea"/>
                </a:endParaRPr>
              </a:p>
            </p:txBody>
          </p:sp>
          <p:sp>
            <p:nvSpPr>
              <p:cNvPr id="113" name="文本框 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2241" y="6945"/>
                <a:ext cx="1780" cy="433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marL="0" marR="0" lvl="0" indent="0" algn="ctr" defTabSz="7258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等线" panose="02010600030101010101" pitchFamily="2" charset="-122"/>
                    <a:sym typeface="+mn-ea"/>
                  </a:rPr>
                  <a:t>98%+ </a:t>
                </a:r>
                <a:endPara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等线" panose="02010600030101010101" pitchFamily="2" charset="-122"/>
                  <a:sym typeface="+mn-ea"/>
                </a:endParaRPr>
              </a:p>
            </p:txBody>
          </p:sp>
        </p:grpSp>
        <p:sp>
          <p:nvSpPr>
            <p:cNvPr id="106" name="文本框 6"/>
            <p:cNvSpPr txBox="1"/>
            <p:nvPr>
              <p:custDataLst>
                <p:tags r:id="rId12"/>
              </p:custDataLst>
            </p:nvPr>
          </p:nvSpPr>
          <p:spPr>
            <a:xfrm>
              <a:off x="11125" y="6951"/>
              <a:ext cx="1133" cy="5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r" defTabSz="725805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蜀海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7" name="文本框 6"/>
            <p:cNvSpPr txBox="1"/>
            <p:nvPr>
              <p:custDataLst>
                <p:tags r:id="rId13"/>
              </p:custDataLst>
            </p:nvPr>
          </p:nvSpPr>
          <p:spPr>
            <a:xfrm>
              <a:off x="11261" y="7452"/>
              <a:ext cx="982" cy="55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r" defTabSz="725805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行业平均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08" name="文本框 6"/>
            <p:cNvSpPr txBox="1"/>
            <p:nvPr>
              <p:custDataLst>
                <p:tags r:id="rId14"/>
              </p:custDataLst>
            </p:nvPr>
          </p:nvSpPr>
          <p:spPr>
            <a:xfrm>
              <a:off x="11192" y="8212"/>
              <a:ext cx="3492" cy="9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725805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2024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年蜀海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marL="0" marR="0" lvl="0" indent="0" algn="ctr" defTabSz="725805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服务的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A5A5A5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配送准点率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行业领先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5181407" y="4790910"/>
            <a:ext cx="4909265" cy="1101462"/>
            <a:chOff x="11125" y="6945"/>
            <a:chExt cx="4140" cy="1947"/>
          </a:xfrm>
        </p:grpSpPr>
        <p:grpSp>
          <p:nvGrpSpPr>
            <p:cNvPr id="94" name="组合 93"/>
            <p:cNvGrpSpPr/>
            <p:nvPr/>
          </p:nvGrpSpPr>
          <p:grpSpPr>
            <a:xfrm>
              <a:off x="12240" y="6945"/>
              <a:ext cx="2152" cy="1059"/>
              <a:chOff x="12240" y="6945"/>
              <a:chExt cx="2588" cy="1059"/>
            </a:xfrm>
          </p:grpSpPr>
          <p:grpSp>
            <p:nvGrpSpPr>
              <p:cNvPr id="98" name="组合 97"/>
              <p:cNvGrpSpPr/>
              <p:nvPr/>
            </p:nvGrpSpPr>
            <p:grpSpPr>
              <a:xfrm>
                <a:off x="12242" y="7571"/>
                <a:ext cx="2585" cy="433"/>
                <a:chOff x="11681" y="4201"/>
                <a:chExt cx="5167" cy="628"/>
              </a:xfrm>
            </p:grpSpPr>
            <p:sp>
              <p:nvSpPr>
                <p:cNvPr id="103" name="RelativeShape2"/>
                <p:cNvSpPr/>
                <p:nvPr>
                  <p:custDataLst>
                    <p:tags r:id="rId15"/>
                  </p:custDataLst>
                </p:nvPr>
              </p:nvSpPr>
              <p:spPr>
                <a:xfrm rot="5400000">
                  <a:off x="13971" y="1951"/>
                  <a:ext cx="627" cy="5126"/>
                </a:xfrm>
                <a:prstGeom prst="round2SameRect">
                  <a:avLst>
                    <a:gd name="adj1" fmla="val 12000"/>
                    <a:gd name="adj2" fmla="val 0"/>
                  </a:avLst>
                </a:prstGeom>
                <a:solidFill>
                  <a:srgbClr val="4472C4">
                    <a:alpha val="1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vertOverflow="overflow" horzOverflow="overflow" vert="horz" wrap="none" numCol="1" spcCol="0" rtlCol="0" fromWordArt="0" anchor="t" anchorCtr="0" forceAA="0" compatLnSpc="1">
                  <a:noAutofit/>
                </a:bodyPr>
                <a:lstStyle/>
                <a:p>
                  <a:pPr marL="0" marR="0" lvl="0" indent="0" algn="ctr" defTabSz="7258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  <a:sym typeface="+mn-ea"/>
                  </a:endParaRPr>
                </a:p>
              </p:txBody>
            </p:sp>
            <p:sp>
              <p:nvSpPr>
                <p:cNvPr id="104" name="ValueShape2"/>
                <p:cNvSpPr/>
                <p:nvPr>
                  <p:custDataLst>
                    <p:tags r:id="rId16"/>
                  </p:custDataLst>
                </p:nvPr>
              </p:nvSpPr>
              <p:spPr>
                <a:xfrm rot="5400000">
                  <a:off x="12906" y="2977"/>
                  <a:ext cx="627" cy="3077"/>
                </a:xfrm>
                <a:prstGeom prst="round2SameRect">
                  <a:avLst>
                    <a:gd name="adj1" fmla="val 12000"/>
                    <a:gd name="adj2" fmla="val 0"/>
                  </a:avLst>
                </a:prstGeom>
                <a:gradFill>
                  <a:gsLst>
                    <a:gs pos="0">
                      <a:srgbClr val="4472C4">
                        <a:lumMod val="60000"/>
                        <a:lumOff val="40000"/>
                      </a:srgbClr>
                    </a:gs>
                    <a:gs pos="75000">
                      <a:srgbClr val="4472C4"/>
                    </a:gs>
                  </a:gsLst>
                  <a:lin ang="27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vertOverflow="overflow" horzOverflow="overflow" vert="horz" wrap="square" lIns="57674" tIns="28836" rIns="57674" bIns="28836" numCol="1" spcCol="0" rtlCol="0" fromWordArt="0" anchor="t" anchorCtr="0" forceAA="0" compatLnSpc="1">
                  <a:normAutofit/>
                </a:bodyPr>
                <a:lstStyle/>
                <a:p>
                  <a:pPr marL="0" marR="0" lvl="0" indent="0" algn="ctr" defTabSz="72580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等线" panose="02010600030101010101" pitchFamily="2" charset="-122"/>
                    <a:cs typeface="+mn-cs"/>
                    <a:sym typeface="+mn-ea"/>
                  </a:endParaRPr>
                </a:p>
              </p:txBody>
            </p:sp>
          </p:grpSp>
          <p:sp>
            <p:nvSpPr>
              <p:cNvPr id="99" name="文本框 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12240" y="7569"/>
                <a:ext cx="1470" cy="433"/>
              </a:xfrm>
              <a:prstGeom prst="rect">
                <a:avLst/>
              </a:prstGeom>
              <a:noFill/>
            </p:spPr>
            <p:txBody>
              <a:bodyPr wrap="square" lIns="0" rIns="0" rtlCol="0" anchor="ctr" anchorCtr="0">
                <a:noAutofit/>
              </a:bodyPr>
              <a:lstStyle/>
              <a:p>
                <a:pPr marL="0" marR="0" lvl="0" indent="0" algn="ctr" defTabSz="7258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等线" panose="02010600030101010101" pitchFamily="2" charset="-122"/>
                    <a:sym typeface="+mn-ea"/>
                  </a:rPr>
                  <a:t>～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等线" panose="02010600030101010101" pitchFamily="2" charset="-122"/>
                    <a:sym typeface="+mn-ea"/>
                  </a:rPr>
                  <a:t>65%</a:t>
                </a:r>
                <a:endPara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等线" panose="02010600030101010101" pitchFamily="2" charset="-122"/>
                  <a:sym typeface="+mn-ea"/>
                </a:endParaRPr>
              </a:p>
            </p:txBody>
          </p:sp>
          <p:sp>
            <p:nvSpPr>
              <p:cNvPr id="100" name="RelativeShape1"/>
              <p:cNvSpPr/>
              <p:nvPr>
                <p:custDataLst>
                  <p:tags r:id="rId18"/>
                </p:custDataLst>
              </p:nvPr>
            </p:nvSpPr>
            <p:spPr>
              <a:xfrm rot="5400000">
                <a:off x="13317" y="5867"/>
                <a:ext cx="433" cy="2588"/>
              </a:xfrm>
              <a:prstGeom prst="round2SameRect">
                <a:avLst>
                  <a:gd name="adj1" fmla="val 12000"/>
                  <a:gd name="adj2" fmla="val 0"/>
                </a:avLst>
              </a:prstGeom>
              <a:solidFill>
                <a:srgbClr val="ED7D31">
                  <a:alpha val="1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rtlCol="0" anchor="t" anchorCtr="0">
                <a:noAutofit/>
              </a:bodyPr>
              <a:lstStyle/>
              <a:p>
                <a:pPr marL="0" marR="0" lvl="0" indent="0" algn="ctr" defTabSz="7258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sym typeface="+mn-ea"/>
                </a:endParaRPr>
              </a:p>
            </p:txBody>
          </p:sp>
          <p:sp>
            <p:nvSpPr>
              <p:cNvPr id="101" name="ValueShape1"/>
              <p:cNvSpPr/>
              <p:nvPr>
                <p:custDataLst>
                  <p:tags r:id="rId19"/>
                </p:custDataLst>
              </p:nvPr>
            </p:nvSpPr>
            <p:spPr>
              <a:xfrm rot="5400000">
                <a:off x="13226" y="5963"/>
                <a:ext cx="433" cy="2399"/>
              </a:xfrm>
              <a:prstGeom prst="round2SameRect">
                <a:avLst>
                  <a:gd name="adj1" fmla="val 12000"/>
                  <a:gd name="adj2" fmla="val 0"/>
                </a:avLst>
              </a:prstGeom>
              <a:gradFill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75000">
                    <a:srgbClr val="FFC000"/>
                  </a:gs>
                </a:gsLst>
                <a:lin ang="27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t" anchorCtr="0">
                <a:normAutofit/>
              </a:bodyPr>
              <a:lstStyle/>
              <a:p>
                <a:pPr marL="0" marR="0" lvl="0" indent="0" algn="ctr" defTabSz="7258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sym typeface="+mn-ea"/>
                </a:endParaRPr>
              </a:p>
            </p:txBody>
          </p:sp>
          <p:sp>
            <p:nvSpPr>
              <p:cNvPr id="102" name="文本框 3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12241" y="6945"/>
                <a:ext cx="1780" cy="433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marL="0" marR="0" lvl="0" indent="0" algn="ctr" defTabSz="72580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等线" panose="02010600030101010101" pitchFamily="2" charset="-122"/>
                    <a:sym typeface="+mn-ea"/>
                  </a:rPr>
                  <a:t>85%+ </a:t>
                </a:r>
                <a:endPara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等线" panose="02010600030101010101" pitchFamily="2" charset="-122"/>
                  <a:sym typeface="+mn-ea"/>
                </a:endParaRPr>
              </a:p>
            </p:txBody>
          </p:sp>
        </p:grpSp>
        <p:sp>
          <p:nvSpPr>
            <p:cNvPr id="95" name="文本框 6"/>
            <p:cNvSpPr txBox="1"/>
            <p:nvPr>
              <p:custDataLst>
                <p:tags r:id="rId21"/>
              </p:custDataLst>
            </p:nvPr>
          </p:nvSpPr>
          <p:spPr>
            <a:xfrm>
              <a:off x="11125" y="6951"/>
              <a:ext cx="1133" cy="49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r" defTabSz="725805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蜀海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96" name="文本框 6"/>
            <p:cNvSpPr txBox="1"/>
            <p:nvPr>
              <p:custDataLst>
                <p:tags r:id="rId22"/>
              </p:custDataLst>
            </p:nvPr>
          </p:nvSpPr>
          <p:spPr>
            <a:xfrm>
              <a:off x="11546" y="7422"/>
              <a:ext cx="712" cy="8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r" defTabSz="725805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行业平均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97" name="文本框 6"/>
            <p:cNvSpPr txBox="1"/>
            <p:nvPr>
              <p:custDataLst>
                <p:tags r:id="rId23"/>
              </p:custDataLst>
            </p:nvPr>
          </p:nvSpPr>
          <p:spPr>
            <a:xfrm>
              <a:off x="11773" y="8041"/>
              <a:ext cx="3492" cy="8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ctr" defTabSz="725805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2024</a:t>
              </a: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年蜀海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marL="0" marR="0" lvl="0" indent="0" algn="ctr" defTabSz="725805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服务的</a:t>
              </a: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A5A5A5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车辆满载率</a:t>
              </a:r>
              <a:r>
                <a:rPr kumimoji="0" lang="zh-CN" altLang="en-US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行业领先</a:t>
              </a:r>
              <a:endParaRPr kumimoji="0" lang="zh-CN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778510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利润率提升（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60400" y="2276599"/>
            <a:ext cx="10858500" cy="3857501"/>
            <a:chOff x="660400" y="2276599"/>
            <a:chExt cx="10858500" cy="3857501"/>
          </a:xfrm>
        </p:grpSpPr>
        <p:grpSp>
          <p:nvGrpSpPr>
            <p:cNvPr id="17" name="组合 16"/>
            <p:cNvGrpSpPr/>
            <p:nvPr/>
          </p:nvGrpSpPr>
          <p:grpSpPr>
            <a:xfrm>
              <a:off x="660400" y="2276599"/>
              <a:ext cx="3404217" cy="3857501"/>
              <a:chOff x="660400" y="2276599"/>
              <a:chExt cx="3404217" cy="3857501"/>
            </a:xfrm>
          </p:grpSpPr>
          <p:sp>
            <p:nvSpPr>
              <p:cNvPr id="11" name="Shape1"/>
              <p:cNvSpPr/>
              <p:nvPr/>
            </p:nvSpPr>
            <p:spPr>
              <a:xfrm>
                <a:off x="1388250" y="3417421"/>
                <a:ext cx="2366123" cy="6451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sz="16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Number1"/>
              <p:cNvSpPr txBox="1"/>
              <p:nvPr/>
            </p:nvSpPr>
            <p:spPr>
              <a:xfrm>
                <a:off x="660400" y="2655080"/>
                <a:ext cx="717839" cy="698605"/>
              </a:xfrm>
              <a:prstGeom prst="rect">
                <a:avLst/>
              </a:prstGeom>
              <a:noFill/>
              <a:effectLst/>
            </p:spPr>
            <p:txBody>
              <a:bodyPr wrap="none" rtlCol="0" anchor="b" anchorCtr="0">
                <a:normAutofit/>
              </a:bodyPr>
              <a:lstStyle/>
              <a:p>
                <a:pPr algn="ctr"/>
                <a:r>
                  <a:rPr lang="en-US" altLang="zh-CN" sz="3200" b="1" dirty="0"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zh-CN" altLang="en-US" sz="32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Bullet1"/>
              <p:cNvSpPr txBox="1"/>
              <p:nvPr/>
            </p:nvSpPr>
            <p:spPr>
              <a:xfrm>
                <a:off x="1388250" y="2276599"/>
                <a:ext cx="2676367" cy="982114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r>
                  <a:rPr lang="zh-CN" altLang="en-US" sz="2400" b="1" dirty="0">
                    <a:latin typeface="微软雅黑" panose="020B0503020204020204" charset="-122"/>
                    <a:ea typeface="微软雅黑" panose="020B0503020204020204" charset="-122"/>
                  </a:rPr>
                  <a:t>人力</a:t>
                </a:r>
                <a:endParaRPr lang="zh-CN" altLang="en-US" sz="24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Text1"/>
              <p:cNvSpPr/>
              <p:nvPr/>
            </p:nvSpPr>
            <p:spPr>
              <a:xfrm>
                <a:off x="1388250" y="3589345"/>
                <a:ext cx="2676365" cy="2544755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供应链响应速度提升</a:t>
                </a: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50%</a:t>
                </a:r>
                <a:r>
                  <a:rPr lang="zh-CN" altLang="en-US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，人力成本节约</a:t>
                </a: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70%</a:t>
                </a:r>
                <a:r>
                  <a:rPr lang="zh-CN" altLang="en-US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，无纸化签收</a:t>
                </a:r>
                <a:r>
                  <a:rPr lang="zh-CN" altLang="en-US" sz="16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节约</a:t>
                </a:r>
                <a:r>
                  <a:rPr lang="en-US" altLang="zh-CN" sz="16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200</a:t>
                </a:r>
                <a:r>
                  <a:rPr lang="zh-CN" altLang="en-US" sz="16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万</a:t>
                </a:r>
                <a:r>
                  <a:rPr lang="en-US" altLang="zh-CN" sz="16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/</a:t>
                </a:r>
                <a:r>
                  <a:rPr lang="zh-CN" altLang="en-US" sz="1600" dirty="0">
                    <a:solidFill>
                      <a:srgbClr val="000000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年</a:t>
                </a:r>
                <a:endParaRPr lang="en-US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387541" y="2276600"/>
              <a:ext cx="3404217" cy="3857499"/>
              <a:chOff x="4387541" y="2276600"/>
              <a:chExt cx="3404217" cy="3857499"/>
            </a:xfrm>
          </p:grpSpPr>
          <p:sp>
            <p:nvSpPr>
              <p:cNvPr id="126" name="Shape2"/>
              <p:cNvSpPr/>
              <p:nvPr/>
            </p:nvSpPr>
            <p:spPr>
              <a:xfrm>
                <a:off x="5115391" y="3417420"/>
                <a:ext cx="2366123" cy="6451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60000">
                    <a:schemeClr val="accent6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>
                  <a:lnSpc>
                    <a:spcPct val="120000"/>
                  </a:lnSpc>
                </a:pPr>
                <a:endPara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Number2"/>
              <p:cNvSpPr txBox="1"/>
              <p:nvPr/>
            </p:nvSpPr>
            <p:spPr>
              <a:xfrm>
                <a:off x="4387541" y="2655080"/>
                <a:ext cx="714261" cy="698605"/>
              </a:xfrm>
              <a:prstGeom prst="rect">
                <a:avLst/>
              </a:prstGeom>
              <a:noFill/>
            </p:spPr>
            <p:txBody>
              <a:bodyPr wrap="none" rtlCol="0" anchor="b" anchorCtr="0">
                <a:normAutofit/>
              </a:bodyPr>
              <a:lstStyle/>
              <a:p>
                <a:pPr algn="ctr"/>
                <a:r>
                  <a:rPr lang="en-US" altLang="zh-CN" sz="3200" b="1" dirty="0"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zh-CN" altLang="en-US" sz="32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9" name="Bullet2"/>
              <p:cNvSpPr txBox="1"/>
              <p:nvPr/>
            </p:nvSpPr>
            <p:spPr>
              <a:xfrm>
                <a:off x="5115391" y="2276600"/>
                <a:ext cx="2676367" cy="982114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r>
                  <a:rPr lang="zh-CN" altLang="en-US" sz="2400" b="1" dirty="0">
                    <a:latin typeface="微软雅黑" panose="020B0503020204020204" charset="-122"/>
                    <a:ea typeface="微软雅黑" panose="020B0503020204020204" charset="-122"/>
                  </a:rPr>
                  <a:t>食安</a:t>
                </a:r>
                <a:endParaRPr lang="zh-CN" altLang="en-US" sz="24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4" name="Text2"/>
              <p:cNvSpPr/>
              <p:nvPr/>
            </p:nvSpPr>
            <p:spPr>
              <a:xfrm>
                <a:off x="5115391" y="3589345"/>
                <a:ext cx="2676365" cy="2544754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食品安全</a:t>
                </a:r>
                <a:r>
                  <a:rPr lang="en-US" altLang="zh-CN" sz="16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0</a:t>
                </a:r>
                <a:r>
                  <a:rPr lang="zh-CN" altLang="en-US" sz="16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事故</a:t>
                </a:r>
                <a:endParaRPr lang="en-US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8114683" y="2276600"/>
              <a:ext cx="3404217" cy="3857499"/>
              <a:chOff x="8114683" y="2276600"/>
              <a:chExt cx="3404217" cy="3857499"/>
            </a:xfrm>
          </p:grpSpPr>
          <p:sp>
            <p:nvSpPr>
              <p:cNvPr id="141" name="Shape3"/>
              <p:cNvSpPr/>
              <p:nvPr/>
            </p:nvSpPr>
            <p:spPr>
              <a:xfrm>
                <a:off x="8842533" y="3417420"/>
                <a:ext cx="2366123" cy="6451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60000">
                    <a:schemeClr val="accent4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4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3765">
                  <a:lnSpc>
                    <a:spcPct val="120000"/>
                  </a:lnSpc>
                </a:pPr>
                <a:endPara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Number3"/>
              <p:cNvSpPr txBox="1"/>
              <p:nvPr/>
            </p:nvSpPr>
            <p:spPr>
              <a:xfrm>
                <a:off x="8114683" y="2655080"/>
                <a:ext cx="714261" cy="698605"/>
              </a:xfrm>
              <a:prstGeom prst="rect">
                <a:avLst/>
              </a:prstGeom>
              <a:noFill/>
              <a:effectLst/>
            </p:spPr>
            <p:txBody>
              <a:bodyPr wrap="none" rtlCol="0" anchor="b" anchorCtr="0">
                <a:normAutofit/>
              </a:bodyPr>
              <a:lstStyle/>
              <a:p>
                <a:pPr algn="ctr"/>
                <a:r>
                  <a:rPr lang="en-US" altLang="zh-CN" sz="3200" b="1" dirty="0"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zh-CN" altLang="en-US" sz="32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4" name="Bullet3"/>
              <p:cNvSpPr txBox="1"/>
              <p:nvPr/>
            </p:nvSpPr>
            <p:spPr>
              <a:xfrm>
                <a:off x="8842533" y="2276600"/>
                <a:ext cx="2676367" cy="982114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r>
                  <a:rPr lang="zh-CN" altLang="en-US" sz="2400" b="1" dirty="0">
                    <a:latin typeface="微软雅黑" panose="020B0503020204020204" charset="-122"/>
                    <a:ea typeface="微软雅黑" panose="020B0503020204020204" charset="-122"/>
                  </a:rPr>
                  <a:t>商业价值</a:t>
                </a:r>
                <a:endParaRPr lang="zh-CN" altLang="en-US" sz="24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9" name="Text3"/>
              <p:cNvSpPr/>
              <p:nvPr/>
            </p:nvSpPr>
            <p:spPr>
              <a:xfrm>
                <a:off x="8842533" y="3589345"/>
                <a:ext cx="2676365" cy="2544754"/>
              </a:xfrm>
              <a:prstGeom prst="rect">
                <a:avLst/>
              </a:prstGeom>
              <a:noFill/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支撑太二酸菜鱼</a:t>
                </a: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r>
                  <a:rPr lang="zh-CN" altLang="en-US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年拓店</a:t>
                </a: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430</a:t>
                </a:r>
                <a:r>
                  <a:rPr lang="zh-CN" altLang="en-US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家，规模效应下采购成本降低</a:t>
                </a: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12%</a:t>
                </a:r>
                <a:r>
                  <a:rPr lang="zh-CN" altLang="en-US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。</a:t>
                </a:r>
                <a:endParaRPr lang="en-US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778510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利润率提升（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19727" y="1278638"/>
            <a:ext cx="12072000" cy="6388144"/>
            <a:chOff x="0" y="1053000"/>
            <a:chExt cx="13771979" cy="7287722"/>
          </a:xfrm>
        </p:grpSpPr>
        <p:sp>
          <p:nvSpPr>
            <p:cNvPr id="8" name="矩形 7"/>
            <p:cNvSpPr/>
            <p:nvPr/>
          </p:nvSpPr>
          <p:spPr>
            <a:xfrm>
              <a:off x="0" y="1053000"/>
              <a:ext cx="12192000" cy="19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74010" y="2764964"/>
              <a:ext cx="1483979" cy="3369136"/>
              <a:chOff x="674010" y="2764964"/>
              <a:chExt cx="1483979" cy="3369136"/>
            </a:xfrm>
          </p:grpSpPr>
          <p:sp>
            <p:nvSpPr>
              <p:cNvPr id="56" name="ComponentBackground1"/>
              <p:cNvSpPr/>
              <p:nvPr/>
            </p:nvSpPr>
            <p:spPr>
              <a:xfrm>
                <a:off x="674010" y="3141785"/>
                <a:ext cx="1483979" cy="2992315"/>
              </a:xfrm>
              <a:prstGeom prst="rect">
                <a:avLst/>
              </a:prstGeom>
              <a:solidFill>
                <a:schemeClr val="tx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sz="1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7" name="Number1"/>
              <p:cNvSpPr/>
              <p:nvPr/>
            </p:nvSpPr>
            <p:spPr>
              <a:xfrm>
                <a:off x="1160279" y="2764964"/>
                <a:ext cx="511441" cy="52740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FF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8" name="Bullet1"/>
              <p:cNvSpPr/>
              <p:nvPr/>
            </p:nvSpPr>
            <p:spPr>
              <a:xfrm>
                <a:off x="674010" y="3292365"/>
                <a:ext cx="1483979" cy="1026013"/>
              </a:xfrm>
              <a:prstGeom prst="rect">
                <a:avLst/>
              </a:prstGeom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r>
                  <a:rPr lang="zh-CN" altLang="en-US" b="1" dirty="0">
                    <a:latin typeface="微软雅黑" panose="020B0503020204020204" charset="-122"/>
                    <a:ea typeface="微软雅黑" panose="020B0503020204020204" charset="-122"/>
                  </a:rPr>
                  <a:t>调整</a:t>
                </a:r>
                <a:endParaRPr lang="en-US" altLang="zh-CN" b="1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b="1" dirty="0">
                    <a:latin typeface="微软雅黑" panose="020B0503020204020204" charset="-122"/>
                    <a:ea typeface="微软雅黑" panose="020B0503020204020204" charset="-122"/>
                  </a:rPr>
                  <a:t>到货周期</a:t>
                </a:r>
                <a:endParaRPr lang="zh-CN" altLang="en-US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9" name="Text1"/>
              <p:cNvSpPr/>
              <p:nvPr/>
            </p:nvSpPr>
            <p:spPr>
              <a:xfrm>
                <a:off x="674010" y="4318378"/>
                <a:ext cx="1483979" cy="1815722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marL="0" indent="0" algn="l"/>
                <a:r>
                  <a:rPr lang="zh-CN" altLang="en-US" sz="1600" dirty="0"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安全库存根据到货周期调整备货减少</a:t>
                </a:r>
                <a:r>
                  <a:rPr lang="en-US" altLang="zh-CN" sz="1600" dirty="0"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1-4</a:t>
                </a:r>
                <a:r>
                  <a:rPr lang="zh-CN" altLang="en-US" sz="1600" dirty="0"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天</a:t>
                </a:r>
                <a:endParaRPr lang="zh-CN" altLang="en-US" sz="1600" dirty="0"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234162" y="2764964"/>
              <a:ext cx="1483979" cy="3369136"/>
              <a:chOff x="2234162" y="2764964"/>
              <a:chExt cx="1483979" cy="3369136"/>
            </a:xfrm>
          </p:grpSpPr>
          <p:sp>
            <p:nvSpPr>
              <p:cNvPr id="52" name="ComponentBackground2"/>
              <p:cNvSpPr/>
              <p:nvPr/>
            </p:nvSpPr>
            <p:spPr>
              <a:xfrm>
                <a:off x="2234162" y="3141785"/>
                <a:ext cx="1483979" cy="2992315"/>
              </a:xfrm>
              <a:prstGeom prst="rect">
                <a:avLst/>
              </a:prstGeom>
              <a:solidFill>
                <a:schemeClr val="tx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sz="1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3" name="Number2"/>
              <p:cNvSpPr/>
              <p:nvPr/>
            </p:nvSpPr>
            <p:spPr>
              <a:xfrm>
                <a:off x="2720431" y="2764964"/>
                <a:ext cx="511441" cy="527401"/>
              </a:xfrm>
              <a:prstGeom prst="ellipse">
                <a:avLst/>
              </a:prstGeom>
              <a:solidFill>
                <a:schemeClr val="accent2"/>
              </a:solidFill>
              <a:ln w="12700">
                <a:solidFill>
                  <a:srgbClr val="FFFF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4" name="Bullet2"/>
              <p:cNvSpPr/>
              <p:nvPr/>
            </p:nvSpPr>
            <p:spPr>
              <a:xfrm>
                <a:off x="2234162" y="3292365"/>
                <a:ext cx="1483979" cy="1026013"/>
              </a:xfrm>
              <a:prstGeom prst="rect">
                <a:avLst/>
              </a:prstGeom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r>
                  <a:rPr lang="zh-CN" altLang="en-US" b="1" dirty="0">
                    <a:latin typeface="微软雅黑" panose="020B0503020204020204" charset="-122"/>
                    <a:ea typeface="微软雅黑" panose="020B0503020204020204" charset="-122"/>
                  </a:rPr>
                  <a:t>处理</a:t>
                </a:r>
                <a:endParaRPr lang="en-US" altLang="zh-CN" b="1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b="1" dirty="0">
                    <a:latin typeface="微软雅黑" panose="020B0503020204020204" charset="-122"/>
                    <a:ea typeface="微软雅黑" panose="020B0503020204020204" charset="-122"/>
                  </a:rPr>
                  <a:t>呆滞临期</a:t>
                </a:r>
                <a:endParaRPr lang="zh-CN" altLang="en-US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" name="Text2"/>
              <p:cNvSpPr/>
              <p:nvPr/>
            </p:nvSpPr>
            <p:spPr>
              <a:xfrm>
                <a:off x="2234162" y="4318378"/>
                <a:ext cx="1483979" cy="1815722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600" dirty="0">
                    <a:latin typeface="微软雅黑" panose="020B0503020204020204" charset="-122"/>
                    <a:ea typeface="微软雅黑" panose="020B0503020204020204" charset="-122"/>
                  </a:rPr>
                  <a:t>共享库存信息，追踪处理呆滞临期</a:t>
                </a:r>
                <a:endParaRPr lang="en-US" altLang="zh-CN" sz="16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794313" y="2764964"/>
              <a:ext cx="1791141" cy="3369136"/>
              <a:chOff x="3794313" y="2764964"/>
              <a:chExt cx="1791141" cy="3369136"/>
            </a:xfrm>
          </p:grpSpPr>
          <p:sp>
            <p:nvSpPr>
              <p:cNvPr id="48" name="ComponentBackground3"/>
              <p:cNvSpPr/>
              <p:nvPr/>
            </p:nvSpPr>
            <p:spPr>
              <a:xfrm>
                <a:off x="3794314" y="3141785"/>
                <a:ext cx="1483979" cy="2992315"/>
              </a:xfrm>
              <a:prstGeom prst="rect">
                <a:avLst/>
              </a:prstGeom>
              <a:solidFill>
                <a:schemeClr val="tx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sz="1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9" name="Number3"/>
              <p:cNvSpPr/>
              <p:nvPr/>
            </p:nvSpPr>
            <p:spPr>
              <a:xfrm>
                <a:off x="4280583" y="2764964"/>
                <a:ext cx="511441" cy="527401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rgbClr val="FFFF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" name="Bullet3"/>
              <p:cNvSpPr/>
              <p:nvPr/>
            </p:nvSpPr>
            <p:spPr>
              <a:xfrm>
                <a:off x="3794313" y="3292365"/>
                <a:ext cx="1791141" cy="1026013"/>
              </a:xfrm>
              <a:prstGeom prst="rect">
                <a:avLst/>
              </a:prstGeom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r>
                  <a:rPr lang="zh-CN" altLang="en-US" b="1" dirty="0">
                    <a:latin typeface="微软雅黑" panose="020B0503020204020204" charset="-122"/>
                    <a:ea typeface="微软雅黑" panose="020B0503020204020204" charset="-122"/>
                  </a:rPr>
                  <a:t>备货</a:t>
                </a:r>
                <a:endParaRPr lang="en-US" altLang="zh-CN" b="1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b="1" dirty="0">
                    <a:latin typeface="微软雅黑" panose="020B0503020204020204" charset="-122"/>
                    <a:ea typeface="微软雅黑" panose="020B0503020204020204" charset="-122"/>
                  </a:rPr>
                  <a:t>上下市产品</a:t>
                </a:r>
                <a:endParaRPr lang="zh-CN" altLang="en-US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" name="Text3"/>
              <p:cNvSpPr/>
              <p:nvPr/>
            </p:nvSpPr>
            <p:spPr>
              <a:xfrm>
                <a:off x="3794314" y="4318378"/>
                <a:ext cx="1483979" cy="1815722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600" dirty="0">
                    <a:latin typeface="微软雅黑" panose="020B0503020204020204" charset="-122"/>
                    <a:ea typeface="微软雅黑" panose="020B0503020204020204" charset="-122"/>
                  </a:rPr>
                  <a:t>上下市信息提前预案</a:t>
                </a:r>
                <a:endParaRPr lang="en-US" altLang="zh-CN" sz="16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5354466" y="2764964"/>
              <a:ext cx="1483979" cy="3369136"/>
              <a:chOff x="5354466" y="2764964"/>
              <a:chExt cx="1483979" cy="3369136"/>
            </a:xfrm>
          </p:grpSpPr>
          <p:sp>
            <p:nvSpPr>
              <p:cNvPr id="44" name="ComponentBackground4"/>
              <p:cNvSpPr/>
              <p:nvPr/>
            </p:nvSpPr>
            <p:spPr>
              <a:xfrm>
                <a:off x="5354466" y="3141785"/>
                <a:ext cx="1483979" cy="2992315"/>
              </a:xfrm>
              <a:prstGeom prst="rect">
                <a:avLst/>
              </a:prstGeom>
              <a:solidFill>
                <a:schemeClr val="tx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sz="1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5" name="Number4"/>
              <p:cNvSpPr/>
              <p:nvPr/>
            </p:nvSpPr>
            <p:spPr>
              <a:xfrm>
                <a:off x="5840735" y="2764964"/>
                <a:ext cx="511441" cy="527401"/>
              </a:xfrm>
              <a:prstGeom prst="ellipse">
                <a:avLst/>
              </a:prstGeom>
              <a:solidFill>
                <a:schemeClr val="accent4"/>
              </a:solidFill>
              <a:ln w="12700">
                <a:solidFill>
                  <a:srgbClr val="FFFF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6" name="Bullet4"/>
              <p:cNvSpPr/>
              <p:nvPr/>
            </p:nvSpPr>
            <p:spPr>
              <a:xfrm>
                <a:off x="5354466" y="3292365"/>
                <a:ext cx="1483979" cy="1026013"/>
              </a:xfrm>
              <a:prstGeom prst="rect">
                <a:avLst/>
              </a:prstGeom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r>
                  <a:rPr lang="zh-CN" altLang="en-US" b="1" dirty="0">
                    <a:latin typeface="微软雅黑" panose="020B0503020204020204" charset="-122"/>
                    <a:ea typeface="微软雅黑" panose="020B0503020204020204" charset="-122"/>
                  </a:rPr>
                  <a:t>调整</a:t>
                </a:r>
                <a:endParaRPr lang="en-US" altLang="zh-CN" b="1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b="1" dirty="0">
                    <a:latin typeface="微软雅黑" panose="020B0503020204020204" charset="-122"/>
                    <a:ea typeface="微软雅黑" panose="020B0503020204020204" charset="-122"/>
                  </a:rPr>
                  <a:t>日杂备货</a:t>
                </a:r>
                <a:endParaRPr lang="zh-CN" altLang="en-US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7" name="Text4"/>
              <p:cNvSpPr/>
              <p:nvPr/>
            </p:nvSpPr>
            <p:spPr>
              <a:xfrm>
                <a:off x="5354466" y="4318378"/>
                <a:ext cx="1483979" cy="1815722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600" dirty="0">
                    <a:latin typeface="微软雅黑" panose="020B0503020204020204" charset="-122"/>
                    <a:ea typeface="微软雅黑" panose="020B0503020204020204" charset="-122"/>
                  </a:rPr>
                  <a:t>低频物料零库存，抛货转申购</a:t>
                </a:r>
                <a:endParaRPr lang="en-US" altLang="zh-CN" sz="16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6914618" y="2764964"/>
              <a:ext cx="1483979" cy="3369136"/>
              <a:chOff x="6914618" y="2764964"/>
              <a:chExt cx="1483979" cy="3369136"/>
            </a:xfrm>
          </p:grpSpPr>
          <p:sp>
            <p:nvSpPr>
              <p:cNvPr id="40" name="ComponentBackground5"/>
              <p:cNvSpPr/>
              <p:nvPr/>
            </p:nvSpPr>
            <p:spPr>
              <a:xfrm>
                <a:off x="6914618" y="3141785"/>
                <a:ext cx="1483979" cy="2992315"/>
              </a:xfrm>
              <a:prstGeom prst="rect">
                <a:avLst/>
              </a:prstGeom>
              <a:solidFill>
                <a:schemeClr val="tx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sz="1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Number5"/>
              <p:cNvSpPr/>
              <p:nvPr/>
            </p:nvSpPr>
            <p:spPr>
              <a:xfrm>
                <a:off x="7400887" y="2764964"/>
                <a:ext cx="511441" cy="527401"/>
              </a:xfrm>
              <a:prstGeom prst="ellipse">
                <a:avLst/>
              </a:prstGeom>
              <a:solidFill>
                <a:schemeClr val="accent5"/>
              </a:solidFill>
              <a:ln w="12700">
                <a:solidFill>
                  <a:srgbClr val="FFFF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5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" name="Bullet5"/>
              <p:cNvSpPr/>
              <p:nvPr/>
            </p:nvSpPr>
            <p:spPr>
              <a:xfrm>
                <a:off x="6914618" y="3292365"/>
                <a:ext cx="1483979" cy="1026013"/>
              </a:xfrm>
              <a:prstGeom prst="rect">
                <a:avLst/>
              </a:prstGeom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r>
                  <a:rPr lang="zh-CN" altLang="en-US" b="1" dirty="0">
                    <a:latin typeface="微软雅黑" panose="020B0503020204020204" charset="-122"/>
                    <a:ea typeface="微软雅黑" panose="020B0503020204020204" charset="-122"/>
                  </a:rPr>
                  <a:t>监控</a:t>
                </a:r>
                <a:endParaRPr lang="en-US" altLang="zh-CN" b="1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b="1" dirty="0">
                    <a:latin typeface="微软雅黑" panose="020B0503020204020204" charset="-122"/>
                    <a:ea typeface="微软雅黑" panose="020B0503020204020204" charset="-122"/>
                  </a:rPr>
                  <a:t>全面库存</a:t>
                </a:r>
                <a:endParaRPr lang="zh-CN" altLang="en-US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3" name="Text5"/>
              <p:cNvSpPr/>
              <p:nvPr/>
            </p:nvSpPr>
            <p:spPr>
              <a:xfrm>
                <a:off x="6914618" y="4318378"/>
                <a:ext cx="1483979" cy="1815722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600" dirty="0">
                    <a:latin typeface="微软雅黑" panose="020B0503020204020204" charset="-122"/>
                    <a:ea typeface="微软雅黑" panose="020B0503020204020204" charset="-122"/>
                  </a:rPr>
                  <a:t>全局库存一盘棋，各区异常排查</a:t>
                </a:r>
                <a:endParaRPr lang="en-US" altLang="zh-CN" sz="16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8474770" y="2764964"/>
              <a:ext cx="1483979" cy="3369136"/>
              <a:chOff x="8474770" y="2764964"/>
              <a:chExt cx="1483979" cy="3369136"/>
            </a:xfrm>
          </p:grpSpPr>
          <p:sp>
            <p:nvSpPr>
              <p:cNvPr id="36" name="ComponentBackground6"/>
              <p:cNvSpPr/>
              <p:nvPr/>
            </p:nvSpPr>
            <p:spPr>
              <a:xfrm>
                <a:off x="8474770" y="3141785"/>
                <a:ext cx="1483979" cy="2992315"/>
              </a:xfrm>
              <a:prstGeom prst="rect">
                <a:avLst/>
              </a:prstGeom>
              <a:solidFill>
                <a:schemeClr val="tx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sz="1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" name="Number6"/>
              <p:cNvSpPr/>
              <p:nvPr/>
            </p:nvSpPr>
            <p:spPr>
              <a:xfrm>
                <a:off x="8961039" y="2764964"/>
                <a:ext cx="511441" cy="527401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rgbClr val="FFFF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6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Bullet6"/>
              <p:cNvSpPr/>
              <p:nvPr/>
            </p:nvSpPr>
            <p:spPr>
              <a:xfrm>
                <a:off x="8474770" y="3292365"/>
                <a:ext cx="1483979" cy="1026013"/>
              </a:xfrm>
              <a:prstGeom prst="rect">
                <a:avLst/>
              </a:prstGeom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r>
                  <a:rPr lang="zh-CN" altLang="en-US" b="1" dirty="0">
                    <a:latin typeface="微软雅黑" panose="020B0503020204020204" charset="-122"/>
                    <a:ea typeface="微软雅黑" panose="020B0503020204020204" charset="-122"/>
                  </a:rPr>
                  <a:t>计算</a:t>
                </a:r>
                <a:endParaRPr lang="en-US" altLang="zh-CN" b="1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b="1" dirty="0">
                    <a:latin typeface="微软雅黑" panose="020B0503020204020204" charset="-122"/>
                    <a:ea typeface="微软雅黑" panose="020B0503020204020204" charset="-122"/>
                  </a:rPr>
                  <a:t>每周周转</a:t>
                </a:r>
                <a:endParaRPr lang="zh-CN" altLang="en-US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Text6"/>
              <p:cNvSpPr/>
              <p:nvPr/>
            </p:nvSpPr>
            <p:spPr>
              <a:xfrm>
                <a:off x="8474770" y="4318378"/>
                <a:ext cx="1483979" cy="1815722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600" dirty="0">
                    <a:latin typeface="微软雅黑" panose="020B0503020204020204" charset="-122"/>
                    <a:ea typeface="微软雅黑" panose="020B0503020204020204" charset="-122"/>
                  </a:rPr>
                  <a:t>严控周转，及时调整备货策略</a:t>
                </a:r>
                <a:endParaRPr lang="en-US" altLang="zh-CN" sz="16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0034920" y="2764964"/>
              <a:ext cx="1875240" cy="3369136"/>
              <a:chOff x="10034920" y="2764964"/>
              <a:chExt cx="1875240" cy="3369136"/>
            </a:xfrm>
          </p:grpSpPr>
          <p:sp>
            <p:nvSpPr>
              <p:cNvPr id="32" name="ComponentBackground7"/>
              <p:cNvSpPr/>
              <p:nvPr/>
            </p:nvSpPr>
            <p:spPr>
              <a:xfrm>
                <a:off x="10034921" y="3141785"/>
                <a:ext cx="1483979" cy="2992315"/>
              </a:xfrm>
              <a:prstGeom prst="rect">
                <a:avLst/>
              </a:prstGeom>
              <a:solidFill>
                <a:schemeClr val="tx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endParaRPr sz="1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" name="Number7"/>
              <p:cNvSpPr/>
              <p:nvPr/>
            </p:nvSpPr>
            <p:spPr>
              <a:xfrm>
                <a:off x="10521190" y="2764964"/>
                <a:ext cx="511441" cy="52740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rgbClr val="FFFFF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anchor="ctr" anchorCtr="0" forceAA="0" compatLnSpc="1">
                <a:no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7</a:t>
                </a:r>
                <a:endParaRPr lang="en-US" altLang="zh-CN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" name="Bullet7"/>
              <p:cNvSpPr/>
              <p:nvPr/>
            </p:nvSpPr>
            <p:spPr>
              <a:xfrm>
                <a:off x="10034920" y="3292365"/>
                <a:ext cx="1875240" cy="1026013"/>
              </a:xfrm>
              <a:prstGeom prst="rect">
                <a:avLst/>
              </a:prstGeom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r>
                  <a:rPr lang="zh-CN" altLang="en-US" b="1" dirty="0">
                    <a:latin typeface="微软雅黑" panose="020B0503020204020204" charset="-122"/>
                    <a:ea typeface="微软雅黑" panose="020B0503020204020204" charset="-122"/>
                  </a:rPr>
                  <a:t>动态</a:t>
                </a:r>
                <a:endParaRPr lang="en-US" altLang="zh-CN" b="1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r>
                  <a:rPr lang="zh-CN" altLang="en-US" b="1" dirty="0">
                    <a:latin typeface="微软雅黑" panose="020B0503020204020204" charset="-122"/>
                    <a:ea typeface="微软雅黑" panose="020B0503020204020204" charset="-122"/>
                  </a:rPr>
                  <a:t>节假日备货</a:t>
                </a:r>
                <a:endParaRPr lang="zh-CN" altLang="en-US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" name="Text7"/>
              <p:cNvSpPr/>
              <p:nvPr/>
            </p:nvSpPr>
            <p:spPr>
              <a:xfrm>
                <a:off x="10034921" y="4318378"/>
                <a:ext cx="1483979" cy="1815722"/>
              </a:xfrm>
              <a:prstGeom prst="rect">
                <a:avLst/>
              </a:prstGeom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600" dirty="0">
                    <a:latin typeface="微软雅黑" panose="020B0503020204020204" charset="-122"/>
                    <a:ea typeface="微软雅黑" panose="020B0503020204020204" charset="-122"/>
                  </a:rPr>
                  <a:t>历史数据与实际波动结合，动态库存</a:t>
                </a:r>
                <a:endParaRPr lang="en-US" altLang="zh-CN" sz="16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1272000" y="1125000"/>
              <a:ext cx="9517050" cy="1548375"/>
              <a:chOff x="1272000" y="1125000"/>
              <a:chExt cx="9517050" cy="1548375"/>
            </a:xfrm>
          </p:grpSpPr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2000" y="1197000"/>
                <a:ext cx="1656000" cy="1406945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2000" y="1197000"/>
                <a:ext cx="3419475" cy="1476375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0000" y="1125000"/>
                <a:ext cx="3829050" cy="1495425"/>
              </a:xfrm>
              <a:prstGeom prst="rect">
                <a:avLst/>
              </a:prstGeom>
            </p:spPr>
          </p:pic>
        </p:grpSp>
        <p:sp>
          <p:nvSpPr>
            <p:cNvPr id="28" name="Text5"/>
            <p:cNvSpPr/>
            <p:nvPr/>
          </p:nvSpPr>
          <p:spPr>
            <a:xfrm>
              <a:off x="8904000" y="6525000"/>
              <a:ext cx="4867979" cy="1815722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2024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12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月相比较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2024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年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月数据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3105" y="6838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案例补充说明</a:t>
            </a:r>
            <a:r>
              <a:rPr lang="zh-CN" altLang="en-US" sz="12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（若有）</a:t>
            </a:r>
            <a:r>
              <a:rPr lang="zh-CN" altLang="en-US" sz="20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000" dirty="0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11" y="1635161"/>
            <a:ext cx="2377526" cy="28861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340" y="1645921"/>
            <a:ext cx="2055079" cy="28771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3722" y="1603025"/>
            <a:ext cx="3833308" cy="312103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9063" y="1387736"/>
            <a:ext cx="1728403" cy="3017520"/>
          </a:xfrm>
          <a:prstGeom prst="rect">
            <a:avLst/>
          </a:prstGeom>
        </p:spPr>
      </p:pic>
      <p:sp>
        <p:nvSpPr>
          <p:cNvPr id="16" name="文本占位符 198"/>
          <p:cNvSpPr txBox="1"/>
          <p:nvPr/>
        </p:nvSpPr>
        <p:spPr>
          <a:xfrm>
            <a:off x="1844073" y="5469020"/>
            <a:ext cx="10172220" cy="672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35" b="1" kern="1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zh-CN" altLang="en-US" sz="2000" dirty="0">
                <a:solidFill>
                  <a:srgbClr val="329DD1"/>
                </a:solidFill>
              </a:rPr>
              <a:t>本案例入选上海市供应链发展促进会优秀案例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29DD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9388046" y="5293398"/>
          <a:ext cx="25685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包装程序外壳对象" showAsIcon="1" r:id="rId7" imgW="1968500" imgH="401955" progId="Package">
                  <p:embed/>
                </p:oleObj>
              </mc:Choice>
              <mc:Fallback>
                <p:oleObj name="包装程序外壳对象" showAsIcon="1" r:id="rId7" imgW="1968500" imgH="401955" progId="Packag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88046" y="5293398"/>
                        <a:ext cx="256857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4140" y="6101715"/>
            <a:ext cx="1249680" cy="48069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5" y="6158865"/>
            <a:ext cx="1976120" cy="368935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50620" y="959485"/>
          <a:ext cx="9975215" cy="488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970"/>
                <a:gridCol w="1341755"/>
                <a:gridCol w="6460490"/>
              </a:tblGrid>
              <a:tr h="9296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案例名称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全场景交付智能供应链平台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2423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参与方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企业全称：</a:t>
                      </a:r>
                      <a:r>
                        <a:rPr lang="zh-CN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蜀海（北京）供应链管理有限责任公司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105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应用企业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企业全称：米良人良（广州）供应链有限公司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申报奖项类别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数智供应链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案例核心要素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全场景智能交付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应用企业推荐语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6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endParaRPr lang="zh-CN" altLang="en-US" sz="10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24840"/>
            <a:ext cx="98431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案例简述及辅助证明 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055936" y="0"/>
            <a:ext cx="8497777" cy="6858000"/>
            <a:chOff x="3055936" y="0"/>
            <a:chExt cx="8497777" cy="685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233101" y="0"/>
              <a:ext cx="0" cy="6858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合 24"/>
            <p:cNvGrpSpPr/>
            <p:nvPr/>
          </p:nvGrpSpPr>
          <p:grpSpPr>
            <a:xfrm>
              <a:off x="3055936" y="1397633"/>
              <a:ext cx="354331" cy="354331"/>
              <a:chOff x="3055936" y="1480184"/>
              <a:chExt cx="354331" cy="35433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055936" y="1480184"/>
                <a:ext cx="354331" cy="354331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095941" y="1520189"/>
                <a:ext cx="274320" cy="27432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055936" y="2426334"/>
              <a:ext cx="354331" cy="354331"/>
              <a:chOff x="3055936" y="2454592"/>
              <a:chExt cx="354331" cy="35433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3055936" y="2454592"/>
                <a:ext cx="354331" cy="354331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095941" y="2494597"/>
                <a:ext cx="274320" cy="27432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055936" y="3455036"/>
              <a:ext cx="354331" cy="354331"/>
              <a:chOff x="3055936" y="3429000"/>
              <a:chExt cx="354331" cy="354331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3055936" y="3429000"/>
                <a:ext cx="354331" cy="354331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095941" y="3469005"/>
                <a:ext cx="274320" cy="27432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3055936" y="4483737"/>
              <a:ext cx="354331" cy="354331"/>
              <a:chOff x="3055936" y="4403408"/>
              <a:chExt cx="354331" cy="354331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3055936" y="4403408"/>
                <a:ext cx="354331" cy="354331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095941" y="4443413"/>
                <a:ext cx="274320" cy="27432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55936" y="5512436"/>
              <a:ext cx="354331" cy="354331"/>
              <a:chOff x="3055936" y="5377816"/>
              <a:chExt cx="354331" cy="354331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055936" y="5377816"/>
                <a:ext cx="354331" cy="354331"/>
              </a:xfrm>
              <a:prstGeom prst="ellipse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095941" y="5417821"/>
                <a:ext cx="274320" cy="27432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3687161" y="1130300"/>
              <a:ext cx="7866552" cy="888996"/>
              <a:chOff x="3687161" y="1130300"/>
              <a:chExt cx="7866552" cy="888996"/>
            </a:xfrm>
          </p:grpSpPr>
          <p:sp>
            <p:nvSpPr>
              <p:cNvPr id="26" name="矩形: 圆角 25"/>
              <p:cNvSpPr/>
              <p:nvPr/>
            </p:nvSpPr>
            <p:spPr>
              <a:xfrm>
                <a:off x="3943352" y="1130300"/>
                <a:ext cx="7575548" cy="888996"/>
              </a:xfrm>
              <a:prstGeom prst="roundRect">
                <a:avLst>
                  <a:gd name="adj" fmla="val 8000"/>
                </a:avLst>
              </a:prstGeom>
              <a:solidFill>
                <a:srgbClr val="FFFF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16200000">
                <a:off x="3666666" y="1446703"/>
                <a:ext cx="297181" cy="256191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Bullet1"/>
              <p:cNvSpPr txBox="1"/>
              <p:nvPr/>
            </p:nvSpPr>
            <p:spPr bwMode="auto">
              <a:xfrm>
                <a:off x="6096000" y="1220770"/>
                <a:ext cx="5457713" cy="708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1200" b="0" i="0" dirty="0">
                    <a:solidFill>
                      <a:srgbClr val="000000"/>
                    </a:solidFill>
                    <a:effectLst/>
                    <a:latin typeface="Ubuntu" panose="020B0504030602030204" pitchFamily="34" charset="0"/>
                  </a:rPr>
                  <a:t>部署无线射频终端、</a:t>
                </a:r>
                <a:r>
                  <a:rPr lang="en-US" altLang="zh-CN" sz="1200" b="0" i="0" dirty="0">
                    <a:solidFill>
                      <a:srgbClr val="000000"/>
                    </a:solidFill>
                    <a:effectLst/>
                    <a:latin typeface="Ubuntu" panose="020B0504030602030204" pitchFamily="34" charset="0"/>
                  </a:rPr>
                  <a:t>GPS</a:t>
                </a:r>
                <a:r>
                  <a:rPr lang="zh-CN" altLang="en-US" sz="1200" b="0" i="0" dirty="0">
                    <a:solidFill>
                      <a:srgbClr val="000000"/>
                    </a:solidFill>
                    <a:effectLst/>
                    <a:latin typeface="Ubuntu" panose="020B0504030602030204" pitchFamily="34" charset="0"/>
                  </a:rPr>
                  <a:t>、温湿度传感器，实时监控运输、仓储数据，实现溯源与异常预警</a:t>
                </a:r>
                <a:endParaRPr lang="en-US" altLang="zh-CN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4071443" y="1343965"/>
                <a:ext cx="2024557" cy="461665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r>
                  <a:rPr lang="zh-CN" altLang="en-US" sz="2000" b="1" dirty="0">
                    <a:solidFill>
                      <a:schemeClr val="accent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物联网技术</a:t>
                </a:r>
                <a:endParaRPr lang="zh-CN" altLang="en-US" sz="20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687161" y="2159001"/>
              <a:ext cx="7831739" cy="888996"/>
              <a:chOff x="3687161" y="1130300"/>
              <a:chExt cx="7831739" cy="888996"/>
            </a:xfrm>
          </p:grpSpPr>
          <p:sp>
            <p:nvSpPr>
              <p:cNvPr id="34" name="矩形: 圆角 33"/>
              <p:cNvSpPr/>
              <p:nvPr/>
            </p:nvSpPr>
            <p:spPr>
              <a:xfrm>
                <a:off x="3943352" y="1130300"/>
                <a:ext cx="7575548" cy="888996"/>
              </a:xfrm>
              <a:prstGeom prst="roundRect">
                <a:avLst>
                  <a:gd name="adj" fmla="val 8000"/>
                </a:avLst>
              </a:prstGeom>
              <a:solidFill>
                <a:srgbClr val="FFFFFF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等腰三角形 34"/>
              <p:cNvSpPr/>
              <p:nvPr/>
            </p:nvSpPr>
            <p:spPr>
              <a:xfrm rot="16200000">
                <a:off x="3666666" y="1446703"/>
                <a:ext cx="297181" cy="25619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Bullet1"/>
              <p:cNvSpPr txBox="1"/>
              <p:nvPr/>
            </p:nvSpPr>
            <p:spPr bwMode="auto">
              <a:xfrm>
                <a:off x="6096000" y="1188497"/>
                <a:ext cx="5403925" cy="708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defTabSz="914400">
                  <a:spcBef>
                    <a:spcPct val="0"/>
                  </a:spcBef>
                  <a:defRPr sz="1200" b="0" i="0">
                    <a:solidFill>
                      <a:srgbClr val="000000"/>
                    </a:solidFill>
                    <a:effectLst/>
                    <a:latin typeface="Ubuntu" panose="020B0504030602030204" pitchFamily="34" charset="0"/>
                  </a:defRPr>
                </a:lvl1pPr>
                <a:lvl2pPr marL="457200" defTabSz="914400"/>
                <a:lvl3pPr marL="914400" defTabSz="914400"/>
                <a:lvl4pPr marL="1371600" defTabSz="914400"/>
                <a:lvl5pPr marL="1828800" defTabSz="914400"/>
                <a:lvl6pPr marL="2286000" defTabSz="914400"/>
                <a:lvl7pPr marL="2743200" defTabSz="914400"/>
                <a:lvl8pPr marL="3200400" defTabSz="914400"/>
                <a:lvl9pPr marL="3657600" defTabSz="914400"/>
              </a:lstStyle>
              <a:p>
                <a:r>
                  <a:rPr lang="zh-CN" altLang="en-US" dirty="0"/>
                  <a:t>利用大数据分析优化配送路线、库存周转（智能算法降低运输成本</a:t>
                </a:r>
                <a:r>
                  <a:rPr lang="en-US" altLang="zh-CN" dirty="0"/>
                  <a:t>20%</a:t>
                </a:r>
                <a:r>
                  <a:rPr lang="zh-CN" altLang="en-US" dirty="0"/>
                  <a:t>），库存准确率达</a:t>
                </a:r>
                <a:r>
                  <a:rPr lang="en-US" altLang="zh-CN" dirty="0"/>
                  <a:t>99.95%</a:t>
                </a:r>
                <a:r>
                  <a:rPr lang="zh-CN" altLang="en-US" dirty="0"/>
                  <a:t>。</a:t>
                </a:r>
                <a:endParaRPr lang="en-US" altLang="zh-CN" dirty="0"/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4071443" y="1343965"/>
                <a:ext cx="2024557" cy="461665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r>
                  <a:rPr lang="zh-CN" altLang="en-US" sz="2000" b="1" dirty="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智能决策</a:t>
                </a:r>
                <a:endParaRPr lang="en-US" altLang="zh-CN" sz="20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endParaRPr lang="zh-CN" altLang="en-US" sz="20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3687161" y="3187702"/>
              <a:ext cx="7831739" cy="920779"/>
              <a:chOff x="3687161" y="1130300"/>
              <a:chExt cx="7831739" cy="920779"/>
            </a:xfrm>
          </p:grpSpPr>
          <p:sp>
            <p:nvSpPr>
              <p:cNvPr id="40" name="矩形: 圆角 39"/>
              <p:cNvSpPr/>
              <p:nvPr/>
            </p:nvSpPr>
            <p:spPr>
              <a:xfrm>
                <a:off x="3943352" y="1130300"/>
                <a:ext cx="7575548" cy="888996"/>
              </a:xfrm>
              <a:prstGeom prst="roundRect">
                <a:avLst>
                  <a:gd name="adj" fmla="val 8000"/>
                </a:avLst>
              </a:prstGeom>
              <a:solidFill>
                <a:srgbClr val="FFFFFF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等腰三角形 40"/>
              <p:cNvSpPr/>
              <p:nvPr/>
            </p:nvSpPr>
            <p:spPr>
              <a:xfrm rot="16200000">
                <a:off x="3666666" y="1446703"/>
                <a:ext cx="297181" cy="256191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Bullet1"/>
              <p:cNvSpPr txBox="1"/>
              <p:nvPr/>
            </p:nvSpPr>
            <p:spPr bwMode="auto">
              <a:xfrm>
                <a:off x="6096000" y="1343023"/>
                <a:ext cx="5339379" cy="708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defTabSz="914400">
                  <a:spcBef>
                    <a:spcPct val="0"/>
                  </a:spcBef>
                  <a:defRPr sz="1200" b="0" i="0">
                    <a:solidFill>
                      <a:srgbClr val="000000"/>
                    </a:solidFill>
                    <a:effectLst/>
                    <a:latin typeface="Ubuntu" panose="020B0504030602030204" pitchFamily="34" charset="0"/>
                  </a:defRPr>
                </a:lvl1pPr>
                <a:lvl2pPr marL="457200" defTabSz="914400"/>
                <a:lvl3pPr marL="914400" defTabSz="914400"/>
                <a:lvl4pPr marL="1371600" defTabSz="914400"/>
                <a:lvl5pPr marL="1828800" defTabSz="914400"/>
                <a:lvl6pPr marL="2286000" defTabSz="914400"/>
                <a:lvl7pPr marL="2743200" defTabSz="914400"/>
                <a:lvl8pPr marL="3200400" defTabSz="914400"/>
                <a:lvl9pPr marL="3657600" defTabSz="914400"/>
              </a:lstStyle>
              <a:p>
                <a:r>
                  <a:rPr lang="zh-CN" altLang="en-US" dirty="0"/>
                  <a:t>打通餐饮企业</a:t>
                </a:r>
                <a:r>
                  <a:rPr lang="en-US" altLang="zh-CN" dirty="0"/>
                  <a:t>ERP</a:t>
                </a:r>
                <a:r>
                  <a:rPr lang="zh-CN" altLang="en-US" dirty="0"/>
                  <a:t>、财务系统，支持线上分拣、签收、对账，简化流程效率提升</a:t>
                </a:r>
                <a:r>
                  <a:rPr lang="en-US" altLang="zh-CN" dirty="0"/>
                  <a:t>50%</a:t>
                </a:r>
                <a:r>
                  <a:rPr lang="zh-CN" altLang="en-US" dirty="0"/>
                  <a:t>。</a:t>
                </a:r>
                <a:endParaRPr lang="en-US" altLang="zh-CN" dirty="0"/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4071443" y="1343965"/>
                <a:ext cx="2024557" cy="461665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r>
                  <a:rPr lang="en-US" altLang="zh-CN" sz="2000" b="1" dirty="0">
                    <a:solidFill>
                      <a:schemeClr val="accent3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SaaS</a:t>
                </a:r>
                <a:r>
                  <a:rPr lang="zh-CN" altLang="en-US" sz="2000" b="1" dirty="0">
                    <a:solidFill>
                      <a:schemeClr val="accent3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集成</a:t>
                </a:r>
                <a:endParaRPr lang="zh-CN" altLang="en-US" sz="2000" b="1" dirty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3687161" y="4216404"/>
              <a:ext cx="7831739" cy="888996"/>
              <a:chOff x="3687161" y="1130300"/>
              <a:chExt cx="7831739" cy="888996"/>
            </a:xfrm>
          </p:grpSpPr>
          <p:sp>
            <p:nvSpPr>
              <p:cNvPr id="46" name="矩形: 圆角 45"/>
              <p:cNvSpPr/>
              <p:nvPr/>
            </p:nvSpPr>
            <p:spPr>
              <a:xfrm>
                <a:off x="3943352" y="1130300"/>
                <a:ext cx="7575548" cy="888996"/>
              </a:xfrm>
              <a:prstGeom prst="roundRect">
                <a:avLst>
                  <a:gd name="adj" fmla="val 8000"/>
                </a:avLst>
              </a:prstGeom>
              <a:solidFill>
                <a:srgbClr val="FFFFFF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等腰三角形 46"/>
              <p:cNvSpPr/>
              <p:nvPr/>
            </p:nvSpPr>
            <p:spPr>
              <a:xfrm rot="16200000">
                <a:off x="3666666" y="1446703"/>
                <a:ext cx="297181" cy="256191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Bullet1"/>
              <p:cNvSpPr txBox="1"/>
              <p:nvPr/>
            </p:nvSpPr>
            <p:spPr bwMode="auto">
              <a:xfrm>
                <a:off x="6096000" y="1220770"/>
                <a:ext cx="5414682" cy="708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defTabSz="914400">
                  <a:spcBef>
                    <a:spcPct val="0"/>
                  </a:spcBef>
                  <a:defRPr sz="1200" b="0" i="0">
                    <a:solidFill>
                      <a:srgbClr val="000000"/>
                    </a:solidFill>
                    <a:effectLst/>
                    <a:latin typeface="Ubuntu" panose="020B0504030602030204" pitchFamily="34" charset="0"/>
                  </a:defRPr>
                </a:lvl1pPr>
                <a:lvl2pPr marL="457200" defTabSz="914400"/>
                <a:lvl3pPr marL="914400" defTabSz="914400"/>
                <a:lvl4pPr marL="1371600" defTabSz="914400"/>
                <a:lvl5pPr marL="1828800" defTabSz="914400"/>
                <a:lvl6pPr marL="2286000" defTabSz="914400"/>
                <a:lvl7pPr marL="2743200" defTabSz="914400"/>
                <a:lvl8pPr marL="3200400" defTabSz="914400"/>
                <a:lvl9pPr marL="3657600" defTabSz="914400"/>
              </a:lstStyle>
              <a:p>
                <a:r>
                  <a:rPr lang="zh-CN" altLang="en-US" dirty="0"/>
                  <a:t>线上闭环管理</a:t>
                </a:r>
                <a:r>
                  <a:rPr lang="en-US" altLang="zh-CN" dirty="0"/>
                  <a:t>8000+</a:t>
                </a:r>
                <a:r>
                  <a:rPr lang="zh-CN" altLang="en-US" dirty="0"/>
                  <a:t>供应商（招标→履约→绩效评估），杜绝“跳单”“外购”漏洞，实现定价透明与毛利控制。</a:t>
                </a:r>
                <a:endParaRPr lang="en-US" altLang="zh-CN" dirty="0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4071443" y="1343965"/>
                <a:ext cx="2024557" cy="461665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r>
                  <a:rPr lang="zh-CN" altLang="en-US" sz="2000" b="1" dirty="0">
                    <a:solidFill>
                      <a:schemeClr val="accent4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供应商管理</a:t>
                </a:r>
                <a:endParaRPr lang="zh-CN" altLang="en-US" sz="2000" b="1" dirty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3687161" y="5245104"/>
              <a:ext cx="7831739" cy="888996"/>
              <a:chOff x="3687161" y="1130300"/>
              <a:chExt cx="7831739" cy="888996"/>
            </a:xfrm>
          </p:grpSpPr>
          <p:sp>
            <p:nvSpPr>
              <p:cNvPr id="52" name="矩形: 圆角 51"/>
              <p:cNvSpPr/>
              <p:nvPr/>
            </p:nvSpPr>
            <p:spPr>
              <a:xfrm>
                <a:off x="3943352" y="1130300"/>
                <a:ext cx="7575548" cy="888996"/>
              </a:xfrm>
              <a:prstGeom prst="roundRect">
                <a:avLst>
                  <a:gd name="adj" fmla="val 8000"/>
                </a:avLst>
              </a:prstGeom>
              <a:solidFill>
                <a:srgbClr val="FFFFFF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等腰三角形 52"/>
              <p:cNvSpPr/>
              <p:nvPr/>
            </p:nvSpPr>
            <p:spPr>
              <a:xfrm rot="16200000">
                <a:off x="3666666" y="1446703"/>
                <a:ext cx="297181" cy="256191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Bullet1"/>
              <p:cNvSpPr txBox="1"/>
              <p:nvPr/>
            </p:nvSpPr>
            <p:spPr bwMode="auto">
              <a:xfrm>
                <a:off x="6185647" y="1220770"/>
                <a:ext cx="5292762" cy="708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defTabSz="914400">
                  <a:spcBef>
                    <a:spcPct val="0"/>
                  </a:spcBef>
                  <a:defRPr sz="1200" b="0" i="0">
                    <a:solidFill>
                      <a:srgbClr val="000000"/>
                    </a:solidFill>
                    <a:effectLst/>
                    <a:latin typeface="Ubuntu" panose="020B0504030602030204" pitchFamily="34" charset="0"/>
                  </a:defRPr>
                </a:lvl1pPr>
                <a:lvl2pPr marL="457200" defTabSz="914400"/>
                <a:lvl3pPr marL="914400" defTabSz="914400"/>
                <a:lvl4pPr marL="1371600" defTabSz="914400"/>
                <a:lvl5pPr marL="1828800" defTabSz="914400"/>
                <a:lvl6pPr marL="2286000" defTabSz="914400"/>
                <a:lvl7pPr marL="2743200" defTabSz="914400"/>
                <a:lvl8pPr marL="3200400" defTabSz="914400"/>
                <a:lvl9pPr marL="3657600" defTabSz="914400"/>
              </a:lstStyle>
              <a:p>
                <a:r>
                  <a:rPr lang="zh-CN" altLang="en-US" dirty="0"/>
                  <a:t>针对分散的上游（小作坊）与零售化下游（</a:t>
                </a:r>
                <a:r>
                  <a:rPr lang="en-US" altLang="zh-CN" dirty="0"/>
                  <a:t>700</a:t>
                </a:r>
                <a:r>
                  <a:rPr lang="zh-CN" altLang="en-US" dirty="0"/>
                  <a:t>万门店），提供定制化仓配规则（如社区团购、跨区调拨）。</a:t>
                </a:r>
                <a:endParaRPr lang="en-US" altLang="zh-CN" dirty="0"/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4071443" y="1343965"/>
                <a:ext cx="2024557" cy="461665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r>
                  <a:rPr lang="zh-CN" altLang="en-US" sz="2000" b="1" dirty="0">
                    <a:solidFill>
                      <a:schemeClr val="accent5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标准化解决方案</a:t>
                </a:r>
                <a:endParaRPr lang="zh-CN" altLang="en-US" sz="2000" b="1" dirty="0">
                  <a:solidFill>
                    <a:schemeClr val="accent5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8" name="文本框 7"/>
          <p:cNvSpPr txBox="1"/>
          <p:nvPr/>
        </p:nvSpPr>
        <p:spPr>
          <a:xfrm>
            <a:off x="1099970" y="3244334"/>
            <a:ext cx="6094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b="1" i="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核心技术应用</a:t>
            </a:r>
            <a:endParaRPr lang="zh-CN" altLang="en-US" sz="2400" b="1" i="0" dirty="0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863934" y="1210683"/>
            <a:ext cx="10464132" cy="4572001"/>
            <a:chOff x="857584" y="1866900"/>
            <a:chExt cx="10464132" cy="4572001"/>
          </a:xfrm>
        </p:grpSpPr>
        <p:sp>
          <p:nvSpPr>
            <p:cNvPr id="31" name="1"/>
            <p:cNvSpPr/>
            <p:nvPr/>
          </p:nvSpPr>
          <p:spPr>
            <a:xfrm flipH="1">
              <a:off x="857584" y="1866900"/>
              <a:ext cx="10464132" cy="4572001"/>
            </a:xfrm>
            <a:prstGeom prst="round2SameRect">
              <a:avLst>
                <a:gd name="adj1" fmla="val 11982"/>
                <a:gd name="adj2" fmla="val 0"/>
              </a:avLst>
            </a:prstGeom>
            <a:solidFill>
              <a:srgbClr val="FFFFFF">
                <a:alpha val="90000"/>
              </a:srgb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b="1" dirty="0">
                <a:solidFill>
                  <a:schemeClr val="accent1"/>
                </a:solidFill>
                <a:cs typeface="+mn-ea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1406423" y="2169708"/>
              <a:ext cx="4301159" cy="819108"/>
              <a:chOff x="3592518" y="3802397"/>
              <a:chExt cx="5919336" cy="1127271"/>
            </a:xfrm>
          </p:grpSpPr>
          <p:sp>
            <p:nvSpPr>
              <p:cNvPr id="28" name="Number1"/>
              <p:cNvSpPr/>
              <p:nvPr/>
            </p:nvSpPr>
            <p:spPr>
              <a:xfrm>
                <a:off x="3592518" y="3937229"/>
                <a:ext cx="857602" cy="8576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</a:gsLst>
                <a:lin ang="2700000" scaled="1"/>
                <a:tileRect/>
              </a:gradFill>
              <a:ln w="12700" cap="rnd">
                <a:noFill/>
                <a:prstDash val="solid"/>
                <a:round/>
              </a:ln>
              <a:effectLst>
                <a:outerShdw blurRad="254000" dist="127000" algn="ctr" rotWithShape="0">
                  <a:schemeClr val="accent1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FFFFFF"/>
                    </a:solidFill>
                    <a:cs typeface="+mn-ea"/>
                  </a:rPr>
                  <a:t>1</a:t>
                </a:r>
                <a:endParaRPr lang="zh-CN" altLang="en-US" b="1" dirty="0">
                  <a:solidFill>
                    <a:srgbClr val="FFFFFF"/>
                  </a:solidFill>
                  <a:cs typeface="+mn-ea"/>
                </a:endParaRPr>
              </a:p>
            </p:txBody>
          </p:sp>
          <p:sp>
            <p:nvSpPr>
              <p:cNvPr id="29" name="Bullet1"/>
              <p:cNvSpPr txBox="1"/>
              <p:nvPr/>
            </p:nvSpPr>
            <p:spPr>
              <a:xfrm>
                <a:off x="4563142" y="3802397"/>
                <a:ext cx="4948712" cy="1127271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9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254000" dist="50800" dir="3600000" sx="101000" sy="101000" algn="ct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en-US"/>
                </a:defPPr>
                <a:lvl1pPr marR="0" lvl="0" indent="0" defTabSz="913765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 kumimoji="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zh-CN" altLang="en-US" sz="1600" dirty="0">
                    <a:latin typeface="微软雅黑" panose="020B0503020204020204" charset="-122"/>
                    <a:ea typeface="微软雅黑" panose="020B0503020204020204" charset="-122"/>
                  </a:rPr>
                  <a:t>服务太二酸菜鱼：</a:t>
                </a: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r>
                  <a:rPr lang="zh-CN" altLang="en-US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年内支撑其拓展至</a:t>
                </a: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430</a:t>
                </a:r>
                <a:r>
                  <a:rPr lang="zh-CN" altLang="en-US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家门店，保障食材稳定供应与食安管理。</a:t>
                </a:r>
                <a:endParaRPr lang="de-DE" altLang="zh-CN" sz="16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1406423" y="4579855"/>
              <a:ext cx="4301159" cy="819108"/>
              <a:chOff x="3592518" y="5075617"/>
              <a:chExt cx="5919336" cy="1127271"/>
            </a:xfrm>
          </p:grpSpPr>
          <p:sp>
            <p:nvSpPr>
              <p:cNvPr id="6" name="Number2"/>
              <p:cNvSpPr/>
              <p:nvPr/>
            </p:nvSpPr>
            <p:spPr>
              <a:xfrm>
                <a:off x="3592518" y="5210451"/>
                <a:ext cx="857602" cy="8576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/>
                  </a:gs>
                </a:gsLst>
                <a:lin ang="2700000" scaled="1"/>
                <a:tileRect/>
              </a:gradFill>
              <a:ln w="12700" cap="rnd">
                <a:noFill/>
                <a:prstDash val="solid"/>
                <a:round/>
              </a:ln>
              <a:effectLst>
                <a:outerShdw blurRad="254000" dist="127000" algn="ctr" rotWithShape="0">
                  <a:schemeClr val="accent2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FFFFFF"/>
                    </a:solidFill>
                    <a:cs typeface="+mn-ea"/>
                  </a:rPr>
                  <a:t>2</a:t>
                </a:r>
                <a:endParaRPr lang="zh-CN" altLang="en-US" b="1" dirty="0">
                  <a:solidFill>
                    <a:srgbClr val="FFFFFF"/>
                  </a:solidFill>
                  <a:cs typeface="+mn-ea"/>
                </a:endParaRPr>
              </a:p>
            </p:txBody>
          </p:sp>
          <p:sp>
            <p:nvSpPr>
              <p:cNvPr id="16" name="Bullet2"/>
              <p:cNvSpPr txBox="1"/>
              <p:nvPr/>
            </p:nvSpPr>
            <p:spPr>
              <a:xfrm>
                <a:off x="4563142" y="5075617"/>
                <a:ext cx="4948712" cy="1127271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9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254000" dist="50800" dir="3600000" sx="101000" sy="101000" algn="ct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en-US"/>
                </a:defPPr>
                <a:lvl1pPr marR="0" lvl="0" indent="0" defTabSz="913765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 kumimoji="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zh-CN" altLang="en-US" sz="1600" b="1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安全保障</a:t>
                </a:r>
                <a:r>
                  <a:rPr lang="zh-CN" altLang="en-US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：实现食材全</a:t>
                </a:r>
                <a:r>
                  <a:rPr lang="zh-CN" altLang="en-US" sz="1600" b="0" dirty="0">
                    <a:latin typeface="微软雅黑" panose="020B0503020204020204" charset="-122"/>
                    <a:ea typeface="微软雅黑" panose="020B0503020204020204" charset="-122"/>
                  </a:rPr>
                  <a:t>链路溯源，</a:t>
                </a:r>
                <a:r>
                  <a:rPr lang="zh-CN" altLang="en-US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食品安全事故零发生。建立</a:t>
                </a: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50+</a:t>
                </a:r>
                <a:r>
                  <a:rPr lang="zh-CN" altLang="en-US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项管理制度、</a:t>
                </a: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87</a:t>
                </a:r>
                <a:r>
                  <a:rPr lang="zh-CN" altLang="en-US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项检测标准。</a:t>
                </a:r>
                <a:endParaRPr lang="zh-CN" altLang="en-US" sz="1600" b="0" i="0" dirty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buNone/>
                </a:pPr>
                <a:endParaRPr lang="de-DE" altLang="zh-CN" sz="16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471718" y="2169708"/>
              <a:ext cx="4301159" cy="819108"/>
              <a:chOff x="3592518" y="3802397"/>
              <a:chExt cx="5919336" cy="1127271"/>
            </a:xfrm>
          </p:grpSpPr>
          <p:sp>
            <p:nvSpPr>
              <p:cNvPr id="12" name="Number4"/>
              <p:cNvSpPr/>
              <p:nvPr/>
            </p:nvSpPr>
            <p:spPr>
              <a:xfrm>
                <a:off x="3592518" y="3937229"/>
                <a:ext cx="857602" cy="8576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50000">
                    <a:schemeClr val="accent4"/>
                  </a:gs>
                </a:gsLst>
                <a:lin ang="2700000" scaled="1"/>
                <a:tileRect/>
              </a:gradFill>
              <a:ln w="12700" cap="rnd">
                <a:noFill/>
                <a:prstDash val="solid"/>
                <a:round/>
              </a:ln>
              <a:effectLst>
                <a:outerShdw blurRad="254000" dist="127000" algn="ctr" rotWithShape="0">
                  <a:schemeClr val="accent4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FFFFFF"/>
                    </a:solidFill>
                    <a:cs typeface="+mn-ea"/>
                  </a:rPr>
                  <a:t>3</a:t>
                </a:r>
                <a:endParaRPr lang="zh-CN" altLang="en-US" b="1" dirty="0">
                  <a:solidFill>
                    <a:srgbClr val="FFFFFF"/>
                  </a:solidFill>
                  <a:cs typeface="+mn-ea"/>
                </a:endParaRPr>
              </a:p>
            </p:txBody>
          </p:sp>
          <p:sp>
            <p:nvSpPr>
              <p:cNvPr id="13" name="Bullet4"/>
              <p:cNvSpPr txBox="1"/>
              <p:nvPr/>
            </p:nvSpPr>
            <p:spPr>
              <a:xfrm>
                <a:off x="4563142" y="3802397"/>
                <a:ext cx="4948712" cy="1127271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9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254000" dist="50800" dir="3600000" sx="101000" sy="101000" algn="ct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en-US"/>
                </a:defPPr>
                <a:lvl1pPr marR="0" lvl="0" indent="0" defTabSz="913765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 kumimoji="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>
                  <a:buFont typeface="Arial" panose="020B0604020202020204" pitchFamily="34" charset="0"/>
                  <a:buChar char="•"/>
                </a:pPr>
                <a:r>
                  <a:rPr lang="zh-CN" altLang="en-US" sz="1600" b="1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冬奥会、大运会保障</a:t>
                </a:r>
                <a:r>
                  <a:rPr lang="zh-CN" altLang="en-US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：承接大型赛事餐饮需求，验证高并发订单响应能力。</a:t>
                </a:r>
                <a:endParaRPr lang="zh-CN" altLang="en-US" sz="1600" b="0" i="0" dirty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l">
                  <a:buFont typeface="Arial" panose="020B0604020202020204" pitchFamily="34" charset="0"/>
                  <a:buChar char="•"/>
                </a:pPr>
                <a:endParaRPr lang="zh-CN" altLang="en-US" sz="1600" b="0" i="0" dirty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471718" y="4579855"/>
              <a:ext cx="4301159" cy="819108"/>
              <a:chOff x="3592518" y="5075617"/>
              <a:chExt cx="5919336" cy="1127271"/>
            </a:xfrm>
          </p:grpSpPr>
          <p:sp>
            <p:nvSpPr>
              <p:cNvPr id="15" name="Number5"/>
              <p:cNvSpPr/>
              <p:nvPr/>
            </p:nvSpPr>
            <p:spPr>
              <a:xfrm>
                <a:off x="3592518" y="5210449"/>
                <a:ext cx="857602" cy="8576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/>
                  </a:gs>
                </a:gsLst>
                <a:lin ang="2700000" scaled="1"/>
                <a:tileRect/>
              </a:gradFill>
              <a:ln w="12700" cap="rnd">
                <a:noFill/>
                <a:prstDash val="solid"/>
                <a:round/>
              </a:ln>
              <a:effectLst>
                <a:outerShdw blurRad="254000" dist="127000" algn="ctr" rotWithShape="0">
                  <a:schemeClr val="accent2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FFFFFF"/>
                    </a:solidFill>
                    <a:cs typeface="+mn-ea"/>
                  </a:rPr>
                  <a:t>4</a:t>
                </a:r>
                <a:endParaRPr lang="zh-CN" altLang="en-US" b="1" dirty="0">
                  <a:solidFill>
                    <a:srgbClr val="FFFFFF"/>
                  </a:solidFill>
                  <a:cs typeface="+mn-ea"/>
                </a:endParaRPr>
              </a:p>
            </p:txBody>
          </p:sp>
          <p:sp>
            <p:nvSpPr>
              <p:cNvPr id="17" name="Bullet5"/>
              <p:cNvSpPr txBox="1"/>
              <p:nvPr/>
            </p:nvSpPr>
            <p:spPr>
              <a:xfrm>
                <a:off x="4563142" y="5075617"/>
                <a:ext cx="4948712" cy="1127271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9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254000" dist="50800" dir="3600000" sx="101000" sy="101000" algn="ctr" rotWithShape="0">
                  <a:schemeClr val="bg1">
                    <a:lumMod val="50000"/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en-US"/>
                </a:defPPr>
                <a:lvl1pPr marR="0" lvl="0" indent="0" defTabSz="913765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 kumimoji="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algn="l">
                  <a:buFont typeface="Arial" panose="020B0604020202020204" pitchFamily="34" charset="0"/>
                  <a:buChar char="•"/>
                </a:pPr>
                <a:r>
                  <a:rPr lang="zh-CN" altLang="en-US" sz="1600" b="1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效率提升</a:t>
                </a:r>
                <a:r>
                  <a:rPr lang="zh-CN" altLang="en-US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：订单处理速度提升</a:t>
                </a: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50%</a:t>
                </a:r>
                <a:r>
                  <a:rPr lang="zh-CN" altLang="en-US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，库存周转率提高</a:t>
                </a: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30%</a:t>
                </a:r>
                <a:r>
                  <a:rPr lang="zh-CN" altLang="en-US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。人力成本降低</a:t>
                </a:r>
                <a:r>
                  <a:rPr lang="en-US" altLang="zh-CN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70%</a:t>
                </a:r>
                <a:r>
                  <a:rPr lang="zh-CN" altLang="en-US" sz="1600" b="0" i="0" dirty="0"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（自动化拣货、无纸化流程）</a:t>
                </a:r>
                <a:endParaRPr lang="zh-CN" altLang="en-US" sz="1600" b="0" i="0" dirty="0"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endParaRPr lang="de-DE" altLang="zh-CN" sz="16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9" name="文本框 8"/>
          <p:cNvSpPr txBox="1"/>
          <p:nvPr/>
        </p:nvSpPr>
        <p:spPr>
          <a:xfrm>
            <a:off x="1444215" y="708218"/>
            <a:ext cx="60942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400" b="1" i="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落地成果展示</a:t>
            </a:r>
            <a:endParaRPr lang="zh-CN" altLang="en-US" sz="2400" b="1" i="0" dirty="0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5914569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5850169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619397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>
              <a:solidFill>
                <a:schemeClr val="accent1"/>
              </a:solidFill>
            </a:endParaRPr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5922189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01650" y="624840"/>
            <a:ext cx="115652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案例阐述维度重点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（总计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85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1650" y="1270635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数智化应用（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35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5" name="文本占位符 198"/>
          <p:cNvSpPr txBox="1"/>
          <p:nvPr/>
        </p:nvSpPr>
        <p:spPr>
          <a:xfrm>
            <a:off x="1069522" y="1542479"/>
            <a:ext cx="10172220" cy="672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35" b="1" kern="1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29DD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整合门店需求到食材上游供给端全链路业务流程，融入餐饮供应链管理最佳实践，统一数据源头，业务系统融合一体化</a:t>
            </a: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29DD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6" name="圆角矩形 66"/>
          <p:cNvSpPr/>
          <p:nvPr/>
        </p:nvSpPr>
        <p:spPr>
          <a:xfrm>
            <a:off x="6262600" y="4504419"/>
            <a:ext cx="896785" cy="1242291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1175B5"/>
            </a:solidFill>
            <a:prstDash val="dash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WMS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7" name="圆角矩形 215"/>
          <p:cNvSpPr/>
          <p:nvPr/>
        </p:nvSpPr>
        <p:spPr>
          <a:xfrm>
            <a:off x="10152352" y="4494303"/>
            <a:ext cx="1013469" cy="1242291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1175B5"/>
            </a:solidFill>
            <a:prstDash val="dash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POS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8" name="圆角矩形 216"/>
          <p:cNvSpPr/>
          <p:nvPr/>
        </p:nvSpPr>
        <p:spPr>
          <a:xfrm>
            <a:off x="1885561" y="4516308"/>
            <a:ext cx="534627" cy="1239121"/>
          </a:xfrm>
          <a:prstGeom prst="roundRect">
            <a:avLst>
              <a:gd name="adj" fmla="val 385"/>
            </a:avLst>
          </a:prstGeom>
          <a:noFill/>
          <a:ln w="9525" cap="flat" cmpd="sng" algn="ctr">
            <a:solidFill>
              <a:srgbClr val="1175B5"/>
            </a:solidFill>
            <a:prstDash val="dash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SRM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9" name="圆角矩形 217"/>
          <p:cNvSpPr/>
          <p:nvPr/>
        </p:nvSpPr>
        <p:spPr>
          <a:xfrm>
            <a:off x="2454975" y="4516308"/>
            <a:ext cx="568901" cy="1242291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1175B5"/>
            </a:solidFill>
            <a:prstDash val="dash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PLM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0" name="圆角矩形 218"/>
          <p:cNvSpPr/>
          <p:nvPr/>
        </p:nvSpPr>
        <p:spPr>
          <a:xfrm>
            <a:off x="7252787" y="4496648"/>
            <a:ext cx="919293" cy="1242291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1175B5"/>
            </a:solidFill>
            <a:prstDash val="dash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TMS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1" name="圆角矩形 13"/>
          <p:cNvSpPr/>
          <p:nvPr/>
        </p:nvSpPr>
        <p:spPr>
          <a:xfrm>
            <a:off x="1085481" y="3201642"/>
            <a:ext cx="312985" cy="948500"/>
          </a:xfrm>
          <a:prstGeom prst="rect">
            <a:avLst/>
          </a:prstGeom>
          <a:noFill/>
          <a:ln w="12700" cap="flat" cmpd="sng" algn="ctr">
            <a:solidFill>
              <a:srgbClr val="0F9DA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原料采购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2" name="圆角矩形 13"/>
          <p:cNvSpPr/>
          <p:nvPr/>
        </p:nvSpPr>
        <p:spPr>
          <a:xfrm>
            <a:off x="2020389" y="3201930"/>
            <a:ext cx="342797" cy="1272947"/>
          </a:xfrm>
          <a:prstGeom prst="rect">
            <a:avLst/>
          </a:prstGeom>
          <a:noFill/>
          <a:ln w="12700" cap="flat" cmpd="sng" algn="ctr">
            <a:solidFill>
              <a:srgbClr val="0F9DA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商品流通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3" name="圆角矩形 13"/>
          <p:cNvSpPr/>
          <p:nvPr/>
        </p:nvSpPr>
        <p:spPr>
          <a:xfrm>
            <a:off x="2647403" y="3198575"/>
            <a:ext cx="293827" cy="1272947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菜品开发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4" name="圆角矩形 13"/>
          <p:cNvSpPr/>
          <p:nvPr/>
        </p:nvSpPr>
        <p:spPr>
          <a:xfrm>
            <a:off x="3088928" y="3201930"/>
            <a:ext cx="357094" cy="1272947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ED745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生产加工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5" name="圆角矩形 13"/>
          <p:cNvSpPr/>
          <p:nvPr/>
        </p:nvSpPr>
        <p:spPr>
          <a:xfrm>
            <a:off x="3593720" y="3191514"/>
            <a:ext cx="1132787" cy="1272947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ED745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食材匹配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菜单推荐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成本优化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6" name="圆角矩形 13"/>
          <p:cNvSpPr/>
          <p:nvPr/>
        </p:nvSpPr>
        <p:spPr>
          <a:xfrm>
            <a:off x="4874205" y="3191514"/>
            <a:ext cx="403961" cy="1272947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供应计划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7" name="圆角矩形 13"/>
          <p:cNvSpPr/>
          <p:nvPr/>
        </p:nvSpPr>
        <p:spPr>
          <a:xfrm>
            <a:off x="5425864" y="3193692"/>
            <a:ext cx="403961" cy="1272947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品控质检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8" name="圆角矩形 13"/>
          <p:cNvSpPr/>
          <p:nvPr/>
        </p:nvSpPr>
        <p:spPr>
          <a:xfrm>
            <a:off x="5977523" y="3194684"/>
            <a:ext cx="403961" cy="1272947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物流收货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9" name="圆角矩形 13"/>
          <p:cNvSpPr/>
          <p:nvPr/>
        </p:nvSpPr>
        <p:spPr>
          <a:xfrm>
            <a:off x="6529182" y="3196661"/>
            <a:ext cx="403961" cy="1272947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分拣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20" name="圆角矩形 13"/>
          <p:cNvSpPr/>
          <p:nvPr/>
        </p:nvSpPr>
        <p:spPr>
          <a:xfrm>
            <a:off x="7080841" y="3187470"/>
            <a:ext cx="403961" cy="1272947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发货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21" name="圆角矩形 13"/>
          <p:cNvSpPr/>
          <p:nvPr/>
        </p:nvSpPr>
        <p:spPr>
          <a:xfrm>
            <a:off x="7632500" y="3189390"/>
            <a:ext cx="403961" cy="1272947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运输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22" name="圆角矩形 13"/>
          <p:cNvSpPr/>
          <p:nvPr/>
        </p:nvSpPr>
        <p:spPr>
          <a:xfrm>
            <a:off x="8184159" y="3177651"/>
            <a:ext cx="403961" cy="1301986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收货确认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23" name="圆角矩形 13"/>
          <p:cNvSpPr/>
          <p:nvPr/>
        </p:nvSpPr>
        <p:spPr>
          <a:xfrm>
            <a:off x="8735815" y="3188447"/>
            <a:ext cx="403961" cy="1283075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对账回款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124" name="直接箭头连接符 96"/>
          <p:cNvCxnSpPr>
            <a:stCxn id="114" idx="3"/>
            <a:endCxn id="115" idx="1"/>
          </p:cNvCxnSpPr>
          <p:nvPr/>
        </p:nvCxnSpPr>
        <p:spPr>
          <a:xfrm flipV="1">
            <a:off x="3446022" y="3827988"/>
            <a:ext cx="147698" cy="10416"/>
          </a:xfrm>
          <a:prstGeom prst="straightConnector1">
            <a:avLst/>
          </a:prstGeom>
          <a:noFill/>
          <a:ln w="28575" cap="flat" cmpd="sng" algn="ctr">
            <a:solidFill>
              <a:srgbClr val="ED745E"/>
            </a:solidFill>
            <a:prstDash val="solid"/>
            <a:tailEnd type="triangle"/>
          </a:ln>
          <a:effectLst/>
        </p:spPr>
      </p:cxnSp>
      <p:cxnSp>
        <p:nvCxnSpPr>
          <p:cNvPr id="125" name="直接箭头连接符 98"/>
          <p:cNvCxnSpPr>
            <a:stCxn id="115" idx="3"/>
          </p:cNvCxnSpPr>
          <p:nvPr/>
        </p:nvCxnSpPr>
        <p:spPr>
          <a:xfrm>
            <a:off x="4726507" y="3827988"/>
            <a:ext cx="135865" cy="0"/>
          </a:xfrm>
          <a:prstGeom prst="straightConnector1">
            <a:avLst/>
          </a:prstGeom>
          <a:noFill/>
          <a:ln w="28575" cap="flat" cmpd="sng" algn="ctr">
            <a:solidFill>
              <a:srgbClr val="ED745E"/>
            </a:solidFill>
            <a:prstDash val="solid"/>
            <a:tailEnd type="triangle"/>
          </a:ln>
          <a:effectLst/>
        </p:spPr>
      </p:cxnSp>
      <p:cxnSp>
        <p:nvCxnSpPr>
          <p:cNvPr id="126" name="直接箭头连接符 100"/>
          <p:cNvCxnSpPr>
            <a:endCxn id="117" idx="1"/>
          </p:cNvCxnSpPr>
          <p:nvPr/>
        </p:nvCxnSpPr>
        <p:spPr>
          <a:xfrm>
            <a:off x="5266333" y="3827988"/>
            <a:ext cx="159531" cy="2178"/>
          </a:xfrm>
          <a:prstGeom prst="straightConnector1">
            <a:avLst/>
          </a:prstGeom>
          <a:noFill/>
          <a:ln w="28575" cap="flat" cmpd="sng" algn="ctr">
            <a:solidFill>
              <a:srgbClr val="ED745E"/>
            </a:solidFill>
            <a:prstDash val="solid"/>
            <a:tailEnd type="triangle"/>
          </a:ln>
          <a:effectLst/>
        </p:spPr>
      </p:cxnSp>
      <p:cxnSp>
        <p:nvCxnSpPr>
          <p:cNvPr id="127" name="直接箭头连接符 102"/>
          <p:cNvCxnSpPr>
            <a:endCxn id="118" idx="1"/>
          </p:cNvCxnSpPr>
          <p:nvPr/>
        </p:nvCxnSpPr>
        <p:spPr>
          <a:xfrm>
            <a:off x="5836836" y="3830166"/>
            <a:ext cx="140687" cy="992"/>
          </a:xfrm>
          <a:prstGeom prst="straightConnector1">
            <a:avLst/>
          </a:prstGeom>
          <a:noFill/>
          <a:ln w="28575" cap="flat" cmpd="sng" algn="ctr">
            <a:solidFill>
              <a:srgbClr val="ED745E"/>
            </a:solidFill>
            <a:prstDash val="solid"/>
            <a:tailEnd type="triangle"/>
          </a:ln>
          <a:effectLst/>
        </p:spPr>
      </p:cxnSp>
      <p:cxnSp>
        <p:nvCxnSpPr>
          <p:cNvPr id="128" name="直接箭头连接符 104"/>
          <p:cNvCxnSpPr>
            <a:endCxn id="119" idx="1"/>
          </p:cNvCxnSpPr>
          <p:nvPr/>
        </p:nvCxnSpPr>
        <p:spPr>
          <a:xfrm>
            <a:off x="6385394" y="3831159"/>
            <a:ext cx="143788" cy="1976"/>
          </a:xfrm>
          <a:prstGeom prst="straightConnector1">
            <a:avLst/>
          </a:prstGeom>
          <a:noFill/>
          <a:ln w="28575" cap="flat" cmpd="sng" algn="ctr">
            <a:solidFill>
              <a:srgbClr val="ED745E"/>
            </a:solidFill>
            <a:prstDash val="solid"/>
            <a:tailEnd type="triangle"/>
          </a:ln>
          <a:effectLst/>
        </p:spPr>
      </p:cxnSp>
      <p:cxnSp>
        <p:nvCxnSpPr>
          <p:cNvPr id="129" name="直接箭头连接符 106"/>
          <p:cNvCxnSpPr>
            <a:endCxn id="120" idx="1"/>
          </p:cNvCxnSpPr>
          <p:nvPr/>
        </p:nvCxnSpPr>
        <p:spPr>
          <a:xfrm flipV="1">
            <a:off x="6948582" y="3823944"/>
            <a:ext cx="132259" cy="9190"/>
          </a:xfrm>
          <a:prstGeom prst="straightConnector1">
            <a:avLst/>
          </a:prstGeom>
          <a:noFill/>
          <a:ln w="28575" cap="flat" cmpd="sng" algn="ctr">
            <a:solidFill>
              <a:srgbClr val="ED745E"/>
            </a:solidFill>
            <a:prstDash val="solid"/>
            <a:tailEnd type="triangle"/>
          </a:ln>
          <a:effectLst/>
        </p:spPr>
      </p:cxnSp>
      <p:cxnSp>
        <p:nvCxnSpPr>
          <p:cNvPr id="130" name="直接箭头连接符 108"/>
          <p:cNvCxnSpPr/>
          <p:nvPr/>
        </p:nvCxnSpPr>
        <p:spPr>
          <a:xfrm>
            <a:off x="7497140" y="3823944"/>
            <a:ext cx="126778" cy="1920"/>
          </a:xfrm>
          <a:prstGeom prst="straightConnector1">
            <a:avLst/>
          </a:prstGeom>
          <a:noFill/>
          <a:ln w="28575" cap="flat" cmpd="sng" algn="ctr">
            <a:solidFill>
              <a:srgbClr val="ED745E"/>
            </a:solidFill>
            <a:prstDash val="solid"/>
            <a:tailEnd type="triangle"/>
          </a:ln>
          <a:effectLst/>
        </p:spPr>
      </p:cxnSp>
      <p:cxnSp>
        <p:nvCxnSpPr>
          <p:cNvPr id="131" name="直接箭头连接符 110"/>
          <p:cNvCxnSpPr/>
          <p:nvPr/>
        </p:nvCxnSpPr>
        <p:spPr>
          <a:xfrm>
            <a:off x="8057139" y="3825864"/>
            <a:ext cx="142916" cy="2781"/>
          </a:xfrm>
          <a:prstGeom prst="straightConnector1">
            <a:avLst/>
          </a:prstGeom>
          <a:noFill/>
          <a:ln w="28575" cap="flat" cmpd="sng" algn="ctr">
            <a:solidFill>
              <a:srgbClr val="ED745E"/>
            </a:solidFill>
            <a:prstDash val="solid"/>
            <a:tailEnd type="triangle"/>
          </a:ln>
          <a:effectLst/>
        </p:spPr>
      </p:cxnSp>
      <p:cxnSp>
        <p:nvCxnSpPr>
          <p:cNvPr id="132" name="直接箭头连接符 112"/>
          <p:cNvCxnSpPr/>
          <p:nvPr/>
        </p:nvCxnSpPr>
        <p:spPr>
          <a:xfrm>
            <a:off x="8604016" y="3828645"/>
            <a:ext cx="109854" cy="1341"/>
          </a:xfrm>
          <a:prstGeom prst="straightConnector1">
            <a:avLst/>
          </a:prstGeom>
          <a:noFill/>
          <a:ln w="28575" cap="flat" cmpd="sng" algn="ctr">
            <a:solidFill>
              <a:srgbClr val="ED745E"/>
            </a:solidFill>
            <a:prstDash val="solid"/>
            <a:tailEnd type="triangle"/>
          </a:ln>
          <a:effectLst/>
        </p:spPr>
      </p:cxnSp>
      <p:cxnSp>
        <p:nvCxnSpPr>
          <p:cNvPr id="133" name="直接箭头连接符 139"/>
          <p:cNvCxnSpPr>
            <a:endCxn id="113" idx="1"/>
          </p:cNvCxnSpPr>
          <p:nvPr/>
        </p:nvCxnSpPr>
        <p:spPr>
          <a:xfrm flipV="1">
            <a:off x="2363186" y="3835049"/>
            <a:ext cx="284217" cy="3356"/>
          </a:xfrm>
          <a:prstGeom prst="straightConnector1">
            <a:avLst/>
          </a:prstGeom>
          <a:noFill/>
          <a:ln w="28575" cap="flat" cmpd="sng" algn="ctr">
            <a:solidFill>
              <a:srgbClr val="A6D39C"/>
            </a:solidFill>
            <a:prstDash val="solid"/>
            <a:tailEnd type="triangle"/>
          </a:ln>
          <a:effectLst/>
        </p:spPr>
      </p:cxnSp>
      <p:cxnSp>
        <p:nvCxnSpPr>
          <p:cNvPr id="134" name="直接箭头连接符 141"/>
          <p:cNvCxnSpPr>
            <a:endCxn id="114" idx="1"/>
          </p:cNvCxnSpPr>
          <p:nvPr/>
        </p:nvCxnSpPr>
        <p:spPr>
          <a:xfrm>
            <a:off x="2920932" y="3835049"/>
            <a:ext cx="167996" cy="3355"/>
          </a:xfrm>
          <a:prstGeom prst="straightConnector1">
            <a:avLst/>
          </a:prstGeom>
          <a:noFill/>
          <a:ln w="28575" cap="flat" cmpd="sng" algn="ctr">
            <a:solidFill>
              <a:srgbClr val="ED745E"/>
            </a:solidFill>
            <a:prstDash val="solid"/>
            <a:tailEnd type="triangle"/>
          </a:ln>
          <a:effectLst/>
        </p:spPr>
      </p:cxnSp>
      <p:sp>
        <p:nvSpPr>
          <p:cNvPr id="135" name="圆角矩形 59"/>
          <p:cNvSpPr/>
          <p:nvPr/>
        </p:nvSpPr>
        <p:spPr>
          <a:xfrm>
            <a:off x="8214685" y="4489573"/>
            <a:ext cx="579075" cy="1242291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1175B5"/>
            </a:solidFill>
            <a:prstDash val="dash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OMS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6" name="圆角矩形 59"/>
          <p:cNvSpPr/>
          <p:nvPr/>
        </p:nvSpPr>
        <p:spPr>
          <a:xfrm>
            <a:off x="8878084" y="4496648"/>
            <a:ext cx="1190702" cy="1242291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1175B5"/>
            </a:solidFill>
            <a:prstDash val="dash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POS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7" name="圆角矩形 42"/>
          <p:cNvSpPr/>
          <p:nvPr/>
        </p:nvSpPr>
        <p:spPr>
          <a:xfrm>
            <a:off x="1927024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供应商管理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8" name="圆角矩形 42"/>
          <p:cNvSpPr/>
          <p:nvPr/>
        </p:nvSpPr>
        <p:spPr>
          <a:xfrm>
            <a:off x="2180581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采购履行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9" name="圆角矩形 42"/>
          <p:cNvSpPr/>
          <p:nvPr/>
        </p:nvSpPr>
        <p:spPr>
          <a:xfrm>
            <a:off x="2512747" y="4791995"/>
            <a:ext cx="195648" cy="852023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配方管理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0" name="圆角矩形 42"/>
          <p:cNvSpPr/>
          <p:nvPr/>
        </p:nvSpPr>
        <p:spPr>
          <a:xfrm>
            <a:off x="2751084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产品合规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1" name="圆角矩形 42"/>
          <p:cNvSpPr/>
          <p:nvPr/>
        </p:nvSpPr>
        <p:spPr>
          <a:xfrm>
            <a:off x="8370107" y="4791995"/>
            <a:ext cx="289022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门店开货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2" name="圆角矩形 42"/>
          <p:cNvSpPr/>
          <p:nvPr/>
        </p:nvSpPr>
        <p:spPr>
          <a:xfrm>
            <a:off x="8956353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会员管理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3" name="圆角矩形 42"/>
          <p:cNvSpPr/>
          <p:nvPr/>
        </p:nvSpPr>
        <p:spPr>
          <a:xfrm>
            <a:off x="9240971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菜品管理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4" name="圆角矩形 42"/>
          <p:cNvSpPr/>
          <p:nvPr/>
        </p:nvSpPr>
        <p:spPr>
          <a:xfrm>
            <a:off x="9800394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运营结算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5" name="圆角矩形 42"/>
          <p:cNvSpPr/>
          <p:nvPr/>
        </p:nvSpPr>
        <p:spPr>
          <a:xfrm>
            <a:off x="6330361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收发货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6" name="圆角矩形 42"/>
          <p:cNvSpPr/>
          <p:nvPr/>
        </p:nvSpPr>
        <p:spPr>
          <a:xfrm>
            <a:off x="6624266" y="4791995"/>
            <a:ext cx="168437" cy="838631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存货盘点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7" name="圆角矩形 42"/>
          <p:cNvSpPr/>
          <p:nvPr/>
        </p:nvSpPr>
        <p:spPr>
          <a:xfrm>
            <a:off x="6894867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作业工时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8" name="圆角矩形 42"/>
          <p:cNvSpPr/>
          <p:nvPr/>
        </p:nvSpPr>
        <p:spPr>
          <a:xfrm>
            <a:off x="10256109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客户菜单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9" name="圆角矩形 42"/>
          <p:cNvSpPr/>
          <p:nvPr/>
        </p:nvSpPr>
        <p:spPr>
          <a:xfrm>
            <a:off x="10540735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菜品构成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0" name="圆角矩形 42"/>
          <p:cNvSpPr/>
          <p:nvPr/>
        </p:nvSpPr>
        <p:spPr>
          <a:xfrm>
            <a:off x="10820903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食材推荐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1" name="圆角矩形 42"/>
          <p:cNvSpPr/>
          <p:nvPr/>
        </p:nvSpPr>
        <p:spPr>
          <a:xfrm>
            <a:off x="7313693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在途监控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2" name="圆角矩形 42"/>
          <p:cNvSpPr/>
          <p:nvPr/>
        </p:nvSpPr>
        <p:spPr>
          <a:xfrm>
            <a:off x="7598312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调度管理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3" name="圆角矩形 42"/>
          <p:cNvSpPr/>
          <p:nvPr/>
        </p:nvSpPr>
        <p:spPr>
          <a:xfrm>
            <a:off x="7887909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客户签收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4" name="圆角矩形 62"/>
          <p:cNvSpPr/>
          <p:nvPr/>
        </p:nvSpPr>
        <p:spPr>
          <a:xfrm>
            <a:off x="1061121" y="4512645"/>
            <a:ext cx="787660" cy="1243678"/>
          </a:xfrm>
          <a:prstGeom prst="roundRect">
            <a:avLst>
              <a:gd name="adj" fmla="val 2420"/>
            </a:avLst>
          </a:prstGeom>
          <a:noFill/>
          <a:ln w="9525" cap="flat" cmpd="sng" algn="ctr">
            <a:solidFill>
              <a:srgbClr val="1175B5"/>
            </a:solidFill>
            <a:prstDash val="dash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食品溯源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5" name="圆角矩形 42"/>
          <p:cNvSpPr/>
          <p:nvPr/>
        </p:nvSpPr>
        <p:spPr>
          <a:xfrm>
            <a:off x="1123205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田间管理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6" name="圆角矩形 42"/>
          <p:cNvSpPr/>
          <p:nvPr/>
        </p:nvSpPr>
        <p:spPr>
          <a:xfrm>
            <a:off x="1377875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种植计划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7" name="圆角矩形 42"/>
          <p:cNvSpPr/>
          <p:nvPr/>
        </p:nvSpPr>
        <p:spPr>
          <a:xfrm>
            <a:off x="1621684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溯源档案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8" name="圆角矩形 60"/>
          <p:cNvSpPr/>
          <p:nvPr/>
        </p:nvSpPr>
        <p:spPr>
          <a:xfrm>
            <a:off x="5261393" y="4509073"/>
            <a:ext cx="919074" cy="1242291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1175B5"/>
            </a:solidFill>
            <a:prstDash val="dash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计划协同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9" name="圆角矩形 42"/>
          <p:cNvSpPr/>
          <p:nvPr/>
        </p:nvSpPr>
        <p:spPr>
          <a:xfrm>
            <a:off x="5360256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采销预测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0" name="圆角矩形 42"/>
          <p:cNvSpPr/>
          <p:nvPr/>
        </p:nvSpPr>
        <p:spPr>
          <a:xfrm>
            <a:off x="5622530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物料计划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161" name="组合 160"/>
          <p:cNvGrpSpPr/>
          <p:nvPr/>
        </p:nvGrpSpPr>
        <p:grpSpPr>
          <a:xfrm>
            <a:off x="2647404" y="2703348"/>
            <a:ext cx="6492372" cy="388392"/>
            <a:chOff x="2647404" y="2821686"/>
            <a:chExt cx="6275470" cy="388392"/>
          </a:xfrm>
        </p:grpSpPr>
        <p:sp>
          <p:nvSpPr>
            <p:cNvPr id="162" name="流程图: 终止 16"/>
            <p:cNvSpPr/>
            <p:nvPr/>
          </p:nvSpPr>
          <p:spPr>
            <a:xfrm>
              <a:off x="2647404" y="2824339"/>
              <a:ext cx="1042425" cy="383088"/>
            </a:xfrm>
            <a:prstGeom prst="rect">
              <a:avLst/>
            </a:prstGeom>
            <a:solidFill>
              <a:srgbClr val="ED745E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菜品研发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3" name="流程图: 终止 29"/>
            <p:cNvSpPr/>
            <p:nvPr/>
          </p:nvSpPr>
          <p:spPr>
            <a:xfrm>
              <a:off x="5931184" y="2823594"/>
              <a:ext cx="1021917" cy="384577"/>
            </a:xfrm>
            <a:prstGeom prst="rect">
              <a:avLst/>
            </a:prstGeom>
            <a:solidFill>
              <a:srgbClr val="ED745E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品控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4" name="流程图: 终止 72"/>
            <p:cNvSpPr/>
            <p:nvPr/>
          </p:nvSpPr>
          <p:spPr>
            <a:xfrm>
              <a:off x="7993697" y="2824340"/>
              <a:ext cx="929177" cy="383086"/>
            </a:xfrm>
            <a:prstGeom prst="rect">
              <a:avLst/>
            </a:prstGeom>
            <a:solidFill>
              <a:srgbClr val="ED745E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配送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5" name="流程图: 终止 73"/>
            <p:cNvSpPr/>
            <p:nvPr/>
          </p:nvSpPr>
          <p:spPr>
            <a:xfrm>
              <a:off x="4885147" y="2821687"/>
              <a:ext cx="980137" cy="388391"/>
            </a:xfrm>
            <a:prstGeom prst="rect">
              <a:avLst/>
            </a:prstGeom>
            <a:solidFill>
              <a:srgbClr val="ED745E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物料计划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6" name="流程图: 终止 116"/>
            <p:cNvSpPr/>
            <p:nvPr/>
          </p:nvSpPr>
          <p:spPr>
            <a:xfrm>
              <a:off x="7019001" y="2824338"/>
              <a:ext cx="908798" cy="383088"/>
            </a:xfrm>
            <a:prstGeom prst="rect">
              <a:avLst/>
            </a:prstGeom>
            <a:solidFill>
              <a:srgbClr val="ED745E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仓储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7" name="流程图: 终止 208"/>
            <p:cNvSpPr/>
            <p:nvPr/>
          </p:nvSpPr>
          <p:spPr>
            <a:xfrm>
              <a:off x="3755729" y="2821686"/>
              <a:ext cx="1063518" cy="388392"/>
            </a:xfrm>
            <a:prstGeom prst="rect">
              <a:avLst/>
            </a:prstGeom>
            <a:solidFill>
              <a:srgbClr val="ED745E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原料采购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68" name="流程图: 终止 209"/>
          <p:cNvSpPr/>
          <p:nvPr/>
        </p:nvSpPr>
        <p:spPr>
          <a:xfrm>
            <a:off x="1085481" y="2318958"/>
            <a:ext cx="1277706" cy="774467"/>
          </a:xfrm>
          <a:prstGeom prst="rect">
            <a:avLst/>
          </a:prstGeom>
          <a:solidFill>
            <a:srgbClr val="0F9DA6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采购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9" name="圆角矩形 279"/>
          <p:cNvSpPr/>
          <p:nvPr/>
        </p:nvSpPr>
        <p:spPr>
          <a:xfrm>
            <a:off x="4317242" y="4498856"/>
            <a:ext cx="893391" cy="1242291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1175B5"/>
            </a:solidFill>
            <a:prstDash val="dash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OMS+ERP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0" name="圆角矩形 42"/>
          <p:cNvSpPr/>
          <p:nvPr/>
        </p:nvSpPr>
        <p:spPr>
          <a:xfrm>
            <a:off x="4652781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进销存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1" name="圆角矩形 42"/>
          <p:cNvSpPr/>
          <p:nvPr/>
        </p:nvSpPr>
        <p:spPr>
          <a:xfrm>
            <a:off x="4906338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财务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账务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2" name="圆角矩形 42"/>
          <p:cNvSpPr/>
          <p:nvPr/>
        </p:nvSpPr>
        <p:spPr>
          <a:xfrm>
            <a:off x="4399224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订单交付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3" name="圆角矩形 42"/>
          <p:cNvSpPr/>
          <p:nvPr/>
        </p:nvSpPr>
        <p:spPr>
          <a:xfrm>
            <a:off x="5907149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库存看板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4" name="圆角矩形 42"/>
          <p:cNvSpPr/>
          <p:nvPr/>
        </p:nvSpPr>
        <p:spPr>
          <a:xfrm>
            <a:off x="9525590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进销存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5" name="圆角矩形 285"/>
          <p:cNvSpPr/>
          <p:nvPr/>
        </p:nvSpPr>
        <p:spPr>
          <a:xfrm>
            <a:off x="2647404" y="2318959"/>
            <a:ext cx="6492372" cy="319518"/>
          </a:xfrm>
          <a:prstGeom prst="roundRect">
            <a:avLst>
              <a:gd name="adj" fmla="val 0"/>
            </a:avLst>
          </a:prstGeom>
          <a:solidFill>
            <a:srgbClr val="ED745E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客户服务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6" name="圆角矩形 13"/>
          <p:cNvSpPr/>
          <p:nvPr/>
        </p:nvSpPr>
        <p:spPr>
          <a:xfrm>
            <a:off x="9414195" y="3201259"/>
            <a:ext cx="316911" cy="1259159"/>
          </a:xfrm>
          <a:prstGeom prst="rect">
            <a:avLst/>
          </a:prstGeom>
          <a:noFill/>
          <a:ln w="12700" cap="flat" cmpd="sng" algn="ctr">
            <a:solidFill>
              <a:srgbClr val="F9BE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流量获客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7" name="圆角矩形 13"/>
          <p:cNvSpPr/>
          <p:nvPr/>
        </p:nvSpPr>
        <p:spPr>
          <a:xfrm>
            <a:off x="9779835" y="3201259"/>
            <a:ext cx="316911" cy="1259159"/>
          </a:xfrm>
          <a:prstGeom prst="rect">
            <a:avLst/>
          </a:prstGeom>
          <a:noFill/>
          <a:ln w="12700" cap="flat" cmpd="sng" algn="ctr">
            <a:solidFill>
              <a:srgbClr val="F9BE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菜品出品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8" name="圆角矩形 13"/>
          <p:cNvSpPr/>
          <p:nvPr/>
        </p:nvSpPr>
        <p:spPr>
          <a:xfrm>
            <a:off x="10145475" y="3201259"/>
            <a:ext cx="316911" cy="1259159"/>
          </a:xfrm>
          <a:prstGeom prst="rect">
            <a:avLst/>
          </a:prstGeom>
          <a:noFill/>
          <a:ln w="12700" cap="flat" cmpd="sng" algn="ctr">
            <a:solidFill>
              <a:srgbClr val="F9BE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门店备货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9" name="圆角矩形 13"/>
          <p:cNvSpPr/>
          <p:nvPr/>
        </p:nvSpPr>
        <p:spPr>
          <a:xfrm>
            <a:off x="10511116" y="3198045"/>
            <a:ext cx="316911" cy="1259159"/>
          </a:xfrm>
          <a:prstGeom prst="rect">
            <a:avLst/>
          </a:prstGeom>
          <a:noFill/>
          <a:ln w="12700" cap="flat" cmpd="sng" algn="ctr">
            <a:solidFill>
              <a:srgbClr val="F9BE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门店运营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0" name="流程图: 终止 115"/>
          <p:cNvSpPr/>
          <p:nvPr/>
        </p:nvSpPr>
        <p:spPr>
          <a:xfrm>
            <a:off x="9414195" y="2318959"/>
            <a:ext cx="1776852" cy="774466"/>
          </a:xfrm>
          <a:prstGeom prst="rect">
            <a:avLst/>
          </a:prstGeom>
          <a:solidFill>
            <a:srgbClr val="F9BE6A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门店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1" name="圆角矩形 13"/>
          <p:cNvSpPr/>
          <p:nvPr/>
        </p:nvSpPr>
        <p:spPr>
          <a:xfrm>
            <a:off x="10876757" y="3197221"/>
            <a:ext cx="316911" cy="1259159"/>
          </a:xfrm>
          <a:prstGeom prst="rect">
            <a:avLst/>
          </a:prstGeom>
          <a:noFill/>
          <a:ln w="12700" cap="flat" cmpd="sng" algn="ctr">
            <a:solidFill>
              <a:srgbClr val="F9BE6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门店拓展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2" name="圆角矩形 13"/>
          <p:cNvSpPr/>
          <p:nvPr/>
        </p:nvSpPr>
        <p:spPr>
          <a:xfrm>
            <a:off x="1554908" y="3201642"/>
            <a:ext cx="342797" cy="1272947"/>
          </a:xfrm>
          <a:prstGeom prst="rect">
            <a:avLst/>
          </a:prstGeom>
          <a:noFill/>
          <a:ln w="12700" cap="flat" cmpd="sng" algn="ctr">
            <a:solidFill>
              <a:srgbClr val="0F9DA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供应商管理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3" name="圆角矩形 300"/>
          <p:cNvSpPr/>
          <p:nvPr/>
        </p:nvSpPr>
        <p:spPr>
          <a:xfrm>
            <a:off x="3663595" y="4508502"/>
            <a:ext cx="627378" cy="1242291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1175B5"/>
            </a:solidFill>
            <a:prstDash val="dash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主数据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4" name="圆角矩形 42"/>
          <p:cNvSpPr/>
          <p:nvPr/>
        </p:nvSpPr>
        <p:spPr>
          <a:xfrm>
            <a:off x="3765311" y="4791995"/>
            <a:ext cx="221838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品类管理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5" name="圆角矩形 42"/>
          <p:cNvSpPr/>
          <p:nvPr/>
        </p:nvSpPr>
        <p:spPr>
          <a:xfrm>
            <a:off x="4023406" y="4791995"/>
            <a:ext cx="221838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商品定价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186" name="直接箭头连接符 52"/>
          <p:cNvCxnSpPr/>
          <p:nvPr/>
        </p:nvCxnSpPr>
        <p:spPr>
          <a:xfrm>
            <a:off x="1398466" y="3838405"/>
            <a:ext cx="148111" cy="0"/>
          </a:xfrm>
          <a:prstGeom prst="straightConnector1">
            <a:avLst/>
          </a:prstGeom>
          <a:noFill/>
          <a:ln w="28575" cap="flat" cmpd="sng" algn="ctr">
            <a:solidFill>
              <a:srgbClr val="0F9DA6"/>
            </a:solidFill>
            <a:prstDash val="solid"/>
            <a:tailEnd type="triangle"/>
          </a:ln>
          <a:effectLst/>
        </p:spPr>
      </p:cxnSp>
      <p:cxnSp>
        <p:nvCxnSpPr>
          <p:cNvPr id="187" name="直接箭头连接符 54"/>
          <p:cNvCxnSpPr/>
          <p:nvPr/>
        </p:nvCxnSpPr>
        <p:spPr>
          <a:xfrm>
            <a:off x="1897705" y="3838116"/>
            <a:ext cx="122683" cy="289"/>
          </a:xfrm>
          <a:prstGeom prst="straightConnector1">
            <a:avLst/>
          </a:prstGeom>
          <a:noFill/>
          <a:ln w="28575" cap="flat" cmpd="sng" algn="ctr">
            <a:solidFill>
              <a:srgbClr val="0F9DA6"/>
            </a:solidFill>
            <a:prstDash val="solid"/>
            <a:tailEnd type="triangle"/>
          </a:ln>
          <a:effectLst/>
        </p:spPr>
      </p:cxnSp>
      <p:sp>
        <p:nvSpPr>
          <p:cNvPr id="188" name="圆角矩形 309"/>
          <p:cNvSpPr/>
          <p:nvPr/>
        </p:nvSpPr>
        <p:spPr>
          <a:xfrm>
            <a:off x="3069534" y="4506961"/>
            <a:ext cx="538746" cy="1242291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rgbClr val="1175B5"/>
            </a:solidFill>
            <a:prstDash val="dash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MES</a:t>
            </a:r>
            <a:endParaRPr kumimoji="0" lang="zh-CN" altLang="en-US" sz="10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9" name="圆角矩形 42"/>
          <p:cNvSpPr/>
          <p:nvPr/>
        </p:nvSpPr>
        <p:spPr>
          <a:xfrm>
            <a:off x="3125938" y="4791995"/>
            <a:ext cx="195648" cy="852023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生产领料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0" name="圆角矩形 42"/>
          <p:cNvSpPr/>
          <p:nvPr/>
        </p:nvSpPr>
        <p:spPr>
          <a:xfrm>
            <a:off x="3342472" y="4791995"/>
            <a:ext cx="190147" cy="855655"/>
          </a:xfrm>
          <a:prstGeom prst="rect">
            <a:avLst/>
          </a:prstGeom>
          <a:solidFill>
            <a:srgbClr val="329DD1"/>
          </a:solidFill>
          <a:ln w="25400" cap="flat" cmpd="sng" algn="ctr">
            <a:noFill/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生产工时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1" name="圆角矩形 13"/>
          <p:cNvSpPr/>
          <p:nvPr/>
        </p:nvSpPr>
        <p:spPr>
          <a:xfrm>
            <a:off x="1085480" y="4179395"/>
            <a:ext cx="312985" cy="294513"/>
          </a:xfrm>
          <a:prstGeom prst="roundRect">
            <a:avLst>
              <a:gd name="adj" fmla="val 0"/>
            </a:avLst>
          </a:prstGeom>
          <a:noFill/>
          <a:ln w="12700" cap="flat" cmpd="sng" algn="ctr">
            <a:solidFill>
              <a:srgbClr val="0F9DA6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审厂</a:t>
            </a:r>
            <a:endParaRPr kumimoji="0" lang="en-US" altLang="zh-CN" sz="1000" b="0" i="0" u="none" strike="noStrike" kern="0" cap="none" spc="30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192" name="组合 191"/>
          <p:cNvGrpSpPr/>
          <p:nvPr/>
        </p:nvGrpSpPr>
        <p:grpSpPr>
          <a:xfrm>
            <a:off x="1085480" y="2318959"/>
            <a:ext cx="10105566" cy="2160905"/>
            <a:chOff x="1085480" y="2437297"/>
            <a:chExt cx="10105566" cy="2160905"/>
          </a:xfrm>
        </p:grpSpPr>
        <p:sp>
          <p:nvSpPr>
            <p:cNvPr id="193" name="矩形 192"/>
            <p:cNvSpPr/>
            <p:nvPr/>
          </p:nvSpPr>
          <p:spPr>
            <a:xfrm>
              <a:off x="1085480" y="2437297"/>
              <a:ext cx="1285248" cy="2160678"/>
            </a:xfrm>
            <a:prstGeom prst="rect">
              <a:avLst/>
            </a:prstGeom>
            <a:solidFill>
              <a:srgbClr val="0F9DA6">
                <a:alpha val="69804"/>
              </a:srgbClr>
            </a:solidFill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矩形 193"/>
            <p:cNvSpPr/>
            <p:nvPr/>
          </p:nvSpPr>
          <p:spPr>
            <a:xfrm>
              <a:off x="2388500" y="2437297"/>
              <a:ext cx="7040880" cy="2160905"/>
            </a:xfrm>
            <a:prstGeom prst="rect">
              <a:avLst/>
            </a:prstGeom>
            <a:solidFill>
              <a:srgbClr val="ED745E">
                <a:alpha val="69804"/>
              </a:srgbClr>
            </a:solidFill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矩形 194"/>
            <p:cNvSpPr/>
            <p:nvPr/>
          </p:nvSpPr>
          <p:spPr>
            <a:xfrm>
              <a:off x="9414195" y="2437297"/>
              <a:ext cx="1776851" cy="2160678"/>
            </a:xfrm>
            <a:prstGeom prst="rect">
              <a:avLst/>
            </a:prstGeom>
            <a:solidFill>
              <a:srgbClr val="F9BE6A">
                <a:alpha val="69804"/>
              </a:srgbClr>
            </a:solidFill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矩形 195"/>
            <p:cNvSpPr/>
            <p:nvPr/>
          </p:nvSpPr>
          <p:spPr>
            <a:xfrm>
              <a:off x="1119692" y="3136047"/>
              <a:ext cx="110799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食材</a:t>
              </a:r>
              <a:endPara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供给链</a:t>
              </a:r>
              <a:endPara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7" name="矩形 196"/>
            <p:cNvSpPr/>
            <p:nvPr/>
          </p:nvSpPr>
          <p:spPr>
            <a:xfrm>
              <a:off x="9719371" y="3136047"/>
              <a:ext cx="141577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餐饮需求</a:t>
              </a:r>
              <a:endPara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供应链</a:t>
              </a:r>
              <a:endPara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8" name="矩形 197"/>
            <p:cNvSpPr/>
            <p:nvPr/>
          </p:nvSpPr>
          <p:spPr>
            <a:xfrm>
              <a:off x="4601450" y="3274546"/>
              <a:ext cx="23391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食材冷链供应链</a:t>
              </a:r>
              <a:endPara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9" name="组合 198"/>
          <p:cNvGrpSpPr/>
          <p:nvPr/>
        </p:nvGrpSpPr>
        <p:grpSpPr>
          <a:xfrm>
            <a:off x="1061121" y="4516308"/>
            <a:ext cx="10104700" cy="1242291"/>
            <a:chOff x="1061121" y="4871322"/>
            <a:chExt cx="10104700" cy="1242291"/>
          </a:xfrm>
        </p:grpSpPr>
        <p:sp>
          <p:nvSpPr>
            <p:cNvPr id="200" name="矩形 199"/>
            <p:cNvSpPr/>
            <p:nvPr/>
          </p:nvSpPr>
          <p:spPr>
            <a:xfrm>
              <a:off x="1061121" y="4871322"/>
              <a:ext cx="10104700" cy="1242291"/>
            </a:xfrm>
            <a:prstGeom prst="rect">
              <a:avLst/>
            </a:prstGeom>
            <a:solidFill>
              <a:srgbClr val="1175B5">
                <a:alpha val="69804"/>
              </a:srgbClr>
            </a:solidFill>
            <a:ln w="9525" cap="flat" cmpd="sng" algn="ctr">
              <a:solidFill>
                <a:sysClr val="window" lastClr="FFFFFF"/>
              </a:solidFill>
              <a:prstDash val="dash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矩形 200"/>
            <p:cNvSpPr/>
            <p:nvPr/>
          </p:nvSpPr>
          <p:spPr>
            <a:xfrm>
              <a:off x="5098624" y="5207916"/>
              <a:ext cx="1415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支撑系统</a:t>
              </a:r>
              <a:endParaRPr kumimoji="1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0174" y="6388100"/>
            <a:ext cx="1222375" cy="469900"/>
          </a:xfrm>
          <a:prstGeom prst="rect">
            <a:avLst/>
          </a:prstGeom>
        </p:spPr>
      </p:pic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14" y="6363252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01650" y="624840"/>
            <a:ext cx="115652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案例阐述维度重点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（总计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85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1650" y="1270635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数智化应用（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35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5" name="文本占位符 198"/>
          <p:cNvSpPr txBox="1"/>
          <p:nvPr/>
        </p:nvSpPr>
        <p:spPr>
          <a:xfrm>
            <a:off x="1112553" y="1736117"/>
            <a:ext cx="10172220" cy="672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35" b="1" kern="1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zh-CN" altLang="en-US" sz="2000" dirty="0">
                <a:solidFill>
                  <a:srgbClr val="329DD1"/>
                </a:solidFill>
              </a:rPr>
              <a:t>打破传统信息化系统各自为政困局，建立业务财务一体化中台，全链路数据共享</a:t>
            </a:r>
            <a:endParaRPr kumimoji="1" lang="zh-CN" altLang="en-US" sz="2000" dirty="0">
              <a:solidFill>
                <a:srgbClr val="329DD1"/>
              </a:solidFill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29DD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97138" y="2236287"/>
            <a:ext cx="3192746" cy="241648"/>
          </a:xfrm>
          <a:prstGeom prst="rect">
            <a:avLst/>
          </a:prstGeom>
          <a:solidFill>
            <a:srgbClr val="0A68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门店侧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46189" y="2236287"/>
            <a:ext cx="2963238" cy="241648"/>
          </a:xfrm>
          <a:prstGeom prst="rect">
            <a:avLst/>
          </a:prstGeom>
          <a:solidFill>
            <a:srgbClr val="1175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供应链侧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97137" y="5241455"/>
            <a:ext cx="421854" cy="970373"/>
          </a:xfrm>
          <a:prstGeom prst="rect">
            <a:avLst/>
          </a:prstGeom>
          <a:solidFill>
            <a:srgbClr val="ED745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数据中台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46188" y="2474573"/>
            <a:ext cx="2958948" cy="2702671"/>
          </a:xfrm>
          <a:prstGeom prst="rect">
            <a:avLst/>
          </a:prstGeom>
          <a:solidFill>
            <a:srgbClr val="1175B5">
              <a:alpha val="30196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700" kern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189208" y="2236287"/>
            <a:ext cx="2008779" cy="245321"/>
          </a:xfrm>
          <a:prstGeom prst="rect">
            <a:avLst/>
          </a:prstGeom>
          <a:solidFill>
            <a:srgbClr val="0F9DA6"/>
          </a:solidFill>
          <a:ln w="31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供应商侧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89208" y="2484594"/>
            <a:ext cx="2005521" cy="2698953"/>
          </a:xfrm>
          <a:prstGeom prst="rect">
            <a:avLst/>
          </a:prstGeom>
          <a:solidFill>
            <a:srgbClr val="1175B5">
              <a:alpha val="30196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700" kern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363484" y="2763619"/>
            <a:ext cx="660106" cy="228254"/>
          </a:xfrm>
          <a:prstGeom prst="rect">
            <a:avLst/>
          </a:prstGeom>
          <a:noFill/>
          <a:ln w="12700" cap="flat" cmpd="sng" algn="ctr">
            <a:solidFill>
              <a:srgbClr val="0F9D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供应商注册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355441" y="3058004"/>
            <a:ext cx="660106" cy="228254"/>
          </a:xfrm>
          <a:prstGeom prst="rect">
            <a:avLst/>
          </a:prstGeom>
          <a:noFill/>
          <a:ln w="12700" cap="flat" cmpd="sng" algn="ctr">
            <a:solidFill>
              <a:srgbClr val="0F9D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信息维护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329781" y="2995847"/>
            <a:ext cx="681555" cy="150606"/>
          </a:xfrm>
          <a:prstGeom prst="rect">
            <a:avLst/>
          </a:prstGeom>
          <a:noFill/>
          <a:ln w="12700" cap="flat" cmpd="sng" algn="ctr">
            <a:solidFill>
              <a:srgbClr val="0F9D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订单接单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329781" y="3713714"/>
            <a:ext cx="680977" cy="149964"/>
          </a:xfrm>
          <a:prstGeom prst="rect">
            <a:avLst/>
          </a:prstGeom>
          <a:noFill/>
          <a:ln w="12700" cap="flat" cmpd="sng" algn="ctr">
            <a:solidFill>
              <a:srgbClr val="0F9D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产品标准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355441" y="3322523"/>
            <a:ext cx="660106" cy="228254"/>
          </a:xfrm>
          <a:prstGeom prst="rect">
            <a:avLst/>
          </a:prstGeom>
          <a:noFill/>
          <a:ln w="12700" cap="flat" cmpd="sng" algn="ctr">
            <a:solidFill>
              <a:srgbClr val="0F9D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合作声明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355441" y="3583631"/>
            <a:ext cx="660106" cy="228254"/>
          </a:xfrm>
          <a:prstGeom prst="rect">
            <a:avLst/>
          </a:prstGeom>
          <a:noFill/>
          <a:ln w="12700" cap="flat" cmpd="sng" algn="ctr">
            <a:solidFill>
              <a:srgbClr val="0F9D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合作管理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355441" y="3848577"/>
            <a:ext cx="660106" cy="228254"/>
          </a:xfrm>
          <a:prstGeom prst="rect">
            <a:avLst/>
          </a:prstGeom>
          <a:noFill/>
          <a:ln w="12700" cap="flat" cmpd="sng" algn="ctr">
            <a:solidFill>
              <a:srgbClr val="0F9D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合同管理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274469" y="2708156"/>
            <a:ext cx="854223" cy="1446751"/>
          </a:xfrm>
          <a:prstGeom prst="rect">
            <a:avLst/>
          </a:prstGeom>
          <a:noFill/>
          <a:ln w="9525" cap="flat" cmpd="sng" algn="ctr">
            <a:solidFill>
              <a:srgbClr val="0F9DA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274468" y="2475643"/>
            <a:ext cx="8713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供应商管理</a:t>
            </a:r>
            <a:endParaRPr lang="zh-CN" altLang="en-US" sz="10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200548" y="2718395"/>
            <a:ext cx="922325" cy="2355077"/>
          </a:xfrm>
          <a:prstGeom prst="rect">
            <a:avLst/>
          </a:prstGeom>
          <a:noFill/>
          <a:ln w="9525" cap="flat" cmpd="sng" algn="ctr">
            <a:solidFill>
              <a:srgbClr val="0F9DA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200549" y="2475643"/>
            <a:ext cx="922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协同管理</a:t>
            </a:r>
            <a:endParaRPr lang="zh-CN" altLang="en-US" sz="10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329781" y="3894184"/>
            <a:ext cx="680977" cy="149964"/>
          </a:xfrm>
          <a:prstGeom prst="rect">
            <a:avLst/>
          </a:prstGeom>
          <a:noFill/>
          <a:ln w="12700" cap="flat" cmpd="sng" algn="ctr">
            <a:solidFill>
              <a:srgbClr val="0F9D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5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审厂结果查询</a:t>
            </a:r>
            <a:endParaRPr kumimoji="0" lang="zh-CN" altLang="en-US" sz="65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329781" y="3174611"/>
            <a:ext cx="681555" cy="149964"/>
          </a:xfrm>
          <a:prstGeom prst="rect">
            <a:avLst/>
          </a:prstGeom>
          <a:noFill/>
          <a:ln w="12700" cap="flat" cmpd="sng" algn="ctr">
            <a:solidFill>
              <a:srgbClr val="0F9D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5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订单入库查询</a:t>
            </a:r>
            <a:endParaRPr kumimoji="0" lang="zh-CN" altLang="en-US" sz="65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0330549" y="2776915"/>
            <a:ext cx="691511" cy="203096"/>
          </a:xfrm>
          <a:prstGeom prst="rect">
            <a:avLst/>
          </a:prstGeom>
          <a:solidFill>
            <a:srgbClr val="0F9DA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订单协同</a:t>
            </a:r>
            <a:endParaRPr kumimoji="0" lang="zh-CN" altLang="en-US" sz="7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330549" y="3476164"/>
            <a:ext cx="680289" cy="203096"/>
          </a:xfrm>
          <a:prstGeom prst="rect">
            <a:avLst/>
          </a:prstGeom>
          <a:solidFill>
            <a:srgbClr val="0F9DA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质量协同</a:t>
            </a:r>
            <a:endParaRPr kumimoji="0" lang="zh-CN" altLang="en-US" sz="7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329245" y="4430595"/>
            <a:ext cx="680977" cy="149964"/>
          </a:xfrm>
          <a:prstGeom prst="rect">
            <a:avLst/>
          </a:prstGeom>
          <a:noFill/>
          <a:ln w="12700" cap="flat" cmpd="sng" algn="ctr">
            <a:solidFill>
              <a:srgbClr val="0F9D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账单对账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321737" y="4630265"/>
            <a:ext cx="680977" cy="149964"/>
          </a:xfrm>
          <a:prstGeom prst="rect">
            <a:avLst/>
          </a:prstGeom>
          <a:noFill/>
          <a:ln w="12700" cap="flat" cmpd="sng" algn="ctr">
            <a:solidFill>
              <a:srgbClr val="0F9D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账单申诉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321737" y="4190823"/>
            <a:ext cx="689102" cy="203096"/>
          </a:xfrm>
          <a:prstGeom prst="rect">
            <a:avLst/>
          </a:prstGeom>
          <a:solidFill>
            <a:srgbClr val="0F9DA6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结算协同</a:t>
            </a:r>
            <a:endParaRPr kumimoji="0" lang="zh-CN" altLang="en-US" sz="7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321737" y="4832067"/>
            <a:ext cx="680977" cy="149964"/>
          </a:xfrm>
          <a:prstGeom prst="rect">
            <a:avLst/>
          </a:prstGeom>
          <a:noFill/>
          <a:ln w="12700" cap="flat" cmpd="sng" algn="ctr">
            <a:solidFill>
              <a:srgbClr val="0F9D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发票上传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291629" y="4462944"/>
            <a:ext cx="837063" cy="610955"/>
          </a:xfrm>
          <a:prstGeom prst="rect">
            <a:avLst/>
          </a:prstGeom>
          <a:noFill/>
          <a:ln w="9525" cap="flat" cmpd="sng" algn="ctr">
            <a:solidFill>
              <a:srgbClr val="0F9DA6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291629" y="4209455"/>
            <a:ext cx="837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运营管理</a:t>
            </a:r>
            <a:endParaRPr lang="zh-CN" altLang="en-US" sz="10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363484" y="4514995"/>
            <a:ext cx="660106" cy="228254"/>
          </a:xfrm>
          <a:prstGeom prst="rect">
            <a:avLst/>
          </a:prstGeom>
          <a:noFill/>
          <a:ln w="12700" cap="flat" cmpd="sng" algn="ctr">
            <a:solidFill>
              <a:srgbClr val="0F9D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账号配置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363484" y="4768422"/>
            <a:ext cx="660106" cy="228254"/>
          </a:xfrm>
          <a:prstGeom prst="rect">
            <a:avLst/>
          </a:prstGeom>
          <a:noFill/>
          <a:ln w="12700" cap="flat" cmpd="sng" algn="ctr">
            <a:solidFill>
              <a:srgbClr val="0F9DA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角色配置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252654" y="2236287"/>
            <a:ext cx="1888354" cy="245321"/>
          </a:xfrm>
          <a:prstGeom prst="rect">
            <a:avLst/>
          </a:prstGeom>
          <a:solidFill>
            <a:srgbClr val="329DD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采购侧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253191" y="2484594"/>
            <a:ext cx="1883259" cy="2698953"/>
          </a:xfrm>
          <a:prstGeom prst="rect">
            <a:avLst/>
          </a:prstGeom>
          <a:solidFill>
            <a:srgbClr val="1175B5">
              <a:alpha val="30196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700" kern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7330945" y="2758500"/>
            <a:ext cx="854223" cy="2314973"/>
          </a:xfrm>
          <a:prstGeom prst="rect">
            <a:avLst/>
          </a:prstGeom>
          <a:noFill/>
          <a:ln w="9525" cap="flat" cmpd="sng" algn="ctr">
            <a:solidFill>
              <a:srgbClr val="329DD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330945" y="2475643"/>
            <a:ext cx="8542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采购管理</a:t>
            </a:r>
            <a:endParaRPr lang="zh-CN" altLang="en-US" sz="10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286517" y="2772152"/>
            <a:ext cx="820820" cy="2301320"/>
          </a:xfrm>
          <a:prstGeom prst="rect">
            <a:avLst/>
          </a:prstGeom>
          <a:noFill/>
          <a:ln w="9525" cap="flat" cmpd="sng" algn="ctr">
            <a:solidFill>
              <a:srgbClr val="329DD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286516" y="2491031"/>
            <a:ext cx="8208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8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采购订单管理</a:t>
            </a:r>
            <a:endParaRPr lang="zh-CN" altLang="en-US" sz="8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347111" y="3079763"/>
            <a:ext cx="703005" cy="228254"/>
          </a:xfrm>
          <a:prstGeom prst="rect">
            <a:avLst/>
          </a:prstGeom>
          <a:noFill/>
          <a:ln w="12700" cap="flat" cmpd="sng" algn="ctr">
            <a:solidFill>
              <a:srgbClr val="329D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采购订单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443554" y="2813964"/>
            <a:ext cx="660106" cy="228254"/>
          </a:xfrm>
          <a:prstGeom prst="rect">
            <a:avLst/>
          </a:prstGeom>
          <a:noFill/>
          <a:ln w="12700" cap="flat" cmpd="sng" algn="ctr">
            <a:solidFill>
              <a:srgbClr val="329D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供应商管理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443554" y="3095549"/>
            <a:ext cx="660106" cy="228254"/>
          </a:xfrm>
          <a:prstGeom prst="rect">
            <a:avLst/>
          </a:prstGeom>
          <a:noFill/>
          <a:ln w="12700" cap="flat" cmpd="sng" algn="ctr">
            <a:solidFill>
              <a:srgbClr val="329D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供应商淘汰启用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443554" y="3372868"/>
            <a:ext cx="660106" cy="228254"/>
          </a:xfrm>
          <a:prstGeom prst="rect">
            <a:avLst/>
          </a:prstGeom>
          <a:noFill/>
          <a:ln w="12700" cap="flat" cmpd="sng" algn="ctr">
            <a:solidFill>
              <a:srgbClr val="329D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合同管理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443554" y="3633974"/>
            <a:ext cx="660106" cy="228254"/>
          </a:xfrm>
          <a:prstGeom prst="rect">
            <a:avLst/>
          </a:prstGeom>
          <a:noFill/>
          <a:ln w="12700" cap="flat" cmpd="sng" algn="ctr">
            <a:solidFill>
              <a:srgbClr val="329D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采购定价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443554" y="3922386"/>
            <a:ext cx="660106" cy="228254"/>
          </a:xfrm>
          <a:prstGeom prst="rect">
            <a:avLst/>
          </a:prstGeom>
          <a:noFill/>
          <a:ln w="12700" cap="flat" cmpd="sng" algn="ctr">
            <a:solidFill>
              <a:srgbClr val="329D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定价审批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443554" y="4204824"/>
            <a:ext cx="660106" cy="228254"/>
          </a:xfrm>
          <a:prstGeom prst="rect">
            <a:avLst/>
          </a:prstGeom>
          <a:noFill/>
          <a:ln w="12700" cap="flat" cmpd="sng" algn="ctr">
            <a:solidFill>
              <a:srgbClr val="329D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申请单分单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347111" y="2814390"/>
            <a:ext cx="703005" cy="228254"/>
          </a:xfrm>
          <a:prstGeom prst="rect">
            <a:avLst/>
          </a:prstGeom>
          <a:noFill/>
          <a:ln w="12700" cap="flat" cmpd="sng" algn="ctr">
            <a:solidFill>
              <a:srgbClr val="329D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采购申请单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443554" y="4499209"/>
            <a:ext cx="660106" cy="228254"/>
          </a:xfrm>
          <a:prstGeom prst="rect">
            <a:avLst/>
          </a:prstGeom>
          <a:noFill/>
          <a:ln w="12700" cap="flat" cmpd="sng" algn="ctr">
            <a:solidFill>
              <a:srgbClr val="329D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分单审批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443554" y="4780795"/>
            <a:ext cx="660106" cy="228254"/>
          </a:xfrm>
          <a:prstGeom prst="rect">
            <a:avLst/>
          </a:prstGeom>
          <a:noFill/>
          <a:ln w="12700" cap="flat" cmpd="sng" algn="ctr">
            <a:solidFill>
              <a:srgbClr val="329D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订单审批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347111" y="3913011"/>
            <a:ext cx="703005" cy="244222"/>
          </a:xfrm>
          <a:prstGeom prst="rect">
            <a:avLst/>
          </a:prstGeom>
          <a:noFill/>
          <a:ln w="12700" cap="flat" cmpd="sng" algn="ctr">
            <a:solidFill>
              <a:srgbClr val="329D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在途商品管理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347111" y="4764826"/>
            <a:ext cx="703005" cy="244222"/>
          </a:xfrm>
          <a:prstGeom prst="rect">
            <a:avLst/>
          </a:prstGeom>
          <a:noFill/>
          <a:ln w="12700" cap="flat" cmpd="sng" algn="ctr">
            <a:solidFill>
              <a:srgbClr val="329D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计采购订单中心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347111" y="4196950"/>
            <a:ext cx="703005" cy="244222"/>
          </a:xfrm>
          <a:prstGeom prst="rect">
            <a:avLst/>
          </a:prstGeom>
          <a:noFill/>
          <a:ln w="12700" cap="flat" cmpd="sng" algn="ctr">
            <a:solidFill>
              <a:srgbClr val="329D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商品用量监控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8347111" y="4480888"/>
            <a:ext cx="703005" cy="244222"/>
          </a:xfrm>
          <a:prstGeom prst="rect">
            <a:avLst/>
          </a:prstGeom>
          <a:noFill/>
          <a:ln w="12700" cap="flat" cmpd="sng" algn="ctr">
            <a:solidFill>
              <a:srgbClr val="329D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计划运营配置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347111" y="3345135"/>
            <a:ext cx="703005" cy="244222"/>
          </a:xfrm>
          <a:prstGeom prst="rect">
            <a:avLst/>
          </a:prstGeom>
          <a:noFill/>
          <a:ln w="12700" cap="flat" cmpd="sng" algn="ctr">
            <a:solidFill>
              <a:srgbClr val="329D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采购退单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8347111" y="3629073"/>
            <a:ext cx="703005" cy="244222"/>
          </a:xfrm>
          <a:prstGeom prst="rect">
            <a:avLst/>
          </a:prstGeom>
          <a:noFill/>
          <a:ln w="12700" cap="flat" cmpd="sng" algn="ctr">
            <a:solidFill>
              <a:srgbClr val="329DD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调拨订单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271014" y="2697308"/>
            <a:ext cx="854223" cy="1916027"/>
          </a:xfrm>
          <a:prstGeom prst="rect">
            <a:avLst/>
          </a:prstGeom>
          <a:noFill/>
          <a:ln w="9525" cap="flat" cmpd="sng" algn="ctr">
            <a:solidFill>
              <a:srgbClr val="329DD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271014" y="2475643"/>
            <a:ext cx="8536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供应链运营</a:t>
            </a:r>
            <a:endParaRPr lang="zh-CN" altLang="en-US" sz="10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6303724" y="2764129"/>
            <a:ext cx="749657" cy="190580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客户信息配置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303724" y="2987494"/>
            <a:ext cx="750730" cy="190580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商品货源配置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303724" y="3210857"/>
            <a:ext cx="750730" cy="190580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供货主体配置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303724" y="3434221"/>
            <a:ext cx="750730" cy="190580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商品上架管理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6303724" y="3657584"/>
            <a:ext cx="750730" cy="190580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客户管理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303724" y="3880948"/>
            <a:ext cx="750730" cy="190580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客户销售定价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303724" y="4104311"/>
            <a:ext cx="750730" cy="190580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工厂调拨定价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303724" y="4327675"/>
            <a:ext cx="750730" cy="236914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一次性客户销售定价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294449" y="2701511"/>
            <a:ext cx="1895593" cy="1911825"/>
          </a:xfrm>
          <a:prstGeom prst="rect">
            <a:avLst/>
          </a:prstGeom>
          <a:noFill/>
          <a:ln w="9525" cap="flat" cmpd="sng" algn="ctr">
            <a:solidFill>
              <a:srgbClr val="329DD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294450" y="2475643"/>
            <a:ext cx="1895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交付中心</a:t>
            </a:r>
            <a:endParaRPr lang="zh-CN" altLang="en-US" sz="10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369522" y="2952404"/>
            <a:ext cx="767889" cy="162190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销售订单处理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369522" y="3315091"/>
            <a:ext cx="767889" cy="162190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自动</a:t>
            </a:r>
            <a:r>
              <a:rPr kumimoji="0" lang="en-US" altLang="zh-CN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/</a:t>
            </a: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手动合单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369522" y="3496434"/>
            <a:ext cx="768962" cy="162190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订单异常监控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369522" y="3677777"/>
            <a:ext cx="767889" cy="162190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合单导出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369522" y="3859119"/>
            <a:ext cx="768962" cy="162190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退货订单审核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369522" y="4221806"/>
            <a:ext cx="767889" cy="162190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外销调账订单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369522" y="4040463"/>
            <a:ext cx="768962" cy="162190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内部领用新建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369522" y="4403149"/>
            <a:ext cx="768962" cy="162190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内部领用退单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4369522" y="3133748"/>
            <a:ext cx="768962" cy="162190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代客下单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5300964" y="2742368"/>
            <a:ext cx="768426" cy="178189"/>
          </a:xfrm>
          <a:prstGeom prst="rect">
            <a:avLst/>
          </a:prstGeom>
          <a:solidFill>
            <a:srgbClr val="1175B5"/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仓储中心</a:t>
            </a:r>
            <a:endParaRPr kumimoji="0" lang="zh-CN" altLang="en-US" sz="700" b="1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300964" y="2948622"/>
            <a:ext cx="768962" cy="171544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分拣管理平台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300964" y="3155047"/>
            <a:ext cx="768426" cy="171465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分拣配置数据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300964" y="3361393"/>
            <a:ext cx="768426" cy="171465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仓储收货管理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300964" y="3567739"/>
            <a:ext cx="768426" cy="171465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仓储发货管理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300964" y="3774086"/>
            <a:ext cx="768426" cy="171465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合单发货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5300964" y="3980432"/>
            <a:ext cx="768426" cy="171465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发货差异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5300964" y="4393124"/>
            <a:ext cx="768426" cy="171465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交货单打印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5300964" y="4186778"/>
            <a:ext cx="768426" cy="171465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交货打印配置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4302894" y="4683170"/>
            <a:ext cx="596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运输</a:t>
            </a:r>
            <a:endParaRPr lang="en-US" altLang="zh-CN" sz="10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  <a:p>
            <a:pPr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中心</a:t>
            </a:r>
            <a:endParaRPr lang="zh-CN" altLang="en-US" sz="10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4753466" y="4705715"/>
            <a:ext cx="2371235" cy="368185"/>
          </a:xfrm>
          <a:prstGeom prst="rect">
            <a:avLst/>
          </a:prstGeom>
          <a:noFill/>
          <a:ln w="9525" cap="flat" cmpd="sng" algn="ctr">
            <a:solidFill>
              <a:srgbClr val="329DD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4804002" y="4730622"/>
            <a:ext cx="773693" cy="147018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运力管理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5644024" y="4730202"/>
            <a:ext cx="773452" cy="147018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调度派单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6490203" y="4733032"/>
            <a:ext cx="564251" cy="340867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运费</a:t>
            </a:r>
            <a:endParaRPr kumimoji="0" lang="en-US" altLang="zh-CN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管理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4804002" y="4926882"/>
            <a:ext cx="773693" cy="147018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运单中心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5644024" y="4926882"/>
            <a:ext cx="773693" cy="147018"/>
          </a:xfrm>
          <a:prstGeom prst="rect">
            <a:avLst/>
          </a:prstGeom>
          <a:noFill/>
          <a:ln w="12700" cap="flat" cmpd="sng" algn="ctr">
            <a:solidFill>
              <a:srgbClr val="1175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线路监空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997137" y="2480876"/>
            <a:ext cx="3192747" cy="2702671"/>
          </a:xfrm>
          <a:prstGeom prst="rect">
            <a:avLst/>
          </a:prstGeom>
          <a:solidFill>
            <a:srgbClr val="1175B5">
              <a:alpha val="30196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700" kern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1136714" y="2479316"/>
            <a:ext cx="1863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门店管理</a:t>
            </a:r>
            <a:endParaRPr lang="zh-CN" altLang="en-US" sz="10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8" name="任意多边形 171"/>
          <p:cNvSpPr/>
          <p:nvPr/>
        </p:nvSpPr>
        <p:spPr>
          <a:xfrm>
            <a:off x="1136714" y="2692455"/>
            <a:ext cx="1855561" cy="1837173"/>
          </a:xfrm>
          <a:custGeom>
            <a:avLst/>
            <a:gdLst>
              <a:gd name="connsiteX0" fmla="*/ 0 w 3392"/>
              <a:gd name="connsiteY0" fmla="*/ 0 h 5806"/>
              <a:gd name="connsiteX1" fmla="*/ 3392 w 3392"/>
              <a:gd name="connsiteY1" fmla="*/ 0 h 5806"/>
              <a:gd name="connsiteX2" fmla="*/ 3372 w 3392"/>
              <a:gd name="connsiteY2" fmla="*/ 5806 h 5806"/>
              <a:gd name="connsiteX3" fmla="*/ 0 w 3392"/>
              <a:gd name="connsiteY3" fmla="*/ 5792 h 5806"/>
              <a:gd name="connsiteX4" fmla="*/ 0 w 3392"/>
              <a:gd name="connsiteY4" fmla="*/ 0 h 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2" h="5806">
                <a:moveTo>
                  <a:pt x="0" y="0"/>
                </a:moveTo>
                <a:lnTo>
                  <a:pt x="3392" y="0"/>
                </a:lnTo>
                <a:lnTo>
                  <a:pt x="3372" y="5806"/>
                </a:lnTo>
                <a:lnTo>
                  <a:pt x="0" y="5792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 algn="ctr">
            <a:solidFill>
              <a:srgbClr val="329DD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1229712" y="2729558"/>
            <a:ext cx="1655895" cy="183881"/>
          </a:xfrm>
          <a:prstGeom prst="rect">
            <a:avLst/>
          </a:prstGeom>
          <a:solidFill>
            <a:srgbClr val="0A68A0"/>
          </a:solidFill>
          <a:ln w="15875" cap="flat" cmpd="sng" algn="ctr">
            <a:noFill/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229712" y="2725932"/>
            <a:ext cx="1655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7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订单管理</a:t>
            </a:r>
            <a:endParaRPr lang="zh-CN" altLang="en-US" sz="7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1229712" y="2948909"/>
            <a:ext cx="767889" cy="162271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购物车下单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1229712" y="3127081"/>
            <a:ext cx="767889" cy="162271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模板下单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1229712" y="3305253"/>
            <a:ext cx="767889" cy="162271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快速下单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229712" y="3483426"/>
            <a:ext cx="767889" cy="162271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订单复制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2" name="矩形 201"/>
          <p:cNvSpPr/>
          <p:nvPr/>
        </p:nvSpPr>
        <p:spPr>
          <a:xfrm>
            <a:off x="2117718" y="2948909"/>
            <a:ext cx="767889" cy="162271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门店</a:t>
            </a:r>
            <a:r>
              <a:rPr kumimoji="0" lang="en-US" altLang="zh-CN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/</a:t>
            </a: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档口下单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3" name="矩形 202"/>
          <p:cNvSpPr/>
          <p:nvPr/>
        </p:nvSpPr>
        <p:spPr>
          <a:xfrm>
            <a:off x="2117718" y="3305253"/>
            <a:ext cx="767889" cy="162271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订单查询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4" name="矩形 203"/>
          <p:cNvSpPr/>
          <p:nvPr/>
        </p:nvSpPr>
        <p:spPr>
          <a:xfrm>
            <a:off x="2117718" y="3127081"/>
            <a:ext cx="767889" cy="162271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订单审核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5" name="矩形 204"/>
          <p:cNvSpPr/>
          <p:nvPr/>
        </p:nvSpPr>
        <p:spPr>
          <a:xfrm>
            <a:off x="2117718" y="3483426"/>
            <a:ext cx="767889" cy="162271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手动</a:t>
            </a:r>
            <a:r>
              <a:rPr kumimoji="0" lang="en-US" altLang="zh-CN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/</a:t>
            </a: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自动签收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6" name="矩形 205"/>
          <p:cNvSpPr/>
          <p:nvPr/>
        </p:nvSpPr>
        <p:spPr>
          <a:xfrm>
            <a:off x="1229712" y="3661599"/>
            <a:ext cx="767889" cy="162271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签收差异单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7" name="矩形 206"/>
          <p:cNvSpPr/>
          <p:nvPr/>
        </p:nvSpPr>
        <p:spPr>
          <a:xfrm>
            <a:off x="2117718" y="3661599"/>
            <a:ext cx="767889" cy="162271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退单查询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8" name="文本框 207"/>
          <p:cNvSpPr txBox="1"/>
          <p:nvPr/>
        </p:nvSpPr>
        <p:spPr>
          <a:xfrm>
            <a:off x="1229713" y="3855245"/>
            <a:ext cx="767888" cy="200055"/>
          </a:xfrm>
          <a:prstGeom prst="rect">
            <a:avLst/>
          </a:prstGeom>
          <a:solidFill>
            <a:srgbClr val="0A68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内部管理</a:t>
            </a:r>
            <a:endParaRPr kumimoji="0" lang="zh-CN" altLang="en-US" sz="7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09" name="矩形 208"/>
          <p:cNvSpPr/>
          <p:nvPr/>
        </p:nvSpPr>
        <p:spPr>
          <a:xfrm>
            <a:off x="3201599" y="2723848"/>
            <a:ext cx="767889" cy="162271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订单审核配置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0" name="矩形 209"/>
          <p:cNvSpPr/>
          <p:nvPr/>
        </p:nvSpPr>
        <p:spPr>
          <a:xfrm>
            <a:off x="1229712" y="4063608"/>
            <a:ext cx="767889" cy="162271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领用管理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1" name="矩形 210"/>
          <p:cNvSpPr/>
          <p:nvPr/>
        </p:nvSpPr>
        <p:spPr>
          <a:xfrm>
            <a:off x="3201599" y="3098133"/>
            <a:ext cx="767889" cy="162271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盘点时间配置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2" name="矩形 211"/>
          <p:cNvSpPr/>
          <p:nvPr/>
        </p:nvSpPr>
        <p:spPr>
          <a:xfrm>
            <a:off x="1698229" y="4642846"/>
            <a:ext cx="1187378" cy="162271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系统角色配置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3" name="矩形 212"/>
          <p:cNvSpPr/>
          <p:nvPr/>
        </p:nvSpPr>
        <p:spPr>
          <a:xfrm>
            <a:off x="1698229" y="4834066"/>
            <a:ext cx="1187378" cy="162271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系统账号配置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4" name="矩形 213"/>
          <p:cNvSpPr/>
          <p:nvPr/>
        </p:nvSpPr>
        <p:spPr>
          <a:xfrm>
            <a:off x="3201599" y="3275491"/>
            <a:ext cx="767889" cy="162271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门店上架管理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5" name="矩形 214"/>
          <p:cNvSpPr/>
          <p:nvPr/>
        </p:nvSpPr>
        <p:spPr>
          <a:xfrm>
            <a:off x="3209643" y="3460186"/>
            <a:ext cx="767889" cy="162271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商品信息列表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6" name="矩形 215"/>
          <p:cNvSpPr/>
          <p:nvPr/>
        </p:nvSpPr>
        <p:spPr>
          <a:xfrm>
            <a:off x="3209643" y="3655890"/>
            <a:ext cx="767889" cy="162271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加盟价管理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7" name="文本框 216"/>
          <p:cNvSpPr txBox="1"/>
          <p:nvPr/>
        </p:nvSpPr>
        <p:spPr>
          <a:xfrm>
            <a:off x="3127599" y="2479316"/>
            <a:ext cx="9046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公司管理</a:t>
            </a:r>
            <a:endParaRPr lang="zh-CN" altLang="en-US" sz="10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8" name="矩形 217"/>
          <p:cNvSpPr/>
          <p:nvPr/>
        </p:nvSpPr>
        <p:spPr>
          <a:xfrm>
            <a:off x="3201599" y="2913438"/>
            <a:ext cx="767889" cy="162271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订单签收配置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9" name="矩形 218"/>
          <p:cNvSpPr/>
          <p:nvPr/>
        </p:nvSpPr>
        <p:spPr>
          <a:xfrm>
            <a:off x="3127599" y="2690824"/>
            <a:ext cx="905166" cy="1164033"/>
          </a:xfrm>
          <a:prstGeom prst="rect">
            <a:avLst/>
          </a:prstGeom>
          <a:noFill/>
          <a:ln w="9525" cap="flat" cmpd="sng" algn="ctr">
            <a:solidFill>
              <a:srgbClr val="329DD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0" name="文本框 219"/>
          <p:cNvSpPr txBox="1"/>
          <p:nvPr/>
        </p:nvSpPr>
        <p:spPr>
          <a:xfrm>
            <a:off x="1126142" y="4630061"/>
            <a:ext cx="56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运营</a:t>
            </a:r>
            <a:endParaRPr lang="en-US" altLang="zh-CN" sz="10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  <a:p>
            <a:pPr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管理</a:t>
            </a:r>
            <a:endParaRPr lang="zh-CN" altLang="en-US" sz="10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1" name="矩形 220"/>
          <p:cNvSpPr/>
          <p:nvPr/>
        </p:nvSpPr>
        <p:spPr>
          <a:xfrm>
            <a:off x="1613657" y="4591194"/>
            <a:ext cx="1378618" cy="463982"/>
          </a:xfrm>
          <a:prstGeom prst="rect">
            <a:avLst/>
          </a:prstGeom>
          <a:noFill/>
          <a:ln w="9525" cap="flat" cmpd="sng" algn="ctr">
            <a:solidFill>
              <a:srgbClr val="329DD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2" name="矩形 221"/>
          <p:cNvSpPr/>
          <p:nvPr/>
        </p:nvSpPr>
        <p:spPr>
          <a:xfrm>
            <a:off x="2118254" y="4094594"/>
            <a:ext cx="767353" cy="162271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对账管理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3" name="文本框 222"/>
          <p:cNvSpPr txBox="1"/>
          <p:nvPr/>
        </p:nvSpPr>
        <p:spPr>
          <a:xfrm>
            <a:off x="2117717" y="3861588"/>
            <a:ext cx="767889" cy="200055"/>
          </a:xfrm>
          <a:prstGeom prst="rect">
            <a:avLst/>
          </a:prstGeom>
          <a:solidFill>
            <a:srgbClr val="0A68A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门店对账</a:t>
            </a:r>
            <a:endParaRPr kumimoji="0" lang="zh-CN" altLang="en-US" sz="7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4" name="矩形 223"/>
          <p:cNvSpPr/>
          <p:nvPr/>
        </p:nvSpPr>
        <p:spPr>
          <a:xfrm>
            <a:off x="1229712" y="4258089"/>
            <a:ext cx="767889" cy="162271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盘点管理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5" name="文本框 224"/>
          <p:cNvSpPr txBox="1"/>
          <p:nvPr/>
        </p:nvSpPr>
        <p:spPr>
          <a:xfrm>
            <a:off x="3127600" y="3831598"/>
            <a:ext cx="9051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进销存</a:t>
            </a:r>
            <a:endParaRPr lang="zh-CN" altLang="en-US" sz="10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6" name="矩形 225"/>
          <p:cNvSpPr/>
          <p:nvPr/>
        </p:nvSpPr>
        <p:spPr>
          <a:xfrm>
            <a:off x="3128135" y="4044037"/>
            <a:ext cx="904093" cy="1028671"/>
          </a:xfrm>
          <a:prstGeom prst="rect">
            <a:avLst/>
          </a:prstGeom>
          <a:noFill/>
          <a:ln w="9525" cap="flat" cmpd="sng" algn="ctr">
            <a:solidFill>
              <a:srgbClr val="329DD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7" name="矩形 226"/>
          <p:cNvSpPr/>
          <p:nvPr/>
        </p:nvSpPr>
        <p:spPr>
          <a:xfrm>
            <a:off x="3225194" y="4074616"/>
            <a:ext cx="744295" cy="166349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入库单管理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8" name="矩形 227"/>
          <p:cNvSpPr/>
          <p:nvPr/>
        </p:nvSpPr>
        <p:spPr>
          <a:xfrm>
            <a:off x="3225194" y="4281736"/>
            <a:ext cx="744295" cy="166349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出库单管理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29" name="矩形 228"/>
          <p:cNvSpPr/>
          <p:nvPr/>
        </p:nvSpPr>
        <p:spPr>
          <a:xfrm>
            <a:off x="3225194" y="4468471"/>
            <a:ext cx="744295" cy="166349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库存管理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0" name="矩形 229"/>
          <p:cNvSpPr/>
          <p:nvPr/>
        </p:nvSpPr>
        <p:spPr>
          <a:xfrm>
            <a:off x="3225194" y="4665806"/>
            <a:ext cx="744295" cy="166349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成本价管理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1" name="矩形 230"/>
          <p:cNvSpPr/>
          <p:nvPr/>
        </p:nvSpPr>
        <p:spPr>
          <a:xfrm>
            <a:off x="3225194" y="4863141"/>
            <a:ext cx="744295" cy="166349"/>
          </a:xfrm>
          <a:prstGeom prst="rect">
            <a:avLst/>
          </a:prstGeom>
          <a:noFill/>
          <a:ln w="12700" cap="flat" cmpd="sng" algn="ctr">
            <a:solidFill>
              <a:srgbClr val="0A68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过账处理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2" name="矩形 231"/>
          <p:cNvSpPr/>
          <p:nvPr/>
        </p:nvSpPr>
        <p:spPr>
          <a:xfrm>
            <a:off x="1427035" y="5241455"/>
            <a:ext cx="5778102" cy="964489"/>
          </a:xfrm>
          <a:prstGeom prst="rect">
            <a:avLst/>
          </a:prstGeom>
          <a:solidFill>
            <a:srgbClr val="0A68A0">
              <a:alpha val="30196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3" name="矩形 232"/>
          <p:cNvSpPr/>
          <p:nvPr/>
        </p:nvSpPr>
        <p:spPr>
          <a:xfrm>
            <a:off x="1460818" y="5444859"/>
            <a:ext cx="2268720" cy="695105"/>
          </a:xfrm>
          <a:prstGeom prst="rect">
            <a:avLst/>
          </a:prstGeom>
          <a:noFill/>
          <a:ln w="9525" cap="flat" cmpd="sng" algn="ctr">
            <a:solidFill>
              <a:srgbClr val="ED745E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4" name="文本框 233"/>
          <p:cNvSpPr txBox="1"/>
          <p:nvPr/>
        </p:nvSpPr>
        <p:spPr>
          <a:xfrm>
            <a:off x="2278489" y="5228721"/>
            <a:ext cx="873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基础数据</a:t>
            </a:r>
            <a:endParaRPr lang="zh-CN" altLang="en-US" sz="10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5" name="矩形 234"/>
          <p:cNvSpPr/>
          <p:nvPr/>
        </p:nvSpPr>
        <p:spPr>
          <a:xfrm>
            <a:off x="1550316" y="5512520"/>
            <a:ext cx="659857" cy="171544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商品中心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6" name="矩形 235"/>
          <p:cNvSpPr/>
          <p:nvPr/>
        </p:nvSpPr>
        <p:spPr>
          <a:xfrm>
            <a:off x="2300731" y="5512520"/>
            <a:ext cx="651913" cy="171544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客户中心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7" name="矩形 236"/>
          <p:cNvSpPr/>
          <p:nvPr/>
        </p:nvSpPr>
        <p:spPr>
          <a:xfrm>
            <a:off x="1550316" y="5715925"/>
            <a:ext cx="651913" cy="171544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资源主体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8" name="矩形 237"/>
          <p:cNvSpPr/>
          <p:nvPr/>
        </p:nvSpPr>
        <p:spPr>
          <a:xfrm>
            <a:off x="2292788" y="5715925"/>
            <a:ext cx="651913" cy="171544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业务字典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9" name="矩形 238"/>
          <p:cNvSpPr/>
          <p:nvPr/>
        </p:nvSpPr>
        <p:spPr>
          <a:xfrm>
            <a:off x="2998718" y="5513781"/>
            <a:ext cx="651913" cy="171544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组织数据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0" name="矩形 239"/>
          <p:cNvSpPr/>
          <p:nvPr/>
        </p:nvSpPr>
        <p:spPr>
          <a:xfrm>
            <a:off x="2998718" y="5715925"/>
            <a:ext cx="651913" cy="171544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财务数据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1" name="矩形 240"/>
          <p:cNvSpPr/>
          <p:nvPr/>
        </p:nvSpPr>
        <p:spPr>
          <a:xfrm>
            <a:off x="1550316" y="5913025"/>
            <a:ext cx="651913" cy="171544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供应商中心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2" name="矩形 241"/>
          <p:cNvSpPr/>
          <p:nvPr/>
        </p:nvSpPr>
        <p:spPr>
          <a:xfrm>
            <a:off x="2292788" y="5913025"/>
            <a:ext cx="651913" cy="171544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数据审批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3" name="矩形 242"/>
          <p:cNvSpPr/>
          <p:nvPr/>
        </p:nvSpPr>
        <p:spPr>
          <a:xfrm>
            <a:off x="2998718" y="5913025"/>
            <a:ext cx="651913" cy="171544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系统配置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4" name="矩形 243"/>
          <p:cNvSpPr/>
          <p:nvPr/>
        </p:nvSpPr>
        <p:spPr>
          <a:xfrm>
            <a:off x="3926012" y="5715925"/>
            <a:ext cx="651913" cy="171544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业务组织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5" name="矩形 244"/>
          <p:cNvSpPr/>
          <p:nvPr/>
        </p:nvSpPr>
        <p:spPr>
          <a:xfrm>
            <a:off x="3828569" y="5452844"/>
            <a:ext cx="1623692" cy="695105"/>
          </a:xfrm>
          <a:prstGeom prst="rect">
            <a:avLst/>
          </a:prstGeom>
          <a:noFill/>
          <a:ln w="9525" cap="flat" cmpd="sng" algn="ctr">
            <a:solidFill>
              <a:srgbClr val="ED745E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6" name="文本框 245"/>
          <p:cNvSpPr txBox="1"/>
          <p:nvPr/>
        </p:nvSpPr>
        <p:spPr>
          <a:xfrm>
            <a:off x="3828569" y="5228721"/>
            <a:ext cx="16205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租户运营</a:t>
            </a:r>
            <a:endParaRPr lang="zh-CN" altLang="en-US" sz="10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7" name="矩形 246"/>
          <p:cNvSpPr/>
          <p:nvPr/>
        </p:nvSpPr>
        <p:spPr>
          <a:xfrm>
            <a:off x="3926012" y="5520505"/>
            <a:ext cx="651913" cy="171544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应用管理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8" name="矩形 247"/>
          <p:cNvSpPr/>
          <p:nvPr/>
        </p:nvSpPr>
        <p:spPr>
          <a:xfrm>
            <a:off x="4634590" y="5520505"/>
            <a:ext cx="746178" cy="171465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员工信息管理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9" name="矩形 248"/>
          <p:cNvSpPr/>
          <p:nvPr/>
        </p:nvSpPr>
        <p:spPr>
          <a:xfrm>
            <a:off x="3926012" y="5913025"/>
            <a:ext cx="651913" cy="171544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账号管理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0" name="矩形 249"/>
          <p:cNvSpPr/>
          <p:nvPr/>
        </p:nvSpPr>
        <p:spPr>
          <a:xfrm>
            <a:off x="4634590" y="5907982"/>
            <a:ext cx="743001" cy="171465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角色管理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1" name="矩形 250"/>
          <p:cNvSpPr/>
          <p:nvPr/>
        </p:nvSpPr>
        <p:spPr>
          <a:xfrm>
            <a:off x="4634590" y="5713823"/>
            <a:ext cx="743530" cy="171465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岗位管理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2" name="矩形 251"/>
          <p:cNvSpPr/>
          <p:nvPr/>
        </p:nvSpPr>
        <p:spPr>
          <a:xfrm>
            <a:off x="5554470" y="5465031"/>
            <a:ext cx="1570767" cy="674933"/>
          </a:xfrm>
          <a:prstGeom prst="rect">
            <a:avLst/>
          </a:prstGeom>
          <a:noFill/>
          <a:ln w="9525" cap="flat" cmpd="sng" algn="ctr">
            <a:solidFill>
              <a:srgbClr val="ED745E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3" name="文本框 252"/>
          <p:cNvSpPr txBox="1"/>
          <p:nvPr/>
        </p:nvSpPr>
        <p:spPr>
          <a:xfrm>
            <a:off x="5554470" y="5228721"/>
            <a:ext cx="15702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智慧办公</a:t>
            </a:r>
            <a:endParaRPr lang="zh-CN" altLang="en-US" sz="10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4" name="矩形 253"/>
          <p:cNvSpPr/>
          <p:nvPr/>
        </p:nvSpPr>
        <p:spPr>
          <a:xfrm>
            <a:off x="5627023" y="5520505"/>
            <a:ext cx="676701" cy="171544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我的消息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5" name="矩形 254"/>
          <p:cNvSpPr/>
          <p:nvPr/>
        </p:nvSpPr>
        <p:spPr>
          <a:xfrm>
            <a:off x="5636025" y="5716345"/>
            <a:ext cx="651913" cy="171544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审批管理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6" name="矩形 255"/>
          <p:cNvSpPr/>
          <p:nvPr/>
        </p:nvSpPr>
        <p:spPr>
          <a:xfrm>
            <a:off x="6346771" y="5513781"/>
            <a:ext cx="729761" cy="171465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流程实例管理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7" name="矩形 256"/>
          <p:cNvSpPr/>
          <p:nvPr/>
        </p:nvSpPr>
        <p:spPr>
          <a:xfrm>
            <a:off x="6346771" y="5716345"/>
            <a:ext cx="729761" cy="171465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流程中心管理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8" name="矩形 257"/>
          <p:cNvSpPr/>
          <p:nvPr/>
        </p:nvSpPr>
        <p:spPr>
          <a:xfrm>
            <a:off x="5636025" y="5918068"/>
            <a:ext cx="651913" cy="160958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角色管理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59" name="矩形 258"/>
          <p:cNvSpPr/>
          <p:nvPr/>
        </p:nvSpPr>
        <p:spPr>
          <a:xfrm>
            <a:off x="6346771" y="5907562"/>
            <a:ext cx="729761" cy="171465"/>
          </a:xfrm>
          <a:prstGeom prst="rect">
            <a:avLst/>
          </a:prstGeom>
          <a:noFill/>
          <a:ln w="12700" cap="flat" cmpd="sng" algn="ctr">
            <a:solidFill>
              <a:srgbClr val="ED745E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任务管理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0" name="矩形 259"/>
          <p:cNvSpPr/>
          <p:nvPr/>
        </p:nvSpPr>
        <p:spPr>
          <a:xfrm>
            <a:off x="7253191" y="5225633"/>
            <a:ext cx="544275" cy="986195"/>
          </a:xfrm>
          <a:prstGeom prst="rect">
            <a:avLst/>
          </a:prstGeom>
          <a:solidFill>
            <a:srgbClr val="F9BE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en-US" sz="1400" b="1" kern="0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结算中心</a:t>
            </a:r>
            <a:endParaRPr lang="zh-CN" altLang="en-US" sz="1400" b="1" kern="0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1" name="矩形 260"/>
          <p:cNvSpPr/>
          <p:nvPr/>
        </p:nvSpPr>
        <p:spPr>
          <a:xfrm>
            <a:off x="7797466" y="5233408"/>
            <a:ext cx="3400522" cy="978420"/>
          </a:xfrm>
          <a:prstGeom prst="rect">
            <a:avLst/>
          </a:prstGeom>
          <a:solidFill>
            <a:srgbClr val="1175B5">
              <a:alpha val="30196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700" kern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2" name="矩形 261"/>
          <p:cNvSpPr/>
          <p:nvPr/>
        </p:nvSpPr>
        <p:spPr>
          <a:xfrm>
            <a:off x="9538811" y="5454146"/>
            <a:ext cx="1556565" cy="652712"/>
          </a:xfrm>
          <a:prstGeom prst="rect">
            <a:avLst/>
          </a:prstGeom>
          <a:noFill/>
          <a:ln w="9525" cap="flat" cmpd="sng" algn="ctr">
            <a:solidFill>
              <a:srgbClr val="F9BE6A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3" name="文本框 262"/>
          <p:cNvSpPr txBox="1"/>
          <p:nvPr/>
        </p:nvSpPr>
        <p:spPr>
          <a:xfrm>
            <a:off x="9127458" y="5228721"/>
            <a:ext cx="9872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应付结算</a:t>
            </a:r>
            <a:endParaRPr lang="zh-CN" altLang="en-US" sz="10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4" name="矩形 263"/>
          <p:cNvSpPr/>
          <p:nvPr/>
        </p:nvSpPr>
        <p:spPr>
          <a:xfrm>
            <a:off x="10330550" y="5524558"/>
            <a:ext cx="690249" cy="231106"/>
          </a:xfrm>
          <a:prstGeom prst="rect">
            <a:avLst/>
          </a:prstGeom>
          <a:noFill/>
          <a:ln w="12700" cap="flat" cmpd="sng" algn="ctr">
            <a:solidFill>
              <a:srgbClr val="F9BE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调账单审核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5" name="矩形 264"/>
          <p:cNvSpPr/>
          <p:nvPr/>
        </p:nvSpPr>
        <p:spPr>
          <a:xfrm>
            <a:off x="9590397" y="5526718"/>
            <a:ext cx="690249" cy="231106"/>
          </a:xfrm>
          <a:prstGeom prst="rect">
            <a:avLst/>
          </a:prstGeom>
          <a:noFill/>
          <a:ln w="12700" cap="flat" cmpd="sng" algn="ctr">
            <a:solidFill>
              <a:srgbClr val="F9BE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对账单管理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6" name="矩形 265"/>
          <p:cNvSpPr/>
          <p:nvPr/>
        </p:nvSpPr>
        <p:spPr>
          <a:xfrm>
            <a:off x="9590397" y="5814844"/>
            <a:ext cx="690249" cy="231106"/>
          </a:xfrm>
          <a:prstGeom prst="rect">
            <a:avLst/>
          </a:prstGeom>
          <a:noFill/>
          <a:ln w="12700" cap="flat" cmpd="sng" algn="ctr">
            <a:solidFill>
              <a:srgbClr val="F9BE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发票审核与签收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7" name="矩形 266"/>
          <p:cNvSpPr/>
          <p:nvPr/>
        </p:nvSpPr>
        <p:spPr>
          <a:xfrm>
            <a:off x="10330550" y="5814844"/>
            <a:ext cx="690249" cy="231106"/>
          </a:xfrm>
          <a:prstGeom prst="rect">
            <a:avLst/>
          </a:prstGeom>
          <a:noFill/>
          <a:ln w="12700" cap="flat" cmpd="sng" algn="ctr">
            <a:solidFill>
              <a:srgbClr val="F9BE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对账规则配置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8" name="矩形 267"/>
          <p:cNvSpPr/>
          <p:nvPr/>
        </p:nvSpPr>
        <p:spPr>
          <a:xfrm>
            <a:off x="7879635" y="5460626"/>
            <a:ext cx="1608151" cy="651416"/>
          </a:xfrm>
          <a:prstGeom prst="rect">
            <a:avLst/>
          </a:prstGeom>
          <a:noFill/>
          <a:ln w="9525" cap="flat" cmpd="sng" algn="ctr">
            <a:solidFill>
              <a:srgbClr val="F9BE6A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69" name="文本框 268"/>
          <p:cNvSpPr txBox="1"/>
          <p:nvPr/>
        </p:nvSpPr>
        <p:spPr>
          <a:xfrm>
            <a:off x="8118315" y="5228721"/>
            <a:ext cx="9246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应收结算</a:t>
            </a:r>
            <a:endParaRPr lang="zh-CN" altLang="en-US" sz="10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0" name="矩形 269"/>
          <p:cNvSpPr/>
          <p:nvPr/>
        </p:nvSpPr>
        <p:spPr>
          <a:xfrm>
            <a:off x="8722960" y="5523262"/>
            <a:ext cx="690249" cy="231106"/>
          </a:xfrm>
          <a:prstGeom prst="rect">
            <a:avLst/>
          </a:prstGeom>
          <a:noFill/>
          <a:ln w="12700" cap="flat" cmpd="sng" algn="ctr">
            <a:solidFill>
              <a:srgbClr val="F9BE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对账进度统计表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1" name="矩形 270"/>
          <p:cNvSpPr/>
          <p:nvPr/>
        </p:nvSpPr>
        <p:spPr>
          <a:xfrm>
            <a:off x="7982807" y="5525422"/>
            <a:ext cx="690249" cy="231106"/>
          </a:xfrm>
          <a:prstGeom prst="rect">
            <a:avLst/>
          </a:prstGeom>
          <a:noFill/>
          <a:ln w="12700" cap="flat" cmpd="sng" algn="ctr">
            <a:solidFill>
              <a:srgbClr val="F9BE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对账单管理</a:t>
            </a:r>
            <a:endParaRPr kumimoji="0" lang="zh-CN" altLang="en-US" sz="7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2" name="矩形 271"/>
          <p:cNvSpPr/>
          <p:nvPr/>
        </p:nvSpPr>
        <p:spPr>
          <a:xfrm>
            <a:off x="7982807" y="5813548"/>
            <a:ext cx="690249" cy="231106"/>
          </a:xfrm>
          <a:prstGeom prst="rect">
            <a:avLst/>
          </a:prstGeom>
          <a:noFill/>
          <a:ln w="12700" cap="flat" cmpd="sng" algn="ctr">
            <a:solidFill>
              <a:srgbClr val="F9BE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对账模板配置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3" name="矩形 272"/>
          <p:cNvSpPr/>
          <p:nvPr/>
        </p:nvSpPr>
        <p:spPr>
          <a:xfrm>
            <a:off x="8722960" y="5813548"/>
            <a:ext cx="690249" cy="231106"/>
          </a:xfrm>
          <a:prstGeom prst="rect">
            <a:avLst/>
          </a:prstGeom>
          <a:noFill/>
          <a:ln w="12700" cap="flat" cmpd="sng" algn="ctr">
            <a:solidFill>
              <a:srgbClr val="F9BE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0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对账规则配置</a:t>
            </a:r>
            <a:endParaRPr kumimoji="0" lang="zh-CN" altLang="en-US" sz="700" b="0" i="0" u="none" strike="noStrike" kern="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4" name="文本框 273"/>
          <p:cNvSpPr txBox="1"/>
          <p:nvPr/>
        </p:nvSpPr>
        <p:spPr>
          <a:xfrm>
            <a:off x="10108075" y="5228721"/>
            <a:ext cx="897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000" b="1" dirty="0">
                <a:solidFill>
                  <a:schemeClr val="accent1"/>
                </a:solidFill>
                <a:latin typeface="Arial" panose="020B0604020202020204"/>
                <a:ea typeface="微软雅黑" panose="020B0503020204020204" charset="-122"/>
              </a:rPr>
              <a:t>费用结算</a:t>
            </a:r>
            <a:endParaRPr lang="zh-CN" altLang="en-US" sz="1000" b="1" dirty="0">
              <a:solidFill>
                <a:schemeClr val="accen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5" name="文本框 82"/>
          <p:cNvSpPr txBox="1"/>
          <p:nvPr/>
        </p:nvSpPr>
        <p:spPr>
          <a:xfrm>
            <a:off x="4370058" y="2742252"/>
            <a:ext cx="768426" cy="178189"/>
          </a:xfrm>
          <a:prstGeom prst="rect">
            <a:avLst/>
          </a:prstGeom>
          <a:solidFill>
            <a:srgbClr val="1175B5"/>
          </a:solidFill>
        </p:spPr>
        <p:txBody>
          <a:bodyPr wrap="square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rPr>
              <a:t>订单中心</a:t>
            </a:r>
            <a:endParaRPr kumimoji="0" lang="zh-CN" altLang="en-US" sz="7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76" name="圆角矩形 362"/>
          <p:cNvSpPr/>
          <p:nvPr/>
        </p:nvSpPr>
        <p:spPr>
          <a:xfrm>
            <a:off x="1136714" y="2689994"/>
            <a:ext cx="1870327" cy="2375400"/>
          </a:xfrm>
          <a:prstGeom prst="roundRect">
            <a:avLst>
              <a:gd name="adj" fmla="val 0"/>
            </a:avLst>
          </a:prstGeom>
          <a:solidFill>
            <a:srgbClr val="0A68A0">
              <a:alpha val="89804"/>
            </a:srgbClr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门店</a:t>
            </a: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POS</a:t>
            </a:r>
            <a:endParaRPr kumimoji="1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+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订货系统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7" name="圆角矩形 372"/>
          <p:cNvSpPr/>
          <p:nvPr/>
        </p:nvSpPr>
        <p:spPr>
          <a:xfrm>
            <a:off x="3134423" y="2694196"/>
            <a:ext cx="905167" cy="2371334"/>
          </a:xfrm>
          <a:prstGeom prst="roundRect">
            <a:avLst>
              <a:gd name="adj" fmla="val 0"/>
            </a:avLst>
          </a:prstGeom>
          <a:solidFill>
            <a:srgbClr val="1175B5">
              <a:lumMod val="40000"/>
              <a:lumOff val="60000"/>
              <a:alpha val="89804"/>
            </a:srgbClr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CRM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系统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278" name="组合 277"/>
          <p:cNvGrpSpPr/>
          <p:nvPr/>
        </p:nvGrpSpPr>
        <p:grpSpPr>
          <a:xfrm>
            <a:off x="4290664" y="2697308"/>
            <a:ext cx="2126811" cy="2376592"/>
            <a:chOff x="4290664" y="2697308"/>
            <a:chExt cx="2126811" cy="2376592"/>
          </a:xfrm>
        </p:grpSpPr>
        <p:sp>
          <p:nvSpPr>
            <p:cNvPr id="279" name="圆角矩形 363"/>
            <p:cNvSpPr/>
            <p:nvPr/>
          </p:nvSpPr>
          <p:spPr>
            <a:xfrm>
              <a:off x="4290665" y="2697308"/>
              <a:ext cx="1899378" cy="800643"/>
            </a:xfrm>
            <a:prstGeom prst="roundRect">
              <a:avLst>
                <a:gd name="adj" fmla="val 0"/>
              </a:avLst>
            </a:prstGeom>
            <a:solidFill>
              <a:srgbClr val="329DD1">
                <a:lumMod val="40000"/>
                <a:lumOff val="60000"/>
                <a:alpha val="89804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订单管理</a:t>
              </a:r>
              <a:endParaRPr kumimoji="1" lang="zh-CN" alt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系统</a:t>
              </a:r>
              <a:endParaRPr kumimoji="1" lang="zh-CN" alt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0" name="圆角矩形 364"/>
            <p:cNvSpPr/>
            <p:nvPr/>
          </p:nvSpPr>
          <p:spPr>
            <a:xfrm>
              <a:off x="4290665" y="3571880"/>
              <a:ext cx="1899377" cy="1058385"/>
            </a:xfrm>
            <a:prstGeom prst="roundRect">
              <a:avLst>
                <a:gd name="adj" fmla="val 0"/>
              </a:avLst>
            </a:prstGeom>
            <a:solidFill>
              <a:srgbClr val="0F9DA6">
                <a:lumMod val="40000"/>
                <a:lumOff val="60000"/>
                <a:alpha val="89804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仓储管理</a:t>
              </a:r>
              <a:endParaRPr kumimoji="1" lang="zh-CN" alt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系统</a:t>
              </a:r>
              <a:endParaRPr kumimoji="1" lang="zh-CN" alt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1" name="圆角矩形 365"/>
            <p:cNvSpPr/>
            <p:nvPr/>
          </p:nvSpPr>
          <p:spPr>
            <a:xfrm>
              <a:off x="4290664" y="4705715"/>
              <a:ext cx="2126811" cy="368185"/>
            </a:xfrm>
            <a:prstGeom prst="roundRect">
              <a:avLst>
                <a:gd name="adj" fmla="val 0"/>
              </a:avLst>
            </a:prstGeom>
            <a:solidFill>
              <a:srgbClr val="A6D39C">
                <a:lumMod val="40000"/>
                <a:lumOff val="60000"/>
                <a:alpha val="89804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运输系统</a:t>
              </a:r>
              <a:endParaRPr kumimoji="1" lang="zh-CN" altLang="en-US" sz="2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>
            <a:off x="6275055" y="2701511"/>
            <a:ext cx="2858790" cy="2371960"/>
            <a:chOff x="6275055" y="2701511"/>
            <a:chExt cx="2858790" cy="2371960"/>
          </a:xfrm>
        </p:grpSpPr>
        <p:sp>
          <p:nvSpPr>
            <p:cNvPr id="283" name="Freeform 6"/>
            <p:cNvSpPr/>
            <p:nvPr/>
          </p:nvSpPr>
          <p:spPr bwMode="auto">
            <a:xfrm>
              <a:off x="6275055" y="2701511"/>
              <a:ext cx="2858790" cy="2371960"/>
            </a:xfrm>
            <a:custGeom>
              <a:avLst/>
              <a:gdLst>
                <a:gd name="T0" fmla="*/ 1490 w 3365"/>
                <a:gd name="T1" fmla="*/ 0 h 2996"/>
                <a:gd name="T2" fmla="*/ 1257 w 3365"/>
                <a:gd name="T3" fmla="*/ 0 h 2996"/>
                <a:gd name="T4" fmla="*/ 0 w 3365"/>
                <a:gd name="T5" fmla="*/ 0 h 2996"/>
                <a:gd name="T6" fmla="*/ 0 w 3365"/>
                <a:gd name="T7" fmla="*/ 2462 h 2996"/>
                <a:gd name="T8" fmla="*/ 1257 w 3365"/>
                <a:gd name="T9" fmla="*/ 2462 h 2996"/>
                <a:gd name="T10" fmla="*/ 1257 w 3365"/>
                <a:gd name="T11" fmla="*/ 2996 h 2996"/>
                <a:gd name="T12" fmla="*/ 3365 w 3365"/>
                <a:gd name="T13" fmla="*/ 2996 h 2996"/>
                <a:gd name="T14" fmla="*/ 3365 w 3365"/>
                <a:gd name="T15" fmla="*/ 0 h 2996"/>
                <a:gd name="T16" fmla="*/ 1490 w 3365"/>
                <a:gd name="T17" fmla="*/ 0 h 2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5" h="2996">
                  <a:moveTo>
                    <a:pt x="1490" y="0"/>
                  </a:moveTo>
                  <a:lnTo>
                    <a:pt x="1257" y="0"/>
                  </a:lnTo>
                  <a:lnTo>
                    <a:pt x="0" y="0"/>
                  </a:lnTo>
                  <a:lnTo>
                    <a:pt x="0" y="2462"/>
                  </a:lnTo>
                  <a:lnTo>
                    <a:pt x="1257" y="2462"/>
                  </a:lnTo>
                  <a:lnTo>
                    <a:pt x="1257" y="2996"/>
                  </a:lnTo>
                  <a:lnTo>
                    <a:pt x="3365" y="2996"/>
                  </a:lnTo>
                  <a:lnTo>
                    <a:pt x="3365" y="0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ED745E">
                <a:lumMod val="40000"/>
                <a:lumOff val="60000"/>
                <a:alpha val="89804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4" name="矩形 283"/>
            <p:cNvSpPr/>
            <p:nvPr/>
          </p:nvSpPr>
          <p:spPr>
            <a:xfrm>
              <a:off x="6854083" y="3423256"/>
              <a:ext cx="15937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ERP</a:t>
              </a:r>
              <a:r>
                <a:rPr kumimoji="1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系统</a:t>
              </a:r>
              <a:endPara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5" name="圆角矩形 370"/>
          <p:cNvSpPr/>
          <p:nvPr/>
        </p:nvSpPr>
        <p:spPr>
          <a:xfrm>
            <a:off x="9274469" y="2709558"/>
            <a:ext cx="1848404" cy="2364342"/>
          </a:xfrm>
          <a:prstGeom prst="roundRect">
            <a:avLst>
              <a:gd name="adj" fmla="val 0"/>
            </a:avLst>
          </a:prstGeom>
          <a:solidFill>
            <a:srgbClr val="A6D39C">
              <a:lumMod val="60000"/>
              <a:lumOff val="40000"/>
              <a:alpha val="89804"/>
            </a:srgb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SRM</a:t>
            </a:r>
            <a:r>
              <a: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系统</a:t>
            </a:r>
            <a:endParaRPr kumimoji="1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286" name="组合 285"/>
          <p:cNvGrpSpPr/>
          <p:nvPr/>
        </p:nvGrpSpPr>
        <p:grpSpPr>
          <a:xfrm>
            <a:off x="1470128" y="5450154"/>
            <a:ext cx="5654573" cy="689810"/>
            <a:chOff x="1470128" y="5450154"/>
            <a:chExt cx="5654573" cy="689810"/>
          </a:xfrm>
        </p:grpSpPr>
        <p:sp>
          <p:nvSpPr>
            <p:cNvPr id="287" name="圆角矩形 367"/>
            <p:cNvSpPr/>
            <p:nvPr/>
          </p:nvSpPr>
          <p:spPr>
            <a:xfrm>
              <a:off x="1470128" y="5450154"/>
              <a:ext cx="2259409" cy="689810"/>
            </a:xfrm>
            <a:prstGeom prst="roundRect">
              <a:avLst>
                <a:gd name="adj" fmla="val 0"/>
              </a:avLst>
            </a:prstGeom>
            <a:solidFill>
              <a:srgbClr val="ED745E">
                <a:lumMod val="40000"/>
                <a:lumOff val="60000"/>
                <a:alpha val="89804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ERP</a:t>
              </a:r>
              <a:r>
                <a:rPr kumimoji="1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系统</a:t>
              </a:r>
              <a:endPara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8" name="圆角矩形 368"/>
            <p:cNvSpPr/>
            <p:nvPr/>
          </p:nvSpPr>
          <p:spPr>
            <a:xfrm>
              <a:off x="3826163" y="5450154"/>
              <a:ext cx="1622921" cy="689810"/>
            </a:xfrm>
            <a:prstGeom prst="roundRect">
              <a:avLst>
                <a:gd name="adj" fmla="val 0"/>
              </a:avLst>
            </a:prstGeom>
            <a:solidFill>
              <a:srgbClr val="2F2F2F">
                <a:lumMod val="25000"/>
                <a:lumOff val="75000"/>
                <a:alpha val="89804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BI</a:t>
              </a:r>
              <a:r>
                <a:rPr kumimoji="1" lang="zh-CN" altLang="en-US" sz="2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报表系统</a:t>
              </a:r>
              <a:endParaRPr kumimoji="1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9" name="圆角矩形 369"/>
            <p:cNvSpPr/>
            <p:nvPr/>
          </p:nvSpPr>
          <p:spPr>
            <a:xfrm>
              <a:off x="5547976" y="5450154"/>
              <a:ext cx="1576725" cy="689809"/>
            </a:xfrm>
            <a:prstGeom prst="roundRect">
              <a:avLst>
                <a:gd name="adj" fmla="val 0"/>
              </a:avLst>
            </a:prstGeom>
            <a:solidFill>
              <a:sysClr val="window" lastClr="FFFFFF">
                <a:lumMod val="85000"/>
                <a:alpha val="89804"/>
              </a:sys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OA</a:t>
              </a:r>
              <a:r>
                <a:rPr kumimoji="1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系统</a:t>
              </a:r>
              <a:endPara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90" name="组合 289"/>
          <p:cNvGrpSpPr/>
          <p:nvPr/>
        </p:nvGrpSpPr>
        <p:grpSpPr>
          <a:xfrm>
            <a:off x="6487482" y="4697096"/>
            <a:ext cx="4607894" cy="1463040"/>
            <a:chOff x="6487482" y="4697096"/>
            <a:chExt cx="4607894" cy="1463040"/>
          </a:xfrm>
        </p:grpSpPr>
        <p:sp>
          <p:nvSpPr>
            <p:cNvPr id="291" name="圆角矩形 365"/>
            <p:cNvSpPr/>
            <p:nvPr/>
          </p:nvSpPr>
          <p:spPr>
            <a:xfrm>
              <a:off x="6487482" y="4697096"/>
              <a:ext cx="637219" cy="375612"/>
            </a:xfrm>
            <a:prstGeom prst="roundRect">
              <a:avLst>
                <a:gd name="adj" fmla="val 0"/>
              </a:avLst>
            </a:prstGeom>
            <a:solidFill>
              <a:srgbClr val="F9BE6A">
                <a:lumMod val="40000"/>
                <a:lumOff val="60000"/>
                <a:alpha val="89804"/>
              </a:srgbClr>
            </a:solidFill>
            <a:ln w="9525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MES</a:t>
              </a:r>
              <a:endParaRPr kumimoji="1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2" name="圆角矩形 371"/>
            <p:cNvSpPr/>
            <p:nvPr/>
          </p:nvSpPr>
          <p:spPr>
            <a:xfrm>
              <a:off x="7879635" y="5468434"/>
              <a:ext cx="3215741" cy="691702"/>
            </a:xfrm>
            <a:prstGeom prst="roundRect">
              <a:avLst>
                <a:gd name="adj" fmla="val 0"/>
              </a:avLst>
            </a:prstGeom>
            <a:solidFill>
              <a:srgbClr val="ED745E">
                <a:lumMod val="40000"/>
                <a:lumOff val="60000"/>
                <a:alpha val="89804"/>
              </a:srgbClr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ERP</a:t>
              </a:r>
              <a:r>
                <a:rPr kumimoji="1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系统</a:t>
              </a:r>
              <a:endParaRPr kumimoji="1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 animBg="1"/>
      <p:bldP spid="277" grpId="0" animBg="1"/>
      <p:bldP spid="2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矩形 371"/>
          <p:cNvSpPr/>
          <p:nvPr/>
        </p:nvSpPr>
        <p:spPr>
          <a:xfrm>
            <a:off x="894678" y="2280621"/>
            <a:ext cx="10402644" cy="3345628"/>
          </a:xfrm>
          <a:prstGeom prst="rect">
            <a:avLst/>
          </a:prstGeom>
          <a:solidFill>
            <a:srgbClr val="1037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0174" y="6388100"/>
            <a:ext cx="1222375" cy="469900"/>
          </a:xfrm>
          <a:prstGeom prst="rect">
            <a:avLst/>
          </a:prstGeom>
        </p:spPr>
      </p:pic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14" y="6363252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01650" y="624840"/>
            <a:ext cx="1156525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案例阐述维度重点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（总计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85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1650" y="1270635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数智化应用（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35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5" name="文本占位符 198"/>
          <p:cNvSpPr txBox="1"/>
          <p:nvPr/>
        </p:nvSpPr>
        <p:spPr>
          <a:xfrm>
            <a:off x="1112553" y="1736117"/>
            <a:ext cx="10172220" cy="672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35" b="1" kern="1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1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329DD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486" name="组合 485"/>
          <p:cNvGrpSpPr/>
          <p:nvPr/>
        </p:nvGrpSpPr>
        <p:grpSpPr>
          <a:xfrm>
            <a:off x="1133351" y="2457029"/>
            <a:ext cx="9948818" cy="3757091"/>
            <a:chOff x="725904" y="1874614"/>
            <a:chExt cx="10961618" cy="4307233"/>
          </a:xfrm>
        </p:grpSpPr>
        <p:sp>
          <p:nvSpPr>
            <p:cNvPr id="487" name="右弧形箭头 33"/>
            <p:cNvSpPr/>
            <p:nvPr/>
          </p:nvSpPr>
          <p:spPr>
            <a:xfrm rot="16200000" flipH="1">
              <a:off x="5241830" y="4642898"/>
              <a:ext cx="247394" cy="988695"/>
            </a:xfrm>
            <a:prstGeom prst="curvedLeftArrow">
              <a:avLst/>
            </a:prstGeom>
            <a:gradFill flip="none" rotWithShape="1">
              <a:gsLst>
                <a:gs pos="90000">
                  <a:srgbClr val="00FFFF">
                    <a:alpha val="20000"/>
                  </a:srgbClr>
                </a:gs>
                <a:gs pos="0">
                  <a:srgbClr val="016DFF">
                    <a:alpha val="2000"/>
                  </a:srgbClr>
                </a:gs>
              </a:gsLst>
              <a:lin ang="2700000" scaled="1"/>
              <a:tileRect/>
            </a:gradFill>
            <a:ln w="6350" cap="flat" cmpd="sng" algn="ctr">
              <a:gradFill flip="none" rotWithShape="1">
                <a:gsLst>
                  <a:gs pos="100000">
                    <a:srgbClr val="00FFFF"/>
                  </a:gs>
                  <a:gs pos="0">
                    <a:srgbClr val="016DFF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88" name="文本框 487"/>
            <p:cNvSpPr txBox="1"/>
            <p:nvPr/>
          </p:nvSpPr>
          <p:spPr>
            <a:xfrm>
              <a:off x="735181" y="5542781"/>
              <a:ext cx="10952341" cy="639066"/>
            </a:xfrm>
            <a:prstGeom prst="rect">
              <a:avLst/>
            </a:prstGeom>
            <a:gradFill flip="none" rotWithShape="1">
              <a:gsLst>
                <a:gs pos="90000">
                  <a:srgbClr val="00FFFF">
                    <a:alpha val="20000"/>
                  </a:srgbClr>
                </a:gs>
                <a:gs pos="0">
                  <a:srgbClr val="016DFF">
                    <a:alpha val="2000"/>
                  </a:srgbClr>
                </a:gs>
              </a:gsLst>
              <a:lin ang="2700000" scaled="1"/>
              <a:tileRect/>
            </a:gradFill>
            <a:ln w="6350" cap="flat" cmpd="sng" algn="ctr">
              <a:gradFill flip="none" rotWithShape="1">
                <a:gsLst>
                  <a:gs pos="100000">
                    <a:srgbClr val="00FFFF"/>
                  </a:gs>
                  <a:gs pos="0">
                    <a:srgbClr val="016DFF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 Book"/>
                  <a:ea typeface="思源黑体 CN Regular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围绕从种养殖基地到门店会员、商品、运营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全流程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，以餐饮食材交易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订单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和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资金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为线索，追踪供应链各环节活动，实现供应链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商流、物流、信息流、资金流可视化</a:t>
              </a: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管理，沉淀企业经营过程数据，基于大数据分析，支持企业的</a:t>
              </a:r>
              <a:r>
                <a: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商业决策与风险控制</a:t>
              </a:r>
              <a:endPara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89" name="右弧形箭头 33"/>
            <p:cNvSpPr/>
            <p:nvPr/>
          </p:nvSpPr>
          <p:spPr>
            <a:xfrm rot="5400000">
              <a:off x="7761140" y="4642899"/>
              <a:ext cx="247394" cy="988695"/>
            </a:xfrm>
            <a:prstGeom prst="curvedLeftArrow">
              <a:avLst/>
            </a:prstGeom>
            <a:gradFill flip="none" rotWithShape="1">
              <a:gsLst>
                <a:gs pos="90000">
                  <a:srgbClr val="00FFFF">
                    <a:alpha val="20000"/>
                  </a:srgbClr>
                </a:gs>
                <a:gs pos="0">
                  <a:srgbClr val="016DFF">
                    <a:alpha val="2000"/>
                  </a:srgbClr>
                </a:gs>
              </a:gsLst>
              <a:lin ang="2700000" scaled="1"/>
              <a:tileRect/>
            </a:gradFill>
            <a:ln w="6350" cap="flat" cmpd="sng" algn="ctr">
              <a:gradFill flip="none" rotWithShape="1">
                <a:gsLst>
                  <a:gs pos="100000">
                    <a:srgbClr val="00FFFF"/>
                  </a:gs>
                  <a:gs pos="0">
                    <a:srgbClr val="016DFF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90" name="文本框 489"/>
            <p:cNvSpPr txBox="1"/>
            <p:nvPr/>
          </p:nvSpPr>
          <p:spPr>
            <a:xfrm>
              <a:off x="5821728" y="5042057"/>
              <a:ext cx="1627844" cy="493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prstClr val="white"/>
                  </a:solidFill>
                  <a:latin typeface="Roboto Bold"/>
                  <a:ea typeface="思源黑体 CN Bold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供应链可视化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智能商业预测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91" name="文本框 490"/>
            <p:cNvSpPr txBox="1"/>
            <p:nvPr/>
          </p:nvSpPr>
          <p:spPr>
            <a:xfrm>
              <a:off x="4770071" y="5245556"/>
              <a:ext cx="1107996" cy="493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prstClr val="white"/>
                  </a:solidFill>
                  <a:latin typeface="Roboto Bold"/>
                  <a:ea typeface="思源黑体 CN Bold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会员数据沉淀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92" name="文本框 491"/>
            <p:cNvSpPr txBox="1"/>
            <p:nvPr/>
          </p:nvSpPr>
          <p:spPr>
            <a:xfrm>
              <a:off x="7297129" y="5245556"/>
              <a:ext cx="1104482" cy="493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200">
                  <a:solidFill>
                    <a:prstClr val="white"/>
                  </a:solidFill>
                  <a:latin typeface="Roboto Bold"/>
                  <a:ea typeface="思源黑体 CN Bold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订单数据沉底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493" name="组合 492"/>
            <p:cNvGrpSpPr/>
            <p:nvPr/>
          </p:nvGrpSpPr>
          <p:grpSpPr>
            <a:xfrm>
              <a:off x="3260609" y="3026555"/>
              <a:ext cx="303638" cy="1921452"/>
              <a:chOff x="3752818" y="3215885"/>
              <a:chExt cx="303638" cy="1921452"/>
            </a:xfrm>
          </p:grpSpPr>
          <p:grpSp>
            <p:nvGrpSpPr>
              <p:cNvPr id="591" name="组合 590"/>
              <p:cNvGrpSpPr/>
              <p:nvPr/>
            </p:nvGrpSpPr>
            <p:grpSpPr>
              <a:xfrm>
                <a:off x="3752818" y="3215885"/>
                <a:ext cx="303638" cy="113614"/>
                <a:chOff x="-2291201" y="3542051"/>
                <a:chExt cx="1090653" cy="408098"/>
              </a:xfrm>
            </p:grpSpPr>
            <p:sp>
              <p:nvSpPr>
                <p:cNvPr id="596" name="Freeform 5"/>
                <p:cNvSpPr/>
                <p:nvPr/>
              </p:nvSpPr>
              <p:spPr bwMode="auto">
                <a:xfrm>
                  <a:off x="-1620132" y="3542051"/>
                  <a:ext cx="419584" cy="408098"/>
                </a:xfrm>
                <a:custGeom>
                  <a:avLst/>
                  <a:gdLst>
                    <a:gd name="T0" fmla="*/ 3 w 168"/>
                    <a:gd name="T1" fmla="*/ 153 h 162"/>
                    <a:gd name="T2" fmla="*/ 78 w 168"/>
                    <a:gd name="T3" fmla="*/ 87 h 162"/>
                    <a:gd name="T4" fmla="*/ 78 w 168"/>
                    <a:gd name="T5" fmla="*/ 75 h 162"/>
                    <a:gd name="T6" fmla="*/ 3 w 168"/>
                    <a:gd name="T7" fmla="*/ 9 h 162"/>
                    <a:gd name="T8" fmla="*/ 6 w 168"/>
                    <a:gd name="T9" fmla="*/ 0 h 162"/>
                    <a:gd name="T10" fmla="*/ 73 w 168"/>
                    <a:gd name="T11" fmla="*/ 0 h 162"/>
                    <a:gd name="T12" fmla="*/ 83 w 168"/>
                    <a:gd name="T13" fmla="*/ 4 h 162"/>
                    <a:gd name="T14" fmla="*/ 164 w 168"/>
                    <a:gd name="T15" fmla="*/ 75 h 162"/>
                    <a:gd name="T16" fmla="*/ 164 w 168"/>
                    <a:gd name="T17" fmla="*/ 87 h 162"/>
                    <a:gd name="T18" fmla="*/ 83 w 168"/>
                    <a:gd name="T19" fmla="*/ 158 h 162"/>
                    <a:gd name="T20" fmla="*/ 73 w 168"/>
                    <a:gd name="T21" fmla="*/ 162 h 162"/>
                    <a:gd name="T22" fmla="*/ 6 w 168"/>
                    <a:gd name="T23" fmla="*/ 162 h 162"/>
                    <a:gd name="T24" fmla="*/ 3 w 168"/>
                    <a:gd name="T25" fmla="*/ 15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8" h="162">
                      <a:moveTo>
                        <a:pt x="3" y="153"/>
                      </a:moveTo>
                      <a:cubicBezTo>
                        <a:pt x="78" y="87"/>
                        <a:pt x="78" y="87"/>
                        <a:pt x="78" y="87"/>
                      </a:cubicBezTo>
                      <a:cubicBezTo>
                        <a:pt x="82" y="84"/>
                        <a:pt x="82" y="78"/>
                        <a:pt x="78" y="75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0" y="6"/>
                        <a:pt x="2" y="0"/>
                        <a:pt x="6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7" y="0"/>
                        <a:pt x="81" y="2"/>
                        <a:pt x="83" y="4"/>
                      </a:cubicBezTo>
                      <a:cubicBezTo>
                        <a:pt x="164" y="75"/>
                        <a:pt x="164" y="75"/>
                        <a:pt x="164" y="75"/>
                      </a:cubicBezTo>
                      <a:cubicBezTo>
                        <a:pt x="168" y="78"/>
                        <a:pt x="168" y="84"/>
                        <a:pt x="164" y="87"/>
                      </a:cubicBezTo>
                      <a:cubicBezTo>
                        <a:pt x="83" y="158"/>
                        <a:pt x="83" y="158"/>
                        <a:pt x="83" y="158"/>
                      </a:cubicBezTo>
                      <a:cubicBezTo>
                        <a:pt x="81" y="160"/>
                        <a:pt x="77" y="162"/>
                        <a:pt x="73" y="162"/>
                      </a:cubicBezTo>
                      <a:cubicBezTo>
                        <a:pt x="6" y="162"/>
                        <a:pt x="6" y="162"/>
                        <a:pt x="6" y="162"/>
                      </a:cubicBezTo>
                      <a:cubicBezTo>
                        <a:pt x="2" y="162"/>
                        <a:pt x="0" y="156"/>
                        <a:pt x="3" y="15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100000">
                      <a:srgbClr val="00FFFF"/>
                    </a:gs>
                  </a:gsLst>
                  <a:lin ang="0" scaled="1"/>
                  <a:tileRect/>
                </a:gradFill>
                <a:ln w="3175">
                  <a:gradFill flip="none" rotWithShape="1">
                    <a:gsLst>
                      <a:gs pos="0">
                        <a:srgbClr val="00FFFF">
                          <a:alpha val="0"/>
                        </a:srgbClr>
                      </a:gs>
                      <a:gs pos="77000">
                        <a:srgbClr val="00FFFF"/>
                      </a:gs>
                    </a:gsLst>
                    <a:lin ang="0" scaled="1"/>
                    <a:tileRect/>
                  </a:gradFill>
                  <a:round/>
                </a:ln>
                <a:effectLst>
                  <a:outerShdw blurRad="152400" sx="102000" sy="102000" algn="ctr" rotWithShape="0">
                    <a:srgbClr val="00FFFF"/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97" name="任意多边形: 形状 596"/>
                <p:cNvSpPr/>
                <p:nvPr/>
              </p:nvSpPr>
              <p:spPr bwMode="auto">
                <a:xfrm>
                  <a:off x="-1992332" y="3543931"/>
                  <a:ext cx="484506" cy="404302"/>
                </a:xfrm>
                <a:custGeom>
                  <a:avLst/>
                  <a:gdLst>
                    <a:gd name="connsiteX0" fmla="*/ 153536 w 484506"/>
                    <a:gd name="connsiteY0" fmla="*/ 357634 h 404302"/>
                    <a:gd name="connsiteX1" fmla="*/ 169605 w 484506"/>
                    <a:gd name="connsiteY1" fmla="*/ 365306 h 404302"/>
                    <a:gd name="connsiteX2" fmla="*/ 169605 w 484506"/>
                    <a:gd name="connsiteY2" fmla="*/ 398549 h 404302"/>
                    <a:gd name="connsiteX3" fmla="*/ 137468 w 484506"/>
                    <a:gd name="connsiteY3" fmla="*/ 398549 h 404302"/>
                    <a:gd name="connsiteX4" fmla="*/ 137468 w 484506"/>
                    <a:gd name="connsiteY4" fmla="*/ 365306 h 404302"/>
                    <a:gd name="connsiteX5" fmla="*/ 153536 w 484506"/>
                    <a:gd name="connsiteY5" fmla="*/ 357634 h 404302"/>
                    <a:gd name="connsiteX6" fmla="*/ 284525 w 484506"/>
                    <a:gd name="connsiteY6" fmla="*/ 357633 h 404302"/>
                    <a:gd name="connsiteX7" fmla="*/ 299555 w 484506"/>
                    <a:gd name="connsiteY7" fmla="*/ 365305 h 404302"/>
                    <a:gd name="connsiteX8" fmla="*/ 299555 w 484506"/>
                    <a:gd name="connsiteY8" fmla="*/ 398548 h 404302"/>
                    <a:gd name="connsiteX9" fmla="*/ 269495 w 484506"/>
                    <a:gd name="connsiteY9" fmla="*/ 398548 h 404302"/>
                    <a:gd name="connsiteX10" fmla="*/ 269495 w 484506"/>
                    <a:gd name="connsiteY10" fmla="*/ 365305 h 404302"/>
                    <a:gd name="connsiteX11" fmla="*/ 284525 w 484506"/>
                    <a:gd name="connsiteY11" fmla="*/ 357633 h 404302"/>
                    <a:gd name="connsiteX12" fmla="*/ 22546 w 484506"/>
                    <a:gd name="connsiteY12" fmla="*/ 357633 h 404302"/>
                    <a:gd name="connsiteX13" fmla="*/ 37576 w 484506"/>
                    <a:gd name="connsiteY13" fmla="*/ 365305 h 404302"/>
                    <a:gd name="connsiteX14" fmla="*/ 37576 w 484506"/>
                    <a:gd name="connsiteY14" fmla="*/ 398548 h 404302"/>
                    <a:gd name="connsiteX15" fmla="*/ 7516 w 484506"/>
                    <a:gd name="connsiteY15" fmla="*/ 398548 h 404302"/>
                    <a:gd name="connsiteX16" fmla="*/ 7516 w 484506"/>
                    <a:gd name="connsiteY16" fmla="*/ 365305 h 404302"/>
                    <a:gd name="connsiteX17" fmla="*/ 22546 w 484506"/>
                    <a:gd name="connsiteY17" fmla="*/ 357633 h 404302"/>
                    <a:gd name="connsiteX18" fmla="*/ 342974 w 484506"/>
                    <a:gd name="connsiteY18" fmla="*/ 299566 h 404302"/>
                    <a:gd name="connsiteX19" fmla="*/ 359399 w 484506"/>
                    <a:gd name="connsiteY19" fmla="*/ 305252 h 404302"/>
                    <a:gd name="connsiteX20" fmla="*/ 359399 w 484506"/>
                    <a:gd name="connsiteY20" fmla="*/ 338102 h 404302"/>
                    <a:gd name="connsiteX21" fmla="*/ 326549 w 484506"/>
                    <a:gd name="connsiteY21" fmla="*/ 338102 h 404302"/>
                    <a:gd name="connsiteX22" fmla="*/ 326549 w 484506"/>
                    <a:gd name="connsiteY22" fmla="*/ 305252 h 404302"/>
                    <a:gd name="connsiteX23" fmla="*/ 342974 w 484506"/>
                    <a:gd name="connsiteY23" fmla="*/ 299566 h 404302"/>
                    <a:gd name="connsiteX24" fmla="*/ 212292 w 484506"/>
                    <a:gd name="connsiteY24" fmla="*/ 299566 h 404302"/>
                    <a:gd name="connsiteX25" fmla="*/ 229155 w 484506"/>
                    <a:gd name="connsiteY25" fmla="*/ 305252 h 404302"/>
                    <a:gd name="connsiteX26" fmla="*/ 229155 w 484506"/>
                    <a:gd name="connsiteY26" fmla="*/ 338102 h 404302"/>
                    <a:gd name="connsiteX27" fmla="*/ 197268 w 484506"/>
                    <a:gd name="connsiteY27" fmla="*/ 338102 h 404302"/>
                    <a:gd name="connsiteX28" fmla="*/ 197268 w 484506"/>
                    <a:gd name="connsiteY28" fmla="*/ 305252 h 404302"/>
                    <a:gd name="connsiteX29" fmla="*/ 212292 w 484506"/>
                    <a:gd name="connsiteY29" fmla="*/ 299566 h 404302"/>
                    <a:gd name="connsiteX30" fmla="*/ 81726 w 484506"/>
                    <a:gd name="connsiteY30" fmla="*/ 299566 h 404302"/>
                    <a:gd name="connsiteX31" fmla="*/ 97069 w 484506"/>
                    <a:gd name="connsiteY31" fmla="*/ 305252 h 404302"/>
                    <a:gd name="connsiteX32" fmla="*/ 97069 w 484506"/>
                    <a:gd name="connsiteY32" fmla="*/ 338102 h 404302"/>
                    <a:gd name="connsiteX33" fmla="*/ 64504 w 484506"/>
                    <a:gd name="connsiteY33" fmla="*/ 338102 h 404302"/>
                    <a:gd name="connsiteX34" fmla="*/ 64504 w 484506"/>
                    <a:gd name="connsiteY34" fmla="*/ 305252 h 404302"/>
                    <a:gd name="connsiteX35" fmla="*/ 81726 w 484506"/>
                    <a:gd name="connsiteY35" fmla="*/ 299566 h 404302"/>
                    <a:gd name="connsiteX36" fmla="*/ 272000 w 484506"/>
                    <a:gd name="connsiteY36" fmla="*/ 239014 h 404302"/>
                    <a:gd name="connsiteX37" fmla="*/ 287030 w 484506"/>
                    <a:gd name="connsiteY37" fmla="*/ 244650 h 404302"/>
                    <a:gd name="connsiteX38" fmla="*/ 287030 w 484506"/>
                    <a:gd name="connsiteY38" fmla="*/ 277214 h 404302"/>
                    <a:gd name="connsiteX39" fmla="*/ 256970 w 484506"/>
                    <a:gd name="connsiteY39" fmla="*/ 277214 h 404302"/>
                    <a:gd name="connsiteX40" fmla="*/ 256970 w 484506"/>
                    <a:gd name="connsiteY40" fmla="*/ 244650 h 404302"/>
                    <a:gd name="connsiteX41" fmla="*/ 272000 w 484506"/>
                    <a:gd name="connsiteY41" fmla="*/ 239014 h 404302"/>
                    <a:gd name="connsiteX42" fmla="*/ 402991 w 484506"/>
                    <a:gd name="connsiteY42" fmla="*/ 239013 h 404302"/>
                    <a:gd name="connsiteX43" fmla="*/ 419059 w 484506"/>
                    <a:gd name="connsiteY43" fmla="*/ 244649 h 404302"/>
                    <a:gd name="connsiteX44" fmla="*/ 419059 w 484506"/>
                    <a:gd name="connsiteY44" fmla="*/ 277213 h 404302"/>
                    <a:gd name="connsiteX45" fmla="*/ 386922 w 484506"/>
                    <a:gd name="connsiteY45" fmla="*/ 277213 h 404302"/>
                    <a:gd name="connsiteX46" fmla="*/ 386922 w 484506"/>
                    <a:gd name="connsiteY46" fmla="*/ 244649 h 404302"/>
                    <a:gd name="connsiteX47" fmla="*/ 402991 w 484506"/>
                    <a:gd name="connsiteY47" fmla="*/ 239013 h 404302"/>
                    <a:gd name="connsiteX48" fmla="*/ 141010 w 484506"/>
                    <a:gd name="connsiteY48" fmla="*/ 239013 h 404302"/>
                    <a:gd name="connsiteX49" fmla="*/ 157079 w 484506"/>
                    <a:gd name="connsiteY49" fmla="*/ 244649 h 404302"/>
                    <a:gd name="connsiteX50" fmla="*/ 157079 w 484506"/>
                    <a:gd name="connsiteY50" fmla="*/ 277213 h 404302"/>
                    <a:gd name="connsiteX51" fmla="*/ 124942 w 484506"/>
                    <a:gd name="connsiteY51" fmla="*/ 277213 h 404302"/>
                    <a:gd name="connsiteX52" fmla="*/ 124942 w 484506"/>
                    <a:gd name="connsiteY52" fmla="*/ 244649 h 404302"/>
                    <a:gd name="connsiteX53" fmla="*/ 141010 w 484506"/>
                    <a:gd name="connsiteY53" fmla="*/ 239013 h 404302"/>
                    <a:gd name="connsiteX54" fmla="*/ 461961 w 484506"/>
                    <a:gd name="connsiteY54" fmla="*/ 179103 h 404302"/>
                    <a:gd name="connsiteX55" fmla="*/ 476991 w 484506"/>
                    <a:gd name="connsiteY55" fmla="*/ 186618 h 404302"/>
                    <a:gd name="connsiteX56" fmla="*/ 476991 w 484506"/>
                    <a:gd name="connsiteY56" fmla="*/ 216677 h 404302"/>
                    <a:gd name="connsiteX57" fmla="*/ 446931 w 484506"/>
                    <a:gd name="connsiteY57" fmla="*/ 216677 h 404302"/>
                    <a:gd name="connsiteX58" fmla="*/ 446931 w 484506"/>
                    <a:gd name="connsiteY58" fmla="*/ 186618 h 404302"/>
                    <a:gd name="connsiteX59" fmla="*/ 461961 w 484506"/>
                    <a:gd name="connsiteY59" fmla="*/ 179103 h 404302"/>
                    <a:gd name="connsiteX60" fmla="*/ 331180 w 484506"/>
                    <a:gd name="connsiteY60" fmla="*/ 179103 h 404302"/>
                    <a:gd name="connsiteX61" fmla="*/ 346523 w 484506"/>
                    <a:gd name="connsiteY61" fmla="*/ 186618 h 404302"/>
                    <a:gd name="connsiteX62" fmla="*/ 346523 w 484506"/>
                    <a:gd name="connsiteY62" fmla="*/ 216677 h 404302"/>
                    <a:gd name="connsiteX63" fmla="*/ 313958 w 484506"/>
                    <a:gd name="connsiteY63" fmla="*/ 216677 h 404302"/>
                    <a:gd name="connsiteX64" fmla="*/ 313958 w 484506"/>
                    <a:gd name="connsiteY64" fmla="*/ 186618 h 404302"/>
                    <a:gd name="connsiteX65" fmla="*/ 331180 w 484506"/>
                    <a:gd name="connsiteY65" fmla="*/ 179103 h 404302"/>
                    <a:gd name="connsiteX66" fmla="*/ 199767 w 484506"/>
                    <a:gd name="connsiteY66" fmla="*/ 179103 h 404302"/>
                    <a:gd name="connsiteX67" fmla="*/ 216630 w 484506"/>
                    <a:gd name="connsiteY67" fmla="*/ 186618 h 404302"/>
                    <a:gd name="connsiteX68" fmla="*/ 216630 w 484506"/>
                    <a:gd name="connsiteY68" fmla="*/ 216677 h 404302"/>
                    <a:gd name="connsiteX69" fmla="*/ 184743 w 484506"/>
                    <a:gd name="connsiteY69" fmla="*/ 216677 h 404302"/>
                    <a:gd name="connsiteX70" fmla="*/ 184743 w 484506"/>
                    <a:gd name="connsiteY70" fmla="*/ 186618 h 404302"/>
                    <a:gd name="connsiteX71" fmla="*/ 199767 w 484506"/>
                    <a:gd name="connsiteY71" fmla="*/ 179103 h 404302"/>
                    <a:gd name="connsiteX72" fmla="*/ 402991 w 484506"/>
                    <a:gd name="connsiteY72" fmla="*/ 118568 h 404302"/>
                    <a:gd name="connsiteX73" fmla="*/ 419059 w 484506"/>
                    <a:gd name="connsiteY73" fmla="*/ 126083 h 404302"/>
                    <a:gd name="connsiteX74" fmla="*/ 419059 w 484506"/>
                    <a:gd name="connsiteY74" fmla="*/ 158647 h 404302"/>
                    <a:gd name="connsiteX75" fmla="*/ 386922 w 484506"/>
                    <a:gd name="connsiteY75" fmla="*/ 158647 h 404302"/>
                    <a:gd name="connsiteX76" fmla="*/ 386922 w 484506"/>
                    <a:gd name="connsiteY76" fmla="*/ 126083 h 404302"/>
                    <a:gd name="connsiteX77" fmla="*/ 402991 w 484506"/>
                    <a:gd name="connsiteY77" fmla="*/ 118568 h 404302"/>
                    <a:gd name="connsiteX78" fmla="*/ 141010 w 484506"/>
                    <a:gd name="connsiteY78" fmla="*/ 118568 h 404302"/>
                    <a:gd name="connsiteX79" fmla="*/ 157079 w 484506"/>
                    <a:gd name="connsiteY79" fmla="*/ 126083 h 404302"/>
                    <a:gd name="connsiteX80" fmla="*/ 157079 w 484506"/>
                    <a:gd name="connsiteY80" fmla="*/ 158647 h 404302"/>
                    <a:gd name="connsiteX81" fmla="*/ 124942 w 484506"/>
                    <a:gd name="connsiteY81" fmla="*/ 158647 h 404302"/>
                    <a:gd name="connsiteX82" fmla="*/ 124942 w 484506"/>
                    <a:gd name="connsiteY82" fmla="*/ 126083 h 404302"/>
                    <a:gd name="connsiteX83" fmla="*/ 141010 w 484506"/>
                    <a:gd name="connsiteY83" fmla="*/ 118568 h 404302"/>
                    <a:gd name="connsiteX84" fmla="*/ 272000 w 484506"/>
                    <a:gd name="connsiteY84" fmla="*/ 118567 h 404302"/>
                    <a:gd name="connsiteX85" fmla="*/ 287030 w 484506"/>
                    <a:gd name="connsiteY85" fmla="*/ 126082 h 404302"/>
                    <a:gd name="connsiteX86" fmla="*/ 287030 w 484506"/>
                    <a:gd name="connsiteY86" fmla="*/ 158646 h 404302"/>
                    <a:gd name="connsiteX87" fmla="*/ 256970 w 484506"/>
                    <a:gd name="connsiteY87" fmla="*/ 158646 h 404302"/>
                    <a:gd name="connsiteX88" fmla="*/ 256970 w 484506"/>
                    <a:gd name="connsiteY88" fmla="*/ 126082 h 404302"/>
                    <a:gd name="connsiteX89" fmla="*/ 272000 w 484506"/>
                    <a:gd name="connsiteY89" fmla="*/ 118567 h 404302"/>
                    <a:gd name="connsiteX90" fmla="*/ 342974 w 484506"/>
                    <a:gd name="connsiteY90" fmla="*/ 59509 h 404302"/>
                    <a:gd name="connsiteX91" fmla="*/ 359399 w 484506"/>
                    <a:gd name="connsiteY91" fmla="*/ 65195 h 404302"/>
                    <a:gd name="connsiteX92" fmla="*/ 359399 w 484506"/>
                    <a:gd name="connsiteY92" fmla="*/ 98045 h 404302"/>
                    <a:gd name="connsiteX93" fmla="*/ 326549 w 484506"/>
                    <a:gd name="connsiteY93" fmla="*/ 98045 h 404302"/>
                    <a:gd name="connsiteX94" fmla="*/ 326549 w 484506"/>
                    <a:gd name="connsiteY94" fmla="*/ 65195 h 404302"/>
                    <a:gd name="connsiteX95" fmla="*/ 342974 w 484506"/>
                    <a:gd name="connsiteY95" fmla="*/ 59509 h 404302"/>
                    <a:gd name="connsiteX96" fmla="*/ 212292 w 484506"/>
                    <a:gd name="connsiteY96" fmla="*/ 59508 h 404302"/>
                    <a:gd name="connsiteX97" fmla="*/ 229155 w 484506"/>
                    <a:gd name="connsiteY97" fmla="*/ 65194 h 404302"/>
                    <a:gd name="connsiteX98" fmla="*/ 229155 w 484506"/>
                    <a:gd name="connsiteY98" fmla="*/ 98044 h 404302"/>
                    <a:gd name="connsiteX99" fmla="*/ 197268 w 484506"/>
                    <a:gd name="connsiteY99" fmla="*/ 98044 h 404302"/>
                    <a:gd name="connsiteX100" fmla="*/ 197268 w 484506"/>
                    <a:gd name="connsiteY100" fmla="*/ 65194 h 404302"/>
                    <a:gd name="connsiteX101" fmla="*/ 212292 w 484506"/>
                    <a:gd name="connsiteY101" fmla="*/ 59508 h 404302"/>
                    <a:gd name="connsiteX102" fmla="*/ 81726 w 484506"/>
                    <a:gd name="connsiteY102" fmla="*/ 59508 h 404302"/>
                    <a:gd name="connsiteX103" fmla="*/ 97069 w 484506"/>
                    <a:gd name="connsiteY103" fmla="*/ 65194 h 404302"/>
                    <a:gd name="connsiteX104" fmla="*/ 97069 w 484506"/>
                    <a:gd name="connsiteY104" fmla="*/ 98044 h 404302"/>
                    <a:gd name="connsiteX105" fmla="*/ 64504 w 484506"/>
                    <a:gd name="connsiteY105" fmla="*/ 98044 h 404302"/>
                    <a:gd name="connsiteX106" fmla="*/ 64504 w 484506"/>
                    <a:gd name="connsiteY106" fmla="*/ 65194 h 404302"/>
                    <a:gd name="connsiteX107" fmla="*/ 81726 w 484506"/>
                    <a:gd name="connsiteY107" fmla="*/ 59508 h 404302"/>
                    <a:gd name="connsiteX108" fmla="*/ 284525 w 484506"/>
                    <a:gd name="connsiteY108" fmla="*/ 1 h 404302"/>
                    <a:gd name="connsiteX109" fmla="*/ 299555 w 484506"/>
                    <a:gd name="connsiteY109" fmla="*/ 5637 h 404302"/>
                    <a:gd name="connsiteX110" fmla="*/ 299555 w 484506"/>
                    <a:gd name="connsiteY110" fmla="*/ 38201 h 404302"/>
                    <a:gd name="connsiteX111" fmla="*/ 269495 w 484506"/>
                    <a:gd name="connsiteY111" fmla="*/ 38201 h 404302"/>
                    <a:gd name="connsiteX112" fmla="*/ 269495 w 484506"/>
                    <a:gd name="connsiteY112" fmla="*/ 5637 h 404302"/>
                    <a:gd name="connsiteX113" fmla="*/ 284525 w 484506"/>
                    <a:gd name="connsiteY113" fmla="*/ 1 h 404302"/>
                    <a:gd name="connsiteX114" fmla="*/ 22545 w 484506"/>
                    <a:gd name="connsiteY114" fmla="*/ 1 h 404302"/>
                    <a:gd name="connsiteX115" fmla="*/ 37575 w 484506"/>
                    <a:gd name="connsiteY115" fmla="*/ 5637 h 404302"/>
                    <a:gd name="connsiteX116" fmla="*/ 37575 w 484506"/>
                    <a:gd name="connsiteY116" fmla="*/ 38201 h 404302"/>
                    <a:gd name="connsiteX117" fmla="*/ 7515 w 484506"/>
                    <a:gd name="connsiteY117" fmla="*/ 38201 h 404302"/>
                    <a:gd name="connsiteX118" fmla="*/ 7515 w 484506"/>
                    <a:gd name="connsiteY118" fmla="*/ 5637 h 404302"/>
                    <a:gd name="connsiteX119" fmla="*/ 22545 w 484506"/>
                    <a:gd name="connsiteY119" fmla="*/ 1 h 404302"/>
                    <a:gd name="connsiteX120" fmla="*/ 153535 w 484506"/>
                    <a:gd name="connsiteY120" fmla="*/ 0 h 404302"/>
                    <a:gd name="connsiteX121" fmla="*/ 169604 w 484506"/>
                    <a:gd name="connsiteY121" fmla="*/ 5636 h 404302"/>
                    <a:gd name="connsiteX122" fmla="*/ 169604 w 484506"/>
                    <a:gd name="connsiteY122" fmla="*/ 38200 h 404302"/>
                    <a:gd name="connsiteX123" fmla="*/ 137467 w 484506"/>
                    <a:gd name="connsiteY123" fmla="*/ 38200 h 404302"/>
                    <a:gd name="connsiteX124" fmla="*/ 137467 w 484506"/>
                    <a:gd name="connsiteY124" fmla="*/ 5636 h 404302"/>
                    <a:gd name="connsiteX125" fmla="*/ 153535 w 484506"/>
                    <a:gd name="connsiteY125" fmla="*/ 0 h 40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</a:cxnLst>
                  <a:rect l="l" t="t" r="r" b="b"/>
                  <a:pathLst>
                    <a:path w="484506" h="404302">
                      <a:moveTo>
                        <a:pt x="153536" y="357634"/>
                      </a:moveTo>
                      <a:cubicBezTo>
                        <a:pt x="159099" y="357634"/>
                        <a:pt x="164661" y="360191"/>
                        <a:pt x="169605" y="365306"/>
                      </a:cubicBezTo>
                      <a:cubicBezTo>
                        <a:pt x="177021" y="372977"/>
                        <a:pt x="177021" y="388320"/>
                        <a:pt x="169605" y="398549"/>
                      </a:cubicBezTo>
                      <a:cubicBezTo>
                        <a:pt x="159717" y="406220"/>
                        <a:pt x="147356" y="406220"/>
                        <a:pt x="137468" y="398549"/>
                      </a:cubicBezTo>
                      <a:cubicBezTo>
                        <a:pt x="130052" y="388320"/>
                        <a:pt x="130052" y="372977"/>
                        <a:pt x="137468" y="365306"/>
                      </a:cubicBezTo>
                      <a:cubicBezTo>
                        <a:pt x="142412" y="360191"/>
                        <a:pt x="147974" y="357634"/>
                        <a:pt x="153536" y="357634"/>
                      </a:cubicBezTo>
                      <a:close/>
                      <a:moveTo>
                        <a:pt x="284525" y="357633"/>
                      </a:moveTo>
                      <a:cubicBezTo>
                        <a:pt x="290161" y="357633"/>
                        <a:pt x="295798" y="360190"/>
                        <a:pt x="299555" y="365305"/>
                      </a:cubicBezTo>
                      <a:cubicBezTo>
                        <a:pt x="309575" y="372976"/>
                        <a:pt x="309575" y="388319"/>
                        <a:pt x="299555" y="398548"/>
                      </a:cubicBezTo>
                      <a:cubicBezTo>
                        <a:pt x="292040" y="406219"/>
                        <a:pt x="277010" y="406219"/>
                        <a:pt x="269495" y="398548"/>
                      </a:cubicBezTo>
                      <a:cubicBezTo>
                        <a:pt x="259475" y="388319"/>
                        <a:pt x="259475" y="372976"/>
                        <a:pt x="269495" y="365305"/>
                      </a:cubicBezTo>
                      <a:cubicBezTo>
                        <a:pt x="273253" y="360190"/>
                        <a:pt x="278889" y="357633"/>
                        <a:pt x="284525" y="357633"/>
                      </a:cubicBezTo>
                      <a:close/>
                      <a:moveTo>
                        <a:pt x="22546" y="357633"/>
                      </a:moveTo>
                      <a:cubicBezTo>
                        <a:pt x="28182" y="357633"/>
                        <a:pt x="33818" y="360190"/>
                        <a:pt x="37576" y="365305"/>
                      </a:cubicBezTo>
                      <a:cubicBezTo>
                        <a:pt x="47596" y="372976"/>
                        <a:pt x="47596" y="388319"/>
                        <a:pt x="37576" y="398548"/>
                      </a:cubicBezTo>
                      <a:cubicBezTo>
                        <a:pt x="30061" y="406219"/>
                        <a:pt x="15031" y="406219"/>
                        <a:pt x="7516" y="398548"/>
                      </a:cubicBezTo>
                      <a:cubicBezTo>
                        <a:pt x="-2504" y="388319"/>
                        <a:pt x="-2504" y="372976"/>
                        <a:pt x="7516" y="365305"/>
                      </a:cubicBezTo>
                      <a:cubicBezTo>
                        <a:pt x="11273" y="360190"/>
                        <a:pt x="16910" y="357633"/>
                        <a:pt x="22546" y="357633"/>
                      </a:cubicBezTo>
                      <a:close/>
                      <a:moveTo>
                        <a:pt x="342974" y="299566"/>
                      </a:moveTo>
                      <a:cubicBezTo>
                        <a:pt x="348660" y="299566"/>
                        <a:pt x="354345" y="301462"/>
                        <a:pt x="359399" y="305252"/>
                      </a:cubicBezTo>
                      <a:cubicBezTo>
                        <a:pt x="366980" y="315360"/>
                        <a:pt x="366980" y="327994"/>
                        <a:pt x="359399" y="338102"/>
                      </a:cubicBezTo>
                      <a:cubicBezTo>
                        <a:pt x="349291" y="345683"/>
                        <a:pt x="336657" y="345683"/>
                        <a:pt x="326549" y="338102"/>
                      </a:cubicBezTo>
                      <a:cubicBezTo>
                        <a:pt x="318968" y="327994"/>
                        <a:pt x="318968" y="315360"/>
                        <a:pt x="326549" y="305252"/>
                      </a:cubicBezTo>
                      <a:cubicBezTo>
                        <a:pt x="331603" y="301462"/>
                        <a:pt x="337289" y="299566"/>
                        <a:pt x="342974" y="299566"/>
                      </a:cubicBezTo>
                      <a:close/>
                      <a:moveTo>
                        <a:pt x="212292" y="299566"/>
                      </a:moveTo>
                      <a:cubicBezTo>
                        <a:pt x="218118" y="299566"/>
                        <a:pt x="224250" y="301462"/>
                        <a:pt x="229155" y="305252"/>
                      </a:cubicBezTo>
                      <a:cubicBezTo>
                        <a:pt x="236514" y="315360"/>
                        <a:pt x="236514" y="327994"/>
                        <a:pt x="229155" y="338102"/>
                      </a:cubicBezTo>
                      <a:cubicBezTo>
                        <a:pt x="219344" y="345683"/>
                        <a:pt x="204627" y="345683"/>
                        <a:pt x="197268" y="338102"/>
                      </a:cubicBezTo>
                      <a:cubicBezTo>
                        <a:pt x="187457" y="327994"/>
                        <a:pt x="187457" y="315360"/>
                        <a:pt x="197268" y="305252"/>
                      </a:cubicBezTo>
                      <a:cubicBezTo>
                        <a:pt x="200948" y="301462"/>
                        <a:pt x="206467" y="299566"/>
                        <a:pt x="212292" y="299566"/>
                      </a:cubicBezTo>
                      <a:close/>
                      <a:moveTo>
                        <a:pt x="81726" y="299566"/>
                      </a:moveTo>
                      <a:cubicBezTo>
                        <a:pt x="87675" y="299566"/>
                        <a:pt x="93311" y="301462"/>
                        <a:pt x="97069" y="305252"/>
                      </a:cubicBezTo>
                      <a:cubicBezTo>
                        <a:pt x="107089" y="315360"/>
                        <a:pt x="107089" y="327994"/>
                        <a:pt x="97069" y="338102"/>
                      </a:cubicBezTo>
                      <a:cubicBezTo>
                        <a:pt x="89554" y="345683"/>
                        <a:pt x="74524" y="345683"/>
                        <a:pt x="64504" y="338102"/>
                      </a:cubicBezTo>
                      <a:cubicBezTo>
                        <a:pt x="56989" y="327994"/>
                        <a:pt x="56989" y="315360"/>
                        <a:pt x="64504" y="305252"/>
                      </a:cubicBezTo>
                      <a:cubicBezTo>
                        <a:pt x="69514" y="301462"/>
                        <a:pt x="75776" y="299566"/>
                        <a:pt x="81726" y="299566"/>
                      </a:cubicBezTo>
                      <a:close/>
                      <a:moveTo>
                        <a:pt x="272000" y="239014"/>
                      </a:moveTo>
                      <a:cubicBezTo>
                        <a:pt x="277636" y="239014"/>
                        <a:pt x="283273" y="240893"/>
                        <a:pt x="287030" y="244650"/>
                      </a:cubicBezTo>
                      <a:cubicBezTo>
                        <a:pt x="297050" y="254670"/>
                        <a:pt x="297050" y="269699"/>
                        <a:pt x="287030" y="277214"/>
                      </a:cubicBezTo>
                      <a:cubicBezTo>
                        <a:pt x="279515" y="287234"/>
                        <a:pt x="264485" y="287234"/>
                        <a:pt x="256970" y="277214"/>
                      </a:cubicBezTo>
                      <a:cubicBezTo>
                        <a:pt x="246950" y="269699"/>
                        <a:pt x="246950" y="254670"/>
                        <a:pt x="256970" y="244650"/>
                      </a:cubicBezTo>
                      <a:cubicBezTo>
                        <a:pt x="260728" y="240893"/>
                        <a:pt x="266364" y="239014"/>
                        <a:pt x="272000" y="239014"/>
                      </a:cubicBezTo>
                      <a:close/>
                      <a:moveTo>
                        <a:pt x="402991" y="239013"/>
                      </a:moveTo>
                      <a:cubicBezTo>
                        <a:pt x="408553" y="239013"/>
                        <a:pt x="414115" y="240891"/>
                        <a:pt x="419059" y="244649"/>
                      </a:cubicBezTo>
                      <a:cubicBezTo>
                        <a:pt x="426475" y="254669"/>
                        <a:pt x="426475" y="269698"/>
                        <a:pt x="419059" y="277213"/>
                      </a:cubicBezTo>
                      <a:cubicBezTo>
                        <a:pt x="409171" y="287233"/>
                        <a:pt x="396810" y="287233"/>
                        <a:pt x="386922" y="277213"/>
                      </a:cubicBezTo>
                      <a:cubicBezTo>
                        <a:pt x="379506" y="269698"/>
                        <a:pt x="379506" y="254669"/>
                        <a:pt x="386922" y="244649"/>
                      </a:cubicBezTo>
                      <a:cubicBezTo>
                        <a:pt x="391866" y="240891"/>
                        <a:pt x="397428" y="239013"/>
                        <a:pt x="402991" y="239013"/>
                      </a:cubicBezTo>
                      <a:close/>
                      <a:moveTo>
                        <a:pt x="141010" y="239013"/>
                      </a:moveTo>
                      <a:cubicBezTo>
                        <a:pt x="146573" y="239013"/>
                        <a:pt x="152135" y="240892"/>
                        <a:pt x="157079" y="244649"/>
                      </a:cubicBezTo>
                      <a:cubicBezTo>
                        <a:pt x="164495" y="254669"/>
                        <a:pt x="164495" y="269698"/>
                        <a:pt x="157079" y="277213"/>
                      </a:cubicBezTo>
                      <a:cubicBezTo>
                        <a:pt x="147191" y="287233"/>
                        <a:pt x="134830" y="287233"/>
                        <a:pt x="124942" y="277213"/>
                      </a:cubicBezTo>
                      <a:cubicBezTo>
                        <a:pt x="117526" y="269698"/>
                        <a:pt x="117526" y="254669"/>
                        <a:pt x="124942" y="244649"/>
                      </a:cubicBezTo>
                      <a:cubicBezTo>
                        <a:pt x="129886" y="240892"/>
                        <a:pt x="135448" y="239013"/>
                        <a:pt x="141010" y="239013"/>
                      </a:cubicBezTo>
                      <a:close/>
                      <a:moveTo>
                        <a:pt x="461961" y="179103"/>
                      </a:moveTo>
                      <a:cubicBezTo>
                        <a:pt x="467597" y="179103"/>
                        <a:pt x="473234" y="181608"/>
                        <a:pt x="476991" y="186618"/>
                      </a:cubicBezTo>
                      <a:cubicBezTo>
                        <a:pt x="487011" y="194133"/>
                        <a:pt x="487011" y="209162"/>
                        <a:pt x="476991" y="216677"/>
                      </a:cubicBezTo>
                      <a:cubicBezTo>
                        <a:pt x="469476" y="226697"/>
                        <a:pt x="454446" y="226697"/>
                        <a:pt x="446931" y="216677"/>
                      </a:cubicBezTo>
                      <a:cubicBezTo>
                        <a:pt x="436911" y="209162"/>
                        <a:pt x="436911" y="194133"/>
                        <a:pt x="446931" y="186618"/>
                      </a:cubicBezTo>
                      <a:cubicBezTo>
                        <a:pt x="450689" y="181608"/>
                        <a:pt x="456325" y="179103"/>
                        <a:pt x="461961" y="179103"/>
                      </a:cubicBezTo>
                      <a:close/>
                      <a:moveTo>
                        <a:pt x="331180" y="179103"/>
                      </a:moveTo>
                      <a:cubicBezTo>
                        <a:pt x="337129" y="179103"/>
                        <a:pt x="342766" y="181608"/>
                        <a:pt x="346523" y="186618"/>
                      </a:cubicBezTo>
                      <a:cubicBezTo>
                        <a:pt x="356543" y="194133"/>
                        <a:pt x="356543" y="209162"/>
                        <a:pt x="346523" y="216677"/>
                      </a:cubicBezTo>
                      <a:cubicBezTo>
                        <a:pt x="339008" y="226697"/>
                        <a:pt x="323978" y="226697"/>
                        <a:pt x="313958" y="216677"/>
                      </a:cubicBezTo>
                      <a:cubicBezTo>
                        <a:pt x="306443" y="209162"/>
                        <a:pt x="306443" y="194133"/>
                        <a:pt x="313958" y="186618"/>
                      </a:cubicBezTo>
                      <a:cubicBezTo>
                        <a:pt x="318968" y="181608"/>
                        <a:pt x="325231" y="179103"/>
                        <a:pt x="331180" y="179103"/>
                      </a:cubicBezTo>
                      <a:close/>
                      <a:moveTo>
                        <a:pt x="199767" y="179103"/>
                      </a:moveTo>
                      <a:cubicBezTo>
                        <a:pt x="205593" y="179103"/>
                        <a:pt x="211725" y="181608"/>
                        <a:pt x="216630" y="186618"/>
                      </a:cubicBezTo>
                      <a:cubicBezTo>
                        <a:pt x="223989" y="194133"/>
                        <a:pt x="223989" y="209162"/>
                        <a:pt x="216630" y="216677"/>
                      </a:cubicBezTo>
                      <a:cubicBezTo>
                        <a:pt x="206819" y="226697"/>
                        <a:pt x="192102" y="226697"/>
                        <a:pt x="184743" y="216677"/>
                      </a:cubicBezTo>
                      <a:cubicBezTo>
                        <a:pt x="174932" y="209162"/>
                        <a:pt x="174932" y="194133"/>
                        <a:pt x="184743" y="186618"/>
                      </a:cubicBezTo>
                      <a:cubicBezTo>
                        <a:pt x="188423" y="181608"/>
                        <a:pt x="193942" y="179103"/>
                        <a:pt x="199767" y="179103"/>
                      </a:cubicBezTo>
                      <a:close/>
                      <a:moveTo>
                        <a:pt x="402991" y="118568"/>
                      </a:moveTo>
                      <a:cubicBezTo>
                        <a:pt x="408553" y="118568"/>
                        <a:pt x="414115" y="121073"/>
                        <a:pt x="419059" y="126083"/>
                      </a:cubicBezTo>
                      <a:cubicBezTo>
                        <a:pt x="426475" y="133598"/>
                        <a:pt x="426475" y="148627"/>
                        <a:pt x="419059" y="158647"/>
                      </a:cubicBezTo>
                      <a:cubicBezTo>
                        <a:pt x="409171" y="166162"/>
                        <a:pt x="396810" y="166162"/>
                        <a:pt x="386922" y="158647"/>
                      </a:cubicBezTo>
                      <a:cubicBezTo>
                        <a:pt x="379506" y="148627"/>
                        <a:pt x="379506" y="133598"/>
                        <a:pt x="386922" y="126083"/>
                      </a:cubicBezTo>
                      <a:cubicBezTo>
                        <a:pt x="391866" y="121073"/>
                        <a:pt x="397429" y="118568"/>
                        <a:pt x="402991" y="118568"/>
                      </a:cubicBezTo>
                      <a:close/>
                      <a:moveTo>
                        <a:pt x="141010" y="118568"/>
                      </a:moveTo>
                      <a:cubicBezTo>
                        <a:pt x="146573" y="118568"/>
                        <a:pt x="152135" y="121073"/>
                        <a:pt x="157079" y="126083"/>
                      </a:cubicBezTo>
                      <a:cubicBezTo>
                        <a:pt x="164495" y="133598"/>
                        <a:pt x="164495" y="148627"/>
                        <a:pt x="157079" y="158647"/>
                      </a:cubicBezTo>
                      <a:cubicBezTo>
                        <a:pt x="147191" y="166162"/>
                        <a:pt x="134830" y="166162"/>
                        <a:pt x="124942" y="158647"/>
                      </a:cubicBezTo>
                      <a:cubicBezTo>
                        <a:pt x="117526" y="148627"/>
                        <a:pt x="117526" y="133598"/>
                        <a:pt x="124942" y="126083"/>
                      </a:cubicBezTo>
                      <a:cubicBezTo>
                        <a:pt x="129886" y="121073"/>
                        <a:pt x="135448" y="118568"/>
                        <a:pt x="141010" y="118568"/>
                      </a:cubicBezTo>
                      <a:close/>
                      <a:moveTo>
                        <a:pt x="272000" y="118567"/>
                      </a:moveTo>
                      <a:cubicBezTo>
                        <a:pt x="277636" y="118567"/>
                        <a:pt x="283273" y="121072"/>
                        <a:pt x="287030" y="126082"/>
                      </a:cubicBezTo>
                      <a:cubicBezTo>
                        <a:pt x="297050" y="133597"/>
                        <a:pt x="297050" y="148626"/>
                        <a:pt x="287030" y="158646"/>
                      </a:cubicBezTo>
                      <a:cubicBezTo>
                        <a:pt x="279515" y="166161"/>
                        <a:pt x="264485" y="166161"/>
                        <a:pt x="256970" y="158646"/>
                      </a:cubicBezTo>
                      <a:cubicBezTo>
                        <a:pt x="246950" y="148626"/>
                        <a:pt x="246950" y="133597"/>
                        <a:pt x="256970" y="126082"/>
                      </a:cubicBezTo>
                      <a:cubicBezTo>
                        <a:pt x="260728" y="121072"/>
                        <a:pt x="266364" y="118567"/>
                        <a:pt x="272000" y="118567"/>
                      </a:cubicBezTo>
                      <a:close/>
                      <a:moveTo>
                        <a:pt x="342974" y="59509"/>
                      </a:moveTo>
                      <a:cubicBezTo>
                        <a:pt x="348660" y="59509"/>
                        <a:pt x="354345" y="61404"/>
                        <a:pt x="359399" y="65195"/>
                      </a:cubicBezTo>
                      <a:cubicBezTo>
                        <a:pt x="366980" y="75303"/>
                        <a:pt x="366980" y="87937"/>
                        <a:pt x="359399" y="98045"/>
                      </a:cubicBezTo>
                      <a:cubicBezTo>
                        <a:pt x="349291" y="105626"/>
                        <a:pt x="336657" y="105626"/>
                        <a:pt x="326549" y="98045"/>
                      </a:cubicBezTo>
                      <a:cubicBezTo>
                        <a:pt x="318968" y="87937"/>
                        <a:pt x="318968" y="75303"/>
                        <a:pt x="326549" y="65195"/>
                      </a:cubicBezTo>
                      <a:cubicBezTo>
                        <a:pt x="331603" y="61404"/>
                        <a:pt x="337288" y="59509"/>
                        <a:pt x="342974" y="59509"/>
                      </a:cubicBezTo>
                      <a:close/>
                      <a:moveTo>
                        <a:pt x="212292" y="59508"/>
                      </a:moveTo>
                      <a:cubicBezTo>
                        <a:pt x="218118" y="59508"/>
                        <a:pt x="224250" y="61404"/>
                        <a:pt x="229155" y="65194"/>
                      </a:cubicBezTo>
                      <a:cubicBezTo>
                        <a:pt x="236514" y="75302"/>
                        <a:pt x="236514" y="87936"/>
                        <a:pt x="229155" y="98044"/>
                      </a:cubicBezTo>
                      <a:cubicBezTo>
                        <a:pt x="219344" y="105625"/>
                        <a:pt x="204627" y="105625"/>
                        <a:pt x="197268" y="98044"/>
                      </a:cubicBezTo>
                      <a:cubicBezTo>
                        <a:pt x="187457" y="87936"/>
                        <a:pt x="187457" y="75302"/>
                        <a:pt x="197268" y="65194"/>
                      </a:cubicBezTo>
                      <a:cubicBezTo>
                        <a:pt x="200948" y="61404"/>
                        <a:pt x="206467" y="59508"/>
                        <a:pt x="212292" y="59508"/>
                      </a:cubicBezTo>
                      <a:close/>
                      <a:moveTo>
                        <a:pt x="81726" y="59508"/>
                      </a:moveTo>
                      <a:cubicBezTo>
                        <a:pt x="87675" y="59508"/>
                        <a:pt x="93311" y="61404"/>
                        <a:pt x="97069" y="65194"/>
                      </a:cubicBezTo>
                      <a:cubicBezTo>
                        <a:pt x="107089" y="75302"/>
                        <a:pt x="107089" y="87936"/>
                        <a:pt x="97069" y="98044"/>
                      </a:cubicBezTo>
                      <a:cubicBezTo>
                        <a:pt x="89554" y="105625"/>
                        <a:pt x="74524" y="105625"/>
                        <a:pt x="64504" y="98044"/>
                      </a:cubicBezTo>
                      <a:cubicBezTo>
                        <a:pt x="56989" y="87936"/>
                        <a:pt x="56989" y="75302"/>
                        <a:pt x="64504" y="65194"/>
                      </a:cubicBezTo>
                      <a:cubicBezTo>
                        <a:pt x="69514" y="61404"/>
                        <a:pt x="75776" y="59508"/>
                        <a:pt x="81726" y="59508"/>
                      </a:cubicBezTo>
                      <a:close/>
                      <a:moveTo>
                        <a:pt x="284525" y="1"/>
                      </a:moveTo>
                      <a:cubicBezTo>
                        <a:pt x="290161" y="1"/>
                        <a:pt x="295798" y="1880"/>
                        <a:pt x="299555" y="5637"/>
                      </a:cubicBezTo>
                      <a:cubicBezTo>
                        <a:pt x="309575" y="15657"/>
                        <a:pt x="309575" y="30686"/>
                        <a:pt x="299555" y="38201"/>
                      </a:cubicBezTo>
                      <a:cubicBezTo>
                        <a:pt x="292040" y="48221"/>
                        <a:pt x="277010" y="48221"/>
                        <a:pt x="269495" y="38201"/>
                      </a:cubicBezTo>
                      <a:cubicBezTo>
                        <a:pt x="259475" y="30686"/>
                        <a:pt x="259475" y="15657"/>
                        <a:pt x="269495" y="5637"/>
                      </a:cubicBezTo>
                      <a:cubicBezTo>
                        <a:pt x="273253" y="1880"/>
                        <a:pt x="278889" y="1"/>
                        <a:pt x="284525" y="1"/>
                      </a:cubicBezTo>
                      <a:close/>
                      <a:moveTo>
                        <a:pt x="22545" y="1"/>
                      </a:moveTo>
                      <a:cubicBezTo>
                        <a:pt x="28181" y="1"/>
                        <a:pt x="33817" y="1880"/>
                        <a:pt x="37575" y="5637"/>
                      </a:cubicBezTo>
                      <a:cubicBezTo>
                        <a:pt x="47595" y="15657"/>
                        <a:pt x="47595" y="30686"/>
                        <a:pt x="37575" y="38201"/>
                      </a:cubicBezTo>
                      <a:cubicBezTo>
                        <a:pt x="30060" y="48221"/>
                        <a:pt x="15030" y="48221"/>
                        <a:pt x="7515" y="38201"/>
                      </a:cubicBezTo>
                      <a:cubicBezTo>
                        <a:pt x="-2505" y="30686"/>
                        <a:pt x="-2505" y="15657"/>
                        <a:pt x="7515" y="5637"/>
                      </a:cubicBezTo>
                      <a:cubicBezTo>
                        <a:pt x="11272" y="1880"/>
                        <a:pt x="16909" y="1"/>
                        <a:pt x="22545" y="1"/>
                      </a:cubicBezTo>
                      <a:close/>
                      <a:moveTo>
                        <a:pt x="153535" y="0"/>
                      </a:moveTo>
                      <a:cubicBezTo>
                        <a:pt x="159098" y="0"/>
                        <a:pt x="164660" y="1879"/>
                        <a:pt x="169604" y="5636"/>
                      </a:cubicBezTo>
                      <a:cubicBezTo>
                        <a:pt x="177020" y="15656"/>
                        <a:pt x="177020" y="30685"/>
                        <a:pt x="169604" y="38200"/>
                      </a:cubicBezTo>
                      <a:cubicBezTo>
                        <a:pt x="159716" y="48220"/>
                        <a:pt x="147355" y="48220"/>
                        <a:pt x="137467" y="38200"/>
                      </a:cubicBezTo>
                      <a:cubicBezTo>
                        <a:pt x="130051" y="30685"/>
                        <a:pt x="130051" y="15656"/>
                        <a:pt x="137467" y="5636"/>
                      </a:cubicBezTo>
                      <a:cubicBezTo>
                        <a:pt x="142411" y="1879"/>
                        <a:pt x="147973" y="0"/>
                        <a:pt x="15353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77000">
                      <a:srgbClr val="00FFFF"/>
                    </a:gs>
                  </a:gsLst>
                  <a:lin ang="0" scaled="0"/>
                  <a:tileRect/>
                </a:gradFill>
                <a:ln w="317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98" name="Freeform 5"/>
                <p:cNvSpPr/>
                <p:nvPr/>
              </p:nvSpPr>
              <p:spPr bwMode="auto">
                <a:xfrm flipH="1">
                  <a:off x="-2291201" y="3542051"/>
                  <a:ext cx="419584" cy="408098"/>
                </a:xfrm>
                <a:custGeom>
                  <a:avLst/>
                  <a:gdLst>
                    <a:gd name="T0" fmla="*/ 3 w 168"/>
                    <a:gd name="T1" fmla="*/ 153 h 162"/>
                    <a:gd name="T2" fmla="*/ 78 w 168"/>
                    <a:gd name="T3" fmla="*/ 87 h 162"/>
                    <a:gd name="T4" fmla="*/ 78 w 168"/>
                    <a:gd name="T5" fmla="*/ 75 h 162"/>
                    <a:gd name="T6" fmla="*/ 3 w 168"/>
                    <a:gd name="T7" fmla="*/ 9 h 162"/>
                    <a:gd name="T8" fmla="*/ 6 w 168"/>
                    <a:gd name="T9" fmla="*/ 0 h 162"/>
                    <a:gd name="T10" fmla="*/ 73 w 168"/>
                    <a:gd name="T11" fmla="*/ 0 h 162"/>
                    <a:gd name="T12" fmla="*/ 83 w 168"/>
                    <a:gd name="T13" fmla="*/ 4 h 162"/>
                    <a:gd name="T14" fmla="*/ 164 w 168"/>
                    <a:gd name="T15" fmla="*/ 75 h 162"/>
                    <a:gd name="T16" fmla="*/ 164 w 168"/>
                    <a:gd name="T17" fmla="*/ 87 h 162"/>
                    <a:gd name="T18" fmla="*/ 83 w 168"/>
                    <a:gd name="T19" fmla="*/ 158 h 162"/>
                    <a:gd name="T20" fmla="*/ 73 w 168"/>
                    <a:gd name="T21" fmla="*/ 162 h 162"/>
                    <a:gd name="T22" fmla="*/ 6 w 168"/>
                    <a:gd name="T23" fmla="*/ 162 h 162"/>
                    <a:gd name="T24" fmla="*/ 3 w 168"/>
                    <a:gd name="T25" fmla="*/ 15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8" h="162">
                      <a:moveTo>
                        <a:pt x="3" y="153"/>
                      </a:moveTo>
                      <a:cubicBezTo>
                        <a:pt x="78" y="87"/>
                        <a:pt x="78" y="87"/>
                        <a:pt x="78" y="87"/>
                      </a:cubicBezTo>
                      <a:cubicBezTo>
                        <a:pt x="82" y="84"/>
                        <a:pt x="82" y="78"/>
                        <a:pt x="78" y="75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0" y="6"/>
                        <a:pt x="2" y="0"/>
                        <a:pt x="6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7" y="0"/>
                        <a:pt x="81" y="2"/>
                        <a:pt x="83" y="4"/>
                      </a:cubicBezTo>
                      <a:cubicBezTo>
                        <a:pt x="164" y="75"/>
                        <a:pt x="164" y="75"/>
                        <a:pt x="164" y="75"/>
                      </a:cubicBezTo>
                      <a:cubicBezTo>
                        <a:pt x="168" y="78"/>
                        <a:pt x="168" y="84"/>
                        <a:pt x="164" y="87"/>
                      </a:cubicBezTo>
                      <a:cubicBezTo>
                        <a:pt x="83" y="158"/>
                        <a:pt x="83" y="158"/>
                        <a:pt x="83" y="158"/>
                      </a:cubicBezTo>
                      <a:cubicBezTo>
                        <a:pt x="81" y="160"/>
                        <a:pt x="77" y="162"/>
                        <a:pt x="73" y="162"/>
                      </a:cubicBezTo>
                      <a:cubicBezTo>
                        <a:pt x="6" y="162"/>
                        <a:pt x="6" y="162"/>
                        <a:pt x="6" y="162"/>
                      </a:cubicBezTo>
                      <a:cubicBezTo>
                        <a:pt x="2" y="162"/>
                        <a:pt x="0" y="156"/>
                        <a:pt x="3" y="15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100000">
                      <a:srgbClr val="00FFFF"/>
                    </a:gs>
                  </a:gsLst>
                  <a:lin ang="0" scaled="1"/>
                  <a:tileRect/>
                </a:gradFill>
                <a:ln w="3175">
                  <a:gradFill flip="none" rotWithShape="1">
                    <a:gsLst>
                      <a:gs pos="0">
                        <a:srgbClr val="00FFFF">
                          <a:alpha val="0"/>
                        </a:srgbClr>
                      </a:gs>
                      <a:gs pos="77000">
                        <a:srgbClr val="00FFFF"/>
                      </a:gs>
                    </a:gsLst>
                    <a:lin ang="0" scaled="1"/>
                    <a:tileRect/>
                  </a:gradFill>
                  <a:round/>
                </a:ln>
                <a:effectLst>
                  <a:outerShdw blurRad="152400" sx="102000" sy="102000" algn="ctr" rotWithShape="0">
                    <a:srgbClr val="00FFFF"/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92" name="组合 591"/>
              <p:cNvGrpSpPr/>
              <p:nvPr/>
            </p:nvGrpSpPr>
            <p:grpSpPr>
              <a:xfrm>
                <a:off x="3752818" y="5023723"/>
                <a:ext cx="303638" cy="113614"/>
                <a:chOff x="-2291201" y="3542051"/>
                <a:chExt cx="1090653" cy="408098"/>
              </a:xfrm>
            </p:grpSpPr>
            <p:sp>
              <p:nvSpPr>
                <p:cNvPr id="593" name="Freeform 5"/>
                <p:cNvSpPr/>
                <p:nvPr/>
              </p:nvSpPr>
              <p:spPr bwMode="auto">
                <a:xfrm>
                  <a:off x="-1620132" y="3542051"/>
                  <a:ext cx="419584" cy="408098"/>
                </a:xfrm>
                <a:custGeom>
                  <a:avLst/>
                  <a:gdLst>
                    <a:gd name="T0" fmla="*/ 3 w 168"/>
                    <a:gd name="T1" fmla="*/ 153 h 162"/>
                    <a:gd name="T2" fmla="*/ 78 w 168"/>
                    <a:gd name="T3" fmla="*/ 87 h 162"/>
                    <a:gd name="T4" fmla="*/ 78 w 168"/>
                    <a:gd name="T5" fmla="*/ 75 h 162"/>
                    <a:gd name="T6" fmla="*/ 3 w 168"/>
                    <a:gd name="T7" fmla="*/ 9 h 162"/>
                    <a:gd name="T8" fmla="*/ 6 w 168"/>
                    <a:gd name="T9" fmla="*/ 0 h 162"/>
                    <a:gd name="T10" fmla="*/ 73 w 168"/>
                    <a:gd name="T11" fmla="*/ 0 h 162"/>
                    <a:gd name="T12" fmla="*/ 83 w 168"/>
                    <a:gd name="T13" fmla="*/ 4 h 162"/>
                    <a:gd name="T14" fmla="*/ 164 w 168"/>
                    <a:gd name="T15" fmla="*/ 75 h 162"/>
                    <a:gd name="T16" fmla="*/ 164 w 168"/>
                    <a:gd name="T17" fmla="*/ 87 h 162"/>
                    <a:gd name="T18" fmla="*/ 83 w 168"/>
                    <a:gd name="T19" fmla="*/ 158 h 162"/>
                    <a:gd name="T20" fmla="*/ 73 w 168"/>
                    <a:gd name="T21" fmla="*/ 162 h 162"/>
                    <a:gd name="T22" fmla="*/ 6 w 168"/>
                    <a:gd name="T23" fmla="*/ 162 h 162"/>
                    <a:gd name="T24" fmla="*/ 3 w 168"/>
                    <a:gd name="T25" fmla="*/ 15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8" h="162">
                      <a:moveTo>
                        <a:pt x="3" y="153"/>
                      </a:moveTo>
                      <a:cubicBezTo>
                        <a:pt x="78" y="87"/>
                        <a:pt x="78" y="87"/>
                        <a:pt x="78" y="87"/>
                      </a:cubicBezTo>
                      <a:cubicBezTo>
                        <a:pt x="82" y="84"/>
                        <a:pt x="82" y="78"/>
                        <a:pt x="78" y="75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0" y="6"/>
                        <a:pt x="2" y="0"/>
                        <a:pt x="6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7" y="0"/>
                        <a:pt x="81" y="2"/>
                        <a:pt x="83" y="4"/>
                      </a:cubicBezTo>
                      <a:cubicBezTo>
                        <a:pt x="164" y="75"/>
                        <a:pt x="164" y="75"/>
                        <a:pt x="164" y="75"/>
                      </a:cubicBezTo>
                      <a:cubicBezTo>
                        <a:pt x="168" y="78"/>
                        <a:pt x="168" y="84"/>
                        <a:pt x="164" y="87"/>
                      </a:cubicBezTo>
                      <a:cubicBezTo>
                        <a:pt x="83" y="158"/>
                        <a:pt x="83" y="158"/>
                        <a:pt x="83" y="158"/>
                      </a:cubicBezTo>
                      <a:cubicBezTo>
                        <a:pt x="81" y="160"/>
                        <a:pt x="77" y="162"/>
                        <a:pt x="73" y="162"/>
                      </a:cubicBezTo>
                      <a:cubicBezTo>
                        <a:pt x="6" y="162"/>
                        <a:pt x="6" y="162"/>
                        <a:pt x="6" y="162"/>
                      </a:cubicBezTo>
                      <a:cubicBezTo>
                        <a:pt x="2" y="162"/>
                        <a:pt x="0" y="156"/>
                        <a:pt x="3" y="15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100000">
                      <a:srgbClr val="00FFFF"/>
                    </a:gs>
                  </a:gsLst>
                  <a:lin ang="0" scaled="1"/>
                  <a:tileRect/>
                </a:gradFill>
                <a:ln w="3175">
                  <a:gradFill flip="none" rotWithShape="1">
                    <a:gsLst>
                      <a:gs pos="0">
                        <a:srgbClr val="00FFFF">
                          <a:alpha val="0"/>
                        </a:srgbClr>
                      </a:gs>
                      <a:gs pos="77000">
                        <a:srgbClr val="00FFFF"/>
                      </a:gs>
                    </a:gsLst>
                    <a:lin ang="0" scaled="1"/>
                    <a:tileRect/>
                  </a:gradFill>
                  <a:round/>
                </a:ln>
                <a:effectLst>
                  <a:outerShdw blurRad="152400" sx="102000" sy="102000" algn="ctr" rotWithShape="0">
                    <a:srgbClr val="00FFFF"/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94" name="任意多边形: 形状 593"/>
                <p:cNvSpPr/>
                <p:nvPr/>
              </p:nvSpPr>
              <p:spPr bwMode="auto">
                <a:xfrm>
                  <a:off x="-1992332" y="3543931"/>
                  <a:ext cx="484506" cy="404302"/>
                </a:xfrm>
                <a:custGeom>
                  <a:avLst/>
                  <a:gdLst>
                    <a:gd name="connsiteX0" fmla="*/ 153536 w 484506"/>
                    <a:gd name="connsiteY0" fmla="*/ 357634 h 404302"/>
                    <a:gd name="connsiteX1" fmla="*/ 169605 w 484506"/>
                    <a:gd name="connsiteY1" fmla="*/ 365306 h 404302"/>
                    <a:gd name="connsiteX2" fmla="*/ 169605 w 484506"/>
                    <a:gd name="connsiteY2" fmla="*/ 398549 h 404302"/>
                    <a:gd name="connsiteX3" fmla="*/ 137468 w 484506"/>
                    <a:gd name="connsiteY3" fmla="*/ 398549 h 404302"/>
                    <a:gd name="connsiteX4" fmla="*/ 137468 w 484506"/>
                    <a:gd name="connsiteY4" fmla="*/ 365306 h 404302"/>
                    <a:gd name="connsiteX5" fmla="*/ 153536 w 484506"/>
                    <a:gd name="connsiteY5" fmla="*/ 357634 h 404302"/>
                    <a:gd name="connsiteX6" fmla="*/ 284525 w 484506"/>
                    <a:gd name="connsiteY6" fmla="*/ 357633 h 404302"/>
                    <a:gd name="connsiteX7" fmla="*/ 299555 w 484506"/>
                    <a:gd name="connsiteY7" fmla="*/ 365305 h 404302"/>
                    <a:gd name="connsiteX8" fmla="*/ 299555 w 484506"/>
                    <a:gd name="connsiteY8" fmla="*/ 398548 h 404302"/>
                    <a:gd name="connsiteX9" fmla="*/ 269495 w 484506"/>
                    <a:gd name="connsiteY9" fmla="*/ 398548 h 404302"/>
                    <a:gd name="connsiteX10" fmla="*/ 269495 w 484506"/>
                    <a:gd name="connsiteY10" fmla="*/ 365305 h 404302"/>
                    <a:gd name="connsiteX11" fmla="*/ 284525 w 484506"/>
                    <a:gd name="connsiteY11" fmla="*/ 357633 h 404302"/>
                    <a:gd name="connsiteX12" fmla="*/ 22546 w 484506"/>
                    <a:gd name="connsiteY12" fmla="*/ 357633 h 404302"/>
                    <a:gd name="connsiteX13" fmla="*/ 37576 w 484506"/>
                    <a:gd name="connsiteY13" fmla="*/ 365305 h 404302"/>
                    <a:gd name="connsiteX14" fmla="*/ 37576 w 484506"/>
                    <a:gd name="connsiteY14" fmla="*/ 398548 h 404302"/>
                    <a:gd name="connsiteX15" fmla="*/ 7516 w 484506"/>
                    <a:gd name="connsiteY15" fmla="*/ 398548 h 404302"/>
                    <a:gd name="connsiteX16" fmla="*/ 7516 w 484506"/>
                    <a:gd name="connsiteY16" fmla="*/ 365305 h 404302"/>
                    <a:gd name="connsiteX17" fmla="*/ 22546 w 484506"/>
                    <a:gd name="connsiteY17" fmla="*/ 357633 h 404302"/>
                    <a:gd name="connsiteX18" fmla="*/ 342974 w 484506"/>
                    <a:gd name="connsiteY18" fmla="*/ 299566 h 404302"/>
                    <a:gd name="connsiteX19" fmla="*/ 359399 w 484506"/>
                    <a:gd name="connsiteY19" fmla="*/ 305252 h 404302"/>
                    <a:gd name="connsiteX20" fmla="*/ 359399 w 484506"/>
                    <a:gd name="connsiteY20" fmla="*/ 338102 h 404302"/>
                    <a:gd name="connsiteX21" fmla="*/ 326549 w 484506"/>
                    <a:gd name="connsiteY21" fmla="*/ 338102 h 404302"/>
                    <a:gd name="connsiteX22" fmla="*/ 326549 w 484506"/>
                    <a:gd name="connsiteY22" fmla="*/ 305252 h 404302"/>
                    <a:gd name="connsiteX23" fmla="*/ 342974 w 484506"/>
                    <a:gd name="connsiteY23" fmla="*/ 299566 h 404302"/>
                    <a:gd name="connsiteX24" fmla="*/ 212292 w 484506"/>
                    <a:gd name="connsiteY24" fmla="*/ 299566 h 404302"/>
                    <a:gd name="connsiteX25" fmla="*/ 229155 w 484506"/>
                    <a:gd name="connsiteY25" fmla="*/ 305252 h 404302"/>
                    <a:gd name="connsiteX26" fmla="*/ 229155 w 484506"/>
                    <a:gd name="connsiteY26" fmla="*/ 338102 h 404302"/>
                    <a:gd name="connsiteX27" fmla="*/ 197268 w 484506"/>
                    <a:gd name="connsiteY27" fmla="*/ 338102 h 404302"/>
                    <a:gd name="connsiteX28" fmla="*/ 197268 w 484506"/>
                    <a:gd name="connsiteY28" fmla="*/ 305252 h 404302"/>
                    <a:gd name="connsiteX29" fmla="*/ 212292 w 484506"/>
                    <a:gd name="connsiteY29" fmla="*/ 299566 h 404302"/>
                    <a:gd name="connsiteX30" fmla="*/ 81726 w 484506"/>
                    <a:gd name="connsiteY30" fmla="*/ 299566 h 404302"/>
                    <a:gd name="connsiteX31" fmla="*/ 97069 w 484506"/>
                    <a:gd name="connsiteY31" fmla="*/ 305252 h 404302"/>
                    <a:gd name="connsiteX32" fmla="*/ 97069 w 484506"/>
                    <a:gd name="connsiteY32" fmla="*/ 338102 h 404302"/>
                    <a:gd name="connsiteX33" fmla="*/ 64504 w 484506"/>
                    <a:gd name="connsiteY33" fmla="*/ 338102 h 404302"/>
                    <a:gd name="connsiteX34" fmla="*/ 64504 w 484506"/>
                    <a:gd name="connsiteY34" fmla="*/ 305252 h 404302"/>
                    <a:gd name="connsiteX35" fmla="*/ 81726 w 484506"/>
                    <a:gd name="connsiteY35" fmla="*/ 299566 h 404302"/>
                    <a:gd name="connsiteX36" fmla="*/ 272000 w 484506"/>
                    <a:gd name="connsiteY36" fmla="*/ 239014 h 404302"/>
                    <a:gd name="connsiteX37" fmla="*/ 287030 w 484506"/>
                    <a:gd name="connsiteY37" fmla="*/ 244650 h 404302"/>
                    <a:gd name="connsiteX38" fmla="*/ 287030 w 484506"/>
                    <a:gd name="connsiteY38" fmla="*/ 277214 h 404302"/>
                    <a:gd name="connsiteX39" fmla="*/ 256970 w 484506"/>
                    <a:gd name="connsiteY39" fmla="*/ 277214 h 404302"/>
                    <a:gd name="connsiteX40" fmla="*/ 256970 w 484506"/>
                    <a:gd name="connsiteY40" fmla="*/ 244650 h 404302"/>
                    <a:gd name="connsiteX41" fmla="*/ 272000 w 484506"/>
                    <a:gd name="connsiteY41" fmla="*/ 239014 h 404302"/>
                    <a:gd name="connsiteX42" fmla="*/ 402991 w 484506"/>
                    <a:gd name="connsiteY42" fmla="*/ 239013 h 404302"/>
                    <a:gd name="connsiteX43" fmla="*/ 419059 w 484506"/>
                    <a:gd name="connsiteY43" fmla="*/ 244649 h 404302"/>
                    <a:gd name="connsiteX44" fmla="*/ 419059 w 484506"/>
                    <a:gd name="connsiteY44" fmla="*/ 277213 h 404302"/>
                    <a:gd name="connsiteX45" fmla="*/ 386922 w 484506"/>
                    <a:gd name="connsiteY45" fmla="*/ 277213 h 404302"/>
                    <a:gd name="connsiteX46" fmla="*/ 386922 w 484506"/>
                    <a:gd name="connsiteY46" fmla="*/ 244649 h 404302"/>
                    <a:gd name="connsiteX47" fmla="*/ 402991 w 484506"/>
                    <a:gd name="connsiteY47" fmla="*/ 239013 h 404302"/>
                    <a:gd name="connsiteX48" fmla="*/ 141010 w 484506"/>
                    <a:gd name="connsiteY48" fmla="*/ 239013 h 404302"/>
                    <a:gd name="connsiteX49" fmla="*/ 157079 w 484506"/>
                    <a:gd name="connsiteY49" fmla="*/ 244649 h 404302"/>
                    <a:gd name="connsiteX50" fmla="*/ 157079 w 484506"/>
                    <a:gd name="connsiteY50" fmla="*/ 277213 h 404302"/>
                    <a:gd name="connsiteX51" fmla="*/ 124942 w 484506"/>
                    <a:gd name="connsiteY51" fmla="*/ 277213 h 404302"/>
                    <a:gd name="connsiteX52" fmla="*/ 124942 w 484506"/>
                    <a:gd name="connsiteY52" fmla="*/ 244649 h 404302"/>
                    <a:gd name="connsiteX53" fmla="*/ 141010 w 484506"/>
                    <a:gd name="connsiteY53" fmla="*/ 239013 h 404302"/>
                    <a:gd name="connsiteX54" fmla="*/ 461961 w 484506"/>
                    <a:gd name="connsiteY54" fmla="*/ 179103 h 404302"/>
                    <a:gd name="connsiteX55" fmla="*/ 476991 w 484506"/>
                    <a:gd name="connsiteY55" fmla="*/ 186618 h 404302"/>
                    <a:gd name="connsiteX56" fmla="*/ 476991 w 484506"/>
                    <a:gd name="connsiteY56" fmla="*/ 216677 h 404302"/>
                    <a:gd name="connsiteX57" fmla="*/ 446931 w 484506"/>
                    <a:gd name="connsiteY57" fmla="*/ 216677 h 404302"/>
                    <a:gd name="connsiteX58" fmla="*/ 446931 w 484506"/>
                    <a:gd name="connsiteY58" fmla="*/ 186618 h 404302"/>
                    <a:gd name="connsiteX59" fmla="*/ 461961 w 484506"/>
                    <a:gd name="connsiteY59" fmla="*/ 179103 h 404302"/>
                    <a:gd name="connsiteX60" fmla="*/ 331180 w 484506"/>
                    <a:gd name="connsiteY60" fmla="*/ 179103 h 404302"/>
                    <a:gd name="connsiteX61" fmla="*/ 346523 w 484506"/>
                    <a:gd name="connsiteY61" fmla="*/ 186618 h 404302"/>
                    <a:gd name="connsiteX62" fmla="*/ 346523 w 484506"/>
                    <a:gd name="connsiteY62" fmla="*/ 216677 h 404302"/>
                    <a:gd name="connsiteX63" fmla="*/ 313958 w 484506"/>
                    <a:gd name="connsiteY63" fmla="*/ 216677 h 404302"/>
                    <a:gd name="connsiteX64" fmla="*/ 313958 w 484506"/>
                    <a:gd name="connsiteY64" fmla="*/ 186618 h 404302"/>
                    <a:gd name="connsiteX65" fmla="*/ 331180 w 484506"/>
                    <a:gd name="connsiteY65" fmla="*/ 179103 h 404302"/>
                    <a:gd name="connsiteX66" fmla="*/ 199767 w 484506"/>
                    <a:gd name="connsiteY66" fmla="*/ 179103 h 404302"/>
                    <a:gd name="connsiteX67" fmla="*/ 216630 w 484506"/>
                    <a:gd name="connsiteY67" fmla="*/ 186618 h 404302"/>
                    <a:gd name="connsiteX68" fmla="*/ 216630 w 484506"/>
                    <a:gd name="connsiteY68" fmla="*/ 216677 h 404302"/>
                    <a:gd name="connsiteX69" fmla="*/ 184743 w 484506"/>
                    <a:gd name="connsiteY69" fmla="*/ 216677 h 404302"/>
                    <a:gd name="connsiteX70" fmla="*/ 184743 w 484506"/>
                    <a:gd name="connsiteY70" fmla="*/ 186618 h 404302"/>
                    <a:gd name="connsiteX71" fmla="*/ 199767 w 484506"/>
                    <a:gd name="connsiteY71" fmla="*/ 179103 h 404302"/>
                    <a:gd name="connsiteX72" fmla="*/ 402991 w 484506"/>
                    <a:gd name="connsiteY72" fmla="*/ 118568 h 404302"/>
                    <a:gd name="connsiteX73" fmla="*/ 419059 w 484506"/>
                    <a:gd name="connsiteY73" fmla="*/ 126083 h 404302"/>
                    <a:gd name="connsiteX74" fmla="*/ 419059 w 484506"/>
                    <a:gd name="connsiteY74" fmla="*/ 158647 h 404302"/>
                    <a:gd name="connsiteX75" fmla="*/ 386922 w 484506"/>
                    <a:gd name="connsiteY75" fmla="*/ 158647 h 404302"/>
                    <a:gd name="connsiteX76" fmla="*/ 386922 w 484506"/>
                    <a:gd name="connsiteY76" fmla="*/ 126083 h 404302"/>
                    <a:gd name="connsiteX77" fmla="*/ 402991 w 484506"/>
                    <a:gd name="connsiteY77" fmla="*/ 118568 h 404302"/>
                    <a:gd name="connsiteX78" fmla="*/ 141010 w 484506"/>
                    <a:gd name="connsiteY78" fmla="*/ 118568 h 404302"/>
                    <a:gd name="connsiteX79" fmla="*/ 157079 w 484506"/>
                    <a:gd name="connsiteY79" fmla="*/ 126083 h 404302"/>
                    <a:gd name="connsiteX80" fmla="*/ 157079 w 484506"/>
                    <a:gd name="connsiteY80" fmla="*/ 158647 h 404302"/>
                    <a:gd name="connsiteX81" fmla="*/ 124942 w 484506"/>
                    <a:gd name="connsiteY81" fmla="*/ 158647 h 404302"/>
                    <a:gd name="connsiteX82" fmla="*/ 124942 w 484506"/>
                    <a:gd name="connsiteY82" fmla="*/ 126083 h 404302"/>
                    <a:gd name="connsiteX83" fmla="*/ 141010 w 484506"/>
                    <a:gd name="connsiteY83" fmla="*/ 118568 h 404302"/>
                    <a:gd name="connsiteX84" fmla="*/ 272000 w 484506"/>
                    <a:gd name="connsiteY84" fmla="*/ 118567 h 404302"/>
                    <a:gd name="connsiteX85" fmla="*/ 287030 w 484506"/>
                    <a:gd name="connsiteY85" fmla="*/ 126082 h 404302"/>
                    <a:gd name="connsiteX86" fmla="*/ 287030 w 484506"/>
                    <a:gd name="connsiteY86" fmla="*/ 158646 h 404302"/>
                    <a:gd name="connsiteX87" fmla="*/ 256970 w 484506"/>
                    <a:gd name="connsiteY87" fmla="*/ 158646 h 404302"/>
                    <a:gd name="connsiteX88" fmla="*/ 256970 w 484506"/>
                    <a:gd name="connsiteY88" fmla="*/ 126082 h 404302"/>
                    <a:gd name="connsiteX89" fmla="*/ 272000 w 484506"/>
                    <a:gd name="connsiteY89" fmla="*/ 118567 h 404302"/>
                    <a:gd name="connsiteX90" fmla="*/ 342974 w 484506"/>
                    <a:gd name="connsiteY90" fmla="*/ 59509 h 404302"/>
                    <a:gd name="connsiteX91" fmla="*/ 359399 w 484506"/>
                    <a:gd name="connsiteY91" fmla="*/ 65195 h 404302"/>
                    <a:gd name="connsiteX92" fmla="*/ 359399 w 484506"/>
                    <a:gd name="connsiteY92" fmla="*/ 98045 h 404302"/>
                    <a:gd name="connsiteX93" fmla="*/ 326549 w 484506"/>
                    <a:gd name="connsiteY93" fmla="*/ 98045 h 404302"/>
                    <a:gd name="connsiteX94" fmla="*/ 326549 w 484506"/>
                    <a:gd name="connsiteY94" fmla="*/ 65195 h 404302"/>
                    <a:gd name="connsiteX95" fmla="*/ 342974 w 484506"/>
                    <a:gd name="connsiteY95" fmla="*/ 59509 h 404302"/>
                    <a:gd name="connsiteX96" fmla="*/ 212292 w 484506"/>
                    <a:gd name="connsiteY96" fmla="*/ 59508 h 404302"/>
                    <a:gd name="connsiteX97" fmla="*/ 229155 w 484506"/>
                    <a:gd name="connsiteY97" fmla="*/ 65194 h 404302"/>
                    <a:gd name="connsiteX98" fmla="*/ 229155 w 484506"/>
                    <a:gd name="connsiteY98" fmla="*/ 98044 h 404302"/>
                    <a:gd name="connsiteX99" fmla="*/ 197268 w 484506"/>
                    <a:gd name="connsiteY99" fmla="*/ 98044 h 404302"/>
                    <a:gd name="connsiteX100" fmla="*/ 197268 w 484506"/>
                    <a:gd name="connsiteY100" fmla="*/ 65194 h 404302"/>
                    <a:gd name="connsiteX101" fmla="*/ 212292 w 484506"/>
                    <a:gd name="connsiteY101" fmla="*/ 59508 h 404302"/>
                    <a:gd name="connsiteX102" fmla="*/ 81726 w 484506"/>
                    <a:gd name="connsiteY102" fmla="*/ 59508 h 404302"/>
                    <a:gd name="connsiteX103" fmla="*/ 97069 w 484506"/>
                    <a:gd name="connsiteY103" fmla="*/ 65194 h 404302"/>
                    <a:gd name="connsiteX104" fmla="*/ 97069 w 484506"/>
                    <a:gd name="connsiteY104" fmla="*/ 98044 h 404302"/>
                    <a:gd name="connsiteX105" fmla="*/ 64504 w 484506"/>
                    <a:gd name="connsiteY105" fmla="*/ 98044 h 404302"/>
                    <a:gd name="connsiteX106" fmla="*/ 64504 w 484506"/>
                    <a:gd name="connsiteY106" fmla="*/ 65194 h 404302"/>
                    <a:gd name="connsiteX107" fmla="*/ 81726 w 484506"/>
                    <a:gd name="connsiteY107" fmla="*/ 59508 h 404302"/>
                    <a:gd name="connsiteX108" fmla="*/ 284525 w 484506"/>
                    <a:gd name="connsiteY108" fmla="*/ 1 h 404302"/>
                    <a:gd name="connsiteX109" fmla="*/ 299555 w 484506"/>
                    <a:gd name="connsiteY109" fmla="*/ 5637 h 404302"/>
                    <a:gd name="connsiteX110" fmla="*/ 299555 w 484506"/>
                    <a:gd name="connsiteY110" fmla="*/ 38201 h 404302"/>
                    <a:gd name="connsiteX111" fmla="*/ 269495 w 484506"/>
                    <a:gd name="connsiteY111" fmla="*/ 38201 h 404302"/>
                    <a:gd name="connsiteX112" fmla="*/ 269495 w 484506"/>
                    <a:gd name="connsiteY112" fmla="*/ 5637 h 404302"/>
                    <a:gd name="connsiteX113" fmla="*/ 284525 w 484506"/>
                    <a:gd name="connsiteY113" fmla="*/ 1 h 404302"/>
                    <a:gd name="connsiteX114" fmla="*/ 22545 w 484506"/>
                    <a:gd name="connsiteY114" fmla="*/ 1 h 404302"/>
                    <a:gd name="connsiteX115" fmla="*/ 37575 w 484506"/>
                    <a:gd name="connsiteY115" fmla="*/ 5637 h 404302"/>
                    <a:gd name="connsiteX116" fmla="*/ 37575 w 484506"/>
                    <a:gd name="connsiteY116" fmla="*/ 38201 h 404302"/>
                    <a:gd name="connsiteX117" fmla="*/ 7515 w 484506"/>
                    <a:gd name="connsiteY117" fmla="*/ 38201 h 404302"/>
                    <a:gd name="connsiteX118" fmla="*/ 7515 w 484506"/>
                    <a:gd name="connsiteY118" fmla="*/ 5637 h 404302"/>
                    <a:gd name="connsiteX119" fmla="*/ 22545 w 484506"/>
                    <a:gd name="connsiteY119" fmla="*/ 1 h 404302"/>
                    <a:gd name="connsiteX120" fmla="*/ 153535 w 484506"/>
                    <a:gd name="connsiteY120" fmla="*/ 0 h 404302"/>
                    <a:gd name="connsiteX121" fmla="*/ 169604 w 484506"/>
                    <a:gd name="connsiteY121" fmla="*/ 5636 h 404302"/>
                    <a:gd name="connsiteX122" fmla="*/ 169604 w 484506"/>
                    <a:gd name="connsiteY122" fmla="*/ 38200 h 404302"/>
                    <a:gd name="connsiteX123" fmla="*/ 137467 w 484506"/>
                    <a:gd name="connsiteY123" fmla="*/ 38200 h 404302"/>
                    <a:gd name="connsiteX124" fmla="*/ 137467 w 484506"/>
                    <a:gd name="connsiteY124" fmla="*/ 5636 h 404302"/>
                    <a:gd name="connsiteX125" fmla="*/ 153535 w 484506"/>
                    <a:gd name="connsiteY125" fmla="*/ 0 h 40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</a:cxnLst>
                  <a:rect l="l" t="t" r="r" b="b"/>
                  <a:pathLst>
                    <a:path w="484506" h="404302">
                      <a:moveTo>
                        <a:pt x="153536" y="357634"/>
                      </a:moveTo>
                      <a:cubicBezTo>
                        <a:pt x="159099" y="357634"/>
                        <a:pt x="164661" y="360191"/>
                        <a:pt x="169605" y="365306"/>
                      </a:cubicBezTo>
                      <a:cubicBezTo>
                        <a:pt x="177021" y="372977"/>
                        <a:pt x="177021" y="388320"/>
                        <a:pt x="169605" y="398549"/>
                      </a:cubicBezTo>
                      <a:cubicBezTo>
                        <a:pt x="159717" y="406220"/>
                        <a:pt x="147356" y="406220"/>
                        <a:pt x="137468" y="398549"/>
                      </a:cubicBezTo>
                      <a:cubicBezTo>
                        <a:pt x="130052" y="388320"/>
                        <a:pt x="130052" y="372977"/>
                        <a:pt x="137468" y="365306"/>
                      </a:cubicBezTo>
                      <a:cubicBezTo>
                        <a:pt x="142412" y="360191"/>
                        <a:pt x="147974" y="357634"/>
                        <a:pt x="153536" y="357634"/>
                      </a:cubicBezTo>
                      <a:close/>
                      <a:moveTo>
                        <a:pt x="284525" y="357633"/>
                      </a:moveTo>
                      <a:cubicBezTo>
                        <a:pt x="290161" y="357633"/>
                        <a:pt x="295798" y="360190"/>
                        <a:pt x="299555" y="365305"/>
                      </a:cubicBezTo>
                      <a:cubicBezTo>
                        <a:pt x="309575" y="372976"/>
                        <a:pt x="309575" y="388319"/>
                        <a:pt x="299555" y="398548"/>
                      </a:cubicBezTo>
                      <a:cubicBezTo>
                        <a:pt x="292040" y="406219"/>
                        <a:pt x="277010" y="406219"/>
                        <a:pt x="269495" y="398548"/>
                      </a:cubicBezTo>
                      <a:cubicBezTo>
                        <a:pt x="259475" y="388319"/>
                        <a:pt x="259475" y="372976"/>
                        <a:pt x="269495" y="365305"/>
                      </a:cubicBezTo>
                      <a:cubicBezTo>
                        <a:pt x="273253" y="360190"/>
                        <a:pt x="278889" y="357633"/>
                        <a:pt x="284525" y="357633"/>
                      </a:cubicBezTo>
                      <a:close/>
                      <a:moveTo>
                        <a:pt x="22546" y="357633"/>
                      </a:moveTo>
                      <a:cubicBezTo>
                        <a:pt x="28182" y="357633"/>
                        <a:pt x="33818" y="360190"/>
                        <a:pt x="37576" y="365305"/>
                      </a:cubicBezTo>
                      <a:cubicBezTo>
                        <a:pt x="47596" y="372976"/>
                        <a:pt x="47596" y="388319"/>
                        <a:pt x="37576" y="398548"/>
                      </a:cubicBezTo>
                      <a:cubicBezTo>
                        <a:pt x="30061" y="406219"/>
                        <a:pt x="15031" y="406219"/>
                        <a:pt x="7516" y="398548"/>
                      </a:cubicBezTo>
                      <a:cubicBezTo>
                        <a:pt x="-2504" y="388319"/>
                        <a:pt x="-2504" y="372976"/>
                        <a:pt x="7516" y="365305"/>
                      </a:cubicBezTo>
                      <a:cubicBezTo>
                        <a:pt x="11273" y="360190"/>
                        <a:pt x="16910" y="357633"/>
                        <a:pt x="22546" y="357633"/>
                      </a:cubicBezTo>
                      <a:close/>
                      <a:moveTo>
                        <a:pt x="342974" y="299566"/>
                      </a:moveTo>
                      <a:cubicBezTo>
                        <a:pt x="348660" y="299566"/>
                        <a:pt x="354345" y="301462"/>
                        <a:pt x="359399" y="305252"/>
                      </a:cubicBezTo>
                      <a:cubicBezTo>
                        <a:pt x="366980" y="315360"/>
                        <a:pt x="366980" y="327994"/>
                        <a:pt x="359399" y="338102"/>
                      </a:cubicBezTo>
                      <a:cubicBezTo>
                        <a:pt x="349291" y="345683"/>
                        <a:pt x="336657" y="345683"/>
                        <a:pt x="326549" y="338102"/>
                      </a:cubicBezTo>
                      <a:cubicBezTo>
                        <a:pt x="318968" y="327994"/>
                        <a:pt x="318968" y="315360"/>
                        <a:pt x="326549" y="305252"/>
                      </a:cubicBezTo>
                      <a:cubicBezTo>
                        <a:pt x="331603" y="301462"/>
                        <a:pt x="337289" y="299566"/>
                        <a:pt x="342974" y="299566"/>
                      </a:cubicBezTo>
                      <a:close/>
                      <a:moveTo>
                        <a:pt x="212292" y="299566"/>
                      </a:moveTo>
                      <a:cubicBezTo>
                        <a:pt x="218118" y="299566"/>
                        <a:pt x="224250" y="301462"/>
                        <a:pt x="229155" y="305252"/>
                      </a:cubicBezTo>
                      <a:cubicBezTo>
                        <a:pt x="236514" y="315360"/>
                        <a:pt x="236514" y="327994"/>
                        <a:pt x="229155" y="338102"/>
                      </a:cubicBezTo>
                      <a:cubicBezTo>
                        <a:pt x="219344" y="345683"/>
                        <a:pt x="204627" y="345683"/>
                        <a:pt x="197268" y="338102"/>
                      </a:cubicBezTo>
                      <a:cubicBezTo>
                        <a:pt x="187457" y="327994"/>
                        <a:pt x="187457" y="315360"/>
                        <a:pt x="197268" y="305252"/>
                      </a:cubicBezTo>
                      <a:cubicBezTo>
                        <a:pt x="200948" y="301462"/>
                        <a:pt x="206467" y="299566"/>
                        <a:pt x="212292" y="299566"/>
                      </a:cubicBezTo>
                      <a:close/>
                      <a:moveTo>
                        <a:pt x="81726" y="299566"/>
                      </a:moveTo>
                      <a:cubicBezTo>
                        <a:pt x="87675" y="299566"/>
                        <a:pt x="93311" y="301462"/>
                        <a:pt x="97069" y="305252"/>
                      </a:cubicBezTo>
                      <a:cubicBezTo>
                        <a:pt x="107089" y="315360"/>
                        <a:pt x="107089" y="327994"/>
                        <a:pt x="97069" y="338102"/>
                      </a:cubicBezTo>
                      <a:cubicBezTo>
                        <a:pt x="89554" y="345683"/>
                        <a:pt x="74524" y="345683"/>
                        <a:pt x="64504" y="338102"/>
                      </a:cubicBezTo>
                      <a:cubicBezTo>
                        <a:pt x="56989" y="327994"/>
                        <a:pt x="56989" y="315360"/>
                        <a:pt x="64504" y="305252"/>
                      </a:cubicBezTo>
                      <a:cubicBezTo>
                        <a:pt x="69514" y="301462"/>
                        <a:pt x="75776" y="299566"/>
                        <a:pt x="81726" y="299566"/>
                      </a:cubicBezTo>
                      <a:close/>
                      <a:moveTo>
                        <a:pt x="272000" y="239014"/>
                      </a:moveTo>
                      <a:cubicBezTo>
                        <a:pt x="277636" y="239014"/>
                        <a:pt x="283273" y="240893"/>
                        <a:pt x="287030" y="244650"/>
                      </a:cubicBezTo>
                      <a:cubicBezTo>
                        <a:pt x="297050" y="254670"/>
                        <a:pt x="297050" y="269699"/>
                        <a:pt x="287030" y="277214"/>
                      </a:cubicBezTo>
                      <a:cubicBezTo>
                        <a:pt x="279515" y="287234"/>
                        <a:pt x="264485" y="287234"/>
                        <a:pt x="256970" y="277214"/>
                      </a:cubicBezTo>
                      <a:cubicBezTo>
                        <a:pt x="246950" y="269699"/>
                        <a:pt x="246950" y="254670"/>
                        <a:pt x="256970" y="244650"/>
                      </a:cubicBezTo>
                      <a:cubicBezTo>
                        <a:pt x="260728" y="240893"/>
                        <a:pt x="266364" y="239014"/>
                        <a:pt x="272000" y="239014"/>
                      </a:cubicBezTo>
                      <a:close/>
                      <a:moveTo>
                        <a:pt x="402991" y="239013"/>
                      </a:moveTo>
                      <a:cubicBezTo>
                        <a:pt x="408553" y="239013"/>
                        <a:pt x="414115" y="240891"/>
                        <a:pt x="419059" y="244649"/>
                      </a:cubicBezTo>
                      <a:cubicBezTo>
                        <a:pt x="426475" y="254669"/>
                        <a:pt x="426475" y="269698"/>
                        <a:pt x="419059" y="277213"/>
                      </a:cubicBezTo>
                      <a:cubicBezTo>
                        <a:pt x="409171" y="287233"/>
                        <a:pt x="396810" y="287233"/>
                        <a:pt x="386922" y="277213"/>
                      </a:cubicBezTo>
                      <a:cubicBezTo>
                        <a:pt x="379506" y="269698"/>
                        <a:pt x="379506" y="254669"/>
                        <a:pt x="386922" y="244649"/>
                      </a:cubicBezTo>
                      <a:cubicBezTo>
                        <a:pt x="391866" y="240891"/>
                        <a:pt x="397428" y="239013"/>
                        <a:pt x="402991" y="239013"/>
                      </a:cubicBezTo>
                      <a:close/>
                      <a:moveTo>
                        <a:pt x="141010" y="239013"/>
                      </a:moveTo>
                      <a:cubicBezTo>
                        <a:pt x="146573" y="239013"/>
                        <a:pt x="152135" y="240892"/>
                        <a:pt x="157079" y="244649"/>
                      </a:cubicBezTo>
                      <a:cubicBezTo>
                        <a:pt x="164495" y="254669"/>
                        <a:pt x="164495" y="269698"/>
                        <a:pt x="157079" y="277213"/>
                      </a:cubicBezTo>
                      <a:cubicBezTo>
                        <a:pt x="147191" y="287233"/>
                        <a:pt x="134830" y="287233"/>
                        <a:pt x="124942" y="277213"/>
                      </a:cubicBezTo>
                      <a:cubicBezTo>
                        <a:pt x="117526" y="269698"/>
                        <a:pt x="117526" y="254669"/>
                        <a:pt x="124942" y="244649"/>
                      </a:cubicBezTo>
                      <a:cubicBezTo>
                        <a:pt x="129886" y="240892"/>
                        <a:pt x="135448" y="239013"/>
                        <a:pt x="141010" y="239013"/>
                      </a:cubicBezTo>
                      <a:close/>
                      <a:moveTo>
                        <a:pt x="461961" y="179103"/>
                      </a:moveTo>
                      <a:cubicBezTo>
                        <a:pt x="467597" y="179103"/>
                        <a:pt x="473234" y="181608"/>
                        <a:pt x="476991" y="186618"/>
                      </a:cubicBezTo>
                      <a:cubicBezTo>
                        <a:pt x="487011" y="194133"/>
                        <a:pt x="487011" y="209162"/>
                        <a:pt x="476991" y="216677"/>
                      </a:cubicBezTo>
                      <a:cubicBezTo>
                        <a:pt x="469476" y="226697"/>
                        <a:pt x="454446" y="226697"/>
                        <a:pt x="446931" y="216677"/>
                      </a:cubicBezTo>
                      <a:cubicBezTo>
                        <a:pt x="436911" y="209162"/>
                        <a:pt x="436911" y="194133"/>
                        <a:pt x="446931" y="186618"/>
                      </a:cubicBezTo>
                      <a:cubicBezTo>
                        <a:pt x="450689" y="181608"/>
                        <a:pt x="456325" y="179103"/>
                        <a:pt x="461961" y="179103"/>
                      </a:cubicBezTo>
                      <a:close/>
                      <a:moveTo>
                        <a:pt x="331180" y="179103"/>
                      </a:moveTo>
                      <a:cubicBezTo>
                        <a:pt x="337129" y="179103"/>
                        <a:pt x="342766" y="181608"/>
                        <a:pt x="346523" y="186618"/>
                      </a:cubicBezTo>
                      <a:cubicBezTo>
                        <a:pt x="356543" y="194133"/>
                        <a:pt x="356543" y="209162"/>
                        <a:pt x="346523" y="216677"/>
                      </a:cubicBezTo>
                      <a:cubicBezTo>
                        <a:pt x="339008" y="226697"/>
                        <a:pt x="323978" y="226697"/>
                        <a:pt x="313958" y="216677"/>
                      </a:cubicBezTo>
                      <a:cubicBezTo>
                        <a:pt x="306443" y="209162"/>
                        <a:pt x="306443" y="194133"/>
                        <a:pt x="313958" y="186618"/>
                      </a:cubicBezTo>
                      <a:cubicBezTo>
                        <a:pt x="318968" y="181608"/>
                        <a:pt x="325231" y="179103"/>
                        <a:pt x="331180" y="179103"/>
                      </a:cubicBezTo>
                      <a:close/>
                      <a:moveTo>
                        <a:pt x="199767" y="179103"/>
                      </a:moveTo>
                      <a:cubicBezTo>
                        <a:pt x="205593" y="179103"/>
                        <a:pt x="211725" y="181608"/>
                        <a:pt x="216630" y="186618"/>
                      </a:cubicBezTo>
                      <a:cubicBezTo>
                        <a:pt x="223989" y="194133"/>
                        <a:pt x="223989" y="209162"/>
                        <a:pt x="216630" y="216677"/>
                      </a:cubicBezTo>
                      <a:cubicBezTo>
                        <a:pt x="206819" y="226697"/>
                        <a:pt x="192102" y="226697"/>
                        <a:pt x="184743" y="216677"/>
                      </a:cubicBezTo>
                      <a:cubicBezTo>
                        <a:pt x="174932" y="209162"/>
                        <a:pt x="174932" y="194133"/>
                        <a:pt x="184743" y="186618"/>
                      </a:cubicBezTo>
                      <a:cubicBezTo>
                        <a:pt x="188423" y="181608"/>
                        <a:pt x="193942" y="179103"/>
                        <a:pt x="199767" y="179103"/>
                      </a:cubicBezTo>
                      <a:close/>
                      <a:moveTo>
                        <a:pt x="402991" y="118568"/>
                      </a:moveTo>
                      <a:cubicBezTo>
                        <a:pt x="408553" y="118568"/>
                        <a:pt x="414115" y="121073"/>
                        <a:pt x="419059" y="126083"/>
                      </a:cubicBezTo>
                      <a:cubicBezTo>
                        <a:pt x="426475" y="133598"/>
                        <a:pt x="426475" y="148627"/>
                        <a:pt x="419059" y="158647"/>
                      </a:cubicBezTo>
                      <a:cubicBezTo>
                        <a:pt x="409171" y="166162"/>
                        <a:pt x="396810" y="166162"/>
                        <a:pt x="386922" y="158647"/>
                      </a:cubicBezTo>
                      <a:cubicBezTo>
                        <a:pt x="379506" y="148627"/>
                        <a:pt x="379506" y="133598"/>
                        <a:pt x="386922" y="126083"/>
                      </a:cubicBezTo>
                      <a:cubicBezTo>
                        <a:pt x="391866" y="121073"/>
                        <a:pt x="397429" y="118568"/>
                        <a:pt x="402991" y="118568"/>
                      </a:cubicBezTo>
                      <a:close/>
                      <a:moveTo>
                        <a:pt x="141010" y="118568"/>
                      </a:moveTo>
                      <a:cubicBezTo>
                        <a:pt x="146573" y="118568"/>
                        <a:pt x="152135" y="121073"/>
                        <a:pt x="157079" y="126083"/>
                      </a:cubicBezTo>
                      <a:cubicBezTo>
                        <a:pt x="164495" y="133598"/>
                        <a:pt x="164495" y="148627"/>
                        <a:pt x="157079" y="158647"/>
                      </a:cubicBezTo>
                      <a:cubicBezTo>
                        <a:pt x="147191" y="166162"/>
                        <a:pt x="134830" y="166162"/>
                        <a:pt x="124942" y="158647"/>
                      </a:cubicBezTo>
                      <a:cubicBezTo>
                        <a:pt x="117526" y="148627"/>
                        <a:pt x="117526" y="133598"/>
                        <a:pt x="124942" y="126083"/>
                      </a:cubicBezTo>
                      <a:cubicBezTo>
                        <a:pt x="129886" y="121073"/>
                        <a:pt x="135448" y="118568"/>
                        <a:pt x="141010" y="118568"/>
                      </a:cubicBezTo>
                      <a:close/>
                      <a:moveTo>
                        <a:pt x="272000" y="118567"/>
                      </a:moveTo>
                      <a:cubicBezTo>
                        <a:pt x="277636" y="118567"/>
                        <a:pt x="283273" y="121072"/>
                        <a:pt x="287030" y="126082"/>
                      </a:cubicBezTo>
                      <a:cubicBezTo>
                        <a:pt x="297050" y="133597"/>
                        <a:pt x="297050" y="148626"/>
                        <a:pt x="287030" y="158646"/>
                      </a:cubicBezTo>
                      <a:cubicBezTo>
                        <a:pt x="279515" y="166161"/>
                        <a:pt x="264485" y="166161"/>
                        <a:pt x="256970" y="158646"/>
                      </a:cubicBezTo>
                      <a:cubicBezTo>
                        <a:pt x="246950" y="148626"/>
                        <a:pt x="246950" y="133597"/>
                        <a:pt x="256970" y="126082"/>
                      </a:cubicBezTo>
                      <a:cubicBezTo>
                        <a:pt x="260728" y="121072"/>
                        <a:pt x="266364" y="118567"/>
                        <a:pt x="272000" y="118567"/>
                      </a:cubicBezTo>
                      <a:close/>
                      <a:moveTo>
                        <a:pt x="342974" y="59509"/>
                      </a:moveTo>
                      <a:cubicBezTo>
                        <a:pt x="348660" y="59509"/>
                        <a:pt x="354345" y="61404"/>
                        <a:pt x="359399" y="65195"/>
                      </a:cubicBezTo>
                      <a:cubicBezTo>
                        <a:pt x="366980" y="75303"/>
                        <a:pt x="366980" y="87937"/>
                        <a:pt x="359399" y="98045"/>
                      </a:cubicBezTo>
                      <a:cubicBezTo>
                        <a:pt x="349291" y="105626"/>
                        <a:pt x="336657" y="105626"/>
                        <a:pt x="326549" y="98045"/>
                      </a:cubicBezTo>
                      <a:cubicBezTo>
                        <a:pt x="318968" y="87937"/>
                        <a:pt x="318968" y="75303"/>
                        <a:pt x="326549" y="65195"/>
                      </a:cubicBezTo>
                      <a:cubicBezTo>
                        <a:pt x="331603" y="61404"/>
                        <a:pt x="337288" y="59509"/>
                        <a:pt x="342974" y="59509"/>
                      </a:cubicBezTo>
                      <a:close/>
                      <a:moveTo>
                        <a:pt x="212292" y="59508"/>
                      </a:moveTo>
                      <a:cubicBezTo>
                        <a:pt x="218118" y="59508"/>
                        <a:pt x="224250" y="61404"/>
                        <a:pt x="229155" y="65194"/>
                      </a:cubicBezTo>
                      <a:cubicBezTo>
                        <a:pt x="236514" y="75302"/>
                        <a:pt x="236514" y="87936"/>
                        <a:pt x="229155" y="98044"/>
                      </a:cubicBezTo>
                      <a:cubicBezTo>
                        <a:pt x="219344" y="105625"/>
                        <a:pt x="204627" y="105625"/>
                        <a:pt x="197268" y="98044"/>
                      </a:cubicBezTo>
                      <a:cubicBezTo>
                        <a:pt x="187457" y="87936"/>
                        <a:pt x="187457" y="75302"/>
                        <a:pt x="197268" y="65194"/>
                      </a:cubicBezTo>
                      <a:cubicBezTo>
                        <a:pt x="200948" y="61404"/>
                        <a:pt x="206467" y="59508"/>
                        <a:pt x="212292" y="59508"/>
                      </a:cubicBezTo>
                      <a:close/>
                      <a:moveTo>
                        <a:pt x="81726" y="59508"/>
                      </a:moveTo>
                      <a:cubicBezTo>
                        <a:pt x="87675" y="59508"/>
                        <a:pt x="93311" y="61404"/>
                        <a:pt x="97069" y="65194"/>
                      </a:cubicBezTo>
                      <a:cubicBezTo>
                        <a:pt x="107089" y="75302"/>
                        <a:pt x="107089" y="87936"/>
                        <a:pt x="97069" y="98044"/>
                      </a:cubicBezTo>
                      <a:cubicBezTo>
                        <a:pt x="89554" y="105625"/>
                        <a:pt x="74524" y="105625"/>
                        <a:pt x="64504" y="98044"/>
                      </a:cubicBezTo>
                      <a:cubicBezTo>
                        <a:pt x="56989" y="87936"/>
                        <a:pt x="56989" y="75302"/>
                        <a:pt x="64504" y="65194"/>
                      </a:cubicBezTo>
                      <a:cubicBezTo>
                        <a:pt x="69514" y="61404"/>
                        <a:pt x="75776" y="59508"/>
                        <a:pt x="81726" y="59508"/>
                      </a:cubicBezTo>
                      <a:close/>
                      <a:moveTo>
                        <a:pt x="284525" y="1"/>
                      </a:moveTo>
                      <a:cubicBezTo>
                        <a:pt x="290161" y="1"/>
                        <a:pt x="295798" y="1880"/>
                        <a:pt x="299555" y="5637"/>
                      </a:cubicBezTo>
                      <a:cubicBezTo>
                        <a:pt x="309575" y="15657"/>
                        <a:pt x="309575" y="30686"/>
                        <a:pt x="299555" y="38201"/>
                      </a:cubicBezTo>
                      <a:cubicBezTo>
                        <a:pt x="292040" y="48221"/>
                        <a:pt x="277010" y="48221"/>
                        <a:pt x="269495" y="38201"/>
                      </a:cubicBezTo>
                      <a:cubicBezTo>
                        <a:pt x="259475" y="30686"/>
                        <a:pt x="259475" y="15657"/>
                        <a:pt x="269495" y="5637"/>
                      </a:cubicBezTo>
                      <a:cubicBezTo>
                        <a:pt x="273253" y="1880"/>
                        <a:pt x="278889" y="1"/>
                        <a:pt x="284525" y="1"/>
                      </a:cubicBezTo>
                      <a:close/>
                      <a:moveTo>
                        <a:pt x="22545" y="1"/>
                      </a:moveTo>
                      <a:cubicBezTo>
                        <a:pt x="28181" y="1"/>
                        <a:pt x="33817" y="1880"/>
                        <a:pt x="37575" y="5637"/>
                      </a:cubicBezTo>
                      <a:cubicBezTo>
                        <a:pt x="47595" y="15657"/>
                        <a:pt x="47595" y="30686"/>
                        <a:pt x="37575" y="38201"/>
                      </a:cubicBezTo>
                      <a:cubicBezTo>
                        <a:pt x="30060" y="48221"/>
                        <a:pt x="15030" y="48221"/>
                        <a:pt x="7515" y="38201"/>
                      </a:cubicBezTo>
                      <a:cubicBezTo>
                        <a:pt x="-2505" y="30686"/>
                        <a:pt x="-2505" y="15657"/>
                        <a:pt x="7515" y="5637"/>
                      </a:cubicBezTo>
                      <a:cubicBezTo>
                        <a:pt x="11272" y="1880"/>
                        <a:pt x="16909" y="1"/>
                        <a:pt x="22545" y="1"/>
                      </a:cubicBezTo>
                      <a:close/>
                      <a:moveTo>
                        <a:pt x="153535" y="0"/>
                      </a:moveTo>
                      <a:cubicBezTo>
                        <a:pt x="159098" y="0"/>
                        <a:pt x="164660" y="1879"/>
                        <a:pt x="169604" y="5636"/>
                      </a:cubicBezTo>
                      <a:cubicBezTo>
                        <a:pt x="177020" y="15656"/>
                        <a:pt x="177020" y="30685"/>
                        <a:pt x="169604" y="38200"/>
                      </a:cubicBezTo>
                      <a:cubicBezTo>
                        <a:pt x="159716" y="48220"/>
                        <a:pt x="147355" y="48220"/>
                        <a:pt x="137467" y="38200"/>
                      </a:cubicBezTo>
                      <a:cubicBezTo>
                        <a:pt x="130051" y="30685"/>
                        <a:pt x="130051" y="15656"/>
                        <a:pt x="137467" y="5636"/>
                      </a:cubicBezTo>
                      <a:cubicBezTo>
                        <a:pt x="142411" y="1879"/>
                        <a:pt x="147973" y="0"/>
                        <a:pt x="15353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77000">
                      <a:srgbClr val="00FFFF"/>
                    </a:gs>
                  </a:gsLst>
                  <a:lin ang="0" scaled="0"/>
                  <a:tileRect/>
                </a:gradFill>
                <a:ln w="317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95" name="Freeform 5"/>
                <p:cNvSpPr/>
                <p:nvPr/>
              </p:nvSpPr>
              <p:spPr bwMode="auto">
                <a:xfrm flipH="1">
                  <a:off x="-2291201" y="3542051"/>
                  <a:ext cx="419584" cy="408098"/>
                </a:xfrm>
                <a:custGeom>
                  <a:avLst/>
                  <a:gdLst>
                    <a:gd name="T0" fmla="*/ 3 w 168"/>
                    <a:gd name="T1" fmla="*/ 153 h 162"/>
                    <a:gd name="T2" fmla="*/ 78 w 168"/>
                    <a:gd name="T3" fmla="*/ 87 h 162"/>
                    <a:gd name="T4" fmla="*/ 78 w 168"/>
                    <a:gd name="T5" fmla="*/ 75 h 162"/>
                    <a:gd name="T6" fmla="*/ 3 w 168"/>
                    <a:gd name="T7" fmla="*/ 9 h 162"/>
                    <a:gd name="T8" fmla="*/ 6 w 168"/>
                    <a:gd name="T9" fmla="*/ 0 h 162"/>
                    <a:gd name="T10" fmla="*/ 73 w 168"/>
                    <a:gd name="T11" fmla="*/ 0 h 162"/>
                    <a:gd name="T12" fmla="*/ 83 w 168"/>
                    <a:gd name="T13" fmla="*/ 4 h 162"/>
                    <a:gd name="T14" fmla="*/ 164 w 168"/>
                    <a:gd name="T15" fmla="*/ 75 h 162"/>
                    <a:gd name="T16" fmla="*/ 164 w 168"/>
                    <a:gd name="T17" fmla="*/ 87 h 162"/>
                    <a:gd name="T18" fmla="*/ 83 w 168"/>
                    <a:gd name="T19" fmla="*/ 158 h 162"/>
                    <a:gd name="T20" fmla="*/ 73 w 168"/>
                    <a:gd name="T21" fmla="*/ 162 h 162"/>
                    <a:gd name="T22" fmla="*/ 6 w 168"/>
                    <a:gd name="T23" fmla="*/ 162 h 162"/>
                    <a:gd name="T24" fmla="*/ 3 w 168"/>
                    <a:gd name="T25" fmla="*/ 15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8" h="162">
                      <a:moveTo>
                        <a:pt x="3" y="153"/>
                      </a:moveTo>
                      <a:cubicBezTo>
                        <a:pt x="78" y="87"/>
                        <a:pt x="78" y="87"/>
                        <a:pt x="78" y="87"/>
                      </a:cubicBezTo>
                      <a:cubicBezTo>
                        <a:pt x="82" y="84"/>
                        <a:pt x="82" y="78"/>
                        <a:pt x="78" y="75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0" y="6"/>
                        <a:pt x="2" y="0"/>
                        <a:pt x="6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7" y="0"/>
                        <a:pt x="81" y="2"/>
                        <a:pt x="83" y="4"/>
                      </a:cubicBezTo>
                      <a:cubicBezTo>
                        <a:pt x="164" y="75"/>
                        <a:pt x="164" y="75"/>
                        <a:pt x="164" y="75"/>
                      </a:cubicBezTo>
                      <a:cubicBezTo>
                        <a:pt x="168" y="78"/>
                        <a:pt x="168" y="84"/>
                        <a:pt x="164" y="87"/>
                      </a:cubicBezTo>
                      <a:cubicBezTo>
                        <a:pt x="83" y="158"/>
                        <a:pt x="83" y="158"/>
                        <a:pt x="83" y="158"/>
                      </a:cubicBezTo>
                      <a:cubicBezTo>
                        <a:pt x="81" y="160"/>
                        <a:pt x="77" y="162"/>
                        <a:pt x="73" y="162"/>
                      </a:cubicBezTo>
                      <a:cubicBezTo>
                        <a:pt x="6" y="162"/>
                        <a:pt x="6" y="162"/>
                        <a:pt x="6" y="162"/>
                      </a:cubicBezTo>
                      <a:cubicBezTo>
                        <a:pt x="2" y="162"/>
                        <a:pt x="0" y="156"/>
                        <a:pt x="3" y="15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100000">
                      <a:srgbClr val="00FFFF"/>
                    </a:gs>
                  </a:gsLst>
                  <a:lin ang="0" scaled="1"/>
                  <a:tileRect/>
                </a:gradFill>
                <a:ln w="3175">
                  <a:gradFill flip="none" rotWithShape="1">
                    <a:gsLst>
                      <a:gs pos="0">
                        <a:srgbClr val="00FFFF">
                          <a:alpha val="0"/>
                        </a:srgbClr>
                      </a:gs>
                      <a:gs pos="77000">
                        <a:srgbClr val="00FFFF"/>
                      </a:gs>
                    </a:gsLst>
                    <a:lin ang="0" scaled="1"/>
                    <a:tileRect/>
                  </a:gradFill>
                  <a:round/>
                </a:ln>
                <a:effectLst>
                  <a:outerShdw blurRad="152400" sx="102000" sy="102000" algn="ctr" rotWithShape="0">
                    <a:srgbClr val="00FFFF"/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94" name="组合 493"/>
            <p:cNvGrpSpPr/>
            <p:nvPr/>
          </p:nvGrpSpPr>
          <p:grpSpPr>
            <a:xfrm>
              <a:off x="5207257" y="3026555"/>
              <a:ext cx="303638" cy="1921452"/>
              <a:chOff x="3752818" y="3215885"/>
              <a:chExt cx="303638" cy="1921452"/>
            </a:xfrm>
          </p:grpSpPr>
          <p:grpSp>
            <p:nvGrpSpPr>
              <p:cNvPr id="583" name="组合 582"/>
              <p:cNvGrpSpPr/>
              <p:nvPr/>
            </p:nvGrpSpPr>
            <p:grpSpPr>
              <a:xfrm>
                <a:off x="3752818" y="3215885"/>
                <a:ext cx="303638" cy="113614"/>
                <a:chOff x="-2291201" y="3542051"/>
                <a:chExt cx="1090653" cy="408098"/>
              </a:xfrm>
            </p:grpSpPr>
            <p:sp>
              <p:nvSpPr>
                <p:cNvPr id="588" name="Freeform 5"/>
                <p:cNvSpPr/>
                <p:nvPr/>
              </p:nvSpPr>
              <p:spPr bwMode="auto">
                <a:xfrm>
                  <a:off x="-1620132" y="3542051"/>
                  <a:ext cx="419584" cy="408098"/>
                </a:xfrm>
                <a:custGeom>
                  <a:avLst/>
                  <a:gdLst>
                    <a:gd name="T0" fmla="*/ 3 w 168"/>
                    <a:gd name="T1" fmla="*/ 153 h 162"/>
                    <a:gd name="T2" fmla="*/ 78 w 168"/>
                    <a:gd name="T3" fmla="*/ 87 h 162"/>
                    <a:gd name="T4" fmla="*/ 78 w 168"/>
                    <a:gd name="T5" fmla="*/ 75 h 162"/>
                    <a:gd name="T6" fmla="*/ 3 w 168"/>
                    <a:gd name="T7" fmla="*/ 9 h 162"/>
                    <a:gd name="T8" fmla="*/ 6 w 168"/>
                    <a:gd name="T9" fmla="*/ 0 h 162"/>
                    <a:gd name="T10" fmla="*/ 73 w 168"/>
                    <a:gd name="T11" fmla="*/ 0 h 162"/>
                    <a:gd name="T12" fmla="*/ 83 w 168"/>
                    <a:gd name="T13" fmla="*/ 4 h 162"/>
                    <a:gd name="T14" fmla="*/ 164 w 168"/>
                    <a:gd name="T15" fmla="*/ 75 h 162"/>
                    <a:gd name="T16" fmla="*/ 164 w 168"/>
                    <a:gd name="T17" fmla="*/ 87 h 162"/>
                    <a:gd name="T18" fmla="*/ 83 w 168"/>
                    <a:gd name="T19" fmla="*/ 158 h 162"/>
                    <a:gd name="T20" fmla="*/ 73 w 168"/>
                    <a:gd name="T21" fmla="*/ 162 h 162"/>
                    <a:gd name="T22" fmla="*/ 6 w 168"/>
                    <a:gd name="T23" fmla="*/ 162 h 162"/>
                    <a:gd name="T24" fmla="*/ 3 w 168"/>
                    <a:gd name="T25" fmla="*/ 15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8" h="162">
                      <a:moveTo>
                        <a:pt x="3" y="153"/>
                      </a:moveTo>
                      <a:cubicBezTo>
                        <a:pt x="78" y="87"/>
                        <a:pt x="78" y="87"/>
                        <a:pt x="78" y="87"/>
                      </a:cubicBezTo>
                      <a:cubicBezTo>
                        <a:pt x="82" y="84"/>
                        <a:pt x="82" y="78"/>
                        <a:pt x="78" y="75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0" y="6"/>
                        <a:pt x="2" y="0"/>
                        <a:pt x="6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7" y="0"/>
                        <a:pt x="81" y="2"/>
                        <a:pt x="83" y="4"/>
                      </a:cubicBezTo>
                      <a:cubicBezTo>
                        <a:pt x="164" y="75"/>
                        <a:pt x="164" y="75"/>
                        <a:pt x="164" y="75"/>
                      </a:cubicBezTo>
                      <a:cubicBezTo>
                        <a:pt x="168" y="78"/>
                        <a:pt x="168" y="84"/>
                        <a:pt x="164" y="87"/>
                      </a:cubicBezTo>
                      <a:cubicBezTo>
                        <a:pt x="83" y="158"/>
                        <a:pt x="83" y="158"/>
                        <a:pt x="83" y="158"/>
                      </a:cubicBezTo>
                      <a:cubicBezTo>
                        <a:pt x="81" y="160"/>
                        <a:pt x="77" y="162"/>
                        <a:pt x="73" y="162"/>
                      </a:cubicBezTo>
                      <a:cubicBezTo>
                        <a:pt x="6" y="162"/>
                        <a:pt x="6" y="162"/>
                        <a:pt x="6" y="162"/>
                      </a:cubicBezTo>
                      <a:cubicBezTo>
                        <a:pt x="2" y="162"/>
                        <a:pt x="0" y="156"/>
                        <a:pt x="3" y="15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100000">
                      <a:srgbClr val="00FFFF"/>
                    </a:gs>
                  </a:gsLst>
                  <a:lin ang="0" scaled="1"/>
                  <a:tileRect/>
                </a:gradFill>
                <a:ln w="3175">
                  <a:gradFill flip="none" rotWithShape="1">
                    <a:gsLst>
                      <a:gs pos="0">
                        <a:srgbClr val="00FFFF">
                          <a:alpha val="0"/>
                        </a:srgbClr>
                      </a:gs>
                      <a:gs pos="77000">
                        <a:srgbClr val="00FFFF"/>
                      </a:gs>
                    </a:gsLst>
                    <a:lin ang="0" scaled="1"/>
                    <a:tileRect/>
                  </a:gradFill>
                  <a:round/>
                </a:ln>
                <a:effectLst>
                  <a:outerShdw blurRad="152400" sx="102000" sy="102000" algn="ctr" rotWithShape="0">
                    <a:srgbClr val="00FFFF"/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89" name="任意多边形: 形状 588"/>
                <p:cNvSpPr/>
                <p:nvPr/>
              </p:nvSpPr>
              <p:spPr bwMode="auto">
                <a:xfrm>
                  <a:off x="-1992332" y="3543931"/>
                  <a:ext cx="484506" cy="404302"/>
                </a:xfrm>
                <a:custGeom>
                  <a:avLst/>
                  <a:gdLst>
                    <a:gd name="connsiteX0" fmla="*/ 153536 w 484506"/>
                    <a:gd name="connsiteY0" fmla="*/ 357634 h 404302"/>
                    <a:gd name="connsiteX1" fmla="*/ 169605 w 484506"/>
                    <a:gd name="connsiteY1" fmla="*/ 365306 h 404302"/>
                    <a:gd name="connsiteX2" fmla="*/ 169605 w 484506"/>
                    <a:gd name="connsiteY2" fmla="*/ 398549 h 404302"/>
                    <a:gd name="connsiteX3" fmla="*/ 137468 w 484506"/>
                    <a:gd name="connsiteY3" fmla="*/ 398549 h 404302"/>
                    <a:gd name="connsiteX4" fmla="*/ 137468 w 484506"/>
                    <a:gd name="connsiteY4" fmla="*/ 365306 h 404302"/>
                    <a:gd name="connsiteX5" fmla="*/ 153536 w 484506"/>
                    <a:gd name="connsiteY5" fmla="*/ 357634 h 404302"/>
                    <a:gd name="connsiteX6" fmla="*/ 284525 w 484506"/>
                    <a:gd name="connsiteY6" fmla="*/ 357633 h 404302"/>
                    <a:gd name="connsiteX7" fmla="*/ 299555 w 484506"/>
                    <a:gd name="connsiteY7" fmla="*/ 365305 h 404302"/>
                    <a:gd name="connsiteX8" fmla="*/ 299555 w 484506"/>
                    <a:gd name="connsiteY8" fmla="*/ 398548 h 404302"/>
                    <a:gd name="connsiteX9" fmla="*/ 269495 w 484506"/>
                    <a:gd name="connsiteY9" fmla="*/ 398548 h 404302"/>
                    <a:gd name="connsiteX10" fmla="*/ 269495 w 484506"/>
                    <a:gd name="connsiteY10" fmla="*/ 365305 h 404302"/>
                    <a:gd name="connsiteX11" fmla="*/ 284525 w 484506"/>
                    <a:gd name="connsiteY11" fmla="*/ 357633 h 404302"/>
                    <a:gd name="connsiteX12" fmla="*/ 22546 w 484506"/>
                    <a:gd name="connsiteY12" fmla="*/ 357633 h 404302"/>
                    <a:gd name="connsiteX13" fmla="*/ 37576 w 484506"/>
                    <a:gd name="connsiteY13" fmla="*/ 365305 h 404302"/>
                    <a:gd name="connsiteX14" fmla="*/ 37576 w 484506"/>
                    <a:gd name="connsiteY14" fmla="*/ 398548 h 404302"/>
                    <a:gd name="connsiteX15" fmla="*/ 7516 w 484506"/>
                    <a:gd name="connsiteY15" fmla="*/ 398548 h 404302"/>
                    <a:gd name="connsiteX16" fmla="*/ 7516 w 484506"/>
                    <a:gd name="connsiteY16" fmla="*/ 365305 h 404302"/>
                    <a:gd name="connsiteX17" fmla="*/ 22546 w 484506"/>
                    <a:gd name="connsiteY17" fmla="*/ 357633 h 404302"/>
                    <a:gd name="connsiteX18" fmla="*/ 342974 w 484506"/>
                    <a:gd name="connsiteY18" fmla="*/ 299566 h 404302"/>
                    <a:gd name="connsiteX19" fmla="*/ 359399 w 484506"/>
                    <a:gd name="connsiteY19" fmla="*/ 305252 h 404302"/>
                    <a:gd name="connsiteX20" fmla="*/ 359399 w 484506"/>
                    <a:gd name="connsiteY20" fmla="*/ 338102 h 404302"/>
                    <a:gd name="connsiteX21" fmla="*/ 326549 w 484506"/>
                    <a:gd name="connsiteY21" fmla="*/ 338102 h 404302"/>
                    <a:gd name="connsiteX22" fmla="*/ 326549 w 484506"/>
                    <a:gd name="connsiteY22" fmla="*/ 305252 h 404302"/>
                    <a:gd name="connsiteX23" fmla="*/ 342974 w 484506"/>
                    <a:gd name="connsiteY23" fmla="*/ 299566 h 404302"/>
                    <a:gd name="connsiteX24" fmla="*/ 212292 w 484506"/>
                    <a:gd name="connsiteY24" fmla="*/ 299566 h 404302"/>
                    <a:gd name="connsiteX25" fmla="*/ 229155 w 484506"/>
                    <a:gd name="connsiteY25" fmla="*/ 305252 h 404302"/>
                    <a:gd name="connsiteX26" fmla="*/ 229155 w 484506"/>
                    <a:gd name="connsiteY26" fmla="*/ 338102 h 404302"/>
                    <a:gd name="connsiteX27" fmla="*/ 197268 w 484506"/>
                    <a:gd name="connsiteY27" fmla="*/ 338102 h 404302"/>
                    <a:gd name="connsiteX28" fmla="*/ 197268 w 484506"/>
                    <a:gd name="connsiteY28" fmla="*/ 305252 h 404302"/>
                    <a:gd name="connsiteX29" fmla="*/ 212292 w 484506"/>
                    <a:gd name="connsiteY29" fmla="*/ 299566 h 404302"/>
                    <a:gd name="connsiteX30" fmla="*/ 81726 w 484506"/>
                    <a:gd name="connsiteY30" fmla="*/ 299566 h 404302"/>
                    <a:gd name="connsiteX31" fmla="*/ 97069 w 484506"/>
                    <a:gd name="connsiteY31" fmla="*/ 305252 h 404302"/>
                    <a:gd name="connsiteX32" fmla="*/ 97069 w 484506"/>
                    <a:gd name="connsiteY32" fmla="*/ 338102 h 404302"/>
                    <a:gd name="connsiteX33" fmla="*/ 64504 w 484506"/>
                    <a:gd name="connsiteY33" fmla="*/ 338102 h 404302"/>
                    <a:gd name="connsiteX34" fmla="*/ 64504 w 484506"/>
                    <a:gd name="connsiteY34" fmla="*/ 305252 h 404302"/>
                    <a:gd name="connsiteX35" fmla="*/ 81726 w 484506"/>
                    <a:gd name="connsiteY35" fmla="*/ 299566 h 404302"/>
                    <a:gd name="connsiteX36" fmla="*/ 272000 w 484506"/>
                    <a:gd name="connsiteY36" fmla="*/ 239014 h 404302"/>
                    <a:gd name="connsiteX37" fmla="*/ 287030 w 484506"/>
                    <a:gd name="connsiteY37" fmla="*/ 244650 h 404302"/>
                    <a:gd name="connsiteX38" fmla="*/ 287030 w 484506"/>
                    <a:gd name="connsiteY38" fmla="*/ 277214 h 404302"/>
                    <a:gd name="connsiteX39" fmla="*/ 256970 w 484506"/>
                    <a:gd name="connsiteY39" fmla="*/ 277214 h 404302"/>
                    <a:gd name="connsiteX40" fmla="*/ 256970 w 484506"/>
                    <a:gd name="connsiteY40" fmla="*/ 244650 h 404302"/>
                    <a:gd name="connsiteX41" fmla="*/ 272000 w 484506"/>
                    <a:gd name="connsiteY41" fmla="*/ 239014 h 404302"/>
                    <a:gd name="connsiteX42" fmla="*/ 402991 w 484506"/>
                    <a:gd name="connsiteY42" fmla="*/ 239013 h 404302"/>
                    <a:gd name="connsiteX43" fmla="*/ 419059 w 484506"/>
                    <a:gd name="connsiteY43" fmla="*/ 244649 h 404302"/>
                    <a:gd name="connsiteX44" fmla="*/ 419059 w 484506"/>
                    <a:gd name="connsiteY44" fmla="*/ 277213 h 404302"/>
                    <a:gd name="connsiteX45" fmla="*/ 386922 w 484506"/>
                    <a:gd name="connsiteY45" fmla="*/ 277213 h 404302"/>
                    <a:gd name="connsiteX46" fmla="*/ 386922 w 484506"/>
                    <a:gd name="connsiteY46" fmla="*/ 244649 h 404302"/>
                    <a:gd name="connsiteX47" fmla="*/ 402991 w 484506"/>
                    <a:gd name="connsiteY47" fmla="*/ 239013 h 404302"/>
                    <a:gd name="connsiteX48" fmla="*/ 141010 w 484506"/>
                    <a:gd name="connsiteY48" fmla="*/ 239013 h 404302"/>
                    <a:gd name="connsiteX49" fmla="*/ 157079 w 484506"/>
                    <a:gd name="connsiteY49" fmla="*/ 244649 h 404302"/>
                    <a:gd name="connsiteX50" fmla="*/ 157079 w 484506"/>
                    <a:gd name="connsiteY50" fmla="*/ 277213 h 404302"/>
                    <a:gd name="connsiteX51" fmla="*/ 124942 w 484506"/>
                    <a:gd name="connsiteY51" fmla="*/ 277213 h 404302"/>
                    <a:gd name="connsiteX52" fmla="*/ 124942 w 484506"/>
                    <a:gd name="connsiteY52" fmla="*/ 244649 h 404302"/>
                    <a:gd name="connsiteX53" fmla="*/ 141010 w 484506"/>
                    <a:gd name="connsiteY53" fmla="*/ 239013 h 404302"/>
                    <a:gd name="connsiteX54" fmla="*/ 461961 w 484506"/>
                    <a:gd name="connsiteY54" fmla="*/ 179103 h 404302"/>
                    <a:gd name="connsiteX55" fmla="*/ 476991 w 484506"/>
                    <a:gd name="connsiteY55" fmla="*/ 186618 h 404302"/>
                    <a:gd name="connsiteX56" fmla="*/ 476991 w 484506"/>
                    <a:gd name="connsiteY56" fmla="*/ 216677 h 404302"/>
                    <a:gd name="connsiteX57" fmla="*/ 446931 w 484506"/>
                    <a:gd name="connsiteY57" fmla="*/ 216677 h 404302"/>
                    <a:gd name="connsiteX58" fmla="*/ 446931 w 484506"/>
                    <a:gd name="connsiteY58" fmla="*/ 186618 h 404302"/>
                    <a:gd name="connsiteX59" fmla="*/ 461961 w 484506"/>
                    <a:gd name="connsiteY59" fmla="*/ 179103 h 404302"/>
                    <a:gd name="connsiteX60" fmla="*/ 331180 w 484506"/>
                    <a:gd name="connsiteY60" fmla="*/ 179103 h 404302"/>
                    <a:gd name="connsiteX61" fmla="*/ 346523 w 484506"/>
                    <a:gd name="connsiteY61" fmla="*/ 186618 h 404302"/>
                    <a:gd name="connsiteX62" fmla="*/ 346523 w 484506"/>
                    <a:gd name="connsiteY62" fmla="*/ 216677 h 404302"/>
                    <a:gd name="connsiteX63" fmla="*/ 313958 w 484506"/>
                    <a:gd name="connsiteY63" fmla="*/ 216677 h 404302"/>
                    <a:gd name="connsiteX64" fmla="*/ 313958 w 484506"/>
                    <a:gd name="connsiteY64" fmla="*/ 186618 h 404302"/>
                    <a:gd name="connsiteX65" fmla="*/ 331180 w 484506"/>
                    <a:gd name="connsiteY65" fmla="*/ 179103 h 404302"/>
                    <a:gd name="connsiteX66" fmla="*/ 199767 w 484506"/>
                    <a:gd name="connsiteY66" fmla="*/ 179103 h 404302"/>
                    <a:gd name="connsiteX67" fmla="*/ 216630 w 484506"/>
                    <a:gd name="connsiteY67" fmla="*/ 186618 h 404302"/>
                    <a:gd name="connsiteX68" fmla="*/ 216630 w 484506"/>
                    <a:gd name="connsiteY68" fmla="*/ 216677 h 404302"/>
                    <a:gd name="connsiteX69" fmla="*/ 184743 w 484506"/>
                    <a:gd name="connsiteY69" fmla="*/ 216677 h 404302"/>
                    <a:gd name="connsiteX70" fmla="*/ 184743 w 484506"/>
                    <a:gd name="connsiteY70" fmla="*/ 186618 h 404302"/>
                    <a:gd name="connsiteX71" fmla="*/ 199767 w 484506"/>
                    <a:gd name="connsiteY71" fmla="*/ 179103 h 404302"/>
                    <a:gd name="connsiteX72" fmla="*/ 402991 w 484506"/>
                    <a:gd name="connsiteY72" fmla="*/ 118568 h 404302"/>
                    <a:gd name="connsiteX73" fmla="*/ 419059 w 484506"/>
                    <a:gd name="connsiteY73" fmla="*/ 126083 h 404302"/>
                    <a:gd name="connsiteX74" fmla="*/ 419059 w 484506"/>
                    <a:gd name="connsiteY74" fmla="*/ 158647 h 404302"/>
                    <a:gd name="connsiteX75" fmla="*/ 386922 w 484506"/>
                    <a:gd name="connsiteY75" fmla="*/ 158647 h 404302"/>
                    <a:gd name="connsiteX76" fmla="*/ 386922 w 484506"/>
                    <a:gd name="connsiteY76" fmla="*/ 126083 h 404302"/>
                    <a:gd name="connsiteX77" fmla="*/ 402991 w 484506"/>
                    <a:gd name="connsiteY77" fmla="*/ 118568 h 404302"/>
                    <a:gd name="connsiteX78" fmla="*/ 141010 w 484506"/>
                    <a:gd name="connsiteY78" fmla="*/ 118568 h 404302"/>
                    <a:gd name="connsiteX79" fmla="*/ 157079 w 484506"/>
                    <a:gd name="connsiteY79" fmla="*/ 126083 h 404302"/>
                    <a:gd name="connsiteX80" fmla="*/ 157079 w 484506"/>
                    <a:gd name="connsiteY80" fmla="*/ 158647 h 404302"/>
                    <a:gd name="connsiteX81" fmla="*/ 124942 w 484506"/>
                    <a:gd name="connsiteY81" fmla="*/ 158647 h 404302"/>
                    <a:gd name="connsiteX82" fmla="*/ 124942 w 484506"/>
                    <a:gd name="connsiteY82" fmla="*/ 126083 h 404302"/>
                    <a:gd name="connsiteX83" fmla="*/ 141010 w 484506"/>
                    <a:gd name="connsiteY83" fmla="*/ 118568 h 404302"/>
                    <a:gd name="connsiteX84" fmla="*/ 272000 w 484506"/>
                    <a:gd name="connsiteY84" fmla="*/ 118567 h 404302"/>
                    <a:gd name="connsiteX85" fmla="*/ 287030 w 484506"/>
                    <a:gd name="connsiteY85" fmla="*/ 126082 h 404302"/>
                    <a:gd name="connsiteX86" fmla="*/ 287030 w 484506"/>
                    <a:gd name="connsiteY86" fmla="*/ 158646 h 404302"/>
                    <a:gd name="connsiteX87" fmla="*/ 256970 w 484506"/>
                    <a:gd name="connsiteY87" fmla="*/ 158646 h 404302"/>
                    <a:gd name="connsiteX88" fmla="*/ 256970 w 484506"/>
                    <a:gd name="connsiteY88" fmla="*/ 126082 h 404302"/>
                    <a:gd name="connsiteX89" fmla="*/ 272000 w 484506"/>
                    <a:gd name="connsiteY89" fmla="*/ 118567 h 404302"/>
                    <a:gd name="connsiteX90" fmla="*/ 342974 w 484506"/>
                    <a:gd name="connsiteY90" fmla="*/ 59509 h 404302"/>
                    <a:gd name="connsiteX91" fmla="*/ 359399 w 484506"/>
                    <a:gd name="connsiteY91" fmla="*/ 65195 h 404302"/>
                    <a:gd name="connsiteX92" fmla="*/ 359399 w 484506"/>
                    <a:gd name="connsiteY92" fmla="*/ 98045 h 404302"/>
                    <a:gd name="connsiteX93" fmla="*/ 326549 w 484506"/>
                    <a:gd name="connsiteY93" fmla="*/ 98045 h 404302"/>
                    <a:gd name="connsiteX94" fmla="*/ 326549 w 484506"/>
                    <a:gd name="connsiteY94" fmla="*/ 65195 h 404302"/>
                    <a:gd name="connsiteX95" fmla="*/ 342974 w 484506"/>
                    <a:gd name="connsiteY95" fmla="*/ 59509 h 404302"/>
                    <a:gd name="connsiteX96" fmla="*/ 212292 w 484506"/>
                    <a:gd name="connsiteY96" fmla="*/ 59508 h 404302"/>
                    <a:gd name="connsiteX97" fmla="*/ 229155 w 484506"/>
                    <a:gd name="connsiteY97" fmla="*/ 65194 h 404302"/>
                    <a:gd name="connsiteX98" fmla="*/ 229155 w 484506"/>
                    <a:gd name="connsiteY98" fmla="*/ 98044 h 404302"/>
                    <a:gd name="connsiteX99" fmla="*/ 197268 w 484506"/>
                    <a:gd name="connsiteY99" fmla="*/ 98044 h 404302"/>
                    <a:gd name="connsiteX100" fmla="*/ 197268 w 484506"/>
                    <a:gd name="connsiteY100" fmla="*/ 65194 h 404302"/>
                    <a:gd name="connsiteX101" fmla="*/ 212292 w 484506"/>
                    <a:gd name="connsiteY101" fmla="*/ 59508 h 404302"/>
                    <a:gd name="connsiteX102" fmla="*/ 81726 w 484506"/>
                    <a:gd name="connsiteY102" fmla="*/ 59508 h 404302"/>
                    <a:gd name="connsiteX103" fmla="*/ 97069 w 484506"/>
                    <a:gd name="connsiteY103" fmla="*/ 65194 h 404302"/>
                    <a:gd name="connsiteX104" fmla="*/ 97069 w 484506"/>
                    <a:gd name="connsiteY104" fmla="*/ 98044 h 404302"/>
                    <a:gd name="connsiteX105" fmla="*/ 64504 w 484506"/>
                    <a:gd name="connsiteY105" fmla="*/ 98044 h 404302"/>
                    <a:gd name="connsiteX106" fmla="*/ 64504 w 484506"/>
                    <a:gd name="connsiteY106" fmla="*/ 65194 h 404302"/>
                    <a:gd name="connsiteX107" fmla="*/ 81726 w 484506"/>
                    <a:gd name="connsiteY107" fmla="*/ 59508 h 404302"/>
                    <a:gd name="connsiteX108" fmla="*/ 284525 w 484506"/>
                    <a:gd name="connsiteY108" fmla="*/ 1 h 404302"/>
                    <a:gd name="connsiteX109" fmla="*/ 299555 w 484506"/>
                    <a:gd name="connsiteY109" fmla="*/ 5637 h 404302"/>
                    <a:gd name="connsiteX110" fmla="*/ 299555 w 484506"/>
                    <a:gd name="connsiteY110" fmla="*/ 38201 h 404302"/>
                    <a:gd name="connsiteX111" fmla="*/ 269495 w 484506"/>
                    <a:gd name="connsiteY111" fmla="*/ 38201 h 404302"/>
                    <a:gd name="connsiteX112" fmla="*/ 269495 w 484506"/>
                    <a:gd name="connsiteY112" fmla="*/ 5637 h 404302"/>
                    <a:gd name="connsiteX113" fmla="*/ 284525 w 484506"/>
                    <a:gd name="connsiteY113" fmla="*/ 1 h 404302"/>
                    <a:gd name="connsiteX114" fmla="*/ 22545 w 484506"/>
                    <a:gd name="connsiteY114" fmla="*/ 1 h 404302"/>
                    <a:gd name="connsiteX115" fmla="*/ 37575 w 484506"/>
                    <a:gd name="connsiteY115" fmla="*/ 5637 h 404302"/>
                    <a:gd name="connsiteX116" fmla="*/ 37575 w 484506"/>
                    <a:gd name="connsiteY116" fmla="*/ 38201 h 404302"/>
                    <a:gd name="connsiteX117" fmla="*/ 7515 w 484506"/>
                    <a:gd name="connsiteY117" fmla="*/ 38201 h 404302"/>
                    <a:gd name="connsiteX118" fmla="*/ 7515 w 484506"/>
                    <a:gd name="connsiteY118" fmla="*/ 5637 h 404302"/>
                    <a:gd name="connsiteX119" fmla="*/ 22545 w 484506"/>
                    <a:gd name="connsiteY119" fmla="*/ 1 h 404302"/>
                    <a:gd name="connsiteX120" fmla="*/ 153535 w 484506"/>
                    <a:gd name="connsiteY120" fmla="*/ 0 h 404302"/>
                    <a:gd name="connsiteX121" fmla="*/ 169604 w 484506"/>
                    <a:gd name="connsiteY121" fmla="*/ 5636 h 404302"/>
                    <a:gd name="connsiteX122" fmla="*/ 169604 w 484506"/>
                    <a:gd name="connsiteY122" fmla="*/ 38200 h 404302"/>
                    <a:gd name="connsiteX123" fmla="*/ 137467 w 484506"/>
                    <a:gd name="connsiteY123" fmla="*/ 38200 h 404302"/>
                    <a:gd name="connsiteX124" fmla="*/ 137467 w 484506"/>
                    <a:gd name="connsiteY124" fmla="*/ 5636 h 404302"/>
                    <a:gd name="connsiteX125" fmla="*/ 153535 w 484506"/>
                    <a:gd name="connsiteY125" fmla="*/ 0 h 40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</a:cxnLst>
                  <a:rect l="l" t="t" r="r" b="b"/>
                  <a:pathLst>
                    <a:path w="484506" h="404302">
                      <a:moveTo>
                        <a:pt x="153536" y="357634"/>
                      </a:moveTo>
                      <a:cubicBezTo>
                        <a:pt x="159099" y="357634"/>
                        <a:pt x="164661" y="360191"/>
                        <a:pt x="169605" y="365306"/>
                      </a:cubicBezTo>
                      <a:cubicBezTo>
                        <a:pt x="177021" y="372977"/>
                        <a:pt x="177021" y="388320"/>
                        <a:pt x="169605" y="398549"/>
                      </a:cubicBezTo>
                      <a:cubicBezTo>
                        <a:pt x="159717" y="406220"/>
                        <a:pt x="147356" y="406220"/>
                        <a:pt x="137468" y="398549"/>
                      </a:cubicBezTo>
                      <a:cubicBezTo>
                        <a:pt x="130052" y="388320"/>
                        <a:pt x="130052" y="372977"/>
                        <a:pt x="137468" y="365306"/>
                      </a:cubicBezTo>
                      <a:cubicBezTo>
                        <a:pt x="142412" y="360191"/>
                        <a:pt x="147974" y="357634"/>
                        <a:pt x="153536" y="357634"/>
                      </a:cubicBezTo>
                      <a:close/>
                      <a:moveTo>
                        <a:pt x="284525" y="357633"/>
                      </a:moveTo>
                      <a:cubicBezTo>
                        <a:pt x="290161" y="357633"/>
                        <a:pt x="295798" y="360190"/>
                        <a:pt x="299555" y="365305"/>
                      </a:cubicBezTo>
                      <a:cubicBezTo>
                        <a:pt x="309575" y="372976"/>
                        <a:pt x="309575" y="388319"/>
                        <a:pt x="299555" y="398548"/>
                      </a:cubicBezTo>
                      <a:cubicBezTo>
                        <a:pt x="292040" y="406219"/>
                        <a:pt x="277010" y="406219"/>
                        <a:pt x="269495" y="398548"/>
                      </a:cubicBezTo>
                      <a:cubicBezTo>
                        <a:pt x="259475" y="388319"/>
                        <a:pt x="259475" y="372976"/>
                        <a:pt x="269495" y="365305"/>
                      </a:cubicBezTo>
                      <a:cubicBezTo>
                        <a:pt x="273253" y="360190"/>
                        <a:pt x="278889" y="357633"/>
                        <a:pt x="284525" y="357633"/>
                      </a:cubicBezTo>
                      <a:close/>
                      <a:moveTo>
                        <a:pt x="22546" y="357633"/>
                      </a:moveTo>
                      <a:cubicBezTo>
                        <a:pt x="28182" y="357633"/>
                        <a:pt x="33818" y="360190"/>
                        <a:pt x="37576" y="365305"/>
                      </a:cubicBezTo>
                      <a:cubicBezTo>
                        <a:pt x="47596" y="372976"/>
                        <a:pt x="47596" y="388319"/>
                        <a:pt x="37576" y="398548"/>
                      </a:cubicBezTo>
                      <a:cubicBezTo>
                        <a:pt x="30061" y="406219"/>
                        <a:pt x="15031" y="406219"/>
                        <a:pt x="7516" y="398548"/>
                      </a:cubicBezTo>
                      <a:cubicBezTo>
                        <a:pt x="-2504" y="388319"/>
                        <a:pt x="-2504" y="372976"/>
                        <a:pt x="7516" y="365305"/>
                      </a:cubicBezTo>
                      <a:cubicBezTo>
                        <a:pt x="11273" y="360190"/>
                        <a:pt x="16910" y="357633"/>
                        <a:pt x="22546" y="357633"/>
                      </a:cubicBezTo>
                      <a:close/>
                      <a:moveTo>
                        <a:pt x="342974" y="299566"/>
                      </a:moveTo>
                      <a:cubicBezTo>
                        <a:pt x="348660" y="299566"/>
                        <a:pt x="354345" y="301462"/>
                        <a:pt x="359399" y="305252"/>
                      </a:cubicBezTo>
                      <a:cubicBezTo>
                        <a:pt x="366980" y="315360"/>
                        <a:pt x="366980" y="327994"/>
                        <a:pt x="359399" y="338102"/>
                      </a:cubicBezTo>
                      <a:cubicBezTo>
                        <a:pt x="349291" y="345683"/>
                        <a:pt x="336657" y="345683"/>
                        <a:pt x="326549" y="338102"/>
                      </a:cubicBezTo>
                      <a:cubicBezTo>
                        <a:pt x="318968" y="327994"/>
                        <a:pt x="318968" y="315360"/>
                        <a:pt x="326549" y="305252"/>
                      </a:cubicBezTo>
                      <a:cubicBezTo>
                        <a:pt x="331603" y="301462"/>
                        <a:pt x="337289" y="299566"/>
                        <a:pt x="342974" y="299566"/>
                      </a:cubicBezTo>
                      <a:close/>
                      <a:moveTo>
                        <a:pt x="212292" y="299566"/>
                      </a:moveTo>
                      <a:cubicBezTo>
                        <a:pt x="218118" y="299566"/>
                        <a:pt x="224250" y="301462"/>
                        <a:pt x="229155" y="305252"/>
                      </a:cubicBezTo>
                      <a:cubicBezTo>
                        <a:pt x="236514" y="315360"/>
                        <a:pt x="236514" y="327994"/>
                        <a:pt x="229155" y="338102"/>
                      </a:cubicBezTo>
                      <a:cubicBezTo>
                        <a:pt x="219344" y="345683"/>
                        <a:pt x="204627" y="345683"/>
                        <a:pt x="197268" y="338102"/>
                      </a:cubicBezTo>
                      <a:cubicBezTo>
                        <a:pt x="187457" y="327994"/>
                        <a:pt x="187457" y="315360"/>
                        <a:pt x="197268" y="305252"/>
                      </a:cubicBezTo>
                      <a:cubicBezTo>
                        <a:pt x="200948" y="301462"/>
                        <a:pt x="206467" y="299566"/>
                        <a:pt x="212292" y="299566"/>
                      </a:cubicBezTo>
                      <a:close/>
                      <a:moveTo>
                        <a:pt x="81726" y="299566"/>
                      </a:moveTo>
                      <a:cubicBezTo>
                        <a:pt x="87675" y="299566"/>
                        <a:pt x="93311" y="301462"/>
                        <a:pt x="97069" y="305252"/>
                      </a:cubicBezTo>
                      <a:cubicBezTo>
                        <a:pt x="107089" y="315360"/>
                        <a:pt x="107089" y="327994"/>
                        <a:pt x="97069" y="338102"/>
                      </a:cubicBezTo>
                      <a:cubicBezTo>
                        <a:pt x="89554" y="345683"/>
                        <a:pt x="74524" y="345683"/>
                        <a:pt x="64504" y="338102"/>
                      </a:cubicBezTo>
                      <a:cubicBezTo>
                        <a:pt x="56989" y="327994"/>
                        <a:pt x="56989" y="315360"/>
                        <a:pt x="64504" y="305252"/>
                      </a:cubicBezTo>
                      <a:cubicBezTo>
                        <a:pt x="69514" y="301462"/>
                        <a:pt x="75776" y="299566"/>
                        <a:pt x="81726" y="299566"/>
                      </a:cubicBezTo>
                      <a:close/>
                      <a:moveTo>
                        <a:pt x="272000" y="239014"/>
                      </a:moveTo>
                      <a:cubicBezTo>
                        <a:pt x="277636" y="239014"/>
                        <a:pt x="283273" y="240893"/>
                        <a:pt x="287030" y="244650"/>
                      </a:cubicBezTo>
                      <a:cubicBezTo>
                        <a:pt x="297050" y="254670"/>
                        <a:pt x="297050" y="269699"/>
                        <a:pt x="287030" y="277214"/>
                      </a:cubicBezTo>
                      <a:cubicBezTo>
                        <a:pt x="279515" y="287234"/>
                        <a:pt x="264485" y="287234"/>
                        <a:pt x="256970" y="277214"/>
                      </a:cubicBezTo>
                      <a:cubicBezTo>
                        <a:pt x="246950" y="269699"/>
                        <a:pt x="246950" y="254670"/>
                        <a:pt x="256970" y="244650"/>
                      </a:cubicBezTo>
                      <a:cubicBezTo>
                        <a:pt x="260728" y="240893"/>
                        <a:pt x="266364" y="239014"/>
                        <a:pt x="272000" y="239014"/>
                      </a:cubicBezTo>
                      <a:close/>
                      <a:moveTo>
                        <a:pt x="402991" y="239013"/>
                      </a:moveTo>
                      <a:cubicBezTo>
                        <a:pt x="408553" y="239013"/>
                        <a:pt x="414115" y="240891"/>
                        <a:pt x="419059" y="244649"/>
                      </a:cubicBezTo>
                      <a:cubicBezTo>
                        <a:pt x="426475" y="254669"/>
                        <a:pt x="426475" y="269698"/>
                        <a:pt x="419059" y="277213"/>
                      </a:cubicBezTo>
                      <a:cubicBezTo>
                        <a:pt x="409171" y="287233"/>
                        <a:pt x="396810" y="287233"/>
                        <a:pt x="386922" y="277213"/>
                      </a:cubicBezTo>
                      <a:cubicBezTo>
                        <a:pt x="379506" y="269698"/>
                        <a:pt x="379506" y="254669"/>
                        <a:pt x="386922" y="244649"/>
                      </a:cubicBezTo>
                      <a:cubicBezTo>
                        <a:pt x="391866" y="240891"/>
                        <a:pt x="397428" y="239013"/>
                        <a:pt x="402991" y="239013"/>
                      </a:cubicBezTo>
                      <a:close/>
                      <a:moveTo>
                        <a:pt x="141010" y="239013"/>
                      </a:moveTo>
                      <a:cubicBezTo>
                        <a:pt x="146573" y="239013"/>
                        <a:pt x="152135" y="240892"/>
                        <a:pt x="157079" y="244649"/>
                      </a:cubicBezTo>
                      <a:cubicBezTo>
                        <a:pt x="164495" y="254669"/>
                        <a:pt x="164495" y="269698"/>
                        <a:pt x="157079" y="277213"/>
                      </a:cubicBezTo>
                      <a:cubicBezTo>
                        <a:pt x="147191" y="287233"/>
                        <a:pt x="134830" y="287233"/>
                        <a:pt x="124942" y="277213"/>
                      </a:cubicBezTo>
                      <a:cubicBezTo>
                        <a:pt x="117526" y="269698"/>
                        <a:pt x="117526" y="254669"/>
                        <a:pt x="124942" y="244649"/>
                      </a:cubicBezTo>
                      <a:cubicBezTo>
                        <a:pt x="129886" y="240892"/>
                        <a:pt x="135448" y="239013"/>
                        <a:pt x="141010" y="239013"/>
                      </a:cubicBezTo>
                      <a:close/>
                      <a:moveTo>
                        <a:pt x="461961" y="179103"/>
                      </a:moveTo>
                      <a:cubicBezTo>
                        <a:pt x="467597" y="179103"/>
                        <a:pt x="473234" y="181608"/>
                        <a:pt x="476991" y="186618"/>
                      </a:cubicBezTo>
                      <a:cubicBezTo>
                        <a:pt x="487011" y="194133"/>
                        <a:pt x="487011" y="209162"/>
                        <a:pt x="476991" y="216677"/>
                      </a:cubicBezTo>
                      <a:cubicBezTo>
                        <a:pt x="469476" y="226697"/>
                        <a:pt x="454446" y="226697"/>
                        <a:pt x="446931" y="216677"/>
                      </a:cubicBezTo>
                      <a:cubicBezTo>
                        <a:pt x="436911" y="209162"/>
                        <a:pt x="436911" y="194133"/>
                        <a:pt x="446931" y="186618"/>
                      </a:cubicBezTo>
                      <a:cubicBezTo>
                        <a:pt x="450689" y="181608"/>
                        <a:pt x="456325" y="179103"/>
                        <a:pt x="461961" y="179103"/>
                      </a:cubicBezTo>
                      <a:close/>
                      <a:moveTo>
                        <a:pt x="331180" y="179103"/>
                      </a:moveTo>
                      <a:cubicBezTo>
                        <a:pt x="337129" y="179103"/>
                        <a:pt x="342766" y="181608"/>
                        <a:pt x="346523" y="186618"/>
                      </a:cubicBezTo>
                      <a:cubicBezTo>
                        <a:pt x="356543" y="194133"/>
                        <a:pt x="356543" y="209162"/>
                        <a:pt x="346523" y="216677"/>
                      </a:cubicBezTo>
                      <a:cubicBezTo>
                        <a:pt x="339008" y="226697"/>
                        <a:pt x="323978" y="226697"/>
                        <a:pt x="313958" y="216677"/>
                      </a:cubicBezTo>
                      <a:cubicBezTo>
                        <a:pt x="306443" y="209162"/>
                        <a:pt x="306443" y="194133"/>
                        <a:pt x="313958" y="186618"/>
                      </a:cubicBezTo>
                      <a:cubicBezTo>
                        <a:pt x="318968" y="181608"/>
                        <a:pt x="325231" y="179103"/>
                        <a:pt x="331180" y="179103"/>
                      </a:cubicBezTo>
                      <a:close/>
                      <a:moveTo>
                        <a:pt x="199767" y="179103"/>
                      </a:moveTo>
                      <a:cubicBezTo>
                        <a:pt x="205593" y="179103"/>
                        <a:pt x="211725" y="181608"/>
                        <a:pt x="216630" y="186618"/>
                      </a:cubicBezTo>
                      <a:cubicBezTo>
                        <a:pt x="223989" y="194133"/>
                        <a:pt x="223989" y="209162"/>
                        <a:pt x="216630" y="216677"/>
                      </a:cubicBezTo>
                      <a:cubicBezTo>
                        <a:pt x="206819" y="226697"/>
                        <a:pt x="192102" y="226697"/>
                        <a:pt x="184743" y="216677"/>
                      </a:cubicBezTo>
                      <a:cubicBezTo>
                        <a:pt x="174932" y="209162"/>
                        <a:pt x="174932" y="194133"/>
                        <a:pt x="184743" y="186618"/>
                      </a:cubicBezTo>
                      <a:cubicBezTo>
                        <a:pt x="188423" y="181608"/>
                        <a:pt x="193942" y="179103"/>
                        <a:pt x="199767" y="179103"/>
                      </a:cubicBezTo>
                      <a:close/>
                      <a:moveTo>
                        <a:pt x="402991" y="118568"/>
                      </a:moveTo>
                      <a:cubicBezTo>
                        <a:pt x="408553" y="118568"/>
                        <a:pt x="414115" y="121073"/>
                        <a:pt x="419059" y="126083"/>
                      </a:cubicBezTo>
                      <a:cubicBezTo>
                        <a:pt x="426475" y="133598"/>
                        <a:pt x="426475" y="148627"/>
                        <a:pt x="419059" y="158647"/>
                      </a:cubicBezTo>
                      <a:cubicBezTo>
                        <a:pt x="409171" y="166162"/>
                        <a:pt x="396810" y="166162"/>
                        <a:pt x="386922" y="158647"/>
                      </a:cubicBezTo>
                      <a:cubicBezTo>
                        <a:pt x="379506" y="148627"/>
                        <a:pt x="379506" y="133598"/>
                        <a:pt x="386922" y="126083"/>
                      </a:cubicBezTo>
                      <a:cubicBezTo>
                        <a:pt x="391866" y="121073"/>
                        <a:pt x="397429" y="118568"/>
                        <a:pt x="402991" y="118568"/>
                      </a:cubicBezTo>
                      <a:close/>
                      <a:moveTo>
                        <a:pt x="141010" y="118568"/>
                      </a:moveTo>
                      <a:cubicBezTo>
                        <a:pt x="146573" y="118568"/>
                        <a:pt x="152135" y="121073"/>
                        <a:pt x="157079" y="126083"/>
                      </a:cubicBezTo>
                      <a:cubicBezTo>
                        <a:pt x="164495" y="133598"/>
                        <a:pt x="164495" y="148627"/>
                        <a:pt x="157079" y="158647"/>
                      </a:cubicBezTo>
                      <a:cubicBezTo>
                        <a:pt x="147191" y="166162"/>
                        <a:pt x="134830" y="166162"/>
                        <a:pt x="124942" y="158647"/>
                      </a:cubicBezTo>
                      <a:cubicBezTo>
                        <a:pt x="117526" y="148627"/>
                        <a:pt x="117526" y="133598"/>
                        <a:pt x="124942" y="126083"/>
                      </a:cubicBezTo>
                      <a:cubicBezTo>
                        <a:pt x="129886" y="121073"/>
                        <a:pt x="135448" y="118568"/>
                        <a:pt x="141010" y="118568"/>
                      </a:cubicBezTo>
                      <a:close/>
                      <a:moveTo>
                        <a:pt x="272000" y="118567"/>
                      </a:moveTo>
                      <a:cubicBezTo>
                        <a:pt x="277636" y="118567"/>
                        <a:pt x="283273" y="121072"/>
                        <a:pt x="287030" y="126082"/>
                      </a:cubicBezTo>
                      <a:cubicBezTo>
                        <a:pt x="297050" y="133597"/>
                        <a:pt x="297050" y="148626"/>
                        <a:pt x="287030" y="158646"/>
                      </a:cubicBezTo>
                      <a:cubicBezTo>
                        <a:pt x="279515" y="166161"/>
                        <a:pt x="264485" y="166161"/>
                        <a:pt x="256970" y="158646"/>
                      </a:cubicBezTo>
                      <a:cubicBezTo>
                        <a:pt x="246950" y="148626"/>
                        <a:pt x="246950" y="133597"/>
                        <a:pt x="256970" y="126082"/>
                      </a:cubicBezTo>
                      <a:cubicBezTo>
                        <a:pt x="260728" y="121072"/>
                        <a:pt x="266364" y="118567"/>
                        <a:pt x="272000" y="118567"/>
                      </a:cubicBezTo>
                      <a:close/>
                      <a:moveTo>
                        <a:pt x="342974" y="59509"/>
                      </a:moveTo>
                      <a:cubicBezTo>
                        <a:pt x="348660" y="59509"/>
                        <a:pt x="354345" y="61404"/>
                        <a:pt x="359399" y="65195"/>
                      </a:cubicBezTo>
                      <a:cubicBezTo>
                        <a:pt x="366980" y="75303"/>
                        <a:pt x="366980" y="87937"/>
                        <a:pt x="359399" y="98045"/>
                      </a:cubicBezTo>
                      <a:cubicBezTo>
                        <a:pt x="349291" y="105626"/>
                        <a:pt x="336657" y="105626"/>
                        <a:pt x="326549" y="98045"/>
                      </a:cubicBezTo>
                      <a:cubicBezTo>
                        <a:pt x="318968" y="87937"/>
                        <a:pt x="318968" y="75303"/>
                        <a:pt x="326549" y="65195"/>
                      </a:cubicBezTo>
                      <a:cubicBezTo>
                        <a:pt x="331603" y="61404"/>
                        <a:pt x="337288" y="59509"/>
                        <a:pt x="342974" y="59509"/>
                      </a:cubicBezTo>
                      <a:close/>
                      <a:moveTo>
                        <a:pt x="212292" y="59508"/>
                      </a:moveTo>
                      <a:cubicBezTo>
                        <a:pt x="218118" y="59508"/>
                        <a:pt x="224250" y="61404"/>
                        <a:pt x="229155" y="65194"/>
                      </a:cubicBezTo>
                      <a:cubicBezTo>
                        <a:pt x="236514" y="75302"/>
                        <a:pt x="236514" y="87936"/>
                        <a:pt x="229155" y="98044"/>
                      </a:cubicBezTo>
                      <a:cubicBezTo>
                        <a:pt x="219344" y="105625"/>
                        <a:pt x="204627" y="105625"/>
                        <a:pt x="197268" y="98044"/>
                      </a:cubicBezTo>
                      <a:cubicBezTo>
                        <a:pt x="187457" y="87936"/>
                        <a:pt x="187457" y="75302"/>
                        <a:pt x="197268" y="65194"/>
                      </a:cubicBezTo>
                      <a:cubicBezTo>
                        <a:pt x="200948" y="61404"/>
                        <a:pt x="206467" y="59508"/>
                        <a:pt x="212292" y="59508"/>
                      </a:cubicBezTo>
                      <a:close/>
                      <a:moveTo>
                        <a:pt x="81726" y="59508"/>
                      </a:moveTo>
                      <a:cubicBezTo>
                        <a:pt x="87675" y="59508"/>
                        <a:pt x="93311" y="61404"/>
                        <a:pt x="97069" y="65194"/>
                      </a:cubicBezTo>
                      <a:cubicBezTo>
                        <a:pt x="107089" y="75302"/>
                        <a:pt x="107089" y="87936"/>
                        <a:pt x="97069" y="98044"/>
                      </a:cubicBezTo>
                      <a:cubicBezTo>
                        <a:pt x="89554" y="105625"/>
                        <a:pt x="74524" y="105625"/>
                        <a:pt x="64504" y="98044"/>
                      </a:cubicBezTo>
                      <a:cubicBezTo>
                        <a:pt x="56989" y="87936"/>
                        <a:pt x="56989" y="75302"/>
                        <a:pt x="64504" y="65194"/>
                      </a:cubicBezTo>
                      <a:cubicBezTo>
                        <a:pt x="69514" y="61404"/>
                        <a:pt x="75776" y="59508"/>
                        <a:pt x="81726" y="59508"/>
                      </a:cubicBezTo>
                      <a:close/>
                      <a:moveTo>
                        <a:pt x="284525" y="1"/>
                      </a:moveTo>
                      <a:cubicBezTo>
                        <a:pt x="290161" y="1"/>
                        <a:pt x="295798" y="1880"/>
                        <a:pt x="299555" y="5637"/>
                      </a:cubicBezTo>
                      <a:cubicBezTo>
                        <a:pt x="309575" y="15657"/>
                        <a:pt x="309575" y="30686"/>
                        <a:pt x="299555" y="38201"/>
                      </a:cubicBezTo>
                      <a:cubicBezTo>
                        <a:pt x="292040" y="48221"/>
                        <a:pt x="277010" y="48221"/>
                        <a:pt x="269495" y="38201"/>
                      </a:cubicBezTo>
                      <a:cubicBezTo>
                        <a:pt x="259475" y="30686"/>
                        <a:pt x="259475" y="15657"/>
                        <a:pt x="269495" y="5637"/>
                      </a:cubicBezTo>
                      <a:cubicBezTo>
                        <a:pt x="273253" y="1880"/>
                        <a:pt x="278889" y="1"/>
                        <a:pt x="284525" y="1"/>
                      </a:cubicBezTo>
                      <a:close/>
                      <a:moveTo>
                        <a:pt x="22545" y="1"/>
                      </a:moveTo>
                      <a:cubicBezTo>
                        <a:pt x="28181" y="1"/>
                        <a:pt x="33817" y="1880"/>
                        <a:pt x="37575" y="5637"/>
                      </a:cubicBezTo>
                      <a:cubicBezTo>
                        <a:pt x="47595" y="15657"/>
                        <a:pt x="47595" y="30686"/>
                        <a:pt x="37575" y="38201"/>
                      </a:cubicBezTo>
                      <a:cubicBezTo>
                        <a:pt x="30060" y="48221"/>
                        <a:pt x="15030" y="48221"/>
                        <a:pt x="7515" y="38201"/>
                      </a:cubicBezTo>
                      <a:cubicBezTo>
                        <a:pt x="-2505" y="30686"/>
                        <a:pt x="-2505" y="15657"/>
                        <a:pt x="7515" y="5637"/>
                      </a:cubicBezTo>
                      <a:cubicBezTo>
                        <a:pt x="11272" y="1880"/>
                        <a:pt x="16909" y="1"/>
                        <a:pt x="22545" y="1"/>
                      </a:cubicBezTo>
                      <a:close/>
                      <a:moveTo>
                        <a:pt x="153535" y="0"/>
                      </a:moveTo>
                      <a:cubicBezTo>
                        <a:pt x="159098" y="0"/>
                        <a:pt x="164660" y="1879"/>
                        <a:pt x="169604" y="5636"/>
                      </a:cubicBezTo>
                      <a:cubicBezTo>
                        <a:pt x="177020" y="15656"/>
                        <a:pt x="177020" y="30685"/>
                        <a:pt x="169604" y="38200"/>
                      </a:cubicBezTo>
                      <a:cubicBezTo>
                        <a:pt x="159716" y="48220"/>
                        <a:pt x="147355" y="48220"/>
                        <a:pt x="137467" y="38200"/>
                      </a:cubicBezTo>
                      <a:cubicBezTo>
                        <a:pt x="130051" y="30685"/>
                        <a:pt x="130051" y="15656"/>
                        <a:pt x="137467" y="5636"/>
                      </a:cubicBezTo>
                      <a:cubicBezTo>
                        <a:pt x="142411" y="1879"/>
                        <a:pt x="147973" y="0"/>
                        <a:pt x="15353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77000">
                      <a:srgbClr val="00FFFF"/>
                    </a:gs>
                  </a:gsLst>
                  <a:lin ang="0" scaled="0"/>
                  <a:tileRect/>
                </a:gradFill>
                <a:ln w="317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90" name="Freeform 5"/>
                <p:cNvSpPr/>
                <p:nvPr/>
              </p:nvSpPr>
              <p:spPr bwMode="auto">
                <a:xfrm flipH="1">
                  <a:off x="-2291201" y="3542051"/>
                  <a:ext cx="419584" cy="408098"/>
                </a:xfrm>
                <a:custGeom>
                  <a:avLst/>
                  <a:gdLst>
                    <a:gd name="T0" fmla="*/ 3 w 168"/>
                    <a:gd name="T1" fmla="*/ 153 h 162"/>
                    <a:gd name="T2" fmla="*/ 78 w 168"/>
                    <a:gd name="T3" fmla="*/ 87 h 162"/>
                    <a:gd name="T4" fmla="*/ 78 w 168"/>
                    <a:gd name="T5" fmla="*/ 75 h 162"/>
                    <a:gd name="T6" fmla="*/ 3 w 168"/>
                    <a:gd name="T7" fmla="*/ 9 h 162"/>
                    <a:gd name="T8" fmla="*/ 6 w 168"/>
                    <a:gd name="T9" fmla="*/ 0 h 162"/>
                    <a:gd name="T10" fmla="*/ 73 w 168"/>
                    <a:gd name="T11" fmla="*/ 0 h 162"/>
                    <a:gd name="T12" fmla="*/ 83 w 168"/>
                    <a:gd name="T13" fmla="*/ 4 h 162"/>
                    <a:gd name="T14" fmla="*/ 164 w 168"/>
                    <a:gd name="T15" fmla="*/ 75 h 162"/>
                    <a:gd name="T16" fmla="*/ 164 w 168"/>
                    <a:gd name="T17" fmla="*/ 87 h 162"/>
                    <a:gd name="T18" fmla="*/ 83 w 168"/>
                    <a:gd name="T19" fmla="*/ 158 h 162"/>
                    <a:gd name="T20" fmla="*/ 73 w 168"/>
                    <a:gd name="T21" fmla="*/ 162 h 162"/>
                    <a:gd name="T22" fmla="*/ 6 w 168"/>
                    <a:gd name="T23" fmla="*/ 162 h 162"/>
                    <a:gd name="T24" fmla="*/ 3 w 168"/>
                    <a:gd name="T25" fmla="*/ 15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8" h="162">
                      <a:moveTo>
                        <a:pt x="3" y="153"/>
                      </a:moveTo>
                      <a:cubicBezTo>
                        <a:pt x="78" y="87"/>
                        <a:pt x="78" y="87"/>
                        <a:pt x="78" y="87"/>
                      </a:cubicBezTo>
                      <a:cubicBezTo>
                        <a:pt x="82" y="84"/>
                        <a:pt x="82" y="78"/>
                        <a:pt x="78" y="75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0" y="6"/>
                        <a:pt x="2" y="0"/>
                        <a:pt x="6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7" y="0"/>
                        <a:pt x="81" y="2"/>
                        <a:pt x="83" y="4"/>
                      </a:cubicBezTo>
                      <a:cubicBezTo>
                        <a:pt x="164" y="75"/>
                        <a:pt x="164" y="75"/>
                        <a:pt x="164" y="75"/>
                      </a:cubicBezTo>
                      <a:cubicBezTo>
                        <a:pt x="168" y="78"/>
                        <a:pt x="168" y="84"/>
                        <a:pt x="164" y="87"/>
                      </a:cubicBezTo>
                      <a:cubicBezTo>
                        <a:pt x="83" y="158"/>
                        <a:pt x="83" y="158"/>
                        <a:pt x="83" y="158"/>
                      </a:cubicBezTo>
                      <a:cubicBezTo>
                        <a:pt x="81" y="160"/>
                        <a:pt x="77" y="162"/>
                        <a:pt x="73" y="162"/>
                      </a:cubicBezTo>
                      <a:cubicBezTo>
                        <a:pt x="6" y="162"/>
                        <a:pt x="6" y="162"/>
                        <a:pt x="6" y="162"/>
                      </a:cubicBezTo>
                      <a:cubicBezTo>
                        <a:pt x="2" y="162"/>
                        <a:pt x="0" y="156"/>
                        <a:pt x="3" y="15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100000">
                      <a:srgbClr val="00FFFF"/>
                    </a:gs>
                  </a:gsLst>
                  <a:lin ang="0" scaled="1"/>
                  <a:tileRect/>
                </a:gradFill>
                <a:ln w="3175">
                  <a:gradFill flip="none" rotWithShape="1">
                    <a:gsLst>
                      <a:gs pos="0">
                        <a:srgbClr val="00FFFF">
                          <a:alpha val="0"/>
                        </a:srgbClr>
                      </a:gs>
                      <a:gs pos="77000">
                        <a:srgbClr val="00FFFF"/>
                      </a:gs>
                    </a:gsLst>
                    <a:lin ang="0" scaled="1"/>
                    <a:tileRect/>
                  </a:gradFill>
                  <a:round/>
                </a:ln>
                <a:effectLst>
                  <a:outerShdw blurRad="152400" sx="102000" sy="102000" algn="ctr" rotWithShape="0">
                    <a:srgbClr val="00FFFF"/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84" name="组合 583"/>
              <p:cNvGrpSpPr/>
              <p:nvPr/>
            </p:nvGrpSpPr>
            <p:grpSpPr>
              <a:xfrm>
                <a:off x="3752818" y="5023723"/>
                <a:ext cx="303638" cy="113614"/>
                <a:chOff x="-2291201" y="3542051"/>
                <a:chExt cx="1090653" cy="408098"/>
              </a:xfrm>
            </p:grpSpPr>
            <p:sp>
              <p:nvSpPr>
                <p:cNvPr id="585" name="Freeform 5"/>
                <p:cNvSpPr/>
                <p:nvPr/>
              </p:nvSpPr>
              <p:spPr bwMode="auto">
                <a:xfrm>
                  <a:off x="-1620132" y="3542051"/>
                  <a:ext cx="419584" cy="408098"/>
                </a:xfrm>
                <a:custGeom>
                  <a:avLst/>
                  <a:gdLst>
                    <a:gd name="T0" fmla="*/ 3 w 168"/>
                    <a:gd name="T1" fmla="*/ 153 h 162"/>
                    <a:gd name="T2" fmla="*/ 78 w 168"/>
                    <a:gd name="T3" fmla="*/ 87 h 162"/>
                    <a:gd name="T4" fmla="*/ 78 w 168"/>
                    <a:gd name="T5" fmla="*/ 75 h 162"/>
                    <a:gd name="T6" fmla="*/ 3 w 168"/>
                    <a:gd name="T7" fmla="*/ 9 h 162"/>
                    <a:gd name="T8" fmla="*/ 6 w 168"/>
                    <a:gd name="T9" fmla="*/ 0 h 162"/>
                    <a:gd name="T10" fmla="*/ 73 w 168"/>
                    <a:gd name="T11" fmla="*/ 0 h 162"/>
                    <a:gd name="T12" fmla="*/ 83 w 168"/>
                    <a:gd name="T13" fmla="*/ 4 h 162"/>
                    <a:gd name="T14" fmla="*/ 164 w 168"/>
                    <a:gd name="T15" fmla="*/ 75 h 162"/>
                    <a:gd name="T16" fmla="*/ 164 w 168"/>
                    <a:gd name="T17" fmla="*/ 87 h 162"/>
                    <a:gd name="T18" fmla="*/ 83 w 168"/>
                    <a:gd name="T19" fmla="*/ 158 h 162"/>
                    <a:gd name="T20" fmla="*/ 73 w 168"/>
                    <a:gd name="T21" fmla="*/ 162 h 162"/>
                    <a:gd name="T22" fmla="*/ 6 w 168"/>
                    <a:gd name="T23" fmla="*/ 162 h 162"/>
                    <a:gd name="T24" fmla="*/ 3 w 168"/>
                    <a:gd name="T25" fmla="*/ 15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8" h="162">
                      <a:moveTo>
                        <a:pt x="3" y="153"/>
                      </a:moveTo>
                      <a:cubicBezTo>
                        <a:pt x="78" y="87"/>
                        <a:pt x="78" y="87"/>
                        <a:pt x="78" y="87"/>
                      </a:cubicBezTo>
                      <a:cubicBezTo>
                        <a:pt x="82" y="84"/>
                        <a:pt x="82" y="78"/>
                        <a:pt x="78" y="75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0" y="6"/>
                        <a:pt x="2" y="0"/>
                        <a:pt x="6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7" y="0"/>
                        <a:pt x="81" y="2"/>
                        <a:pt x="83" y="4"/>
                      </a:cubicBezTo>
                      <a:cubicBezTo>
                        <a:pt x="164" y="75"/>
                        <a:pt x="164" y="75"/>
                        <a:pt x="164" y="75"/>
                      </a:cubicBezTo>
                      <a:cubicBezTo>
                        <a:pt x="168" y="78"/>
                        <a:pt x="168" y="84"/>
                        <a:pt x="164" y="87"/>
                      </a:cubicBezTo>
                      <a:cubicBezTo>
                        <a:pt x="83" y="158"/>
                        <a:pt x="83" y="158"/>
                        <a:pt x="83" y="158"/>
                      </a:cubicBezTo>
                      <a:cubicBezTo>
                        <a:pt x="81" y="160"/>
                        <a:pt x="77" y="162"/>
                        <a:pt x="73" y="162"/>
                      </a:cubicBezTo>
                      <a:cubicBezTo>
                        <a:pt x="6" y="162"/>
                        <a:pt x="6" y="162"/>
                        <a:pt x="6" y="162"/>
                      </a:cubicBezTo>
                      <a:cubicBezTo>
                        <a:pt x="2" y="162"/>
                        <a:pt x="0" y="156"/>
                        <a:pt x="3" y="15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100000">
                      <a:srgbClr val="00FFFF"/>
                    </a:gs>
                  </a:gsLst>
                  <a:lin ang="0" scaled="1"/>
                  <a:tileRect/>
                </a:gradFill>
                <a:ln w="3175">
                  <a:gradFill flip="none" rotWithShape="1">
                    <a:gsLst>
                      <a:gs pos="0">
                        <a:srgbClr val="00FFFF">
                          <a:alpha val="0"/>
                        </a:srgbClr>
                      </a:gs>
                      <a:gs pos="77000">
                        <a:srgbClr val="00FFFF"/>
                      </a:gs>
                    </a:gsLst>
                    <a:lin ang="0" scaled="1"/>
                    <a:tileRect/>
                  </a:gradFill>
                  <a:round/>
                </a:ln>
                <a:effectLst>
                  <a:outerShdw blurRad="152400" sx="102000" sy="102000" algn="ctr" rotWithShape="0">
                    <a:srgbClr val="00FFFF"/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86" name="任意多边形: 形状 585"/>
                <p:cNvSpPr/>
                <p:nvPr/>
              </p:nvSpPr>
              <p:spPr bwMode="auto">
                <a:xfrm>
                  <a:off x="-1992332" y="3543931"/>
                  <a:ext cx="484506" cy="404302"/>
                </a:xfrm>
                <a:custGeom>
                  <a:avLst/>
                  <a:gdLst>
                    <a:gd name="connsiteX0" fmla="*/ 153536 w 484506"/>
                    <a:gd name="connsiteY0" fmla="*/ 357634 h 404302"/>
                    <a:gd name="connsiteX1" fmla="*/ 169605 w 484506"/>
                    <a:gd name="connsiteY1" fmla="*/ 365306 h 404302"/>
                    <a:gd name="connsiteX2" fmla="*/ 169605 w 484506"/>
                    <a:gd name="connsiteY2" fmla="*/ 398549 h 404302"/>
                    <a:gd name="connsiteX3" fmla="*/ 137468 w 484506"/>
                    <a:gd name="connsiteY3" fmla="*/ 398549 h 404302"/>
                    <a:gd name="connsiteX4" fmla="*/ 137468 w 484506"/>
                    <a:gd name="connsiteY4" fmla="*/ 365306 h 404302"/>
                    <a:gd name="connsiteX5" fmla="*/ 153536 w 484506"/>
                    <a:gd name="connsiteY5" fmla="*/ 357634 h 404302"/>
                    <a:gd name="connsiteX6" fmla="*/ 284525 w 484506"/>
                    <a:gd name="connsiteY6" fmla="*/ 357633 h 404302"/>
                    <a:gd name="connsiteX7" fmla="*/ 299555 w 484506"/>
                    <a:gd name="connsiteY7" fmla="*/ 365305 h 404302"/>
                    <a:gd name="connsiteX8" fmla="*/ 299555 w 484506"/>
                    <a:gd name="connsiteY8" fmla="*/ 398548 h 404302"/>
                    <a:gd name="connsiteX9" fmla="*/ 269495 w 484506"/>
                    <a:gd name="connsiteY9" fmla="*/ 398548 h 404302"/>
                    <a:gd name="connsiteX10" fmla="*/ 269495 w 484506"/>
                    <a:gd name="connsiteY10" fmla="*/ 365305 h 404302"/>
                    <a:gd name="connsiteX11" fmla="*/ 284525 w 484506"/>
                    <a:gd name="connsiteY11" fmla="*/ 357633 h 404302"/>
                    <a:gd name="connsiteX12" fmla="*/ 22546 w 484506"/>
                    <a:gd name="connsiteY12" fmla="*/ 357633 h 404302"/>
                    <a:gd name="connsiteX13" fmla="*/ 37576 w 484506"/>
                    <a:gd name="connsiteY13" fmla="*/ 365305 h 404302"/>
                    <a:gd name="connsiteX14" fmla="*/ 37576 w 484506"/>
                    <a:gd name="connsiteY14" fmla="*/ 398548 h 404302"/>
                    <a:gd name="connsiteX15" fmla="*/ 7516 w 484506"/>
                    <a:gd name="connsiteY15" fmla="*/ 398548 h 404302"/>
                    <a:gd name="connsiteX16" fmla="*/ 7516 w 484506"/>
                    <a:gd name="connsiteY16" fmla="*/ 365305 h 404302"/>
                    <a:gd name="connsiteX17" fmla="*/ 22546 w 484506"/>
                    <a:gd name="connsiteY17" fmla="*/ 357633 h 404302"/>
                    <a:gd name="connsiteX18" fmla="*/ 342974 w 484506"/>
                    <a:gd name="connsiteY18" fmla="*/ 299566 h 404302"/>
                    <a:gd name="connsiteX19" fmla="*/ 359399 w 484506"/>
                    <a:gd name="connsiteY19" fmla="*/ 305252 h 404302"/>
                    <a:gd name="connsiteX20" fmla="*/ 359399 w 484506"/>
                    <a:gd name="connsiteY20" fmla="*/ 338102 h 404302"/>
                    <a:gd name="connsiteX21" fmla="*/ 326549 w 484506"/>
                    <a:gd name="connsiteY21" fmla="*/ 338102 h 404302"/>
                    <a:gd name="connsiteX22" fmla="*/ 326549 w 484506"/>
                    <a:gd name="connsiteY22" fmla="*/ 305252 h 404302"/>
                    <a:gd name="connsiteX23" fmla="*/ 342974 w 484506"/>
                    <a:gd name="connsiteY23" fmla="*/ 299566 h 404302"/>
                    <a:gd name="connsiteX24" fmla="*/ 212292 w 484506"/>
                    <a:gd name="connsiteY24" fmla="*/ 299566 h 404302"/>
                    <a:gd name="connsiteX25" fmla="*/ 229155 w 484506"/>
                    <a:gd name="connsiteY25" fmla="*/ 305252 h 404302"/>
                    <a:gd name="connsiteX26" fmla="*/ 229155 w 484506"/>
                    <a:gd name="connsiteY26" fmla="*/ 338102 h 404302"/>
                    <a:gd name="connsiteX27" fmla="*/ 197268 w 484506"/>
                    <a:gd name="connsiteY27" fmla="*/ 338102 h 404302"/>
                    <a:gd name="connsiteX28" fmla="*/ 197268 w 484506"/>
                    <a:gd name="connsiteY28" fmla="*/ 305252 h 404302"/>
                    <a:gd name="connsiteX29" fmla="*/ 212292 w 484506"/>
                    <a:gd name="connsiteY29" fmla="*/ 299566 h 404302"/>
                    <a:gd name="connsiteX30" fmla="*/ 81726 w 484506"/>
                    <a:gd name="connsiteY30" fmla="*/ 299566 h 404302"/>
                    <a:gd name="connsiteX31" fmla="*/ 97069 w 484506"/>
                    <a:gd name="connsiteY31" fmla="*/ 305252 h 404302"/>
                    <a:gd name="connsiteX32" fmla="*/ 97069 w 484506"/>
                    <a:gd name="connsiteY32" fmla="*/ 338102 h 404302"/>
                    <a:gd name="connsiteX33" fmla="*/ 64504 w 484506"/>
                    <a:gd name="connsiteY33" fmla="*/ 338102 h 404302"/>
                    <a:gd name="connsiteX34" fmla="*/ 64504 w 484506"/>
                    <a:gd name="connsiteY34" fmla="*/ 305252 h 404302"/>
                    <a:gd name="connsiteX35" fmla="*/ 81726 w 484506"/>
                    <a:gd name="connsiteY35" fmla="*/ 299566 h 404302"/>
                    <a:gd name="connsiteX36" fmla="*/ 272000 w 484506"/>
                    <a:gd name="connsiteY36" fmla="*/ 239014 h 404302"/>
                    <a:gd name="connsiteX37" fmla="*/ 287030 w 484506"/>
                    <a:gd name="connsiteY37" fmla="*/ 244650 h 404302"/>
                    <a:gd name="connsiteX38" fmla="*/ 287030 w 484506"/>
                    <a:gd name="connsiteY38" fmla="*/ 277214 h 404302"/>
                    <a:gd name="connsiteX39" fmla="*/ 256970 w 484506"/>
                    <a:gd name="connsiteY39" fmla="*/ 277214 h 404302"/>
                    <a:gd name="connsiteX40" fmla="*/ 256970 w 484506"/>
                    <a:gd name="connsiteY40" fmla="*/ 244650 h 404302"/>
                    <a:gd name="connsiteX41" fmla="*/ 272000 w 484506"/>
                    <a:gd name="connsiteY41" fmla="*/ 239014 h 404302"/>
                    <a:gd name="connsiteX42" fmla="*/ 402991 w 484506"/>
                    <a:gd name="connsiteY42" fmla="*/ 239013 h 404302"/>
                    <a:gd name="connsiteX43" fmla="*/ 419059 w 484506"/>
                    <a:gd name="connsiteY43" fmla="*/ 244649 h 404302"/>
                    <a:gd name="connsiteX44" fmla="*/ 419059 w 484506"/>
                    <a:gd name="connsiteY44" fmla="*/ 277213 h 404302"/>
                    <a:gd name="connsiteX45" fmla="*/ 386922 w 484506"/>
                    <a:gd name="connsiteY45" fmla="*/ 277213 h 404302"/>
                    <a:gd name="connsiteX46" fmla="*/ 386922 w 484506"/>
                    <a:gd name="connsiteY46" fmla="*/ 244649 h 404302"/>
                    <a:gd name="connsiteX47" fmla="*/ 402991 w 484506"/>
                    <a:gd name="connsiteY47" fmla="*/ 239013 h 404302"/>
                    <a:gd name="connsiteX48" fmla="*/ 141010 w 484506"/>
                    <a:gd name="connsiteY48" fmla="*/ 239013 h 404302"/>
                    <a:gd name="connsiteX49" fmla="*/ 157079 w 484506"/>
                    <a:gd name="connsiteY49" fmla="*/ 244649 h 404302"/>
                    <a:gd name="connsiteX50" fmla="*/ 157079 w 484506"/>
                    <a:gd name="connsiteY50" fmla="*/ 277213 h 404302"/>
                    <a:gd name="connsiteX51" fmla="*/ 124942 w 484506"/>
                    <a:gd name="connsiteY51" fmla="*/ 277213 h 404302"/>
                    <a:gd name="connsiteX52" fmla="*/ 124942 w 484506"/>
                    <a:gd name="connsiteY52" fmla="*/ 244649 h 404302"/>
                    <a:gd name="connsiteX53" fmla="*/ 141010 w 484506"/>
                    <a:gd name="connsiteY53" fmla="*/ 239013 h 404302"/>
                    <a:gd name="connsiteX54" fmla="*/ 461961 w 484506"/>
                    <a:gd name="connsiteY54" fmla="*/ 179103 h 404302"/>
                    <a:gd name="connsiteX55" fmla="*/ 476991 w 484506"/>
                    <a:gd name="connsiteY55" fmla="*/ 186618 h 404302"/>
                    <a:gd name="connsiteX56" fmla="*/ 476991 w 484506"/>
                    <a:gd name="connsiteY56" fmla="*/ 216677 h 404302"/>
                    <a:gd name="connsiteX57" fmla="*/ 446931 w 484506"/>
                    <a:gd name="connsiteY57" fmla="*/ 216677 h 404302"/>
                    <a:gd name="connsiteX58" fmla="*/ 446931 w 484506"/>
                    <a:gd name="connsiteY58" fmla="*/ 186618 h 404302"/>
                    <a:gd name="connsiteX59" fmla="*/ 461961 w 484506"/>
                    <a:gd name="connsiteY59" fmla="*/ 179103 h 404302"/>
                    <a:gd name="connsiteX60" fmla="*/ 331180 w 484506"/>
                    <a:gd name="connsiteY60" fmla="*/ 179103 h 404302"/>
                    <a:gd name="connsiteX61" fmla="*/ 346523 w 484506"/>
                    <a:gd name="connsiteY61" fmla="*/ 186618 h 404302"/>
                    <a:gd name="connsiteX62" fmla="*/ 346523 w 484506"/>
                    <a:gd name="connsiteY62" fmla="*/ 216677 h 404302"/>
                    <a:gd name="connsiteX63" fmla="*/ 313958 w 484506"/>
                    <a:gd name="connsiteY63" fmla="*/ 216677 h 404302"/>
                    <a:gd name="connsiteX64" fmla="*/ 313958 w 484506"/>
                    <a:gd name="connsiteY64" fmla="*/ 186618 h 404302"/>
                    <a:gd name="connsiteX65" fmla="*/ 331180 w 484506"/>
                    <a:gd name="connsiteY65" fmla="*/ 179103 h 404302"/>
                    <a:gd name="connsiteX66" fmla="*/ 199767 w 484506"/>
                    <a:gd name="connsiteY66" fmla="*/ 179103 h 404302"/>
                    <a:gd name="connsiteX67" fmla="*/ 216630 w 484506"/>
                    <a:gd name="connsiteY67" fmla="*/ 186618 h 404302"/>
                    <a:gd name="connsiteX68" fmla="*/ 216630 w 484506"/>
                    <a:gd name="connsiteY68" fmla="*/ 216677 h 404302"/>
                    <a:gd name="connsiteX69" fmla="*/ 184743 w 484506"/>
                    <a:gd name="connsiteY69" fmla="*/ 216677 h 404302"/>
                    <a:gd name="connsiteX70" fmla="*/ 184743 w 484506"/>
                    <a:gd name="connsiteY70" fmla="*/ 186618 h 404302"/>
                    <a:gd name="connsiteX71" fmla="*/ 199767 w 484506"/>
                    <a:gd name="connsiteY71" fmla="*/ 179103 h 404302"/>
                    <a:gd name="connsiteX72" fmla="*/ 402991 w 484506"/>
                    <a:gd name="connsiteY72" fmla="*/ 118568 h 404302"/>
                    <a:gd name="connsiteX73" fmla="*/ 419059 w 484506"/>
                    <a:gd name="connsiteY73" fmla="*/ 126083 h 404302"/>
                    <a:gd name="connsiteX74" fmla="*/ 419059 w 484506"/>
                    <a:gd name="connsiteY74" fmla="*/ 158647 h 404302"/>
                    <a:gd name="connsiteX75" fmla="*/ 386922 w 484506"/>
                    <a:gd name="connsiteY75" fmla="*/ 158647 h 404302"/>
                    <a:gd name="connsiteX76" fmla="*/ 386922 w 484506"/>
                    <a:gd name="connsiteY76" fmla="*/ 126083 h 404302"/>
                    <a:gd name="connsiteX77" fmla="*/ 402991 w 484506"/>
                    <a:gd name="connsiteY77" fmla="*/ 118568 h 404302"/>
                    <a:gd name="connsiteX78" fmla="*/ 141010 w 484506"/>
                    <a:gd name="connsiteY78" fmla="*/ 118568 h 404302"/>
                    <a:gd name="connsiteX79" fmla="*/ 157079 w 484506"/>
                    <a:gd name="connsiteY79" fmla="*/ 126083 h 404302"/>
                    <a:gd name="connsiteX80" fmla="*/ 157079 w 484506"/>
                    <a:gd name="connsiteY80" fmla="*/ 158647 h 404302"/>
                    <a:gd name="connsiteX81" fmla="*/ 124942 w 484506"/>
                    <a:gd name="connsiteY81" fmla="*/ 158647 h 404302"/>
                    <a:gd name="connsiteX82" fmla="*/ 124942 w 484506"/>
                    <a:gd name="connsiteY82" fmla="*/ 126083 h 404302"/>
                    <a:gd name="connsiteX83" fmla="*/ 141010 w 484506"/>
                    <a:gd name="connsiteY83" fmla="*/ 118568 h 404302"/>
                    <a:gd name="connsiteX84" fmla="*/ 272000 w 484506"/>
                    <a:gd name="connsiteY84" fmla="*/ 118567 h 404302"/>
                    <a:gd name="connsiteX85" fmla="*/ 287030 w 484506"/>
                    <a:gd name="connsiteY85" fmla="*/ 126082 h 404302"/>
                    <a:gd name="connsiteX86" fmla="*/ 287030 w 484506"/>
                    <a:gd name="connsiteY86" fmla="*/ 158646 h 404302"/>
                    <a:gd name="connsiteX87" fmla="*/ 256970 w 484506"/>
                    <a:gd name="connsiteY87" fmla="*/ 158646 h 404302"/>
                    <a:gd name="connsiteX88" fmla="*/ 256970 w 484506"/>
                    <a:gd name="connsiteY88" fmla="*/ 126082 h 404302"/>
                    <a:gd name="connsiteX89" fmla="*/ 272000 w 484506"/>
                    <a:gd name="connsiteY89" fmla="*/ 118567 h 404302"/>
                    <a:gd name="connsiteX90" fmla="*/ 342974 w 484506"/>
                    <a:gd name="connsiteY90" fmla="*/ 59509 h 404302"/>
                    <a:gd name="connsiteX91" fmla="*/ 359399 w 484506"/>
                    <a:gd name="connsiteY91" fmla="*/ 65195 h 404302"/>
                    <a:gd name="connsiteX92" fmla="*/ 359399 w 484506"/>
                    <a:gd name="connsiteY92" fmla="*/ 98045 h 404302"/>
                    <a:gd name="connsiteX93" fmla="*/ 326549 w 484506"/>
                    <a:gd name="connsiteY93" fmla="*/ 98045 h 404302"/>
                    <a:gd name="connsiteX94" fmla="*/ 326549 w 484506"/>
                    <a:gd name="connsiteY94" fmla="*/ 65195 h 404302"/>
                    <a:gd name="connsiteX95" fmla="*/ 342974 w 484506"/>
                    <a:gd name="connsiteY95" fmla="*/ 59509 h 404302"/>
                    <a:gd name="connsiteX96" fmla="*/ 212292 w 484506"/>
                    <a:gd name="connsiteY96" fmla="*/ 59508 h 404302"/>
                    <a:gd name="connsiteX97" fmla="*/ 229155 w 484506"/>
                    <a:gd name="connsiteY97" fmla="*/ 65194 h 404302"/>
                    <a:gd name="connsiteX98" fmla="*/ 229155 w 484506"/>
                    <a:gd name="connsiteY98" fmla="*/ 98044 h 404302"/>
                    <a:gd name="connsiteX99" fmla="*/ 197268 w 484506"/>
                    <a:gd name="connsiteY99" fmla="*/ 98044 h 404302"/>
                    <a:gd name="connsiteX100" fmla="*/ 197268 w 484506"/>
                    <a:gd name="connsiteY100" fmla="*/ 65194 h 404302"/>
                    <a:gd name="connsiteX101" fmla="*/ 212292 w 484506"/>
                    <a:gd name="connsiteY101" fmla="*/ 59508 h 404302"/>
                    <a:gd name="connsiteX102" fmla="*/ 81726 w 484506"/>
                    <a:gd name="connsiteY102" fmla="*/ 59508 h 404302"/>
                    <a:gd name="connsiteX103" fmla="*/ 97069 w 484506"/>
                    <a:gd name="connsiteY103" fmla="*/ 65194 h 404302"/>
                    <a:gd name="connsiteX104" fmla="*/ 97069 w 484506"/>
                    <a:gd name="connsiteY104" fmla="*/ 98044 h 404302"/>
                    <a:gd name="connsiteX105" fmla="*/ 64504 w 484506"/>
                    <a:gd name="connsiteY105" fmla="*/ 98044 h 404302"/>
                    <a:gd name="connsiteX106" fmla="*/ 64504 w 484506"/>
                    <a:gd name="connsiteY106" fmla="*/ 65194 h 404302"/>
                    <a:gd name="connsiteX107" fmla="*/ 81726 w 484506"/>
                    <a:gd name="connsiteY107" fmla="*/ 59508 h 404302"/>
                    <a:gd name="connsiteX108" fmla="*/ 284525 w 484506"/>
                    <a:gd name="connsiteY108" fmla="*/ 1 h 404302"/>
                    <a:gd name="connsiteX109" fmla="*/ 299555 w 484506"/>
                    <a:gd name="connsiteY109" fmla="*/ 5637 h 404302"/>
                    <a:gd name="connsiteX110" fmla="*/ 299555 w 484506"/>
                    <a:gd name="connsiteY110" fmla="*/ 38201 h 404302"/>
                    <a:gd name="connsiteX111" fmla="*/ 269495 w 484506"/>
                    <a:gd name="connsiteY111" fmla="*/ 38201 h 404302"/>
                    <a:gd name="connsiteX112" fmla="*/ 269495 w 484506"/>
                    <a:gd name="connsiteY112" fmla="*/ 5637 h 404302"/>
                    <a:gd name="connsiteX113" fmla="*/ 284525 w 484506"/>
                    <a:gd name="connsiteY113" fmla="*/ 1 h 404302"/>
                    <a:gd name="connsiteX114" fmla="*/ 22545 w 484506"/>
                    <a:gd name="connsiteY114" fmla="*/ 1 h 404302"/>
                    <a:gd name="connsiteX115" fmla="*/ 37575 w 484506"/>
                    <a:gd name="connsiteY115" fmla="*/ 5637 h 404302"/>
                    <a:gd name="connsiteX116" fmla="*/ 37575 w 484506"/>
                    <a:gd name="connsiteY116" fmla="*/ 38201 h 404302"/>
                    <a:gd name="connsiteX117" fmla="*/ 7515 w 484506"/>
                    <a:gd name="connsiteY117" fmla="*/ 38201 h 404302"/>
                    <a:gd name="connsiteX118" fmla="*/ 7515 w 484506"/>
                    <a:gd name="connsiteY118" fmla="*/ 5637 h 404302"/>
                    <a:gd name="connsiteX119" fmla="*/ 22545 w 484506"/>
                    <a:gd name="connsiteY119" fmla="*/ 1 h 404302"/>
                    <a:gd name="connsiteX120" fmla="*/ 153535 w 484506"/>
                    <a:gd name="connsiteY120" fmla="*/ 0 h 404302"/>
                    <a:gd name="connsiteX121" fmla="*/ 169604 w 484506"/>
                    <a:gd name="connsiteY121" fmla="*/ 5636 h 404302"/>
                    <a:gd name="connsiteX122" fmla="*/ 169604 w 484506"/>
                    <a:gd name="connsiteY122" fmla="*/ 38200 h 404302"/>
                    <a:gd name="connsiteX123" fmla="*/ 137467 w 484506"/>
                    <a:gd name="connsiteY123" fmla="*/ 38200 h 404302"/>
                    <a:gd name="connsiteX124" fmla="*/ 137467 w 484506"/>
                    <a:gd name="connsiteY124" fmla="*/ 5636 h 404302"/>
                    <a:gd name="connsiteX125" fmla="*/ 153535 w 484506"/>
                    <a:gd name="connsiteY125" fmla="*/ 0 h 40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</a:cxnLst>
                  <a:rect l="l" t="t" r="r" b="b"/>
                  <a:pathLst>
                    <a:path w="484506" h="404302">
                      <a:moveTo>
                        <a:pt x="153536" y="357634"/>
                      </a:moveTo>
                      <a:cubicBezTo>
                        <a:pt x="159099" y="357634"/>
                        <a:pt x="164661" y="360191"/>
                        <a:pt x="169605" y="365306"/>
                      </a:cubicBezTo>
                      <a:cubicBezTo>
                        <a:pt x="177021" y="372977"/>
                        <a:pt x="177021" y="388320"/>
                        <a:pt x="169605" y="398549"/>
                      </a:cubicBezTo>
                      <a:cubicBezTo>
                        <a:pt x="159717" y="406220"/>
                        <a:pt x="147356" y="406220"/>
                        <a:pt x="137468" y="398549"/>
                      </a:cubicBezTo>
                      <a:cubicBezTo>
                        <a:pt x="130052" y="388320"/>
                        <a:pt x="130052" y="372977"/>
                        <a:pt x="137468" y="365306"/>
                      </a:cubicBezTo>
                      <a:cubicBezTo>
                        <a:pt x="142412" y="360191"/>
                        <a:pt x="147974" y="357634"/>
                        <a:pt x="153536" y="357634"/>
                      </a:cubicBezTo>
                      <a:close/>
                      <a:moveTo>
                        <a:pt x="284525" y="357633"/>
                      </a:moveTo>
                      <a:cubicBezTo>
                        <a:pt x="290161" y="357633"/>
                        <a:pt x="295798" y="360190"/>
                        <a:pt x="299555" y="365305"/>
                      </a:cubicBezTo>
                      <a:cubicBezTo>
                        <a:pt x="309575" y="372976"/>
                        <a:pt x="309575" y="388319"/>
                        <a:pt x="299555" y="398548"/>
                      </a:cubicBezTo>
                      <a:cubicBezTo>
                        <a:pt x="292040" y="406219"/>
                        <a:pt x="277010" y="406219"/>
                        <a:pt x="269495" y="398548"/>
                      </a:cubicBezTo>
                      <a:cubicBezTo>
                        <a:pt x="259475" y="388319"/>
                        <a:pt x="259475" y="372976"/>
                        <a:pt x="269495" y="365305"/>
                      </a:cubicBezTo>
                      <a:cubicBezTo>
                        <a:pt x="273253" y="360190"/>
                        <a:pt x="278889" y="357633"/>
                        <a:pt x="284525" y="357633"/>
                      </a:cubicBezTo>
                      <a:close/>
                      <a:moveTo>
                        <a:pt x="22546" y="357633"/>
                      </a:moveTo>
                      <a:cubicBezTo>
                        <a:pt x="28182" y="357633"/>
                        <a:pt x="33818" y="360190"/>
                        <a:pt x="37576" y="365305"/>
                      </a:cubicBezTo>
                      <a:cubicBezTo>
                        <a:pt x="47596" y="372976"/>
                        <a:pt x="47596" y="388319"/>
                        <a:pt x="37576" y="398548"/>
                      </a:cubicBezTo>
                      <a:cubicBezTo>
                        <a:pt x="30061" y="406219"/>
                        <a:pt x="15031" y="406219"/>
                        <a:pt x="7516" y="398548"/>
                      </a:cubicBezTo>
                      <a:cubicBezTo>
                        <a:pt x="-2504" y="388319"/>
                        <a:pt x="-2504" y="372976"/>
                        <a:pt x="7516" y="365305"/>
                      </a:cubicBezTo>
                      <a:cubicBezTo>
                        <a:pt x="11273" y="360190"/>
                        <a:pt x="16910" y="357633"/>
                        <a:pt x="22546" y="357633"/>
                      </a:cubicBezTo>
                      <a:close/>
                      <a:moveTo>
                        <a:pt x="342974" y="299566"/>
                      </a:moveTo>
                      <a:cubicBezTo>
                        <a:pt x="348660" y="299566"/>
                        <a:pt x="354345" y="301462"/>
                        <a:pt x="359399" y="305252"/>
                      </a:cubicBezTo>
                      <a:cubicBezTo>
                        <a:pt x="366980" y="315360"/>
                        <a:pt x="366980" y="327994"/>
                        <a:pt x="359399" y="338102"/>
                      </a:cubicBezTo>
                      <a:cubicBezTo>
                        <a:pt x="349291" y="345683"/>
                        <a:pt x="336657" y="345683"/>
                        <a:pt x="326549" y="338102"/>
                      </a:cubicBezTo>
                      <a:cubicBezTo>
                        <a:pt x="318968" y="327994"/>
                        <a:pt x="318968" y="315360"/>
                        <a:pt x="326549" y="305252"/>
                      </a:cubicBezTo>
                      <a:cubicBezTo>
                        <a:pt x="331603" y="301462"/>
                        <a:pt x="337289" y="299566"/>
                        <a:pt x="342974" y="299566"/>
                      </a:cubicBezTo>
                      <a:close/>
                      <a:moveTo>
                        <a:pt x="212292" y="299566"/>
                      </a:moveTo>
                      <a:cubicBezTo>
                        <a:pt x="218118" y="299566"/>
                        <a:pt x="224250" y="301462"/>
                        <a:pt x="229155" y="305252"/>
                      </a:cubicBezTo>
                      <a:cubicBezTo>
                        <a:pt x="236514" y="315360"/>
                        <a:pt x="236514" y="327994"/>
                        <a:pt x="229155" y="338102"/>
                      </a:cubicBezTo>
                      <a:cubicBezTo>
                        <a:pt x="219344" y="345683"/>
                        <a:pt x="204627" y="345683"/>
                        <a:pt x="197268" y="338102"/>
                      </a:cubicBezTo>
                      <a:cubicBezTo>
                        <a:pt x="187457" y="327994"/>
                        <a:pt x="187457" y="315360"/>
                        <a:pt x="197268" y="305252"/>
                      </a:cubicBezTo>
                      <a:cubicBezTo>
                        <a:pt x="200948" y="301462"/>
                        <a:pt x="206467" y="299566"/>
                        <a:pt x="212292" y="299566"/>
                      </a:cubicBezTo>
                      <a:close/>
                      <a:moveTo>
                        <a:pt x="81726" y="299566"/>
                      </a:moveTo>
                      <a:cubicBezTo>
                        <a:pt x="87675" y="299566"/>
                        <a:pt x="93311" y="301462"/>
                        <a:pt x="97069" y="305252"/>
                      </a:cubicBezTo>
                      <a:cubicBezTo>
                        <a:pt x="107089" y="315360"/>
                        <a:pt x="107089" y="327994"/>
                        <a:pt x="97069" y="338102"/>
                      </a:cubicBezTo>
                      <a:cubicBezTo>
                        <a:pt x="89554" y="345683"/>
                        <a:pt x="74524" y="345683"/>
                        <a:pt x="64504" y="338102"/>
                      </a:cubicBezTo>
                      <a:cubicBezTo>
                        <a:pt x="56989" y="327994"/>
                        <a:pt x="56989" y="315360"/>
                        <a:pt x="64504" y="305252"/>
                      </a:cubicBezTo>
                      <a:cubicBezTo>
                        <a:pt x="69514" y="301462"/>
                        <a:pt x="75776" y="299566"/>
                        <a:pt x="81726" y="299566"/>
                      </a:cubicBezTo>
                      <a:close/>
                      <a:moveTo>
                        <a:pt x="272000" y="239014"/>
                      </a:moveTo>
                      <a:cubicBezTo>
                        <a:pt x="277636" y="239014"/>
                        <a:pt x="283273" y="240893"/>
                        <a:pt x="287030" y="244650"/>
                      </a:cubicBezTo>
                      <a:cubicBezTo>
                        <a:pt x="297050" y="254670"/>
                        <a:pt x="297050" y="269699"/>
                        <a:pt x="287030" y="277214"/>
                      </a:cubicBezTo>
                      <a:cubicBezTo>
                        <a:pt x="279515" y="287234"/>
                        <a:pt x="264485" y="287234"/>
                        <a:pt x="256970" y="277214"/>
                      </a:cubicBezTo>
                      <a:cubicBezTo>
                        <a:pt x="246950" y="269699"/>
                        <a:pt x="246950" y="254670"/>
                        <a:pt x="256970" y="244650"/>
                      </a:cubicBezTo>
                      <a:cubicBezTo>
                        <a:pt x="260728" y="240893"/>
                        <a:pt x="266364" y="239014"/>
                        <a:pt x="272000" y="239014"/>
                      </a:cubicBezTo>
                      <a:close/>
                      <a:moveTo>
                        <a:pt x="402991" y="239013"/>
                      </a:moveTo>
                      <a:cubicBezTo>
                        <a:pt x="408553" y="239013"/>
                        <a:pt x="414115" y="240891"/>
                        <a:pt x="419059" y="244649"/>
                      </a:cubicBezTo>
                      <a:cubicBezTo>
                        <a:pt x="426475" y="254669"/>
                        <a:pt x="426475" y="269698"/>
                        <a:pt x="419059" y="277213"/>
                      </a:cubicBezTo>
                      <a:cubicBezTo>
                        <a:pt x="409171" y="287233"/>
                        <a:pt x="396810" y="287233"/>
                        <a:pt x="386922" y="277213"/>
                      </a:cubicBezTo>
                      <a:cubicBezTo>
                        <a:pt x="379506" y="269698"/>
                        <a:pt x="379506" y="254669"/>
                        <a:pt x="386922" y="244649"/>
                      </a:cubicBezTo>
                      <a:cubicBezTo>
                        <a:pt x="391866" y="240891"/>
                        <a:pt x="397428" y="239013"/>
                        <a:pt x="402991" y="239013"/>
                      </a:cubicBezTo>
                      <a:close/>
                      <a:moveTo>
                        <a:pt x="141010" y="239013"/>
                      </a:moveTo>
                      <a:cubicBezTo>
                        <a:pt x="146573" y="239013"/>
                        <a:pt x="152135" y="240892"/>
                        <a:pt x="157079" y="244649"/>
                      </a:cubicBezTo>
                      <a:cubicBezTo>
                        <a:pt x="164495" y="254669"/>
                        <a:pt x="164495" y="269698"/>
                        <a:pt x="157079" y="277213"/>
                      </a:cubicBezTo>
                      <a:cubicBezTo>
                        <a:pt x="147191" y="287233"/>
                        <a:pt x="134830" y="287233"/>
                        <a:pt x="124942" y="277213"/>
                      </a:cubicBezTo>
                      <a:cubicBezTo>
                        <a:pt x="117526" y="269698"/>
                        <a:pt x="117526" y="254669"/>
                        <a:pt x="124942" y="244649"/>
                      </a:cubicBezTo>
                      <a:cubicBezTo>
                        <a:pt x="129886" y="240892"/>
                        <a:pt x="135448" y="239013"/>
                        <a:pt x="141010" y="239013"/>
                      </a:cubicBezTo>
                      <a:close/>
                      <a:moveTo>
                        <a:pt x="461961" y="179103"/>
                      </a:moveTo>
                      <a:cubicBezTo>
                        <a:pt x="467597" y="179103"/>
                        <a:pt x="473234" y="181608"/>
                        <a:pt x="476991" y="186618"/>
                      </a:cubicBezTo>
                      <a:cubicBezTo>
                        <a:pt x="487011" y="194133"/>
                        <a:pt x="487011" y="209162"/>
                        <a:pt x="476991" y="216677"/>
                      </a:cubicBezTo>
                      <a:cubicBezTo>
                        <a:pt x="469476" y="226697"/>
                        <a:pt x="454446" y="226697"/>
                        <a:pt x="446931" y="216677"/>
                      </a:cubicBezTo>
                      <a:cubicBezTo>
                        <a:pt x="436911" y="209162"/>
                        <a:pt x="436911" y="194133"/>
                        <a:pt x="446931" y="186618"/>
                      </a:cubicBezTo>
                      <a:cubicBezTo>
                        <a:pt x="450689" y="181608"/>
                        <a:pt x="456325" y="179103"/>
                        <a:pt x="461961" y="179103"/>
                      </a:cubicBezTo>
                      <a:close/>
                      <a:moveTo>
                        <a:pt x="331180" y="179103"/>
                      </a:moveTo>
                      <a:cubicBezTo>
                        <a:pt x="337129" y="179103"/>
                        <a:pt x="342766" y="181608"/>
                        <a:pt x="346523" y="186618"/>
                      </a:cubicBezTo>
                      <a:cubicBezTo>
                        <a:pt x="356543" y="194133"/>
                        <a:pt x="356543" y="209162"/>
                        <a:pt x="346523" y="216677"/>
                      </a:cubicBezTo>
                      <a:cubicBezTo>
                        <a:pt x="339008" y="226697"/>
                        <a:pt x="323978" y="226697"/>
                        <a:pt x="313958" y="216677"/>
                      </a:cubicBezTo>
                      <a:cubicBezTo>
                        <a:pt x="306443" y="209162"/>
                        <a:pt x="306443" y="194133"/>
                        <a:pt x="313958" y="186618"/>
                      </a:cubicBezTo>
                      <a:cubicBezTo>
                        <a:pt x="318968" y="181608"/>
                        <a:pt x="325231" y="179103"/>
                        <a:pt x="331180" y="179103"/>
                      </a:cubicBezTo>
                      <a:close/>
                      <a:moveTo>
                        <a:pt x="199767" y="179103"/>
                      </a:moveTo>
                      <a:cubicBezTo>
                        <a:pt x="205593" y="179103"/>
                        <a:pt x="211725" y="181608"/>
                        <a:pt x="216630" y="186618"/>
                      </a:cubicBezTo>
                      <a:cubicBezTo>
                        <a:pt x="223989" y="194133"/>
                        <a:pt x="223989" y="209162"/>
                        <a:pt x="216630" y="216677"/>
                      </a:cubicBezTo>
                      <a:cubicBezTo>
                        <a:pt x="206819" y="226697"/>
                        <a:pt x="192102" y="226697"/>
                        <a:pt x="184743" y="216677"/>
                      </a:cubicBezTo>
                      <a:cubicBezTo>
                        <a:pt x="174932" y="209162"/>
                        <a:pt x="174932" y="194133"/>
                        <a:pt x="184743" y="186618"/>
                      </a:cubicBezTo>
                      <a:cubicBezTo>
                        <a:pt x="188423" y="181608"/>
                        <a:pt x="193942" y="179103"/>
                        <a:pt x="199767" y="179103"/>
                      </a:cubicBezTo>
                      <a:close/>
                      <a:moveTo>
                        <a:pt x="402991" y="118568"/>
                      </a:moveTo>
                      <a:cubicBezTo>
                        <a:pt x="408553" y="118568"/>
                        <a:pt x="414115" y="121073"/>
                        <a:pt x="419059" y="126083"/>
                      </a:cubicBezTo>
                      <a:cubicBezTo>
                        <a:pt x="426475" y="133598"/>
                        <a:pt x="426475" y="148627"/>
                        <a:pt x="419059" y="158647"/>
                      </a:cubicBezTo>
                      <a:cubicBezTo>
                        <a:pt x="409171" y="166162"/>
                        <a:pt x="396810" y="166162"/>
                        <a:pt x="386922" y="158647"/>
                      </a:cubicBezTo>
                      <a:cubicBezTo>
                        <a:pt x="379506" y="148627"/>
                        <a:pt x="379506" y="133598"/>
                        <a:pt x="386922" y="126083"/>
                      </a:cubicBezTo>
                      <a:cubicBezTo>
                        <a:pt x="391866" y="121073"/>
                        <a:pt x="397429" y="118568"/>
                        <a:pt x="402991" y="118568"/>
                      </a:cubicBezTo>
                      <a:close/>
                      <a:moveTo>
                        <a:pt x="141010" y="118568"/>
                      </a:moveTo>
                      <a:cubicBezTo>
                        <a:pt x="146573" y="118568"/>
                        <a:pt x="152135" y="121073"/>
                        <a:pt x="157079" y="126083"/>
                      </a:cubicBezTo>
                      <a:cubicBezTo>
                        <a:pt x="164495" y="133598"/>
                        <a:pt x="164495" y="148627"/>
                        <a:pt x="157079" y="158647"/>
                      </a:cubicBezTo>
                      <a:cubicBezTo>
                        <a:pt x="147191" y="166162"/>
                        <a:pt x="134830" y="166162"/>
                        <a:pt x="124942" y="158647"/>
                      </a:cubicBezTo>
                      <a:cubicBezTo>
                        <a:pt x="117526" y="148627"/>
                        <a:pt x="117526" y="133598"/>
                        <a:pt x="124942" y="126083"/>
                      </a:cubicBezTo>
                      <a:cubicBezTo>
                        <a:pt x="129886" y="121073"/>
                        <a:pt x="135448" y="118568"/>
                        <a:pt x="141010" y="118568"/>
                      </a:cubicBezTo>
                      <a:close/>
                      <a:moveTo>
                        <a:pt x="272000" y="118567"/>
                      </a:moveTo>
                      <a:cubicBezTo>
                        <a:pt x="277636" y="118567"/>
                        <a:pt x="283273" y="121072"/>
                        <a:pt x="287030" y="126082"/>
                      </a:cubicBezTo>
                      <a:cubicBezTo>
                        <a:pt x="297050" y="133597"/>
                        <a:pt x="297050" y="148626"/>
                        <a:pt x="287030" y="158646"/>
                      </a:cubicBezTo>
                      <a:cubicBezTo>
                        <a:pt x="279515" y="166161"/>
                        <a:pt x="264485" y="166161"/>
                        <a:pt x="256970" y="158646"/>
                      </a:cubicBezTo>
                      <a:cubicBezTo>
                        <a:pt x="246950" y="148626"/>
                        <a:pt x="246950" y="133597"/>
                        <a:pt x="256970" y="126082"/>
                      </a:cubicBezTo>
                      <a:cubicBezTo>
                        <a:pt x="260728" y="121072"/>
                        <a:pt x="266364" y="118567"/>
                        <a:pt x="272000" y="118567"/>
                      </a:cubicBezTo>
                      <a:close/>
                      <a:moveTo>
                        <a:pt x="342974" y="59509"/>
                      </a:moveTo>
                      <a:cubicBezTo>
                        <a:pt x="348660" y="59509"/>
                        <a:pt x="354345" y="61404"/>
                        <a:pt x="359399" y="65195"/>
                      </a:cubicBezTo>
                      <a:cubicBezTo>
                        <a:pt x="366980" y="75303"/>
                        <a:pt x="366980" y="87937"/>
                        <a:pt x="359399" y="98045"/>
                      </a:cubicBezTo>
                      <a:cubicBezTo>
                        <a:pt x="349291" y="105626"/>
                        <a:pt x="336657" y="105626"/>
                        <a:pt x="326549" y="98045"/>
                      </a:cubicBezTo>
                      <a:cubicBezTo>
                        <a:pt x="318968" y="87937"/>
                        <a:pt x="318968" y="75303"/>
                        <a:pt x="326549" y="65195"/>
                      </a:cubicBezTo>
                      <a:cubicBezTo>
                        <a:pt x="331603" y="61404"/>
                        <a:pt x="337288" y="59509"/>
                        <a:pt x="342974" y="59509"/>
                      </a:cubicBezTo>
                      <a:close/>
                      <a:moveTo>
                        <a:pt x="212292" y="59508"/>
                      </a:moveTo>
                      <a:cubicBezTo>
                        <a:pt x="218118" y="59508"/>
                        <a:pt x="224250" y="61404"/>
                        <a:pt x="229155" y="65194"/>
                      </a:cubicBezTo>
                      <a:cubicBezTo>
                        <a:pt x="236514" y="75302"/>
                        <a:pt x="236514" y="87936"/>
                        <a:pt x="229155" y="98044"/>
                      </a:cubicBezTo>
                      <a:cubicBezTo>
                        <a:pt x="219344" y="105625"/>
                        <a:pt x="204627" y="105625"/>
                        <a:pt x="197268" y="98044"/>
                      </a:cubicBezTo>
                      <a:cubicBezTo>
                        <a:pt x="187457" y="87936"/>
                        <a:pt x="187457" y="75302"/>
                        <a:pt x="197268" y="65194"/>
                      </a:cubicBezTo>
                      <a:cubicBezTo>
                        <a:pt x="200948" y="61404"/>
                        <a:pt x="206467" y="59508"/>
                        <a:pt x="212292" y="59508"/>
                      </a:cubicBezTo>
                      <a:close/>
                      <a:moveTo>
                        <a:pt x="81726" y="59508"/>
                      </a:moveTo>
                      <a:cubicBezTo>
                        <a:pt x="87675" y="59508"/>
                        <a:pt x="93311" y="61404"/>
                        <a:pt x="97069" y="65194"/>
                      </a:cubicBezTo>
                      <a:cubicBezTo>
                        <a:pt x="107089" y="75302"/>
                        <a:pt x="107089" y="87936"/>
                        <a:pt x="97069" y="98044"/>
                      </a:cubicBezTo>
                      <a:cubicBezTo>
                        <a:pt x="89554" y="105625"/>
                        <a:pt x="74524" y="105625"/>
                        <a:pt x="64504" y="98044"/>
                      </a:cubicBezTo>
                      <a:cubicBezTo>
                        <a:pt x="56989" y="87936"/>
                        <a:pt x="56989" y="75302"/>
                        <a:pt x="64504" y="65194"/>
                      </a:cubicBezTo>
                      <a:cubicBezTo>
                        <a:pt x="69514" y="61404"/>
                        <a:pt x="75776" y="59508"/>
                        <a:pt x="81726" y="59508"/>
                      </a:cubicBezTo>
                      <a:close/>
                      <a:moveTo>
                        <a:pt x="284525" y="1"/>
                      </a:moveTo>
                      <a:cubicBezTo>
                        <a:pt x="290161" y="1"/>
                        <a:pt x="295798" y="1880"/>
                        <a:pt x="299555" y="5637"/>
                      </a:cubicBezTo>
                      <a:cubicBezTo>
                        <a:pt x="309575" y="15657"/>
                        <a:pt x="309575" y="30686"/>
                        <a:pt x="299555" y="38201"/>
                      </a:cubicBezTo>
                      <a:cubicBezTo>
                        <a:pt x="292040" y="48221"/>
                        <a:pt x="277010" y="48221"/>
                        <a:pt x="269495" y="38201"/>
                      </a:cubicBezTo>
                      <a:cubicBezTo>
                        <a:pt x="259475" y="30686"/>
                        <a:pt x="259475" y="15657"/>
                        <a:pt x="269495" y="5637"/>
                      </a:cubicBezTo>
                      <a:cubicBezTo>
                        <a:pt x="273253" y="1880"/>
                        <a:pt x="278889" y="1"/>
                        <a:pt x="284525" y="1"/>
                      </a:cubicBezTo>
                      <a:close/>
                      <a:moveTo>
                        <a:pt x="22545" y="1"/>
                      </a:moveTo>
                      <a:cubicBezTo>
                        <a:pt x="28181" y="1"/>
                        <a:pt x="33817" y="1880"/>
                        <a:pt x="37575" y="5637"/>
                      </a:cubicBezTo>
                      <a:cubicBezTo>
                        <a:pt x="47595" y="15657"/>
                        <a:pt x="47595" y="30686"/>
                        <a:pt x="37575" y="38201"/>
                      </a:cubicBezTo>
                      <a:cubicBezTo>
                        <a:pt x="30060" y="48221"/>
                        <a:pt x="15030" y="48221"/>
                        <a:pt x="7515" y="38201"/>
                      </a:cubicBezTo>
                      <a:cubicBezTo>
                        <a:pt x="-2505" y="30686"/>
                        <a:pt x="-2505" y="15657"/>
                        <a:pt x="7515" y="5637"/>
                      </a:cubicBezTo>
                      <a:cubicBezTo>
                        <a:pt x="11272" y="1880"/>
                        <a:pt x="16909" y="1"/>
                        <a:pt x="22545" y="1"/>
                      </a:cubicBezTo>
                      <a:close/>
                      <a:moveTo>
                        <a:pt x="153535" y="0"/>
                      </a:moveTo>
                      <a:cubicBezTo>
                        <a:pt x="159098" y="0"/>
                        <a:pt x="164660" y="1879"/>
                        <a:pt x="169604" y="5636"/>
                      </a:cubicBezTo>
                      <a:cubicBezTo>
                        <a:pt x="177020" y="15656"/>
                        <a:pt x="177020" y="30685"/>
                        <a:pt x="169604" y="38200"/>
                      </a:cubicBezTo>
                      <a:cubicBezTo>
                        <a:pt x="159716" y="48220"/>
                        <a:pt x="147355" y="48220"/>
                        <a:pt x="137467" y="38200"/>
                      </a:cubicBezTo>
                      <a:cubicBezTo>
                        <a:pt x="130051" y="30685"/>
                        <a:pt x="130051" y="15656"/>
                        <a:pt x="137467" y="5636"/>
                      </a:cubicBezTo>
                      <a:cubicBezTo>
                        <a:pt x="142411" y="1879"/>
                        <a:pt x="147973" y="0"/>
                        <a:pt x="15353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77000">
                      <a:srgbClr val="00FFFF"/>
                    </a:gs>
                  </a:gsLst>
                  <a:lin ang="0" scaled="0"/>
                  <a:tileRect/>
                </a:gradFill>
                <a:ln w="317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87" name="Freeform 5"/>
                <p:cNvSpPr/>
                <p:nvPr/>
              </p:nvSpPr>
              <p:spPr bwMode="auto">
                <a:xfrm flipH="1">
                  <a:off x="-2291201" y="3542051"/>
                  <a:ext cx="419584" cy="408098"/>
                </a:xfrm>
                <a:custGeom>
                  <a:avLst/>
                  <a:gdLst>
                    <a:gd name="T0" fmla="*/ 3 w 168"/>
                    <a:gd name="T1" fmla="*/ 153 h 162"/>
                    <a:gd name="T2" fmla="*/ 78 w 168"/>
                    <a:gd name="T3" fmla="*/ 87 h 162"/>
                    <a:gd name="T4" fmla="*/ 78 w 168"/>
                    <a:gd name="T5" fmla="*/ 75 h 162"/>
                    <a:gd name="T6" fmla="*/ 3 w 168"/>
                    <a:gd name="T7" fmla="*/ 9 h 162"/>
                    <a:gd name="T8" fmla="*/ 6 w 168"/>
                    <a:gd name="T9" fmla="*/ 0 h 162"/>
                    <a:gd name="T10" fmla="*/ 73 w 168"/>
                    <a:gd name="T11" fmla="*/ 0 h 162"/>
                    <a:gd name="T12" fmla="*/ 83 w 168"/>
                    <a:gd name="T13" fmla="*/ 4 h 162"/>
                    <a:gd name="T14" fmla="*/ 164 w 168"/>
                    <a:gd name="T15" fmla="*/ 75 h 162"/>
                    <a:gd name="T16" fmla="*/ 164 w 168"/>
                    <a:gd name="T17" fmla="*/ 87 h 162"/>
                    <a:gd name="T18" fmla="*/ 83 w 168"/>
                    <a:gd name="T19" fmla="*/ 158 h 162"/>
                    <a:gd name="T20" fmla="*/ 73 w 168"/>
                    <a:gd name="T21" fmla="*/ 162 h 162"/>
                    <a:gd name="T22" fmla="*/ 6 w 168"/>
                    <a:gd name="T23" fmla="*/ 162 h 162"/>
                    <a:gd name="T24" fmla="*/ 3 w 168"/>
                    <a:gd name="T25" fmla="*/ 15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8" h="162">
                      <a:moveTo>
                        <a:pt x="3" y="153"/>
                      </a:moveTo>
                      <a:cubicBezTo>
                        <a:pt x="78" y="87"/>
                        <a:pt x="78" y="87"/>
                        <a:pt x="78" y="87"/>
                      </a:cubicBezTo>
                      <a:cubicBezTo>
                        <a:pt x="82" y="84"/>
                        <a:pt x="82" y="78"/>
                        <a:pt x="78" y="75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0" y="6"/>
                        <a:pt x="2" y="0"/>
                        <a:pt x="6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7" y="0"/>
                        <a:pt x="81" y="2"/>
                        <a:pt x="83" y="4"/>
                      </a:cubicBezTo>
                      <a:cubicBezTo>
                        <a:pt x="164" y="75"/>
                        <a:pt x="164" y="75"/>
                        <a:pt x="164" y="75"/>
                      </a:cubicBezTo>
                      <a:cubicBezTo>
                        <a:pt x="168" y="78"/>
                        <a:pt x="168" y="84"/>
                        <a:pt x="164" y="87"/>
                      </a:cubicBezTo>
                      <a:cubicBezTo>
                        <a:pt x="83" y="158"/>
                        <a:pt x="83" y="158"/>
                        <a:pt x="83" y="158"/>
                      </a:cubicBezTo>
                      <a:cubicBezTo>
                        <a:pt x="81" y="160"/>
                        <a:pt x="77" y="162"/>
                        <a:pt x="73" y="162"/>
                      </a:cubicBezTo>
                      <a:cubicBezTo>
                        <a:pt x="6" y="162"/>
                        <a:pt x="6" y="162"/>
                        <a:pt x="6" y="162"/>
                      </a:cubicBezTo>
                      <a:cubicBezTo>
                        <a:pt x="2" y="162"/>
                        <a:pt x="0" y="156"/>
                        <a:pt x="3" y="15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100000">
                      <a:srgbClr val="00FFFF"/>
                    </a:gs>
                  </a:gsLst>
                  <a:lin ang="0" scaled="1"/>
                  <a:tileRect/>
                </a:gradFill>
                <a:ln w="3175">
                  <a:gradFill flip="none" rotWithShape="1">
                    <a:gsLst>
                      <a:gs pos="0">
                        <a:srgbClr val="00FFFF">
                          <a:alpha val="0"/>
                        </a:srgbClr>
                      </a:gs>
                      <a:gs pos="77000">
                        <a:srgbClr val="00FFFF"/>
                      </a:gs>
                    </a:gsLst>
                    <a:lin ang="0" scaled="1"/>
                    <a:tileRect/>
                  </a:gradFill>
                  <a:round/>
                </a:ln>
                <a:effectLst>
                  <a:outerShdw blurRad="152400" sx="102000" sy="102000" algn="ctr" rotWithShape="0">
                    <a:srgbClr val="00FFFF"/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95" name="组合 494"/>
            <p:cNvGrpSpPr/>
            <p:nvPr/>
          </p:nvGrpSpPr>
          <p:grpSpPr>
            <a:xfrm>
              <a:off x="7710331" y="3026555"/>
              <a:ext cx="303638" cy="1921452"/>
              <a:chOff x="3752818" y="3215885"/>
              <a:chExt cx="303638" cy="1921452"/>
            </a:xfrm>
          </p:grpSpPr>
          <p:grpSp>
            <p:nvGrpSpPr>
              <p:cNvPr id="575" name="组合 574"/>
              <p:cNvGrpSpPr/>
              <p:nvPr/>
            </p:nvGrpSpPr>
            <p:grpSpPr>
              <a:xfrm>
                <a:off x="3752818" y="3215885"/>
                <a:ext cx="303638" cy="113614"/>
                <a:chOff x="-2291201" y="3542051"/>
                <a:chExt cx="1090653" cy="408098"/>
              </a:xfrm>
            </p:grpSpPr>
            <p:sp>
              <p:nvSpPr>
                <p:cNvPr id="580" name="Freeform 5"/>
                <p:cNvSpPr/>
                <p:nvPr/>
              </p:nvSpPr>
              <p:spPr bwMode="auto">
                <a:xfrm>
                  <a:off x="-1620132" y="3542051"/>
                  <a:ext cx="419584" cy="408098"/>
                </a:xfrm>
                <a:custGeom>
                  <a:avLst/>
                  <a:gdLst>
                    <a:gd name="T0" fmla="*/ 3 w 168"/>
                    <a:gd name="T1" fmla="*/ 153 h 162"/>
                    <a:gd name="T2" fmla="*/ 78 w 168"/>
                    <a:gd name="T3" fmla="*/ 87 h 162"/>
                    <a:gd name="T4" fmla="*/ 78 w 168"/>
                    <a:gd name="T5" fmla="*/ 75 h 162"/>
                    <a:gd name="T6" fmla="*/ 3 w 168"/>
                    <a:gd name="T7" fmla="*/ 9 h 162"/>
                    <a:gd name="T8" fmla="*/ 6 w 168"/>
                    <a:gd name="T9" fmla="*/ 0 h 162"/>
                    <a:gd name="T10" fmla="*/ 73 w 168"/>
                    <a:gd name="T11" fmla="*/ 0 h 162"/>
                    <a:gd name="T12" fmla="*/ 83 w 168"/>
                    <a:gd name="T13" fmla="*/ 4 h 162"/>
                    <a:gd name="T14" fmla="*/ 164 w 168"/>
                    <a:gd name="T15" fmla="*/ 75 h 162"/>
                    <a:gd name="T16" fmla="*/ 164 w 168"/>
                    <a:gd name="T17" fmla="*/ 87 h 162"/>
                    <a:gd name="T18" fmla="*/ 83 w 168"/>
                    <a:gd name="T19" fmla="*/ 158 h 162"/>
                    <a:gd name="T20" fmla="*/ 73 w 168"/>
                    <a:gd name="T21" fmla="*/ 162 h 162"/>
                    <a:gd name="T22" fmla="*/ 6 w 168"/>
                    <a:gd name="T23" fmla="*/ 162 h 162"/>
                    <a:gd name="T24" fmla="*/ 3 w 168"/>
                    <a:gd name="T25" fmla="*/ 15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8" h="162">
                      <a:moveTo>
                        <a:pt x="3" y="153"/>
                      </a:moveTo>
                      <a:cubicBezTo>
                        <a:pt x="78" y="87"/>
                        <a:pt x="78" y="87"/>
                        <a:pt x="78" y="87"/>
                      </a:cubicBezTo>
                      <a:cubicBezTo>
                        <a:pt x="82" y="84"/>
                        <a:pt x="82" y="78"/>
                        <a:pt x="78" y="75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0" y="6"/>
                        <a:pt x="2" y="0"/>
                        <a:pt x="6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7" y="0"/>
                        <a:pt x="81" y="2"/>
                        <a:pt x="83" y="4"/>
                      </a:cubicBezTo>
                      <a:cubicBezTo>
                        <a:pt x="164" y="75"/>
                        <a:pt x="164" y="75"/>
                        <a:pt x="164" y="75"/>
                      </a:cubicBezTo>
                      <a:cubicBezTo>
                        <a:pt x="168" y="78"/>
                        <a:pt x="168" y="84"/>
                        <a:pt x="164" y="87"/>
                      </a:cubicBezTo>
                      <a:cubicBezTo>
                        <a:pt x="83" y="158"/>
                        <a:pt x="83" y="158"/>
                        <a:pt x="83" y="158"/>
                      </a:cubicBezTo>
                      <a:cubicBezTo>
                        <a:pt x="81" y="160"/>
                        <a:pt x="77" y="162"/>
                        <a:pt x="73" y="162"/>
                      </a:cubicBezTo>
                      <a:cubicBezTo>
                        <a:pt x="6" y="162"/>
                        <a:pt x="6" y="162"/>
                        <a:pt x="6" y="162"/>
                      </a:cubicBezTo>
                      <a:cubicBezTo>
                        <a:pt x="2" y="162"/>
                        <a:pt x="0" y="156"/>
                        <a:pt x="3" y="15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100000">
                      <a:srgbClr val="00FFFF"/>
                    </a:gs>
                  </a:gsLst>
                  <a:lin ang="0" scaled="1"/>
                  <a:tileRect/>
                </a:gradFill>
                <a:ln w="3175">
                  <a:gradFill flip="none" rotWithShape="1">
                    <a:gsLst>
                      <a:gs pos="0">
                        <a:srgbClr val="00FFFF">
                          <a:alpha val="0"/>
                        </a:srgbClr>
                      </a:gs>
                      <a:gs pos="77000">
                        <a:srgbClr val="00FFFF"/>
                      </a:gs>
                    </a:gsLst>
                    <a:lin ang="0" scaled="1"/>
                    <a:tileRect/>
                  </a:gradFill>
                  <a:round/>
                </a:ln>
                <a:effectLst>
                  <a:outerShdw blurRad="152400" sx="102000" sy="102000" algn="ctr" rotWithShape="0">
                    <a:srgbClr val="00FFFF"/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81" name="任意多边形: 形状 580"/>
                <p:cNvSpPr/>
                <p:nvPr/>
              </p:nvSpPr>
              <p:spPr bwMode="auto">
                <a:xfrm>
                  <a:off x="-1992332" y="3543931"/>
                  <a:ext cx="484506" cy="404302"/>
                </a:xfrm>
                <a:custGeom>
                  <a:avLst/>
                  <a:gdLst>
                    <a:gd name="connsiteX0" fmla="*/ 153536 w 484506"/>
                    <a:gd name="connsiteY0" fmla="*/ 357634 h 404302"/>
                    <a:gd name="connsiteX1" fmla="*/ 169605 w 484506"/>
                    <a:gd name="connsiteY1" fmla="*/ 365306 h 404302"/>
                    <a:gd name="connsiteX2" fmla="*/ 169605 w 484506"/>
                    <a:gd name="connsiteY2" fmla="*/ 398549 h 404302"/>
                    <a:gd name="connsiteX3" fmla="*/ 137468 w 484506"/>
                    <a:gd name="connsiteY3" fmla="*/ 398549 h 404302"/>
                    <a:gd name="connsiteX4" fmla="*/ 137468 w 484506"/>
                    <a:gd name="connsiteY4" fmla="*/ 365306 h 404302"/>
                    <a:gd name="connsiteX5" fmla="*/ 153536 w 484506"/>
                    <a:gd name="connsiteY5" fmla="*/ 357634 h 404302"/>
                    <a:gd name="connsiteX6" fmla="*/ 284525 w 484506"/>
                    <a:gd name="connsiteY6" fmla="*/ 357633 h 404302"/>
                    <a:gd name="connsiteX7" fmla="*/ 299555 w 484506"/>
                    <a:gd name="connsiteY7" fmla="*/ 365305 h 404302"/>
                    <a:gd name="connsiteX8" fmla="*/ 299555 w 484506"/>
                    <a:gd name="connsiteY8" fmla="*/ 398548 h 404302"/>
                    <a:gd name="connsiteX9" fmla="*/ 269495 w 484506"/>
                    <a:gd name="connsiteY9" fmla="*/ 398548 h 404302"/>
                    <a:gd name="connsiteX10" fmla="*/ 269495 w 484506"/>
                    <a:gd name="connsiteY10" fmla="*/ 365305 h 404302"/>
                    <a:gd name="connsiteX11" fmla="*/ 284525 w 484506"/>
                    <a:gd name="connsiteY11" fmla="*/ 357633 h 404302"/>
                    <a:gd name="connsiteX12" fmla="*/ 22546 w 484506"/>
                    <a:gd name="connsiteY12" fmla="*/ 357633 h 404302"/>
                    <a:gd name="connsiteX13" fmla="*/ 37576 w 484506"/>
                    <a:gd name="connsiteY13" fmla="*/ 365305 h 404302"/>
                    <a:gd name="connsiteX14" fmla="*/ 37576 w 484506"/>
                    <a:gd name="connsiteY14" fmla="*/ 398548 h 404302"/>
                    <a:gd name="connsiteX15" fmla="*/ 7516 w 484506"/>
                    <a:gd name="connsiteY15" fmla="*/ 398548 h 404302"/>
                    <a:gd name="connsiteX16" fmla="*/ 7516 w 484506"/>
                    <a:gd name="connsiteY16" fmla="*/ 365305 h 404302"/>
                    <a:gd name="connsiteX17" fmla="*/ 22546 w 484506"/>
                    <a:gd name="connsiteY17" fmla="*/ 357633 h 404302"/>
                    <a:gd name="connsiteX18" fmla="*/ 342974 w 484506"/>
                    <a:gd name="connsiteY18" fmla="*/ 299566 h 404302"/>
                    <a:gd name="connsiteX19" fmla="*/ 359399 w 484506"/>
                    <a:gd name="connsiteY19" fmla="*/ 305252 h 404302"/>
                    <a:gd name="connsiteX20" fmla="*/ 359399 w 484506"/>
                    <a:gd name="connsiteY20" fmla="*/ 338102 h 404302"/>
                    <a:gd name="connsiteX21" fmla="*/ 326549 w 484506"/>
                    <a:gd name="connsiteY21" fmla="*/ 338102 h 404302"/>
                    <a:gd name="connsiteX22" fmla="*/ 326549 w 484506"/>
                    <a:gd name="connsiteY22" fmla="*/ 305252 h 404302"/>
                    <a:gd name="connsiteX23" fmla="*/ 342974 w 484506"/>
                    <a:gd name="connsiteY23" fmla="*/ 299566 h 404302"/>
                    <a:gd name="connsiteX24" fmla="*/ 212292 w 484506"/>
                    <a:gd name="connsiteY24" fmla="*/ 299566 h 404302"/>
                    <a:gd name="connsiteX25" fmla="*/ 229155 w 484506"/>
                    <a:gd name="connsiteY25" fmla="*/ 305252 h 404302"/>
                    <a:gd name="connsiteX26" fmla="*/ 229155 w 484506"/>
                    <a:gd name="connsiteY26" fmla="*/ 338102 h 404302"/>
                    <a:gd name="connsiteX27" fmla="*/ 197268 w 484506"/>
                    <a:gd name="connsiteY27" fmla="*/ 338102 h 404302"/>
                    <a:gd name="connsiteX28" fmla="*/ 197268 w 484506"/>
                    <a:gd name="connsiteY28" fmla="*/ 305252 h 404302"/>
                    <a:gd name="connsiteX29" fmla="*/ 212292 w 484506"/>
                    <a:gd name="connsiteY29" fmla="*/ 299566 h 404302"/>
                    <a:gd name="connsiteX30" fmla="*/ 81726 w 484506"/>
                    <a:gd name="connsiteY30" fmla="*/ 299566 h 404302"/>
                    <a:gd name="connsiteX31" fmla="*/ 97069 w 484506"/>
                    <a:gd name="connsiteY31" fmla="*/ 305252 h 404302"/>
                    <a:gd name="connsiteX32" fmla="*/ 97069 w 484506"/>
                    <a:gd name="connsiteY32" fmla="*/ 338102 h 404302"/>
                    <a:gd name="connsiteX33" fmla="*/ 64504 w 484506"/>
                    <a:gd name="connsiteY33" fmla="*/ 338102 h 404302"/>
                    <a:gd name="connsiteX34" fmla="*/ 64504 w 484506"/>
                    <a:gd name="connsiteY34" fmla="*/ 305252 h 404302"/>
                    <a:gd name="connsiteX35" fmla="*/ 81726 w 484506"/>
                    <a:gd name="connsiteY35" fmla="*/ 299566 h 404302"/>
                    <a:gd name="connsiteX36" fmla="*/ 272000 w 484506"/>
                    <a:gd name="connsiteY36" fmla="*/ 239014 h 404302"/>
                    <a:gd name="connsiteX37" fmla="*/ 287030 w 484506"/>
                    <a:gd name="connsiteY37" fmla="*/ 244650 h 404302"/>
                    <a:gd name="connsiteX38" fmla="*/ 287030 w 484506"/>
                    <a:gd name="connsiteY38" fmla="*/ 277214 h 404302"/>
                    <a:gd name="connsiteX39" fmla="*/ 256970 w 484506"/>
                    <a:gd name="connsiteY39" fmla="*/ 277214 h 404302"/>
                    <a:gd name="connsiteX40" fmla="*/ 256970 w 484506"/>
                    <a:gd name="connsiteY40" fmla="*/ 244650 h 404302"/>
                    <a:gd name="connsiteX41" fmla="*/ 272000 w 484506"/>
                    <a:gd name="connsiteY41" fmla="*/ 239014 h 404302"/>
                    <a:gd name="connsiteX42" fmla="*/ 402991 w 484506"/>
                    <a:gd name="connsiteY42" fmla="*/ 239013 h 404302"/>
                    <a:gd name="connsiteX43" fmla="*/ 419059 w 484506"/>
                    <a:gd name="connsiteY43" fmla="*/ 244649 h 404302"/>
                    <a:gd name="connsiteX44" fmla="*/ 419059 w 484506"/>
                    <a:gd name="connsiteY44" fmla="*/ 277213 h 404302"/>
                    <a:gd name="connsiteX45" fmla="*/ 386922 w 484506"/>
                    <a:gd name="connsiteY45" fmla="*/ 277213 h 404302"/>
                    <a:gd name="connsiteX46" fmla="*/ 386922 w 484506"/>
                    <a:gd name="connsiteY46" fmla="*/ 244649 h 404302"/>
                    <a:gd name="connsiteX47" fmla="*/ 402991 w 484506"/>
                    <a:gd name="connsiteY47" fmla="*/ 239013 h 404302"/>
                    <a:gd name="connsiteX48" fmla="*/ 141010 w 484506"/>
                    <a:gd name="connsiteY48" fmla="*/ 239013 h 404302"/>
                    <a:gd name="connsiteX49" fmla="*/ 157079 w 484506"/>
                    <a:gd name="connsiteY49" fmla="*/ 244649 h 404302"/>
                    <a:gd name="connsiteX50" fmla="*/ 157079 w 484506"/>
                    <a:gd name="connsiteY50" fmla="*/ 277213 h 404302"/>
                    <a:gd name="connsiteX51" fmla="*/ 124942 w 484506"/>
                    <a:gd name="connsiteY51" fmla="*/ 277213 h 404302"/>
                    <a:gd name="connsiteX52" fmla="*/ 124942 w 484506"/>
                    <a:gd name="connsiteY52" fmla="*/ 244649 h 404302"/>
                    <a:gd name="connsiteX53" fmla="*/ 141010 w 484506"/>
                    <a:gd name="connsiteY53" fmla="*/ 239013 h 404302"/>
                    <a:gd name="connsiteX54" fmla="*/ 461961 w 484506"/>
                    <a:gd name="connsiteY54" fmla="*/ 179103 h 404302"/>
                    <a:gd name="connsiteX55" fmla="*/ 476991 w 484506"/>
                    <a:gd name="connsiteY55" fmla="*/ 186618 h 404302"/>
                    <a:gd name="connsiteX56" fmla="*/ 476991 w 484506"/>
                    <a:gd name="connsiteY56" fmla="*/ 216677 h 404302"/>
                    <a:gd name="connsiteX57" fmla="*/ 446931 w 484506"/>
                    <a:gd name="connsiteY57" fmla="*/ 216677 h 404302"/>
                    <a:gd name="connsiteX58" fmla="*/ 446931 w 484506"/>
                    <a:gd name="connsiteY58" fmla="*/ 186618 h 404302"/>
                    <a:gd name="connsiteX59" fmla="*/ 461961 w 484506"/>
                    <a:gd name="connsiteY59" fmla="*/ 179103 h 404302"/>
                    <a:gd name="connsiteX60" fmla="*/ 331180 w 484506"/>
                    <a:gd name="connsiteY60" fmla="*/ 179103 h 404302"/>
                    <a:gd name="connsiteX61" fmla="*/ 346523 w 484506"/>
                    <a:gd name="connsiteY61" fmla="*/ 186618 h 404302"/>
                    <a:gd name="connsiteX62" fmla="*/ 346523 w 484506"/>
                    <a:gd name="connsiteY62" fmla="*/ 216677 h 404302"/>
                    <a:gd name="connsiteX63" fmla="*/ 313958 w 484506"/>
                    <a:gd name="connsiteY63" fmla="*/ 216677 h 404302"/>
                    <a:gd name="connsiteX64" fmla="*/ 313958 w 484506"/>
                    <a:gd name="connsiteY64" fmla="*/ 186618 h 404302"/>
                    <a:gd name="connsiteX65" fmla="*/ 331180 w 484506"/>
                    <a:gd name="connsiteY65" fmla="*/ 179103 h 404302"/>
                    <a:gd name="connsiteX66" fmla="*/ 199767 w 484506"/>
                    <a:gd name="connsiteY66" fmla="*/ 179103 h 404302"/>
                    <a:gd name="connsiteX67" fmla="*/ 216630 w 484506"/>
                    <a:gd name="connsiteY67" fmla="*/ 186618 h 404302"/>
                    <a:gd name="connsiteX68" fmla="*/ 216630 w 484506"/>
                    <a:gd name="connsiteY68" fmla="*/ 216677 h 404302"/>
                    <a:gd name="connsiteX69" fmla="*/ 184743 w 484506"/>
                    <a:gd name="connsiteY69" fmla="*/ 216677 h 404302"/>
                    <a:gd name="connsiteX70" fmla="*/ 184743 w 484506"/>
                    <a:gd name="connsiteY70" fmla="*/ 186618 h 404302"/>
                    <a:gd name="connsiteX71" fmla="*/ 199767 w 484506"/>
                    <a:gd name="connsiteY71" fmla="*/ 179103 h 404302"/>
                    <a:gd name="connsiteX72" fmla="*/ 402991 w 484506"/>
                    <a:gd name="connsiteY72" fmla="*/ 118568 h 404302"/>
                    <a:gd name="connsiteX73" fmla="*/ 419059 w 484506"/>
                    <a:gd name="connsiteY73" fmla="*/ 126083 h 404302"/>
                    <a:gd name="connsiteX74" fmla="*/ 419059 w 484506"/>
                    <a:gd name="connsiteY74" fmla="*/ 158647 h 404302"/>
                    <a:gd name="connsiteX75" fmla="*/ 386922 w 484506"/>
                    <a:gd name="connsiteY75" fmla="*/ 158647 h 404302"/>
                    <a:gd name="connsiteX76" fmla="*/ 386922 w 484506"/>
                    <a:gd name="connsiteY76" fmla="*/ 126083 h 404302"/>
                    <a:gd name="connsiteX77" fmla="*/ 402991 w 484506"/>
                    <a:gd name="connsiteY77" fmla="*/ 118568 h 404302"/>
                    <a:gd name="connsiteX78" fmla="*/ 141010 w 484506"/>
                    <a:gd name="connsiteY78" fmla="*/ 118568 h 404302"/>
                    <a:gd name="connsiteX79" fmla="*/ 157079 w 484506"/>
                    <a:gd name="connsiteY79" fmla="*/ 126083 h 404302"/>
                    <a:gd name="connsiteX80" fmla="*/ 157079 w 484506"/>
                    <a:gd name="connsiteY80" fmla="*/ 158647 h 404302"/>
                    <a:gd name="connsiteX81" fmla="*/ 124942 w 484506"/>
                    <a:gd name="connsiteY81" fmla="*/ 158647 h 404302"/>
                    <a:gd name="connsiteX82" fmla="*/ 124942 w 484506"/>
                    <a:gd name="connsiteY82" fmla="*/ 126083 h 404302"/>
                    <a:gd name="connsiteX83" fmla="*/ 141010 w 484506"/>
                    <a:gd name="connsiteY83" fmla="*/ 118568 h 404302"/>
                    <a:gd name="connsiteX84" fmla="*/ 272000 w 484506"/>
                    <a:gd name="connsiteY84" fmla="*/ 118567 h 404302"/>
                    <a:gd name="connsiteX85" fmla="*/ 287030 w 484506"/>
                    <a:gd name="connsiteY85" fmla="*/ 126082 h 404302"/>
                    <a:gd name="connsiteX86" fmla="*/ 287030 w 484506"/>
                    <a:gd name="connsiteY86" fmla="*/ 158646 h 404302"/>
                    <a:gd name="connsiteX87" fmla="*/ 256970 w 484506"/>
                    <a:gd name="connsiteY87" fmla="*/ 158646 h 404302"/>
                    <a:gd name="connsiteX88" fmla="*/ 256970 w 484506"/>
                    <a:gd name="connsiteY88" fmla="*/ 126082 h 404302"/>
                    <a:gd name="connsiteX89" fmla="*/ 272000 w 484506"/>
                    <a:gd name="connsiteY89" fmla="*/ 118567 h 404302"/>
                    <a:gd name="connsiteX90" fmla="*/ 342974 w 484506"/>
                    <a:gd name="connsiteY90" fmla="*/ 59509 h 404302"/>
                    <a:gd name="connsiteX91" fmla="*/ 359399 w 484506"/>
                    <a:gd name="connsiteY91" fmla="*/ 65195 h 404302"/>
                    <a:gd name="connsiteX92" fmla="*/ 359399 w 484506"/>
                    <a:gd name="connsiteY92" fmla="*/ 98045 h 404302"/>
                    <a:gd name="connsiteX93" fmla="*/ 326549 w 484506"/>
                    <a:gd name="connsiteY93" fmla="*/ 98045 h 404302"/>
                    <a:gd name="connsiteX94" fmla="*/ 326549 w 484506"/>
                    <a:gd name="connsiteY94" fmla="*/ 65195 h 404302"/>
                    <a:gd name="connsiteX95" fmla="*/ 342974 w 484506"/>
                    <a:gd name="connsiteY95" fmla="*/ 59509 h 404302"/>
                    <a:gd name="connsiteX96" fmla="*/ 212292 w 484506"/>
                    <a:gd name="connsiteY96" fmla="*/ 59508 h 404302"/>
                    <a:gd name="connsiteX97" fmla="*/ 229155 w 484506"/>
                    <a:gd name="connsiteY97" fmla="*/ 65194 h 404302"/>
                    <a:gd name="connsiteX98" fmla="*/ 229155 w 484506"/>
                    <a:gd name="connsiteY98" fmla="*/ 98044 h 404302"/>
                    <a:gd name="connsiteX99" fmla="*/ 197268 w 484506"/>
                    <a:gd name="connsiteY99" fmla="*/ 98044 h 404302"/>
                    <a:gd name="connsiteX100" fmla="*/ 197268 w 484506"/>
                    <a:gd name="connsiteY100" fmla="*/ 65194 h 404302"/>
                    <a:gd name="connsiteX101" fmla="*/ 212292 w 484506"/>
                    <a:gd name="connsiteY101" fmla="*/ 59508 h 404302"/>
                    <a:gd name="connsiteX102" fmla="*/ 81726 w 484506"/>
                    <a:gd name="connsiteY102" fmla="*/ 59508 h 404302"/>
                    <a:gd name="connsiteX103" fmla="*/ 97069 w 484506"/>
                    <a:gd name="connsiteY103" fmla="*/ 65194 h 404302"/>
                    <a:gd name="connsiteX104" fmla="*/ 97069 w 484506"/>
                    <a:gd name="connsiteY104" fmla="*/ 98044 h 404302"/>
                    <a:gd name="connsiteX105" fmla="*/ 64504 w 484506"/>
                    <a:gd name="connsiteY105" fmla="*/ 98044 h 404302"/>
                    <a:gd name="connsiteX106" fmla="*/ 64504 w 484506"/>
                    <a:gd name="connsiteY106" fmla="*/ 65194 h 404302"/>
                    <a:gd name="connsiteX107" fmla="*/ 81726 w 484506"/>
                    <a:gd name="connsiteY107" fmla="*/ 59508 h 404302"/>
                    <a:gd name="connsiteX108" fmla="*/ 284525 w 484506"/>
                    <a:gd name="connsiteY108" fmla="*/ 1 h 404302"/>
                    <a:gd name="connsiteX109" fmla="*/ 299555 w 484506"/>
                    <a:gd name="connsiteY109" fmla="*/ 5637 h 404302"/>
                    <a:gd name="connsiteX110" fmla="*/ 299555 w 484506"/>
                    <a:gd name="connsiteY110" fmla="*/ 38201 h 404302"/>
                    <a:gd name="connsiteX111" fmla="*/ 269495 w 484506"/>
                    <a:gd name="connsiteY111" fmla="*/ 38201 h 404302"/>
                    <a:gd name="connsiteX112" fmla="*/ 269495 w 484506"/>
                    <a:gd name="connsiteY112" fmla="*/ 5637 h 404302"/>
                    <a:gd name="connsiteX113" fmla="*/ 284525 w 484506"/>
                    <a:gd name="connsiteY113" fmla="*/ 1 h 404302"/>
                    <a:gd name="connsiteX114" fmla="*/ 22545 w 484506"/>
                    <a:gd name="connsiteY114" fmla="*/ 1 h 404302"/>
                    <a:gd name="connsiteX115" fmla="*/ 37575 w 484506"/>
                    <a:gd name="connsiteY115" fmla="*/ 5637 h 404302"/>
                    <a:gd name="connsiteX116" fmla="*/ 37575 w 484506"/>
                    <a:gd name="connsiteY116" fmla="*/ 38201 h 404302"/>
                    <a:gd name="connsiteX117" fmla="*/ 7515 w 484506"/>
                    <a:gd name="connsiteY117" fmla="*/ 38201 h 404302"/>
                    <a:gd name="connsiteX118" fmla="*/ 7515 w 484506"/>
                    <a:gd name="connsiteY118" fmla="*/ 5637 h 404302"/>
                    <a:gd name="connsiteX119" fmla="*/ 22545 w 484506"/>
                    <a:gd name="connsiteY119" fmla="*/ 1 h 404302"/>
                    <a:gd name="connsiteX120" fmla="*/ 153535 w 484506"/>
                    <a:gd name="connsiteY120" fmla="*/ 0 h 404302"/>
                    <a:gd name="connsiteX121" fmla="*/ 169604 w 484506"/>
                    <a:gd name="connsiteY121" fmla="*/ 5636 h 404302"/>
                    <a:gd name="connsiteX122" fmla="*/ 169604 w 484506"/>
                    <a:gd name="connsiteY122" fmla="*/ 38200 h 404302"/>
                    <a:gd name="connsiteX123" fmla="*/ 137467 w 484506"/>
                    <a:gd name="connsiteY123" fmla="*/ 38200 h 404302"/>
                    <a:gd name="connsiteX124" fmla="*/ 137467 w 484506"/>
                    <a:gd name="connsiteY124" fmla="*/ 5636 h 404302"/>
                    <a:gd name="connsiteX125" fmla="*/ 153535 w 484506"/>
                    <a:gd name="connsiteY125" fmla="*/ 0 h 40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</a:cxnLst>
                  <a:rect l="l" t="t" r="r" b="b"/>
                  <a:pathLst>
                    <a:path w="484506" h="404302">
                      <a:moveTo>
                        <a:pt x="153536" y="357634"/>
                      </a:moveTo>
                      <a:cubicBezTo>
                        <a:pt x="159099" y="357634"/>
                        <a:pt x="164661" y="360191"/>
                        <a:pt x="169605" y="365306"/>
                      </a:cubicBezTo>
                      <a:cubicBezTo>
                        <a:pt x="177021" y="372977"/>
                        <a:pt x="177021" y="388320"/>
                        <a:pt x="169605" y="398549"/>
                      </a:cubicBezTo>
                      <a:cubicBezTo>
                        <a:pt x="159717" y="406220"/>
                        <a:pt x="147356" y="406220"/>
                        <a:pt x="137468" y="398549"/>
                      </a:cubicBezTo>
                      <a:cubicBezTo>
                        <a:pt x="130052" y="388320"/>
                        <a:pt x="130052" y="372977"/>
                        <a:pt x="137468" y="365306"/>
                      </a:cubicBezTo>
                      <a:cubicBezTo>
                        <a:pt x="142412" y="360191"/>
                        <a:pt x="147974" y="357634"/>
                        <a:pt x="153536" y="357634"/>
                      </a:cubicBezTo>
                      <a:close/>
                      <a:moveTo>
                        <a:pt x="284525" y="357633"/>
                      </a:moveTo>
                      <a:cubicBezTo>
                        <a:pt x="290161" y="357633"/>
                        <a:pt x="295798" y="360190"/>
                        <a:pt x="299555" y="365305"/>
                      </a:cubicBezTo>
                      <a:cubicBezTo>
                        <a:pt x="309575" y="372976"/>
                        <a:pt x="309575" y="388319"/>
                        <a:pt x="299555" y="398548"/>
                      </a:cubicBezTo>
                      <a:cubicBezTo>
                        <a:pt x="292040" y="406219"/>
                        <a:pt x="277010" y="406219"/>
                        <a:pt x="269495" y="398548"/>
                      </a:cubicBezTo>
                      <a:cubicBezTo>
                        <a:pt x="259475" y="388319"/>
                        <a:pt x="259475" y="372976"/>
                        <a:pt x="269495" y="365305"/>
                      </a:cubicBezTo>
                      <a:cubicBezTo>
                        <a:pt x="273253" y="360190"/>
                        <a:pt x="278889" y="357633"/>
                        <a:pt x="284525" y="357633"/>
                      </a:cubicBezTo>
                      <a:close/>
                      <a:moveTo>
                        <a:pt x="22546" y="357633"/>
                      </a:moveTo>
                      <a:cubicBezTo>
                        <a:pt x="28182" y="357633"/>
                        <a:pt x="33818" y="360190"/>
                        <a:pt x="37576" y="365305"/>
                      </a:cubicBezTo>
                      <a:cubicBezTo>
                        <a:pt x="47596" y="372976"/>
                        <a:pt x="47596" y="388319"/>
                        <a:pt x="37576" y="398548"/>
                      </a:cubicBezTo>
                      <a:cubicBezTo>
                        <a:pt x="30061" y="406219"/>
                        <a:pt x="15031" y="406219"/>
                        <a:pt x="7516" y="398548"/>
                      </a:cubicBezTo>
                      <a:cubicBezTo>
                        <a:pt x="-2504" y="388319"/>
                        <a:pt x="-2504" y="372976"/>
                        <a:pt x="7516" y="365305"/>
                      </a:cubicBezTo>
                      <a:cubicBezTo>
                        <a:pt x="11273" y="360190"/>
                        <a:pt x="16910" y="357633"/>
                        <a:pt x="22546" y="357633"/>
                      </a:cubicBezTo>
                      <a:close/>
                      <a:moveTo>
                        <a:pt x="342974" y="299566"/>
                      </a:moveTo>
                      <a:cubicBezTo>
                        <a:pt x="348660" y="299566"/>
                        <a:pt x="354345" y="301462"/>
                        <a:pt x="359399" y="305252"/>
                      </a:cubicBezTo>
                      <a:cubicBezTo>
                        <a:pt x="366980" y="315360"/>
                        <a:pt x="366980" y="327994"/>
                        <a:pt x="359399" y="338102"/>
                      </a:cubicBezTo>
                      <a:cubicBezTo>
                        <a:pt x="349291" y="345683"/>
                        <a:pt x="336657" y="345683"/>
                        <a:pt x="326549" y="338102"/>
                      </a:cubicBezTo>
                      <a:cubicBezTo>
                        <a:pt x="318968" y="327994"/>
                        <a:pt x="318968" y="315360"/>
                        <a:pt x="326549" y="305252"/>
                      </a:cubicBezTo>
                      <a:cubicBezTo>
                        <a:pt x="331603" y="301462"/>
                        <a:pt x="337289" y="299566"/>
                        <a:pt x="342974" y="299566"/>
                      </a:cubicBezTo>
                      <a:close/>
                      <a:moveTo>
                        <a:pt x="212292" y="299566"/>
                      </a:moveTo>
                      <a:cubicBezTo>
                        <a:pt x="218118" y="299566"/>
                        <a:pt x="224250" y="301462"/>
                        <a:pt x="229155" y="305252"/>
                      </a:cubicBezTo>
                      <a:cubicBezTo>
                        <a:pt x="236514" y="315360"/>
                        <a:pt x="236514" y="327994"/>
                        <a:pt x="229155" y="338102"/>
                      </a:cubicBezTo>
                      <a:cubicBezTo>
                        <a:pt x="219344" y="345683"/>
                        <a:pt x="204627" y="345683"/>
                        <a:pt x="197268" y="338102"/>
                      </a:cubicBezTo>
                      <a:cubicBezTo>
                        <a:pt x="187457" y="327994"/>
                        <a:pt x="187457" y="315360"/>
                        <a:pt x="197268" y="305252"/>
                      </a:cubicBezTo>
                      <a:cubicBezTo>
                        <a:pt x="200948" y="301462"/>
                        <a:pt x="206467" y="299566"/>
                        <a:pt x="212292" y="299566"/>
                      </a:cubicBezTo>
                      <a:close/>
                      <a:moveTo>
                        <a:pt x="81726" y="299566"/>
                      </a:moveTo>
                      <a:cubicBezTo>
                        <a:pt x="87675" y="299566"/>
                        <a:pt x="93311" y="301462"/>
                        <a:pt x="97069" y="305252"/>
                      </a:cubicBezTo>
                      <a:cubicBezTo>
                        <a:pt x="107089" y="315360"/>
                        <a:pt x="107089" y="327994"/>
                        <a:pt x="97069" y="338102"/>
                      </a:cubicBezTo>
                      <a:cubicBezTo>
                        <a:pt x="89554" y="345683"/>
                        <a:pt x="74524" y="345683"/>
                        <a:pt x="64504" y="338102"/>
                      </a:cubicBezTo>
                      <a:cubicBezTo>
                        <a:pt x="56989" y="327994"/>
                        <a:pt x="56989" y="315360"/>
                        <a:pt x="64504" y="305252"/>
                      </a:cubicBezTo>
                      <a:cubicBezTo>
                        <a:pt x="69514" y="301462"/>
                        <a:pt x="75776" y="299566"/>
                        <a:pt x="81726" y="299566"/>
                      </a:cubicBezTo>
                      <a:close/>
                      <a:moveTo>
                        <a:pt x="272000" y="239014"/>
                      </a:moveTo>
                      <a:cubicBezTo>
                        <a:pt x="277636" y="239014"/>
                        <a:pt x="283273" y="240893"/>
                        <a:pt x="287030" y="244650"/>
                      </a:cubicBezTo>
                      <a:cubicBezTo>
                        <a:pt x="297050" y="254670"/>
                        <a:pt x="297050" y="269699"/>
                        <a:pt x="287030" y="277214"/>
                      </a:cubicBezTo>
                      <a:cubicBezTo>
                        <a:pt x="279515" y="287234"/>
                        <a:pt x="264485" y="287234"/>
                        <a:pt x="256970" y="277214"/>
                      </a:cubicBezTo>
                      <a:cubicBezTo>
                        <a:pt x="246950" y="269699"/>
                        <a:pt x="246950" y="254670"/>
                        <a:pt x="256970" y="244650"/>
                      </a:cubicBezTo>
                      <a:cubicBezTo>
                        <a:pt x="260728" y="240893"/>
                        <a:pt x="266364" y="239014"/>
                        <a:pt x="272000" y="239014"/>
                      </a:cubicBezTo>
                      <a:close/>
                      <a:moveTo>
                        <a:pt x="402991" y="239013"/>
                      </a:moveTo>
                      <a:cubicBezTo>
                        <a:pt x="408553" y="239013"/>
                        <a:pt x="414115" y="240891"/>
                        <a:pt x="419059" y="244649"/>
                      </a:cubicBezTo>
                      <a:cubicBezTo>
                        <a:pt x="426475" y="254669"/>
                        <a:pt x="426475" y="269698"/>
                        <a:pt x="419059" y="277213"/>
                      </a:cubicBezTo>
                      <a:cubicBezTo>
                        <a:pt x="409171" y="287233"/>
                        <a:pt x="396810" y="287233"/>
                        <a:pt x="386922" y="277213"/>
                      </a:cubicBezTo>
                      <a:cubicBezTo>
                        <a:pt x="379506" y="269698"/>
                        <a:pt x="379506" y="254669"/>
                        <a:pt x="386922" y="244649"/>
                      </a:cubicBezTo>
                      <a:cubicBezTo>
                        <a:pt x="391866" y="240891"/>
                        <a:pt x="397428" y="239013"/>
                        <a:pt x="402991" y="239013"/>
                      </a:cubicBezTo>
                      <a:close/>
                      <a:moveTo>
                        <a:pt x="141010" y="239013"/>
                      </a:moveTo>
                      <a:cubicBezTo>
                        <a:pt x="146573" y="239013"/>
                        <a:pt x="152135" y="240892"/>
                        <a:pt x="157079" y="244649"/>
                      </a:cubicBezTo>
                      <a:cubicBezTo>
                        <a:pt x="164495" y="254669"/>
                        <a:pt x="164495" y="269698"/>
                        <a:pt x="157079" y="277213"/>
                      </a:cubicBezTo>
                      <a:cubicBezTo>
                        <a:pt x="147191" y="287233"/>
                        <a:pt x="134830" y="287233"/>
                        <a:pt x="124942" y="277213"/>
                      </a:cubicBezTo>
                      <a:cubicBezTo>
                        <a:pt x="117526" y="269698"/>
                        <a:pt x="117526" y="254669"/>
                        <a:pt x="124942" y="244649"/>
                      </a:cubicBezTo>
                      <a:cubicBezTo>
                        <a:pt x="129886" y="240892"/>
                        <a:pt x="135448" y="239013"/>
                        <a:pt x="141010" y="239013"/>
                      </a:cubicBezTo>
                      <a:close/>
                      <a:moveTo>
                        <a:pt x="461961" y="179103"/>
                      </a:moveTo>
                      <a:cubicBezTo>
                        <a:pt x="467597" y="179103"/>
                        <a:pt x="473234" y="181608"/>
                        <a:pt x="476991" y="186618"/>
                      </a:cubicBezTo>
                      <a:cubicBezTo>
                        <a:pt x="487011" y="194133"/>
                        <a:pt x="487011" y="209162"/>
                        <a:pt x="476991" y="216677"/>
                      </a:cubicBezTo>
                      <a:cubicBezTo>
                        <a:pt x="469476" y="226697"/>
                        <a:pt x="454446" y="226697"/>
                        <a:pt x="446931" y="216677"/>
                      </a:cubicBezTo>
                      <a:cubicBezTo>
                        <a:pt x="436911" y="209162"/>
                        <a:pt x="436911" y="194133"/>
                        <a:pt x="446931" y="186618"/>
                      </a:cubicBezTo>
                      <a:cubicBezTo>
                        <a:pt x="450689" y="181608"/>
                        <a:pt x="456325" y="179103"/>
                        <a:pt x="461961" y="179103"/>
                      </a:cubicBezTo>
                      <a:close/>
                      <a:moveTo>
                        <a:pt x="331180" y="179103"/>
                      </a:moveTo>
                      <a:cubicBezTo>
                        <a:pt x="337129" y="179103"/>
                        <a:pt x="342766" y="181608"/>
                        <a:pt x="346523" y="186618"/>
                      </a:cubicBezTo>
                      <a:cubicBezTo>
                        <a:pt x="356543" y="194133"/>
                        <a:pt x="356543" y="209162"/>
                        <a:pt x="346523" y="216677"/>
                      </a:cubicBezTo>
                      <a:cubicBezTo>
                        <a:pt x="339008" y="226697"/>
                        <a:pt x="323978" y="226697"/>
                        <a:pt x="313958" y="216677"/>
                      </a:cubicBezTo>
                      <a:cubicBezTo>
                        <a:pt x="306443" y="209162"/>
                        <a:pt x="306443" y="194133"/>
                        <a:pt x="313958" y="186618"/>
                      </a:cubicBezTo>
                      <a:cubicBezTo>
                        <a:pt x="318968" y="181608"/>
                        <a:pt x="325231" y="179103"/>
                        <a:pt x="331180" y="179103"/>
                      </a:cubicBezTo>
                      <a:close/>
                      <a:moveTo>
                        <a:pt x="199767" y="179103"/>
                      </a:moveTo>
                      <a:cubicBezTo>
                        <a:pt x="205593" y="179103"/>
                        <a:pt x="211725" y="181608"/>
                        <a:pt x="216630" y="186618"/>
                      </a:cubicBezTo>
                      <a:cubicBezTo>
                        <a:pt x="223989" y="194133"/>
                        <a:pt x="223989" y="209162"/>
                        <a:pt x="216630" y="216677"/>
                      </a:cubicBezTo>
                      <a:cubicBezTo>
                        <a:pt x="206819" y="226697"/>
                        <a:pt x="192102" y="226697"/>
                        <a:pt x="184743" y="216677"/>
                      </a:cubicBezTo>
                      <a:cubicBezTo>
                        <a:pt x="174932" y="209162"/>
                        <a:pt x="174932" y="194133"/>
                        <a:pt x="184743" y="186618"/>
                      </a:cubicBezTo>
                      <a:cubicBezTo>
                        <a:pt x="188423" y="181608"/>
                        <a:pt x="193942" y="179103"/>
                        <a:pt x="199767" y="179103"/>
                      </a:cubicBezTo>
                      <a:close/>
                      <a:moveTo>
                        <a:pt x="402991" y="118568"/>
                      </a:moveTo>
                      <a:cubicBezTo>
                        <a:pt x="408553" y="118568"/>
                        <a:pt x="414115" y="121073"/>
                        <a:pt x="419059" y="126083"/>
                      </a:cubicBezTo>
                      <a:cubicBezTo>
                        <a:pt x="426475" y="133598"/>
                        <a:pt x="426475" y="148627"/>
                        <a:pt x="419059" y="158647"/>
                      </a:cubicBezTo>
                      <a:cubicBezTo>
                        <a:pt x="409171" y="166162"/>
                        <a:pt x="396810" y="166162"/>
                        <a:pt x="386922" y="158647"/>
                      </a:cubicBezTo>
                      <a:cubicBezTo>
                        <a:pt x="379506" y="148627"/>
                        <a:pt x="379506" y="133598"/>
                        <a:pt x="386922" y="126083"/>
                      </a:cubicBezTo>
                      <a:cubicBezTo>
                        <a:pt x="391866" y="121073"/>
                        <a:pt x="397429" y="118568"/>
                        <a:pt x="402991" y="118568"/>
                      </a:cubicBezTo>
                      <a:close/>
                      <a:moveTo>
                        <a:pt x="141010" y="118568"/>
                      </a:moveTo>
                      <a:cubicBezTo>
                        <a:pt x="146573" y="118568"/>
                        <a:pt x="152135" y="121073"/>
                        <a:pt x="157079" y="126083"/>
                      </a:cubicBezTo>
                      <a:cubicBezTo>
                        <a:pt x="164495" y="133598"/>
                        <a:pt x="164495" y="148627"/>
                        <a:pt x="157079" y="158647"/>
                      </a:cubicBezTo>
                      <a:cubicBezTo>
                        <a:pt x="147191" y="166162"/>
                        <a:pt x="134830" y="166162"/>
                        <a:pt x="124942" y="158647"/>
                      </a:cubicBezTo>
                      <a:cubicBezTo>
                        <a:pt x="117526" y="148627"/>
                        <a:pt x="117526" y="133598"/>
                        <a:pt x="124942" y="126083"/>
                      </a:cubicBezTo>
                      <a:cubicBezTo>
                        <a:pt x="129886" y="121073"/>
                        <a:pt x="135448" y="118568"/>
                        <a:pt x="141010" y="118568"/>
                      </a:cubicBezTo>
                      <a:close/>
                      <a:moveTo>
                        <a:pt x="272000" y="118567"/>
                      </a:moveTo>
                      <a:cubicBezTo>
                        <a:pt x="277636" y="118567"/>
                        <a:pt x="283273" y="121072"/>
                        <a:pt x="287030" y="126082"/>
                      </a:cubicBezTo>
                      <a:cubicBezTo>
                        <a:pt x="297050" y="133597"/>
                        <a:pt x="297050" y="148626"/>
                        <a:pt x="287030" y="158646"/>
                      </a:cubicBezTo>
                      <a:cubicBezTo>
                        <a:pt x="279515" y="166161"/>
                        <a:pt x="264485" y="166161"/>
                        <a:pt x="256970" y="158646"/>
                      </a:cubicBezTo>
                      <a:cubicBezTo>
                        <a:pt x="246950" y="148626"/>
                        <a:pt x="246950" y="133597"/>
                        <a:pt x="256970" y="126082"/>
                      </a:cubicBezTo>
                      <a:cubicBezTo>
                        <a:pt x="260728" y="121072"/>
                        <a:pt x="266364" y="118567"/>
                        <a:pt x="272000" y="118567"/>
                      </a:cubicBezTo>
                      <a:close/>
                      <a:moveTo>
                        <a:pt x="342974" y="59509"/>
                      </a:moveTo>
                      <a:cubicBezTo>
                        <a:pt x="348660" y="59509"/>
                        <a:pt x="354345" y="61404"/>
                        <a:pt x="359399" y="65195"/>
                      </a:cubicBezTo>
                      <a:cubicBezTo>
                        <a:pt x="366980" y="75303"/>
                        <a:pt x="366980" y="87937"/>
                        <a:pt x="359399" y="98045"/>
                      </a:cubicBezTo>
                      <a:cubicBezTo>
                        <a:pt x="349291" y="105626"/>
                        <a:pt x="336657" y="105626"/>
                        <a:pt x="326549" y="98045"/>
                      </a:cubicBezTo>
                      <a:cubicBezTo>
                        <a:pt x="318968" y="87937"/>
                        <a:pt x="318968" y="75303"/>
                        <a:pt x="326549" y="65195"/>
                      </a:cubicBezTo>
                      <a:cubicBezTo>
                        <a:pt x="331603" y="61404"/>
                        <a:pt x="337288" y="59509"/>
                        <a:pt x="342974" y="59509"/>
                      </a:cubicBezTo>
                      <a:close/>
                      <a:moveTo>
                        <a:pt x="212292" y="59508"/>
                      </a:moveTo>
                      <a:cubicBezTo>
                        <a:pt x="218118" y="59508"/>
                        <a:pt x="224250" y="61404"/>
                        <a:pt x="229155" y="65194"/>
                      </a:cubicBezTo>
                      <a:cubicBezTo>
                        <a:pt x="236514" y="75302"/>
                        <a:pt x="236514" y="87936"/>
                        <a:pt x="229155" y="98044"/>
                      </a:cubicBezTo>
                      <a:cubicBezTo>
                        <a:pt x="219344" y="105625"/>
                        <a:pt x="204627" y="105625"/>
                        <a:pt x="197268" y="98044"/>
                      </a:cubicBezTo>
                      <a:cubicBezTo>
                        <a:pt x="187457" y="87936"/>
                        <a:pt x="187457" y="75302"/>
                        <a:pt x="197268" y="65194"/>
                      </a:cubicBezTo>
                      <a:cubicBezTo>
                        <a:pt x="200948" y="61404"/>
                        <a:pt x="206467" y="59508"/>
                        <a:pt x="212292" y="59508"/>
                      </a:cubicBezTo>
                      <a:close/>
                      <a:moveTo>
                        <a:pt x="81726" y="59508"/>
                      </a:moveTo>
                      <a:cubicBezTo>
                        <a:pt x="87675" y="59508"/>
                        <a:pt x="93311" y="61404"/>
                        <a:pt x="97069" y="65194"/>
                      </a:cubicBezTo>
                      <a:cubicBezTo>
                        <a:pt x="107089" y="75302"/>
                        <a:pt x="107089" y="87936"/>
                        <a:pt x="97069" y="98044"/>
                      </a:cubicBezTo>
                      <a:cubicBezTo>
                        <a:pt x="89554" y="105625"/>
                        <a:pt x="74524" y="105625"/>
                        <a:pt x="64504" y="98044"/>
                      </a:cubicBezTo>
                      <a:cubicBezTo>
                        <a:pt x="56989" y="87936"/>
                        <a:pt x="56989" y="75302"/>
                        <a:pt x="64504" y="65194"/>
                      </a:cubicBezTo>
                      <a:cubicBezTo>
                        <a:pt x="69514" y="61404"/>
                        <a:pt x="75776" y="59508"/>
                        <a:pt x="81726" y="59508"/>
                      </a:cubicBezTo>
                      <a:close/>
                      <a:moveTo>
                        <a:pt x="284525" y="1"/>
                      </a:moveTo>
                      <a:cubicBezTo>
                        <a:pt x="290161" y="1"/>
                        <a:pt x="295798" y="1880"/>
                        <a:pt x="299555" y="5637"/>
                      </a:cubicBezTo>
                      <a:cubicBezTo>
                        <a:pt x="309575" y="15657"/>
                        <a:pt x="309575" y="30686"/>
                        <a:pt x="299555" y="38201"/>
                      </a:cubicBezTo>
                      <a:cubicBezTo>
                        <a:pt x="292040" y="48221"/>
                        <a:pt x="277010" y="48221"/>
                        <a:pt x="269495" y="38201"/>
                      </a:cubicBezTo>
                      <a:cubicBezTo>
                        <a:pt x="259475" y="30686"/>
                        <a:pt x="259475" y="15657"/>
                        <a:pt x="269495" y="5637"/>
                      </a:cubicBezTo>
                      <a:cubicBezTo>
                        <a:pt x="273253" y="1880"/>
                        <a:pt x="278889" y="1"/>
                        <a:pt x="284525" y="1"/>
                      </a:cubicBezTo>
                      <a:close/>
                      <a:moveTo>
                        <a:pt x="22545" y="1"/>
                      </a:moveTo>
                      <a:cubicBezTo>
                        <a:pt x="28181" y="1"/>
                        <a:pt x="33817" y="1880"/>
                        <a:pt x="37575" y="5637"/>
                      </a:cubicBezTo>
                      <a:cubicBezTo>
                        <a:pt x="47595" y="15657"/>
                        <a:pt x="47595" y="30686"/>
                        <a:pt x="37575" y="38201"/>
                      </a:cubicBezTo>
                      <a:cubicBezTo>
                        <a:pt x="30060" y="48221"/>
                        <a:pt x="15030" y="48221"/>
                        <a:pt x="7515" y="38201"/>
                      </a:cubicBezTo>
                      <a:cubicBezTo>
                        <a:pt x="-2505" y="30686"/>
                        <a:pt x="-2505" y="15657"/>
                        <a:pt x="7515" y="5637"/>
                      </a:cubicBezTo>
                      <a:cubicBezTo>
                        <a:pt x="11272" y="1880"/>
                        <a:pt x="16909" y="1"/>
                        <a:pt x="22545" y="1"/>
                      </a:cubicBezTo>
                      <a:close/>
                      <a:moveTo>
                        <a:pt x="153535" y="0"/>
                      </a:moveTo>
                      <a:cubicBezTo>
                        <a:pt x="159098" y="0"/>
                        <a:pt x="164660" y="1879"/>
                        <a:pt x="169604" y="5636"/>
                      </a:cubicBezTo>
                      <a:cubicBezTo>
                        <a:pt x="177020" y="15656"/>
                        <a:pt x="177020" y="30685"/>
                        <a:pt x="169604" y="38200"/>
                      </a:cubicBezTo>
                      <a:cubicBezTo>
                        <a:pt x="159716" y="48220"/>
                        <a:pt x="147355" y="48220"/>
                        <a:pt x="137467" y="38200"/>
                      </a:cubicBezTo>
                      <a:cubicBezTo>
                        <a:pt x="130051" y="30685"/>
                        <a:pt x="130051" y="15656"/>
                        <a:pt x="137467" y="5636"/>
                      </a:cubicBezTo>
                      <a:cubicBezTo>
                        <a:pt x="142411" y="1879"/>
                        <a:pt x="147973" y="0"/>
                        <a:pt x="15353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77000">
                      <a:srgbClr val="00FFFF"/>
                    </a:gs>
                  </a:gsLst>
                  <a:lin ang="0" scaled="0"/>
                  <a:tileRect/>
                </a:gradFill>
                <a:ln w="317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82" name="Freeform 5"/>
                <p:cNvSpPr/>
                <p:nvPr/>
              </p:nvSpPr>
              <p:spPr bwMode="auto">
                <a:xfrm flipH="1">
                  <a:off x="-2291201" y="3542051"/>
                  <a:ext cx="419584" cy="408098"/>
                </a:xfrm>
                <a:custGeom>
                  <a:avLst/>
                  <a:gdLst>
                    <a:gd name="T0" fmla="*/ 3 w 168"/>
                    <a:gd name="T1" fmla="*/ 153 h 162"/>
                    <a:gd name="T2" fmla="*/ 78 w 168"/>
                    <a:gd name="T3" fmla="*/ 87 h 162"/>
                    <a:gd name="T4" fmla="*/ 78 w 168"/>
                    <a:gd name="T5" fmla="*/ 75 h 162"/>
                    <a:gd name="T6" fmla="*/ 3 w 168"/>
                    <a:gd name="T7" fmla="*/ 9 h 162"/>
                    <a:gd name="T8" fmla="*/ 6 w 168"/>
                    <a:gd name="T9" fmla="*/ 0 h 162"/>
                    <a:gd name="T10" fmla="*/ 73 w 168"/>
                    <a:gd name="T11" fmla="*/ 0 h 162"/>
                    <a:gd name="T12" fmla="*/ 83 w 168"/>
                    <a:gd name="T13" fmla="*/ 4 h 162"/>
                    <a:gd name="T14" fmla="*/ 164 w 168"/>
                    <a:gd name="T15" fmla="*/ 75 h 162"/>
                    <a:gd name="T16" fmla="*/ 164 w 168"/>
                    <a:gd name="T17" fmla="*/ 87 h 162"/>
                    <a:gd name="T18" fmla="*/ 83 w 168"/>
                    <a:gd name="T19" fmla="*/ 158 h 162"/>
                    <a:gd name="T20" fmla="*/ 73 w 168"/>
                    <a:gd name="T21" fmla="*/ 162 h 162"/>
                    <a:gd name="T22" fmla="*/ 6 w 168"/>
                    <a:gd name="T23" fmla="*/ 162 h 162"/>
                    <a:gd name="T24" fmla="*/ 3 w 168"/>
                    <a:gd name="T25" fmla="*/ 15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8" h="162">
                      <a:moveTo>
                        <a:pt x="3" y="153"/>
                      </a:moveTo>
                      <a:cubicBezTo>
                        <a:pt x="78" y="87"/>
                        <a:pt x="78" y="87"/>
                        <a:pt x="78" y="87"/>
                      </a:cubicBezTo>
                      <a:cubicBezTo>
                        <a:pt x="82" y="84"/>
                        <a:pt x="82" y="78"/>
                        <a:pt x="78" y="75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0" y="6"/>
                        <a:pt x="2" y="0"/>
                        <a:pt x="6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7" y="0"/>
                        <a:pt x="81" y="2"/>
                        <a:pt x="83" y="4"/>
                      </a:cubicBezTo>
                      <a:cubicBezTo>
                        <a:pt x="164" y="75"/>
                        <a:pt x="164" y="75"/>
                        <a:pt x="164" y="75"/>
                      </a:cubicBezTo>
                      <a:cubicBezTo>
                        <a:pt x="168" y="78"/>
                        <a:pt x="168" y="84"/>
                        <a:pt x="164" y="87"/>
                      </a:cubicBezTo>
                      <a:cubicBezTo>
                        <a:pt x="83" y="158"/>
                        <a:pt x="83" y="158"/>
                        <a:pt x="83" y="158"/>
                      </a:cubicBezTo>
                      <a:cubicBezTo>
                        <a:pt x="81" y="160"/>
                        <a:pt x="77" y="162"/>
                        <a:pt x="73" y="162"/>
                      </a:cubicBezTo>
                      <a:cubicBezTo>
                        <a:pt x="6" y="162"/>
                        <a:pt x="6" y="162"/>
                        <a:pt x="6" y="162"/>
                      </a:cubicBezTo>
                      <a:cubicBezTo>
                        <a:pt x="2" y="162"/>
                        <a:pt x="0" y="156"/>
                        <a:pt x="3" y="15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100000">
                      <a:srgbClr val="00FFFF"/>
                    </a:gs>
                  </a:gsLst>
                  <a:lin ang="0" scaled="1"/>
                  <a:tileRect/>
                </a:gradFill>
                <a:ln w="3175">
                  <a:gradFill flip="none" rotWithShape="1">
                    <a:gsLst>
                      <a:gs pos="0">
                        <a:srgbClr val="00FFFF">
                          <a:alpha val="0"/>
                        </a:srgbClr>
                      </a:gs>
                      <a:gs pos="77000">
                        <a:srgbClr val="00FFFF"/>
                      </a:gs>
                    </a:gsLst>
                    <a:lin ang="0" scaled="1"/>
                    <a:tileRect/>
                  </a:gradFill>
                  <a:round/>
                </a:ln>
                <a:effectLst>
                  <a:outerShdw blurRad="152400" sx="102000" sy="102000" algn="ctr" rotWithShape="0">
                    <a:srgbClr val="00FFFF"/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76" name="组合 575"/>
              <p:cNvGrpSpPr/>
              <p:nvPr/>
            </p:nvGrpSpPr>
            <p:grpSpPr>
              <a:xfrm>
                <a:off x="3752818" y="5023723"/>
                <a:ext cx="303638" cy="113614"/>
                <a:chOff x="-2291201" y="3542051"/>
                <a:chExt cx="1090653" cy="408098"/>
              </a:xfrm>
            </p:grpSpPr>
            <p:sp>
              <p:nvSpPr>
                <p:cNvPr id="577" name="Freeform 5"/>
                <p:cNvSpPr/>
                <p:nvPr/>
              </p:nvSpPr>
              <p:spPr bwMode="auto">
                <a:xfrm>
                  <a:off x="-1620132" y="3542051"/>
                  <a:ext cx="419584" cy="408098"/>
                </a:xfrm>
                <a:custGeom>
                  <a:avLst/>
                  <a:gdLst>
                    <a:gd name="T0" fmla="*/ 3 w 168"/>
                    <a:gd name="T1" fmla="*/ 153 h 162"/>
                    <a:gd name="T2" fmla="*/ 78 w 168"/>
                    <a:gd name="T3" fmla="*/ 87 h 162"/>
                    <a:gd name="T4" fmla="*/ 78 w 168"/>
                    <a:gd name="T5" fmla="*/ 75 h 162"/>
                    <a:gd name="T6" fmla="*/ 3 w 168"/>
                    <a:gd name="T7" fmla="*/ 9 h 162"/>
                    <a:gd name="T8" fmla="*/ 6 w 168"/>
                    <a:gd name="T9" fmla="*/ 0 h 162"/>
                    <a:gd name="T10" fmla="*/ 73 w 168"/>
                    <a:gd name="T11" fmla="*/ 0 h 162"/>
                    <a:gd name="T12" fmla="*/ 83 w 168"/>
                    <a:gd name="T13" fmla="*/ 4 h 162"/>
                    <a:gd name="T14" fmla="*/ 164 w 168"/>
                    <a:gd name="T15" fmla="*/ 75 h 162"/>
                    <a:gd name="T16" fmla="*/ 164 w 168"/>
                    <a:gd name="T17" fmla="*/ 87 h 162"/>
                    <a:gd name="T18" fmla="*/ 83 w 168"/>
                    <a:gd name="T19" fmla="*/ 158 h 162"/>
                    <a:gd name="T20" fmla="*/ 73 w 168"/>
                    <a:gd name="T21" fmla="*/ 162 h 162"/>
                    <a:gd name="T22" fmla="*/ 6 w 168"/>
                    <a:gd name="T23" fmla="*/ 162 h 162"/>
                    <a:gd name="T24" fmla="*/ 3 w 168"/>
                    <a:gd name="T25" fmla="*/ 15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8" h="162">
                      <a:moveTo>
                        <a:pt x="3" y="153"/>
                      </a:moveTo>
                      <a:cubicBezTo>
                        <a:pt x="78" y="87"/>
                        <a:pt x="78" y="87"/>
                        <a:pt x="78" y="87"/>
                      </a:cubicBezTo>
                      <a:cubicBezTo>
                        <a:pt x="82" y="84"/>
                        <a:pt x="82" y="78"/>
                        <a:pt x="78" y="75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0" y="6"/>
                        <a:pt x="2" y="0"/>
                        <a:pt x="6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7" y="0"/>
                        <a:pt x="81" y="2"/>
                        <a:pt x="83" y="4"/>
                      </a:cubicBezTo>
                      <a:cubicBezTo>
                        <a:pt x="164" y="75"/>
                        <a:pt x="164" y="75"/>
                        <a:pt x="164" y="75"/>
                      </a:cubicBezTo>
                      <a:cubicBezTo>
                        <a:pt x="168" y="78"/>
                        <a:pt x="168" y="84"/>
                        <a:pt x="164" y="87"/>
                      </a:cubicBezTo>
                      <a:cubicBezTo>
                        <a:pt x="83" y="158"/>
                        <a:pt x="83" y="158"/>
                        <a:pt x="83" y="158"/>
                      </a:cubicBezTo>
                      <a:cubicBezTo>
                        <a:pt x="81" y="160"/>
                        <a:pt x="77" y="162"/>
                        <a:pt x="73" y="162"/>
                      </a:cubicBezTo>
                      <a:cubicBezTo>
                        <a:pt x="6" y="162"/>
                        <a:pt x="6" y="162"/>
                        <a:pt x="6" y="162"/>
                      </a:cubicBezTo>
                      <a:cubicBezTo>
                        <a:pt x="2" y="162"/>
                        <a:pt x="0" y="156"/>
                        <a:pt x="3" y="15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100000">
                      <a:srgbClr val="00FFFF"/>
                    </a:gs>
                  </a:gsLst>
                  <a:lin ang="0" scaled="1"/>
                  <a:tileRect/>
                </a:gradFill>
                <a:ln w="3175">
                  <a:gradFill flip="none" rotWithShape="1">
                    <a:gsLst>
                      <a:gs pos="0">
                        <a:srgbClr val="00FFFF">
                          <a:alpha val="0"/>
                        </a:srgbClr>
                      </a:gs>
                      <a:gs pos="77000">
                        <a:srgbClr val="00FFFF"/>
                      </a:gs>
                    </a:gsLst>
                    <a:lin ang="0" scaled="1"/>
                    <a:tileRect/>
                  </a:gradFill>
                  <a:round/>
                </a:ln>
                <a:effectLst>
                  <a:outerShdw blurRad="152400" sx="102000" sy="102000" algn="ctr" rotWithShape="0">
                    <a:srgbClr val="00FFFF"/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78" name="任意多边形: 形状 577"/>
                <p:cNvSpPr/>
                <p:nvPr/>
              </p:nvSpPr>
              <p:spPr bwMode="auto">
                <a:xfrm>
                  <a:off x="-1992332" y="3543931"/>
                  <a:ext cx="484506" cy="404302"/>
                </a:xfrm>
                <a:custGeom>
                  <a:avLst/>
                  <a:gdLst>
                    <a:gd name="connsiteX0" fmla="*/ 153536 w 484506"/>
                    <a:gd name="connsiteY0" fmla="*/ 357634 h 404302"/>
                    <a:gd name="connsiteX1" fmla="*/ 169605 w 484506"/>
                    <a:gd name="connsiteY1" fmla="*/ 365306 h 404302"/>
                    <a:gd name="connsiteX2" fmla="*/ 169605 w 484506"/>
                    <a:gd name="connsiteY2" fmla="*/ 398549 h 404302"/>
                    <a:gd name="connsiteX3" fmla="*/ 137468 w 484506"/>
                    <a:gd name="connsiteY3" fmla="*/ 398549 h 404302"/>
                    <a:gd name="connsiteX4" fmla="*/ 137468 w 484506"/>
                    <a:gd name="connsiteY4" fmla="*/ 365306 h 404302"/>
                    <a:gd name="connsiteX5" fmla="*/ 153536 w 484506"/>
                    <a:gd name="connsiteY5" fmla="*/ 357634 h 404302"/>
                    <a:gd name="connsiteX6" fmla="*/ 284525 w 484506"/>
                    <a:gd name="connsiteY6" fmla="*/ 357633 h 404302"/>
                    <a:gd name="connsiteX7" fmla="*/ 299555 w 484506"/>
                    <a:gd name="connsiteY7" fmla="*/ 365305 h 404302"/>
                    <a:gd name="connsiteX8" fmla="*/ 299555 w 484506"/>
                    <a:gd name="connsiteY8" fmla="*/ 398548 h 404302"/>
                    <a:gd name="connsiteX9" fmla="*/ 269495 w 484506"/>
                    <a:gd name="connsiteY9" fmla="*/ 398548 h 404302"/>
                    <a:gd name="connsiteX10" fmla="*/ 269495 w 484506"/>
                    <a:gd name="connsiteY10" fmla="*/ 365305 h 404302"/>
                    <a:gd name="connsiteX11" fmla="*/ 284525 w 484506"/>
                    <a:gd name="connsiteY11" fmla="*/ 357633 h 404302"/>
                    <a:gd name="connsiteX12" fmla="*/ 22546 w 484506"/>
                    <a:gd name="connsiteY12" fmla="*/ 357633 h 404302"/>
                    <a:gd name="connsiteX13" fmla="*/ 37576 w 484506"/>
                    <a:gd name="connsiteY13" fmla="*/ 365305 h 404302"/>
                    <a:gd name="connsiteX14" fmla="*/ 37576 w 484506"/>
                    <a:gd name="connsiteY14" fmla="*/ 398548 h 404302"/>
                    <a:gd name="connsiteX15" fmla="*/ 7516 w 484506"/>
                    <a:gd name="connsiteY15" fmla="*/ 398548 h 404302"/>
                    <a:gd name="connsiteX16" fmla="*/ 7516 w 484506"/>
                    <a:gd name="connsiteY16" fmla="*/ 365305 h 404302"/>
                    <a:gd name="connsiteX17" fmla="*/ 22546 w 484506"/>
                    <a:gd name="connsiteY17" fmla="*/ 357633 h 404302"/>
                    <a:gd name="connsiteX18" fmla="*/ 342974 w 484506"/>
                    <a:gd name="connsiteY18" fmla="*/ 299566 h 404302"/>
                    <a:gd name="connsiteX19" fmla="*/ 359399 w 484506"/>
                    <a:gd name="connsiteY19" fmla="*/ 305252 h 404302"/>
                    <a:gd name="connsiteX20" fmla="*/ 359399 w 484506"/>
                    <a:gd name="connsiteY20" fmla="*/ 338102 h 404302"/>
                    <a:gd name="connsiteX21" fmla="*/ 326549 w 484506"/>
                    <a:gd name="connsiteY21" fmla="*/ 338102 h 404302"/>
                    <a:gd name="connsiteX22" fmla="*/ 326549 w 484506"/>
                    <a:gd name="connsiteY22" fmla="*/ 305252 h 404302"/>
                    <a:gd name="connsiteX23" fmla="*/ 342974 w 484506"/>
                    <a:gd name="connsiteY23" fmla="*/ 299566 h 404302"/>
                    <a:gd name="connsiteX24" fmla="*/ 212292 w 484506"/>
                    <a:gd name="connsiteY24" fmla="*/ 299566 h 404302"/>
                    <a:gd name="connsiteX25" fmla="*/ 229155 w 484506"/>
                    <a:gd name="connsiteY25" fmla="*/ 305252 h 404302"/>
                    <a:gd name="connsiteX26" fmla="*/ 229155 w 484506"/>
                    <a:gd name="connsiteY26" fmla="*/ 338102 h 404302"/>
                    <a:gd name="connsiteX27" fmla="*/ 197268 w 484506"/>
                    <a:gd name="connsiteY27" fmla="*/ 338102 h 404302"/>
                    <a:gd name="connsiteX28" fmla="*/ 197268 w 484506"/>
                    <a:gd name="connsiteY28" fmla="*/ 305252 h 404302"/>
                    <a:gd name="connsiteX29" fmla="*/ 212292 w 484506"/>
                    <a:gd name="connsiteY29" fmla="*/ 299566 h 404302"/>
                    <a:gd name="connsiteX30" fmla="*/ 81726 w 484506"/>
                    <a:gd name="connsiteY30" fmla="*/ 299566 h 404302"/>
                    <a:gd name="connsiteX31" fmla="*/ 97069 w 484506"/>
                    <a:gd name="connsiteY31" fmla="*/ 305252 h 404302"/>
                    <a:gd name="connsiteX32" fmla="*/ 97069 w 484506"/>
                    <a:gd name="connsiteY32" fmla="*/ 338102 h 404302"/>
                    <a:gd name="connsiteX33" fmla="*/ 64504 w 484506"/>
                    <a:gd name="connsiteY33" fmla="*/ 338102 h 404302"/>
                    <a:gd name="connsiteX34" fmla="*/ 64504 w 484506"/>
                    <a:gd name="connsiteY34" fmla="*/ 305252 h 404302"/>
                    <a:gd name="connsiteX35" fmla="*/ 81726 w 484506"/>
                    <a:gd name="connsiteY35" fmla="*/ 299566 h 404302"/>
                    <a:gd name="connsiteX36" fmla="*/ 272000 w 484506"/>
                    <a:gd name="connsiteY36" fmla="*/ 239014 h 404302"/>
                    <a:gd name="connsiteX37" fmla="*/ 287030 w 484506"/>
                    <a:gd name="connsiteY37" fmla="*/ 244650 h 404302"/>
                    <a:gd name="connsiteX38" fmla="*/ 287030 w 484506"/>
                    <a:gd name="connsiteY38" fmla="*/ 277214 h 404302"/>
                    <a:gd name="connsiteX39" fmla="*/ 256970 w 484506"/>
                    <a:gd name="connsiteY39" fmla="*/ 277214 h 404302"/>
                    <a:gd name="connsiteX40" fmla="*/ 256970 w 484506"/>
                    <a:gd name="connsiteY40" fmla="*/ 244650 h 404302"/>
                    <a:gd name="connsiteX41" fmla="*/ 272000 w 484506"/>
                    <a:gd name="connsiteY41" fmla="*/ 239014 h 404302"/>
                    <a:gd name="connsiteX42" fmla="*/ 402991 w 484506"/>
                    <a:gd name="connsiteY42" fmla="*/ 239013 h 404302"/>
                    <a:gd name="connsiteX43" fmla="*/ 419059 w 484506"/>
                    <a:gd name="connsiteY43" fmla="*/ 244649 h 404302"/>
                    <a:gd name="connsiteX44" fmla="*/ 419059 w 484506"/>
                    <a:gd name="connsiteY44" fmla="*/ 277213 h 404302"/>
                    <a:gd name="connsiteX45" fmla="*/ 386922 w 484506"/>
                    <a:gd name="connsiteY45" fmla="*/ 277213 h 404302"/>
                    <a:gd name="connsiteX46" fmla="*/ 386922 w 484506"/>
                    <a:gd name="connsiteY46" fmla="*/ 244649 h 404302"/>
                    <a:gd name="connsiteX47" fmla="*/ 402991 w 484506"/>
                    <a:gd name="connsiteY47" fmla="*/ 239013 h 404302"/>
                    <a:gd name="connsiteX48" fmla="*/ 141010 w 484506"/>
                    <a:gd name="connsiteY48" fmla="*/ 239013 h 404302"/>
                    <a:gd name="connsiteX49" fmla="*/ 157079 w 484506"/>
                    <a:gd name="connsiteY49" fmla="*/ 244649 h 404302"/>
                    <a:gd name="connsiteX50" fmla="*/ 157079 w 484506"/>
                    <a:gd name="connsiteY50" fmla="*/ 277213 h 404302"/>
                    <a:gd name="connsiteX51" fmla="*/ 124942 w 484506"/>
                    <a:gd name="connsiteY51" fmla="*/ 277213 h 404302"/>
                    <a:gd name="connsiteX52" fmla="*/ 124942 w 484506"/>
                    <a:gd name="connsiteY52" fmla="*/ 244649 h 404302"/>
                    <a:gd name="connsiteX53" fmla="*/ 141010 w 484506"/>
                    <a:gd name="connsiteY53" fmla="*/ 239013 h 404302"/>
                    <a:gd name="connsiteX54" fmla="*/ 461961 w 484506"/>
                    <a:gd name="connsiteY54" fmla="*/ 179103 h 404302"/>
                    <a:gd name="connsiteX55" fmla="*/ 476991 w 484506"/>
                    <a:gd name="connsiteY55" fmla="*/ 186618 h 404302"/>
                    <a:gd name="connsiteX56" fmla="*/ 476991 w 484506"/>
                    <a:gd name="connsiteY56" fmla="*/ 216677 h 404302"/>
                    <a:gd name="connsiteX57" fmla="*/ 446931 w 484506"/>
                    <a:gd name="connsiteY57" fmla="*/ 216677 h 404302"/>
                    <a:gd name="connsiteX58" fmla="*/ 446931 w 484506"/>
                    <a:gd name="connsiteY58" fmla="*/ 186618 h 404302"/>
                    <a:gd name="connsiteX59" fmla="*/ 461961 w 484506"/>
                    <a:gd name="connsiteY59" fmla="*/ 179103 h 404302"/>
                    <a:gd name="connsiteX60" fmla="*/ 331180 w 484506"/>
                    <a:gd name="connsiteY60" fmla="*/ 179103 h 404302"/>
                    <a:gd name="connsiteX61" fmla="*/ 346523 w 484506"/>
                    <a:gd name="connsiteY61" fmla="*/ 186618 h 404302"/>
                    <a:gd name="connsiteX62" fmla="*/ 346523 w 484506"/>
                    <a:gd name="connsiteY62" fmla="*/ 216677 h 404302"/>
                    <a:gd name="connsiteX63" fmla="*/ 313958 w 484506"/>
                    <a:gd name="connsiteY63" fmla="*/ 216677 h 404302"/>
                    <a:gd name="connsiteX64" fmla="*/ 313958 w 484506"/>
                    <a:gd name="connsiteY64" fmla="*/ 186618 h 404302"/>
                    <a:gd name="connsiteX65" fmla="*/ 331180 w 484506"/>
                    <a:gd name="connsiteY65" fmla="*/ 179103 h 404302"/>
                    <a:gd name="connsiteX66" fmla="*/ 199767 w 484506"/>
                    <a:gd name="connsiteY66" fmla="*/ 179103 h 404302"/>
                    <a:gd name="connsiteX67" fmla="*/ 216630 w 484506"/>
                    <a:gd name="connsiteY67" fmla="*/ 186618 h 404302"/>
                    <a:gd name="connsiteX68" fmla="*/ 216630 w 484506"/>
                    <a:gd name="connsiteY68" fmla="*/ 216677 h 404302"/>
                    <a:gd name="connsiteX69" fmla="*/ 184743 w 484506"/>
                    <a:gd name="connsiteY69" fmla="*/ 216677 h 404302"/>
                    <a:gd name="connsiteX70" fmla="*/ 184743 w 484506"/>
                    <a:gd name="connsiteY70" fmla="*/ 186618 h 404302"/>
                    <a:gd name="connsiteX71" fmla="*/ 199767 w 484506"/>
                    <a:gd name="connsiteY71" fmla="*/ 179103 h 404302"/>
                    <a:gd name="connsiteX72" fmla="*/ 402991 w 484506"/>
                    <a:gd name="connsiteY72" fmla="*/ 118568 h 404302"/>
                    <a:gd name="connsiteX73" fmla="*/ 419059 w 484506"/>
                    <a:gd name="connsiteY73" fmla="*/ 126083 h 404302"/>
                    <a:gd name="connsiteX74" fmla="*/ 419059 w 484506"/>
                    <a:gd name="connsiteY74" fmla="*/ 158647 h 404302"/>
                    <a:gd name="connsiteX75" fmla="*/ 386922 w 484506"/>
                    <a:gd name="connsiteY75" fmla="*/ 158647 h 404302"/>
                    <a:gd name="connsiteX76" fmla="*/ 386922 w 484506"/>
                    <a:gd name="connsiteY76" fmla="*/ 126083 h 404302"/>
                    <a:gd name="connsiteX77" fmla="*/ 402991 w 484506"/>
                    <a:gd name="connsiteY77" fmla="*/ 118568 h 404302"/>
                    <a:gd name="connsiteX78" fmla="*/ 141010 w 484506"/>
                    <a:gd name="connsiteY78" fmla="*/ 118568 h 404302"/>
                    <a:gd name="connsiteX79" fmla="*/ 157079 w 484506"/>
                    <a:gd name="connsiteY79" fmla="*/ 126083 h 404302"/>
                    <a:gd name="connsiteX80" fmla="*/ 157079 w 484506"/>
                    <a:gd name="connsiteY80" fmla="*/ 158647 h 404302"/>
                    <a:gd name="connsiteX81" fmla="*/ 124942 w 484506"/>
                    <a:gd name="connsiteY81" fmla="*/ 158647 h 404302"/>
                    <a:gd name="connsiteX82" fmla="*/ 124942 w 484506"/>
                    <a:gd name="connsiteY82" fmla="*/ 126083 h 404302"/>
                    <a:gd name="connsiteX83" fmla="*/ 141010 w 484506"/>
                    <a:gd name="connsiteY83" fmla="*/ 118568 h 404302"/>
                    <a:gd name="connsiteX84" fmla="*/ 272000 w 484506"/>
                    <a:gd name="connsiteY84" fmla="*/ 118567 h 404302"/>
                    <a:gd name="connsiteX85" fmla="*/ 287030 w 484506"/>
                    <a:gd name="connsiteY85" fmla="*/ 126082 h 404302"/>
                    <a:gd name="connsiteX86" fmla="*/ 287030 w 484506"/>
                    <a:gd name="connsiteY86" fmla="*/ 158646 h 404302"/>
                    <a:gd name="connsiteX87" fmla="*/ 256970 w 484506"/>
                    <a:gd name="connsiteY87" fmla="*/ 158646 h 404302"/>
                    <a:gd name="connsiteX88" fmla="*/ 256970 w 484506"/>
                    <a:gd name="connsiteY88" fmla="*/ 126082 h 404302"/>
                    <a:gd name="connsiteX89" fmla="*/ 272000 w 484506"/>
                    <a:gd name="connsiteY89" fmla="*/ 118567 h 404302"/>
                    <a:gd name="connsiteX90" fmla="*/ 342974 w 484506"/>
                    <a:gd name="connsiteY90" fmla="*/ 59509 h 404302"/>
                    <a:gd name="connsiteX91" fmla="*/ 359399 w 484506"/>
                    <a:gd name="connsiteY91" fmla="*/ 65195 h 404302"/>
                    <a:gd name="connsiteX92" fmla="*/ 359399 w 484506"/>
                    <a:gd name="connsiteY92" fmla="*/ 98045 h 404302"/>
                    <a:gd name="connsiteX93" fmla="*/ 326549 w 484506"/>
                    <a:gd name="connsiteY93" fmla="*/ 98045 h 404302"/>
                    <a:gd name="connsiteX94" fmla="*/ 326549 w 484506"/>
                    <a:gd name="connsiteY94" fmla="*/ 65195 h 404302"/>
                    <a:gd name="connsiteX95" fmla="*/ 342974 w 484506"/>
                    <a:gd name="connsiteY95" fmla="*/ 59509 h 404302"/>
                    <a:gd name="connsiteX96" fmla="*/ 212292 w 484506"/>
                    <a:gd name="connsiteY96" fmla="*/ 59508 h 404302"/>
                    <a:gd name="connsiteX97" fmla="*/ 229155 w 484506"/>
                    <a:gd name="connsiteY97" fmla="*/ 65194 h 404302"/>
                    <a:gd name="connsiteX98" fmla="*/ 229155 w 484506"/>
                    <a:gd name="connsiteY98" fmla="*/ 98044 h 404302"/>
                    <a:gd name="connsiteX99" fmla="*/ 197268 w 484506"/>
                    <a:gd name="connsiteY99" fmla="*/ 98044 h 404302"/>
                    <a:gd name="connsiteX100" fmla="*/ 197268 w 484506"/>
                    <a:gd name="connsiteY100" fmla="*/ 65194 h 404302"/>
                    <a:gd name="connsiteX101" fmla="*/ 212292 w 484506"/>
                    <a:gd name="connsiteY101" fmla="*/ 59508 h 404302"/>
                    <a:gd name="connsiteX102" fmla="*/ 81726 w 484506"/>
                    <a:gd name="connsiteY102" fmla="*/ 59508 h 404302"/>
                    <a:gd name="connsiteX103" fmla="*/ 97069 w 484506"/>
                    <a:gd name="connsiteY103" fmla="*/ 65194 h 404302"/>
                    <a:gd name="connsiteX104" fmla="*/ 97069 w 484506"/>
                    <a:gd name="connsiteY104" fmla="*/ 98044 h 404302"/>
                    <a:gd name="connsiteX105" fmla="*/ 64504 w 484506"/>
                    <a:gd name="connsiteY105" fmla="*/ 98044 h 404302"/>
                    <a:gd name="connsiteX106" fmla="*/ 64504 w 484506"/>
                    <a:gd name="connsiteY106" fmla="*/ 65194 h 404302"/>
                    <a:gd name="connsiteX107" fmla="*/ 81726 w 484506"/>
                    <a:gd name="connsiteY107" fmla="*/ 59508 h 404302"/>
                    <a:gd name="connsiteX108" fmla="*/ 284525 w 484506"/>
                    <a:gd name="connsiteY108" fmla="*/ 1 h 404302"/>
                    <a:gd name="connsiteX109" fmla="*/ 299555 w 484506"/>
                    <a:gd name="connsiteY109" fmla="*/ 5637 h 404302"/>
                    <a:gd name="connsiteX110" fmla="*/ 299555 w 484506"/>
                    <a:gd name="connsiteY110" fmla="*/ 38201 h 404302"/>
                    <a:gd name="connsiteX111" fmla="*/ 269495 w 484506"/>
                    <a:gd name="connsiteY111" fmla="*/ 38201 h 404302"/>
                    <a:gd name="connsiteX112" fmla="*/ 269495 w 484506"/>
                    <a:gd name="connsiteY112" fmla="*/ 5637 h 404302"/>
                    <a:gd name="connsiteX113" fmla="*/ 284525 w 484506"/>
                    <a:gd name="connsiteY113" fmla="*/ 1 h 404302"/>
                    <a:gd name="connsiteX114" fmla="*/ 22545 w 484506"/>
                    <a:gd name="connsiteY114" fmla="*/ 1 h 404302"/>
                    <a:gd name="connsiteX115" fmla="*/ 37575 w 484506"/>
                    <a:gd name="connsiteY115" fmla="*/ 5637 h 404302"/>
                    <a:gd name="connsiteX116" fmla="*/ 37575 w 484506"/>
                    <a:gd name="connsiteY116" fmla="*/ 38201 h 404302"/>
                    <a:gd name="connsiteX117" fmla="*/ 7515 w 484506"/>
                    <a:gd name="connsiteY117" fmla="*/ 38201 h 404302"/>
                    <a:gd name="connsiteX118" fmla="*/ 7515 w 484506"/>
                    <a:gd name="connsiteY118" fmla="*/ 5637 h 404302"/>
                    <a:gd name="connsiteX119" fmla="*/ 22545 w 484506"/>
                    <a:gd name="connsiteY119" fmla="*/ 1 h 404302"/>
                    <a:gd name="connsiteX120" fmla="*/ 153535 w 484506"/>
                    <a:gd name="connsiteY120" fmla="*/ 0 h 404302"/>
                    <a:gd name="connsiteX121" fmla="*/ 169604 w 484506"/>
                    <a:gd name="connsiteY121" fmla="*/ 5636 h 404302"/>
                    <a:gd name="connsiteX122" fmla="*/ 169604 w 484506"/>
                    <a:gd name="connsiteY122" fmla="*/ 38200 h 404302"/>
                    <a:gd name="connsiteX123" fmla="*/ 137467 w 484506"/>
                    <a:gd name="connsiteY123" fmla="*/ 38200 h 404302"/>
                    <a:gd name="connsiteX124" fmla="*/ 137467 w 484506"/>
                    <a:gd name="connsiteY124" fmla="*/ 5636 h 404302"/>
                    <a:gd name="connsiteX125" fmla="*/ 153535 w 484506"/>
                    <a:gd name="connsiteY125" fmla="*/ 0 h 40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</a:cxnLst>
                  <a:rect l="l" t="t" r="r" b="b"/>
                  <a:pathLst>
                    <a:path w="484506" h="404302">
                      <a:moveTo>
                        <a:pt x="153536" y="357634"/>
                      </a:moveTo>
                      <a:cubicBezTo>
                        <a:pt x="159099" y="357634"/>
                        <a:pt x="164661" y="360191"/>
                        <a:pt x="169605" y="365306"/>
                      </a:cubicBezTo>
                      <a:cubicBezTo>
                        <a:pt x="177021" y="372977"/>
                        <a:pt x="177021" y="388320"/>
                        <a:pt x="169605" y="398549"/>
                      </a:cubicBezTo>
                      <a:cubicBezTo>
                        <a:pt x="159717" y="406220"/>
                        <a:pt x="147356" y="406220"/>
                        <a:pt x="137468" y="398549"/>
                      </a:cubicBezTo>
                      <a:cubicBezTo>
                        <a:pt x="130052" y="388320"/>
                        <a:pt x="130052" y="372977"/>
                        <a:pt x="137468" y="365306"/>
                      </a:cubicBezTo>
                      <a:cubicBezTo>
                        <a:pt x="142412" y="360191"/>
                        <a:pt x="147974" y="357634"/>
                        <a:pt x="153536" y="357634"/>
                      </a:cubicBezTo>
                      <a:close/>
                      <a:moveTo>
                        <a:pt x="284525" y="357633"/>
                      </a:moveTo>
                      <a:cubicBezTo>
                        <a:pt x="290161" y="357633"/>
                        <a:pt x="295798" y="360190"/>
                        <a:pt x="299555" y="365305"/>
                      </a:cubicBezTo>
                      <a:cubicBezTo>
                        <a:pt x="309575" y="372976"/>
                        <a:pt x="309575" y="388319"/>
                        <a:pt x="299555" y="398548"/>
                      </a:cubicBezTo>
                      <a:cubicBezTo>
                        <a:pt x="292040" y="406219"/>
                        <a:pt x="277010" y="406219"/>
                        <a:pt x="269495" y="398548"/>
                      </a:cubicBezTo>
                      <a:cubicBezTo>
                        <a:pt x="259475" y="388319"/>
                        <a:pt x="259475" y="372976"/>
                        <a:pt x="269495" y="365305"/>
                      </a:cubicBezTo>
                      <a:cubicBezTo>
                        <a:pt x="273253" y="360190"/>
                        <a:pt x="278889" y="357633"/>
                        <a:pt x="284525" y="357633"/>
                      </a:cubicBezTo>
                      <a:close/>
                      <a:moveTo>
                        <a:pt x="22546" y="357633"/>
                      </a:moveTo>
                      <a:cubicBezTo>
                        <a:pt x="28182" y="357633"/>
                        <a:pt x="33818" y="360190"/>
                        <a:pt x="37576" y="365305"/>
                      </a:cubicBezTo>
                      <a:cubicBezTo>
                        <a:pt x="47596" y="372976"/>
                        <a:pt x="47596" y="388319"/>
                        <a:pt x="37576" y="398548"/>
                      </a:cubicBezTo>
                      <a:cubicBezTo>
                        <a:pt x="30061" y="406219"/>
                        <a:pt x="15031" y="406219"/>
                        <a:pt x="7516" y="398548"/>
                      </a:cubicBezTo>
                      <a:cubicBezTo>
                        <a:pt x="-2504" y="388319"/>
                        <a:pt x="-2504" y="372976"/>
                        <a:pt x="7516" y="365305"/>
                      </a:cubicBezTo>
                      <a:cubicBezTo>
                        <a:pt x="11273" y="360190"/>
                        <a:pt x="16910" y="357633"/>
                        <a:pt x="22546" y="357633"/>
                      </a:cubicBezTo>
                      <a:close/>
                      <a:moveTo>
                        <a:pt x="342974" y="299566"/>
                      </a:moveTo>
                      <a:cubicBezTo>
                        <a:pt x="348660" y="299566"/>
                        <a:pt x="354345" y="301462"/>
                        <a:pt x="359399" y="305252"/>
                      </a:cubicBezTo>
                      <a:cubicBezTo>
                        <a:pt x="366980" y="315360"/>
                        <a:pt x="366980" y="327994"/>
                        <a:pt x="359399" y="338102"/>
                      </a:cubicBezTo>
                      <a:cubicBezTo>
                        <a:pt x="349291" y="345683"/>
                        <a:pt x="336657" y="345683"/>
                        <a:pt x="326549" y="338102"/>
                      </a:cubicBezTo>
                      <a:cubicBezTo>
                        <a:pt x="318968" y="327994"/>
                        <a:pt x="318968" y="315360"/>
                        <a:pt x="326549" y="305252"/>
                      </a:cubicBezTo>
                      <a:cubicBezTo>
                        <a:pt x="331603" y="301462"/>
                        <a:pt x="337289" y="299566"/>
                        <a:pt x="342974" y="299566"/>
                      </a:cubicBezTo>
                      <a:close/>
                      <a:moveTo>
                        <a:pt x="212292" y="299566"/>
                      </a:moveTo>
                      <a:cubicBezTo>
                        <a:pt x="218118" y="299566"/>
                        <a:pt x="224250" y="301462"/>
                        <a:pt x="229155" y="305252"/>
                      </a:cubicBezTo>
                      <a:cubicBezTo>
                        <a:pt x="236514" y="315360"/>
                        <a:pt x="236514" y="327994"/>
                        <a:pt x="229155" y="338102"/>
                      </a:cubicBezTo>
                      <a:cubicBezTo>
                        <a:pt x="219344" y="345683"/>
                        <a:pt x="204627" y="345683"/>
                        <a:pt x="197268" y="338102"/>
                      </a:cubicBezTo>
                      <a:cubicBezTo>
                        <a:pt x="187457" y="327994"/>
                        <a:pt x="187457" y="315360"/>
                        <a:pt x="197268" y="305252"/>
                      </a:cubicBezTo>
                      <a:cubicBezTo>
                        <a:pt x="200948" y="301462"/>
                        <a:pt x="206467" y="299566"/>
                        <a:pt x="212292" y="299566"/>
                      </a:cubicBezTo>
                      <a:close/>
                      <a:moveTo>
                        <a:pt x="81726" y="299566"/>
                      </a:moveTo>
                      <a:cubicBezTo>
                        <a:pt x="87675" y="299566"/>
                        <a:pt x="93311" y="301462"/>
                        <a:pt x="97069" y="305252"/>
                      </a:cubicBezTo>
                      <a:cubicBezTo>
                        <a:pt x="107089" y="315360"/>
                        <a:pt x="107089" y="327994"/>
                        <a:pt x="97069" y="338102"/>
                      </a:cubicBezTo>
                      <a:cubicBezTo>
                        <a:pt x="89554" y="345683"/>
                        <a:pt x="74524" y="345683"/>
                        <a:pt x="64504" y="338102"/>
                      </a:cubicBezTo>
                      <a:cubicBezTo>
                        <a:pt x="56989" y="327994"/>
                        <a:pt x="56989" y="315360"/>
                        <a:pt x="64504" y="305252"/>
                      </a:cubicBezTo>
                      <a:cubicBezTo>
                        <a:pt x="69514" y="301462"/>
                        <a:pt x="75776" y="299566"/>
                        <a:pt x="81726" y="299566"/>
                      </a:cubicBezTo>
                      <a:close/>
                      <a:moveTo>
                        <a:pt x="272000" y="239014"/>
                      </a:moveTo>
                      <a:cubicBezTo>
                        <a:pt x="277636" y="239014"/>
                        <a:pt x="283273" y="240893"/>
                        <a:pt x="287030" y="244650"/>
                      </a:cubicBezTo>
                      <a:cubicBezTo>
                        <a:pt x="297050" y="254670"/>
                        <a:pt x="297050" y="269699"/>
                        <a:pt x="287030" y="277214"/>
                      </a:cubicBezTo>
                      <a:cubicBezTo>
                        <a:pt x="279515" y="287234"/>
                        <a:pt x="264485" y="287234"/>
                        <a:pt x="256970" y="277214"/>
                      </a:cubicBezTo>
                      <a:cubicBezTo>
                        <a:pt x="246950" y="269699"/>
                        <a:pt x="246950" y="254670"/>
                        <a:pt x="256970" y="244650"/>
                      </a:cubicBezTo>
                      <a:cubicBezTo>
                        <a:pt x="260728" y="240893"/>
                        <a:pt x="266364" y="239014"/>
                        <a:pt x="272000" y="239014"/>
                      </a:cubicBezTo>
                      <a:close/>
                      <a:moveTo>
                        <a:pt x="402991" y="239013"/>
                      </a:moveTo>
                      <a:cubicBezTo>
                        <a:pt x="408553" y="239013"/>
                        <a:pt x="414115" y="240891"/>
                        <a:pt x="419059" y="244649"/>
                      </a:cubicBezTo>
                      <a:cubicBezTo>
                        <a:pt x="426475" y="254669"/>
                        <a:pt x="426475" y="269698"/>
                        <a:pt x="419059" y="277213"/>
                      </a:cubicBezTo>
                      <a:cubicBezTo>
                        <a:pt x="409171" y="287233"/>
                        <a:pt x="396810" y="287233"/>
                        <a:pt x="386922" y="277213"/>
                      </a:cubicBezTo>
                      <a:cubicBezTo>
                        <a:pt x="379506" y="269698"/>
                        <a:pt x="379506" y="254669"/>
                        <a:pt x="386922" y="244649"/>
                      </a:cubicBezTo>
                      <a:cubicBezTo>
                        <a:pt x="391866" y="240891"/>
                        <a:pt x="397428" y="239013"/>
                        <a:pt x="402991" y="239013"/>
                      </a:cubicBezTo>
                      <a:close/>
                      <a:moveTo>
                        <a:pt x="141010" y="239013"/>
                      </a:moveTo>
                      <a:cubicBezTo>
                        <a:pt x="146573" y="239013"/>
                        <a:pt x="152135" y="240892"/>
                        <a:pt x="157079" y="244649"/>
                      </a:cubicBezTo>
                      <a:cubicBezTo>
                        <a:pt x="164495" y="254669"/>
                        <a:pt x="164495" y="269698"/>
                        <a:pt x="157079" y="277213"/>
                      </a:cubicBezTo>
                      <a:cubicBezTo>
                        <a:pt x="147191" y="287233"/>
                        <a:pt x="134830" y="287233"/>
                        <a:pt x="124942" y="277213"/>
                      </a:cubicBezTo>
                      <a:cubicBezTo>
                        <a:pt x="117526" y="269698"/>
                        <a:pt x="117526" y="254669"/>
                        <a:pt x="124942" y="244649"/>
                      </a:cubicBezTo>
                      <a:cubicBezTo>
                        <a:pt x="129886" y="240892"/>
                        <a:pt x="135448" y="239013"/>
                        <a:pt x="141010" y="239013"/>
                      </a:cubicBezTo>
                      <a:close/>
                      <a:moveTo>
                        <a:pt x="461961" y="179103"/>
                      </a:moveTo>
                      <a:cubicBezTo>
                        <a:pt x="467597" y="179103"/>
                        <a:pt x="473234" y="181608"/>
                        <a:pt x="476991" y="186618"/>
                      </a:cubicBezTo>
                      <a:cubicBezTo>
                        <a:pt x="487011" y="194133"/>
                        <a:pt x="487011" y="209162"/>
                        <a:pt x="476991" y="216677"/>
                      </a:cubicBezTo>
                      <a:cubicBezTo>
                        <a:pt x="469476" y="226697"/>
                        <a:pt x="454446" y="226697"/>
                        <a:pt x="446931" y="216677"/>
                      </a:cubicBezTo>
                      <a:cubicBezTo>
                        <a:pt x="436911" y="209162"/>
                        <a:pt x="436911" y="194133"/>
                        <a:pt x="446931" y="186618"/>
                      </a:cubicBezTo>
                      <a:cubicBezTo>
                        <a:pt x="450689" y="181608"/>
                        <a:pt x="456325" y="179103"/>
                        <a:pt x="461961" y="179103"/>
                      </a:cubicBezTo>
                      <a:close/>
                      <a:moveTo>
                        <a:pt x="331180" y="179103"/>
                      </a:moveTo>
                      <a:cubicBezTo>
                        <a:pt x="337129" y="179103"/>
                        <a:pt x="342766" y="181608"/>
                        <a:pt x="346523" y="186618"/>
                      </a:cubicBezTo>
                      <a:cubicBezTo>
                        <a:pt x="356543" y="194133"/>
                        <a:pt x="356543" y="209162"/>
                        <a:pt x="346523" y="216677"/>
                      </a:cubicBezTo>
                      <a:cubicBezTo>
                        <a:pt x="339008" y="226697"/>
                        <a:pt x="323978" y="226697"/>
                        <a:pt x="313958" y="216677"/>
                      </a:cubicBezTo>
                      <a:cubicBezTo>
                        <a:pt x="306443" y="209162"/>
                        <a:pt x="306443" y="194133"/>
                        <a:pt x="313958" y="186618"/>
                      </a:cubicBezTo>
                      <a:cubicBezTo>
                        <a:pt x="318968" y="181608"/>
                        <a:pt x="325231" y="179103"/>
                        <a:pt x="331180" y="179103"/>
                      </a:cubicBezTo>
                      <a:close/>
                      <a:moveTo>
                        <a:pt x="199767" y="179103"/>
                      </a:moveTo>
                      <a:cubicBezTo>
                        <a:pt x="205593" y="179103"/>
                        <a:pt x="211725" y="181608"/>
                        <a:pt x="216630" y="186618"/>
                      </a:cubicBezTo>
                      <a:cubicBezTo>
                        <a:pt x="223989" y="194133"/>
                        <a:pt x="223989" y="209162"/>
                        <a:pt x="216630" y="216677"/>
                      </a:cubicBezTo>
                      <a:cubicBezTo>
                        <a:pt x="206819" y="226697"/>
                        <a:pt x="192102" y="226697"/>
                        <a:pt x="184743" y="216677"/>
                      </a:cubicBezTo>
                      <a:cubicBezTo>
                        <a:pt x="174932" y="209162"/>
                        <a:pt x="174932" y="194133"/>
                        <a:pt x="184743" y="186618"/>
                      </a:cubicBezTo>
                      <a:cubicBezTo>
                        <a:pt x="188423" y="181608"/>
                        <a:pt x="193942" y="179103"/>
                        <a:pt x="199767" y="179103"/>
                      </a:cubicBezTo>
                      <a:close/>
                      <a:moveTo>
                        <a:pt x="402991" y="118568"/>
                      </a:moveTo>
                      <a:cubicBezTo>
                        <a:pt x="408553" y="118568"/>
                        <a:pt x="414115" y="121073"/>
                        <a:pt x="419059" y="126083"/>
                      </a:cubicBezTo>
                      <a:cubicBezTo>
                        <a:pt x="426475" y="133598"/>
                        <a:pt x="426475" y="148627"/>
                        <a:pt x="419059" y="158647"/>
                      </a:cubicBezTo>
                      <a:cubicBezTo>
                        <a:pt x="409171" y="166162"/>
                        <a:pt x="396810" y="166162"/>
                        <a:pt x="386922" y="158647"/>
                      </a:cubicBezTo>
                      <a:cubicBezTo>
                        <a:pt x="379506" y="148627"/>
                        <a:pt x="379506" y="133598"/>
                        <a:pt x="386922" y="126083"/>
                      </a:cubicBezTo>
                      <a:cubicBezTo>
                        <a:pt x="391866" y="121073"/>
                        <a:pt x="397429" y="118568"/>
                        <a:pt x="402991" y="118568"/>
                      </a:cubicBezTo>
                      <a:close/>
                      <a:moveTo>
                        <a:pt x="141010" y="118568"/>
                      </a:moveTo>
                      <a:cubicBezTo>
                        <a:pt x="146573" y="118568"/>
                        <a:pt x="152135" y="121073"/>
                        <a:pt x="157079" y="126083"/>
                      </a:cubicBezTo>
                      <a:cubicBezTo>
                        <a:pt x="164495" y="133598"/>
                        <a:pt x="164495" y="148627"/>
                        <a:pt x="157079" y="158647"/>
                      </a:cubicBezTo>
                      <a:cubicBezTo>
                        <a:pt x="147191" y="166162"/>
                        <a:pt x="134830" y="166162"/>
                        <a:pt x="124942" y="158647"/>
                      </a:cubicBezTo>
                      <a:cubicBezTo>
                        <a:pt x="117526" y="148627"/>
                        <a:pt x="117526" y="133598"/>
                        <a:pt x="124942" y="126083"/>
                      </a:cubicBezTo>
                      <a:cubicBezTo>
                        <a:pt x="129886" y="121073"/>
                        <a:pt x="135448" y="118568"/>
                        <a:pt x="141010" y="118568"/>
                      </a:cubicBezTo>
                      <a:close/>
                      <a:moveTo>
                        <a:pt x="272000" y="118567"/>
                      </a:moveTo>
                      <a:cubicBezTo>
                        <a:pt x="277636" y="118567"/>
                        <a:pt x="283273" y="121072"/>
                        <a:pt x="287030" y="126082"/>
                      </a:cubicBezTo>
                      <a:cubicBezTo>
                        <a:pt x="297050" y="133597"/>
                        <a:pt x="297050" y="148626"/>
                        <a:pt x="287030" y="158646"/>
                      </a:cubicBezTo>
                      <a:cubicBezTo>
                        <a:pt x="279515" y="166161"/>
                        <a:pt x="264485" y="166161"/>
                        <a:pt x="256970" y="158646"/>
                      </a:cubicBezTo>
                      <a:cubicBezTo>
                        <a:pt x="246950" y="148626"/>
                        <a:pt x="246950" y="133597"/>
                        <a:pt x="256970" y="126082"/>
                      </a:cubicBezTo>
                      <a:cubicBezTo>
                        <a:pt x="260728" y="121072"/>
                        <a:pt x="266364" y="118567"/>
                        <a:pt x="272000" y="118567"/>
                      </a:cubicBezTo>
                      <a:close/>
                      <a:moveTo>
                        <a:pt x="342974" y="59509"/>
                      </a:moveTo>
                      <a:cubicBezTo>
                        <a:pt x="348660" y="59509"/>
                        <a:pt x="354345" y="61404"/>
                        <a:pt x="359399" y="65195"/>
                      </a:cubicBezTo>
                      <a:cubicBezTo>
                        <a:pt x="366980" y="75303"/>
                        <a:pt x="366980" y="87937"/>
                        <a:pt x="359399" y="98045"/>
                      </a:cubicBezTo>
                      <a:cubicBezTo>
                        <a:pt x="349291" y="105626"/>
                        <a:pt x="336657" y="105626"/>
                        <a:pt x="326549" y="98045"/>
                      </a:cubicBezTo>
                      <a:cubicBezTo>
                        <a:pt x="318968" y="87937"/>
                        <a:pt x="318968" y="75303"/>
                        <a:pt x="326549" y="65195"/>
                      </a:cubicBezTo>
                      <a:cubicBezTo>
                        <a:pt x="331603" y="61404"/>
                        <a:pt x="337288" y="59509"/>
                        <a:pt x="342974" y="59509"/>
                      </a:cubicBezTo>
                      <a:close/>
                      <a:moveTo>
                        <a:pt x="212292" y="59508"/>
                      </a:moveTo>
                      <a:cubicBezTo>
                        <a:pt x="218118" y="59508"/>
                        <a:pt x="224250" y="61404"/>
                        <a:pt x="229155" y="65194"/>
                      </a:cubicBezTo>
                      <a:cubicBezTo>
                        <a:pt x="236514" y="75302"/>
                        <a:pt x="236514" y="87936"/>
                        <a:pt x="229155" y="98044"/>
                      </a:cubicBezTo>
                      <a:cubicBezTo>
                        <a:pt x="219344" y="105625"/>
                        <a:pt x="204627" y="105625"/>
                        <a:pt x="197268" y="98044"/>
                      </a:cubicBezTo>
                      <a:cubicBezTo>
                        <a:pt x="187457" y="87936"/>
                        <a:pt x="187457" y="75302"/>
                        <a:pt x="197268" y="65194"/>
                      </a:cubicBezTo>
                      <a:cubicBezTo>
                        <a:pt x="200948" y="61404"/>
                        <a:pt x="206467" y="59508"/>
                        <a:pt x="212292" y="59508"/>
                      </a:cubicBezTo>
                      <a:close/>
                      <a:moveTo>
                        <a:pt x="81726" y="59508"/>
                      </a:moveTo>
                      <a:cubicBezTo>
                        <a:pt x="87675" y="59508"/>
                        <a:pt x="93311" y="61404"/>
                        <a:pt x="97069" y="65194"/>
                      </a:cubicBezTo>
                      <a:cubicBezTo>
                        <a:pt x="107089" y="75302"/>
                        <a:pt x="107089" y="87936"/>
                        <a:pt x="97069" y="98044"/>
                      </a:cubicBezTo>
                      <a:cubicBezTo>
                        <a:pt x="89554" y="105625"/>
                        <a:pt x="74524" y="105625"/>
                        <a:pt x="64504" y="98044"/>
                      </a:cubicBezTo>
                      <a:cubicBezTo>
                        <a:pt x="56989" y="87936"/>
                        <a:pt x="56989" y="75302"/>
                        <a:pt x="64504" y="65194"/>
                      </a:cubicBezTo>
                      <a:cubicBezTo>
                        <a:pt x="69514" y="61404"/>
                        <a:pt x="75776" y="59508"/>
                        <a:pt x="81726" y="59508"/>
                      </a:cubicBezTo>
                      <a:close/>
                      <a:moveTo>
                        <a:pt x="284525" y="1"/>
                      </a:moveTo>
                      <a:cubicBezTo>
                        <a:pt x="290161" y="1"/>
                        <a:pt x="295798" y="1880"/>
                        <a:pt x="299555" y="5637"/>
                      </a:cubicBezTo>
                      <a:cubicBezTo>
                        <a:pt x="309575" y="15657"/>
                        <a:pt x="309575" y="30686"/>
                        <a:pt x="299555" y="38201"/>
                      </a:cubicBezTo>
                      <a:cubicBezTo>
                        <a:pt x="292040" y="48221"/>
                        <a:pt x="277010" y="48221"/>
                        <a:pt x="269495" y="38201"/>
                      </a:cubicBezTo>
                      <a:cubicBezTo>
                        <a:pt x="259475" y="30686"/>
                        <a:pt x="259475" y="15657"/>
                        <a:pt x="269495" y="5637"/>
                      </a:cubicBezTo>
                      <a:cubicBezTo>
                        <a:pt x="273253" y="1880"/>
                        <a:pt x="278889" y="1"/>
                        <a:pt x="284525" y="1"/>
                      </a:cubicBezTo>
                      <a:close/>
                      <a:moveTo>
                        <a:pt x="22545" y="1"/>
                      </a:moveTo>
                      <a:cubicBezTo>
                        <a:pt x="28181" y="1"/>
                        <a:pt x="33817" y="1880"/>
                        <a:pt x="37575" y="5637"/>
                      </a:cubicBezTo>
                      <a:cubicBezTo>
                        <a:pt x="47595" y="15657"/>
                        <a:pt x="47595" y="30686"/>
                        <a:pt x="37575" y="38201"/>
                      </a:cubicBezTo>
                      <a:cubicBezTo>
                        <a:pt x="30060" y="48221"/>
                        <a:pt x="15030" y="48221"/>
                        <a:pt x="7515" y="38201"/>
                      </a:cubicBezTo>
                      <a:cubicBezTo>
                        <a:pt x="-2505" y="30686"/>
                        <a:pt x="-2505" y="15657"/>
                        <a:pt x="7515" y="5637"/>
                      </a:cubicBezTo>
                      <a:cubicBezTo>
                        <a:pt x="11272" y="1880"/>
                        <a:pt x="16909" y="1"/>
                        <a:pt x="22545" y="1"/>
                      </a:cubicBezTo>
                      <a:close/>
                      <a:moveTo>
                        <a:pt x="153535" y="0"/>
                      </a:moveTo>
                      <a:cubicBezTo>
                        <a:pt x="159098" y="0"/>
                        <a:pt x="164660" y="1879"/>
                        <a:pt x="169604" y="5636"/>
                      </a:cubicBezTo>
                      <a:cubicBezTo>
                        <a:pt x="177020" y="15656"/>
                        <a:pt x="177020" y="30685"/>
                        <a:pt x="169604" y="38200"/>
                      </a:cubicBezTo>
                      <a:cubicBezTo>
                        <a:pt x="159716" y="48220"/>
                        <a:pt x="147355" y="48220"/>
                        <a:pt x="137467" y="38200"/>
                      </a:cubicBezTo>
                      <a:cubicBezTo>
                        <a:pt x="130051" y="30685"/>
                        <a:pt x="130051" y="15656"/>
                        <a:pt x="137467" y="5636"/>
                      </a:cubicBezTo>
                      <a:cubicBezTo>
                        <a:pt x="142411" y="1879"/>
                        <a:pt x="147973" y="0"/>
                        <a:pt x="15353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77000">
                      <a:srgbClr val="00FFFF"/>
                    </a:gs>
                  </a:gsLst>
                  <a:lin ang="0" scaled="0"/>
                  <a:tileRect/>
                </a:gradFill>
                <a:ln w="317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79" name="Freeform 5"/>
                <p:cNvSpPr/>
                <p:nvPr/>
              </p:nvSpPr>
              <p:spPr bwMode="auto">
                <a:xfrm flipH="1">
                  <a:off x="-2291201" y="3542051"/>
                  <a:ext cx="419584" cy="408098"/>
                </a:xfrm>
                <a:custGeom>
                  <a:avLst/>
                  <a:gdLst>
                    <a:gd name="T0" fmla="*/ 3 w 168"/>
                    <a:gd name="T1" fmla="*/ 153 h 162"/>
                    <a:gd name="T2" fmla="*/ 78 w 168"/>
                    <a:gd name="T3" fmla="*/ 87 h 162"/>
                    <a:gd name="T4" fmla="*/ 78 w 168"/>
                    <a:gd name="T5" fmla="*/ 75 h 162"/>
                    <a:gd name="T6" fmla="*/ 3 w 168"/>
                    <a:gd name="T7" fmla="*/ 9 h 162"/>
                    <a:gd name="T8" fmla="*/ 6 w 168"/>
                    <a:gd name="T9" fmla="*/ 0 h 162"/>
                    <a:gd name="T10" fmla="*/ 73 w 168"/>
                    <a:gd name="T11" fmla="*/ 0 h 162"/>
                    <a:gd name="T12" fmla="*/ 83 w 168"/>
                    <a:gd name="T13" fmla="*/ 4 h 162"/>
                    <a:gd name="T14" fmla="*/ 164 w 168"/>
                    <a:gd name="T15" fmla="*/ 75 h 162"/>
                    <a:gd name="T16" fmla="*/ 164 w 168"/>
                    <a:gd name="T17" fmla="*/ 87 h 162"/>
                    <a:gd name="T18" fmla="*/ 83 w 168"/>
                    <a:gd name="T19" fmla="*/ 158 h 162"/>
                    <a:gd name="T20" fmla="*/ 73 w 168"/>
                    <a:gd name="T21" fmla="*/ 162 h 162"/>
                    <a:gd name="T22" fmla="*/ 6 w 168"/>
                    <a:gd name="T23" fmla="*/ 162 h 162"/>
                    <a:gd name="T24" fmla="*/ 3 w 168"/>
                    <a:gd name="T25" fmla="*/ 15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8" h="162">
                      <a:moveTo>
                        <a:pt x="3" y="153"/>
                      </a:moveTo>
                      <a:cubicBezTo>
                        <a:pt x="78" y="87"/>
                        <a:pt x="78" y="87"/>
                        <a:pt x="78" y="87"/>
                      </a:cubicBezTo>
                      <a:cubicBezTo>
                        <a:pt x="82" y="84"/>
                        <a:pt x="82" y="78"/>
                        <a:pt x="78" y="75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0" y="6"/>
                        <a:pt x="2" y="0"/>
                        <a:pt x="6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7" y="0"/>
                        <a:pt x="81" y="2"/>
                        <a:pt x="83" y="4"/>
                      </a:cubicBezTo>
                      <a:cubicBezTo>
                        <a:pt x="164" y="75"/>
                        <a:pt x="164" y="75"/>
                        <a:pt x="164" y="75"/>
                      </a:cubicBezTo>
                      <a:cubicBezTo>
                        <a:pt x="168" y="78"/>
                        <a:pt x="168" y="84"/>
                        <a:pt x="164" y="87"/>
                      </a:cubicBezTo>
                      <a:cubicBezTo>
                        <a:pt x="83" y="158"/>
                        <a:pt x="83" y="158"/>
                        <a:pt x="83" y="158"/>
                      </a:cubicBezTo>
                      <a:cubicBezTo>
                        <a:pt x="81" y="160"/>
                        <a:pt x="77" y="162"/>
                        <a:pt x="73" y="162"/>
                      </a:cubicBezTo>
                      <a:cubicBezTo>
                        <a:pt x="6" y="162"/>
                        <a:pt x="6" y="162"/>
                        <a:pt x="6" y="162"/>
                      </a:cubicBezTo>
                      <a:cubicBezTo>
                        <a:pt x="2" y="162"/>
                        <a:pt x="0" y="156"/>
                        <a:pt x="3" y="15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100000">
                      <a:srgbClr val="00FFFF"/>
                    </a:gs>
                  </a:gsLst>
                  <a:lin ang="0" scaled="1"/>
                  <a:tileRect/>
                </a:gradFill>
                <a:ln w="3175">
                  <a:gradFill flip="none" rotWithShape="1">
                    <a:gsLst>
                      <a:gs pos="0">
                        <a:srgbClr val="00FFFF">
                          <a:alpha val="0"/>
                        </a:srgbClr>
                      </a:gs>
                      <a:gs pos="77000">
                        <a:srgbClr val="00FFFF"/>
                      </a:gs>
                    </a:gsLst>
                    <a:lin ang="0" scaled="1"/>
                    <a:tileRect/>
                  </a:gradFill>
                  <a:round/>
                </a:ln>
                <a:effectLst>
                  <a:outerShdw blurRad="152400" sx="102000" sy="102000" algn="ctr" rotWithShape="0">
                    <a:srgbClr val="00FFFF"/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96" name="组合 495"/>
            <p:cNvGrpSpPr/>
            <p:nvPr/>
          </p:nvGrpSpPr>
          <p:grpSpPr>
            <a:xfrm>
              <a:off x="9997131" y="3026555"/>
              <a:ext cx="303638" cy="1921452"/>
              <a:chOff x="3752818" y="3215885"/>
              <a:chExt cx="303638" cy="1921452"/>
            </a:xfrm>
          </p:grpSpPr>
          <p:grpSp>
            <p:nvGrpSpPr>
              <p:cNvPr id="567" name="组合 566"/>
              <p:cNvGrpSpPr/>
              <p:nvPr/>
            </p:nvGrpSpPr>
            <p:grpSpPr>
              <a:xfrm>
                <a:off x="3752818" y="3215885"/>
                <a:ext cx="303638" cy="113614"/>
                <a:chOff x="-2291201" y="3542051"/>
                <a:chExt cx="1090653" cy="408098"/>
              </a:xfrm>
            </p:grpSpPr>
            <p:sp>
              <p:nvSpPr>
                <p:cNvPr id="572" name="Freeform 5"/>
                <p:cNvSpPr/>
                <p:nvPr/>
              </p:nvSpPr>
              <p:spPr bwMode="auto">
                <a:xfrm>
                  <a:off x="-1620132" y="3542051"/>
                  <a:ext cx="419584" cy="408098"/>
                </a:xfrm>
                <a:custGeom>
                  <a:avLst/>
                  <a:gdLst>
                    <a:gd name="T0" fmla="*/ 3 w 168"/>
                    <a:gd name="T1" fmla="*/ 153 h 162"/>
                    <a:gd name="T2" fmla="*/ 78 w 168"/>
                    <a:gd name="T3" fmla="*/ 87 h 162"/>
                    <a:gd name="T4" fmla="*/ 78 w 168"/>
                    <a:gd name="T5" fmla="*/ 75 h 162"/>
                    <a:gd name="T6" fmla="*/ 3 w 168"/>
                    <a:gd name="T7" fmla="*/ 9 h 162"/>
                    <a:gd name="T8" fmla="*/ 6 w 168"/>
                    <a:gd name="T9" fmla="*/ 0 h 162"/>
                    <a:gd name="T10" fmla="*/ 73 w 168"/>
                    <a:gd name="T11" fmla="*/ 0 h 162"/>
                    <a:gd name="T12" fmla="*/ 83 w 168"/>
                    <a:gd name="T13" fmla="*/ 4 h 162"/>
                    <a:gd name="T14" fmla="*/ 164 w 168"/>
                    <a:gd name="T15" fmla="*/ 75 h 162"/>
                    <a:gd name="T16" fmla="*/ 164 w 168"/>
                    <a:gd name="T17" fmla="*/ 87 h 162"/>
                    <a:gd name="T18" fmla="*/ 83 w 168"/>
                    <a:gd name="T19" fmla="*/ 158 h 162"/>
                    <a:gd name="T20" fmla="*/ 73 w 168"/>
                    <a:gd name="T21" fmla="*/ 162 h 162"/>
                    <a:gd name="T22" fmla="*/ 6 w 168"/>
                    <a:gd name="T23" fmla="*/ 162 h 162"/>
                    <a:gd name="T24" fmla="*/ 3 w 168"/>
                    <a:gd name="T25" fmla="*/ 15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8" h="162">
                      <a:moveTo>
                        <a:pt x="3" y="153"/>
                      </a:moveTo>
                      <a:cubicBezTo>
                        <a:pt x="78" y="87"/>
                        <a:pt x="78" y="87"/>
                        <a:pt x="78" y="87"/>
                      </a:cubicBezTo>
                      <a:cubicBezTo>
                        <a:pt x="82" y="84"/>
                        <a:pt x="82" y="78"/>
                        <a:pt x="78" y="75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0" y="6"/>
                        <a:pt x="2" y="0"/>
                        <a:pt x="6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7" y="0"/>
                        <a:pt x="81" y="2"/>
                        <a:pt x="83" y="4"/>
                      </a:cubicBezTo>
                      <a:cubicBezTo>
                        <a:pt x="164" y="75"/>
                        <a:pt x="164" y="75"/>
                        <a:pt x="164" y="75"/>
                      </a:cubicBezTo>
                      <a:cubicBezTo>
                        <a:pt x="168" y="78"/>
                        <a:pt x="168" y="84"/>
                        <a:pt x="164" y="87"/>
                      </a:cubicBezTo>
                      <a:cubicBezTo>
                        <a:pt x="83" y="158"/>
                        <a:pt x="83" y="158"/>
                        <a:pt x="83" y="158"/>
                      </a:cubicBezTo>
                      <a:cubicBezTo>
                        <a:pt x="81" y="160"/>
                        <a:pt x="77" y="162"/>
                        <a:pt x="73" y="162"/>
                      </a:cubicBezTo>
                      <a:cubicBezTo>
                        <a:pt x="6" y="162"/>
                        <a:pt x="6" y="162"/>
                        <a:pt x="6" y="162"/>
                      </a:cubicBezTo>
                      <a:cubicBezTo>
                        <a:pt x="2" y="162"/>
                        <a:pt x="0" y="156"/>
                        <a:pt x="3" y="15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100000">
                      <a:srgbClr val="00FFFF"/>
                    </a:gs>
                  </a:gsLst>
                  <a:lin ang="0" scaled="1"/>
                  <a:tileRect/>
                </a:gradFill>
                <a:ln w="3175">
                  <a:gradFill flip="none" rotWithShape="1">
                    <a:gsLst>
                      <a:gs pos="0">
                        <a:srgbClr val="00FFFF">
                          <a:alpha val="0"/>
                        </a:srgbClr>
                      </a:gs>
                      <a:gs pos="77000">
                        <a:srgbClr val="00FFFF"/>
                      </a:gs>
                    </a:gsLst>
                    <a:lin ang="0" scaled="1"/>
                    <a:tileRect/>
                  </a:gradFill>
                  <a:round/>
                </a:ln>
                <a:effectLst>
                  <a:outerShdw blurRad="152400" sx="102000" sy="102000" algn="ctr" rotWithShape="0">
                    <a:srgbClr val="00FFFF"/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73" name="任意多边形: 形状 572"/>
                <p:cNvSpPr/>
                <p:nvPr/>
              </p:nvSpPr>
              <p:spPr bwMode="auto">
                <a:xfrm>
                  <a:off x="-1992332" y="3543931"/>
                  <a:ext cx="484506" cy="404302"/>
                </a:xfrm>
                <a:custGeom>
                  <a:avLst/>
                  <a:gdLst>
                    <a:gd name="connsiteX0" fmla="*/ 153536 w 484506"/>
                    <a:gd name="connsiteY0" fmla="*/ 357634 h 404302"/>
                    <a:gd name="connsiteX1" fmla="*/ 169605 w 484506"/>
                    <a:gd name="connsiteY1" fmla="*/ 365306 h 404302"/>
                    <a:gd name="connsiteX2" fmla="*/ 169605 w 484506"/>
                    <a:gd name="connsiteY2" fmla="*/ 398549 h 404302"/>
                    <a:gd name="connsiteX3" fmla="*/ 137468 w 484506"/>
                    <a:gd name="connsiteY3" fmla="*/ 398549 h 404302"/>
                    <a:gd name="connsiteX4" fmla="*/ 137468 w 484506"/>
                    <a:gd name="connsiteY4" fmla="*/ 365306 h 404302"/>
                    <a:gd name="connsiteX5" fmla="*/ 153536 w 484506"/>
                    <a:gd name="connsiteY5" fmla="*/ 357634 h 404302"/>
                    <a:gd name="connsiteX6" fmla="*/ 284525 w 484506"/>
                    <a:gd name="connsiteY6" fmla="*/ 357633 h 404302"/>
                    <a:gd name="connsiteX7" fmla="*/ 299555 w 484506"/>
                    <a:gd name="connsiteY7" fmla="*/ 365305 h 404302"/>
                    <a:gd name="connsiteX8" fmla="*/ 299555 w 484506"/>
                    <a:gd name="connsiteY8" fmla="*/ 398548 h 404302"/>
                    <a:gd name="connsiteX9" fmla="*/ 269495 w 484506"/>
                    <a:gd name="connsiteY9" fmla="*/ 398548 h 404302"/>
                    <a:gd name="connsiteX10" fmla="*/ 269495 w 484506"/>
                    <a:gd name="connsiteY10" fmla="*/ 365305 h 404302"/>
                    <a:gd name="connsiteX11" fmla="*/ 284525 w 484506"/>
                    <a:gd name="connsiteY11" fmla="*/ 357633 h 404302"/>
                    <a:gd name="connsiteX12" fmla="*/ 22546 w 484506"/>
                    <a:gd name="connsiteY12" fmla="*/ 357633 h 404302"/>
                    <a:gd name="connsiteX13" fmla="*/ 37576 w 484506"/>
                    <a:gd name="connsiteY13" fmla="*/ 365305 h 404302"/>
                    <a:gd name="connsiteX14" fmla="*/ 37576 w 484506"/>
                    <a:gd name="connsiteY14" fmla="*/ 398548 h 404302"/>
                    <a:gd name="connsiteX15" fmla="*/ 7516 w 484506"/>
                    <a:gd name="connsiteY15" fmla="*/ 398548 h 404302"/>
                    <a:gd name="connsiteX16" fmla="*/ 7516 w 484506"/>
                    <a:gd name="connsiteY16" fmla="*/ 365305 h 404302"/>
                    <a:gd name="connsiteX17" fmla="*/ 22546 w 484506"/>
                    <a:gd name="connsiteY17" fmla="*/ 357633 h 404302"/>
                    <a:gd name="connsiteX18" fmla="*/ 342974 w 484506"/>
                    <a:gd name="connsiteY18" fmla="*/ 299566 h 404302"/>
                    <a:gd name="connsiteX19" fmla="*/ 359399 w 484506"/>
                    <a:gd name="connsiteY19" fmla="*/ 305252 h 404302"/>
                    <a:gd name="connsiteX20" fmla="*/ 359399 w 484506"/>
                    <a:gd name="connsiteY20" fmla="*/ 338102 h 404302"/>
                    <a:gd name="connsiteX21" fmla="*/ 326549 w 484506"/>
                    <a:gd name="connsiteY21" fmla="*/ 338102 h 404302"/>
                    <a:gd name="connsiteX22" fmla="*/ 326549 w 484506"/>
                    <a:gd name="connsiteY22" fmla="*/ 305252 h 404302"/>
                    <a:gd name="connsiteX23" fmla="*/ 342974 w 484506"/>
                    <a:gd name="connsiteY23" fmla="*/ 299566 h 404302"/>
                    <a:gd name="connsiteX24" fmla="*/ 212292 w 484506"/>
                    <a:gd name="connsiteY24" fmla="*/ 299566 h 404302"/>
                    <a:gd name="connsiteX25" fmla="*/ 229155 w 484506"/>
                    <a:gd name="connsiteY25" fmla="*/ 305252 h 404302"/>
                    <a:gd name="connsiteX26" fmla="*/ 229155 w 484506"/>
                    <a:gd name="connsiteY26" fmla="*/ 338102 h 404302"/>
                    <a:gd name="connsiteX27" fmla="*/ 197268 w 484506"/>
                    <a:gd name="connsiteY27" fmla="*/ 338102 h 404302"/>
                    <a:gd name="connsiteX28" fmla="*/ 197268 w 484506"/>
                    <a:gd name="connsiteY28" fmla="*/ 305252 h 404302"/>
                    <a:gd name="connsiteX29" fmla="*/ 212292 w 484506"/>
                    <a:gd name="connsiteY29" fmla="*/ 299566 h 404302"/>
                    <a:gd name="connsiteX30" fmla="*/ 81726 w 484506"/>
                    <a:gd name="connsiteY30" fmla="*/ 299566 h 404302"/>
                    <a:gd name="connsiteX31" fmla="*/ 97069 w 484506"/>
                    <a:gd name="connsiteY31" fmla="*/ 305252 h 404302"/>
                    <a:gd name="connsiteX32" fmla="*/ 97069 w 484506"/>
                    <a:gd name="connsiteY32" fmla="*/ 338102 h 404302"/>
                    <a:gd name="connsiteX33" fmla="*/ 64504 w 484506"/>
                    <a:gd name="connsiteY33" fmla="*/ 338102 h 404302"/>
                    <a:gd name="connsiteX34" fmla="*/ 64504 w 484506"/>
                    <a:gd name="connsiteY34" fmla="*/ 305252 h 404302"/>
                    <a:gd name="connsiteX35" fmla="*/ 81726 w 484506"/>
                    <a:gd name="connsiteY35" fmla="*/ 299566 h 404302"/>
                    <a:gd name="connsiteX36" fmla="*/ 272000 w 484506"/>
                    <a:gd name="connsiteY36" fmla="*/ 239014 h 404302"/>
                    <a:gd name="connsiteX37" fmla="*/ 287030 w 484506"/>
                    <a:gd name="connsiteY37" fmla="*/ 244650 h 404302"/>
                    <a:gd name="connsiteX38" fmla="*/ 287030 w 484506"/>
                    <a:gd name="connsiteY38" fmla="*/ 277214 h 404302"/>
                    <a:gd name="connsiteX39" fmla="*/ 256970 w 484506"/>
                    <a:gd name="connsiteY39" fmla="*/ 277214 h 404302"/>
                    <a:gd name="connsiteX40" fmla="*/ 256970 w 484506"/>
                    <a:gd name="connsiteY40" fmla="*/ 244650 h 404302"/>
                    <a:gd name="connsiteX41" fmla="*/ 272000 w 484506"/>
                    <a:gd name="connsiteY41" fmla="*/ 239014 h 404302"/>
                    <a:gd name="connsiteX42" fmla="*/ 402991 w 484506"/>
                    <a:gd name="connsiteY42" fmla="*/ 239013 h 404302"/>
                    <a:gd name="connsiteX43" fmla="*/ 419059 w 484506"/>
                    <a:gd name="connsiteY43" fmla="*/ 244649 h 404302"/>
                    <a:gd name="connsiteX44" fmla="*/ 419059 w 484506"/>
                    <a:gd name="connsiteY44" fmla="*/ 277213 h 404302"/>
                    <a:gd name="connsiteX45" fmla="*/ 386922 w 484506"/>
                    <a:gd name="connsiteY45" fmla="*/ 277213 h 404302"/>
                    <a:gd name="connsiteX46" fmla="*/ 386922 w 484506"/>
                    <a:gd name="connsiteY46" fmla="*/ 244649 h 404302"/>
                    <a:gd name="connsiteX47" fmla="*/ 402991 w 484506"/>
                    <a:gd name="connsiteY47" fmla="*/ 239013 h 404302"/>
                    <a:gd name="connsiteX48" fmla="*/ 141010 w 484506"/>
                    <a:gd name="connsiteY48" fmla="*/ 239013 h 404302"/>
                    <a:gd name="connsiteX49" fmla="*/ 157079 w 484506"/>
                    <a:gd name="connsiteY49" fmla="*/ 244649 h 404302"/>
                    <a:gd name="connsiteX50" fmla="*/ 157079 w 484506"/>
                    <a:gd name="connsiteY50" fmla="*/ 277213 h 404302"/>
                    <a:gd name="connsiteX51" fmla="*/ 124942 w 484506"/>
                    <a:gd name="connsiteY51" fmla="*/ 277213 h 404302"/>
                    <a:gd name="connsiteX52" fmla="*/ 124942 w 484506"/>
                    <a:gd name="connsiteY52" fmla="*/ 244649 h 404302"/>
                    <a:gd name="connsiteX53" fmla="*/ 141010 w 484506"/>
                    <a:gd name="connsiteY53" fmla="*/ 239013 h 404302"/>
                    <a:gd name="connsiteX54" fmla="*/ 461961 w 484506"/>
                    <a:gd name="connsiteY54" fmla="*/ 179103 h 404302"/>
                    <a:gd name="connsiteX55" fmla="*/ 476991 w 484506"/>
                    <a:gd name="connsiteY55" fmla="*/ 186618 h 404302"/>
                    <a:gd name="connsiteX56" fmla="*/ 476991 w 484506"/>
                    <a:gd name="connsiteY56" fmla="*/ 216677 h 404302"/>
                    <a:gd name="connsiteX57" fmla="*/ 446931 w 484506"/>
                    <a:gd name="connsiteY57" fmla="*/ 216677 h 404302"/>
                    <a:gd name="connsiteX58" fmla="*/ 446931 w 484506"/>
                    <a:gd name="connsiteY58" fmla="*/ 186618 h 404302"/>
                    <a:gd name="connsiteX59" fmla="*/ 461961 w 484506"/>
                    <a:gd name="connsiteY59" fmla="*/ 179103 h 404302"/>
                    <a:gd name="connsiteX60" fmla="*/ 331180 w 484506"/>
                    <a:gd name="connsiteY60" fmla="*/ 179103 h 404302"/>
                    <a:gd name="connsiteX61" fmla="*/ 346523 w 484506"/>
                    <a:gd name="connsiteY61" fmla="*/ 186618 h 404302"/>
                    <a:gd name="connsiteX62" fmla="*/ 346523 w 484506"/>
                    <a:gd name="connsiteY62" fmla="*/ 216677 h 404302"/>
                    <a:gd name="connsiteX63" fmla="*/ 313958 w 484506"/>
                    <a:gd name="connsiteY63" fmla="*/ 216677 h 404302"/>
                    <a:gd name="connsiteX64" fmla="*/ 313958 w 484506"/>
                    <a:gd name="connsiteY64" fmla="*/ 186618 h 404302"/>
                    <a:gd name="connsiteX65" fmla="*/ 331180 w 484506"/>
                    <a:gd name="connsiteY65" fmla="*/ 179103 h 404302"/>
                    <a:gd name="connsiteX66" fmla="*/ 199767 w 484506"/>
                    <a:gd name="connsiteY66" fmla="*/ 179103 h 404302"/>
                    <a:gd name="connsiteX67" fmla="*/ 216630 w 484506"/>
                    <a:gd name="connsiteY67" fmla="*/ 186618 h 404302"/>
                    <a:gd name="connsiteX68" fmla="*/ 216630 w 484506"/>
                    <a:gd name="connsiteY68" fmla="*/ 216677 h 404302"/>
                    <a:gd name="connsiteX69" fmla="*/ 184743 w 484506"/>
                    <a:gd name="connsiteY69" fmla="*/ 216677 h 404302"/>
                    <a:gd name="connsiteX70" fmla="*/ 184743 w 484506"/>
                    <a:gd name="connsiteY70" fmla="*/ 186618 h 404302"/>
                    <a:gd name="connsiteX71" fmla="*/ 199767 w 484506"/>
                    <a:gd name="connsiteY71" fmla="*/ 179103 h 404302"/>
                    <a:gd name="connsiteX72" fmla="*/ 402991 w 484506"/>
                    <a:gd name="connsiteY72" fmla="*/ 118568 h 404302"/>
                    <a:gd name="connsiteX73" fmla="*/ 419059 w 484506"/>
                    <a:gd name="connsiteY73" fmla="*/ 126083 h 404302"/>
                    <a:gd name="connsiteX74" fmla="*/ 419059 w 484506"/>
                    <a:gd name="connsiteY74" fmla="*/ 158647 h 404302"/>
                    <a:gd name="connsiteX75" fmla="*/ 386922 w 484506"/>
                    <a:gd name="connsiteY75" fmla="*/ 158647 h 404302"/>
                    <a:gd name="connsiteX76" fmla="*/ 386922 w 484506"/>
                    <a:gd name="connsiteY76" fmla="*/ 126083 h 404302"/>
                    <a:gd name="connsiteX77" fmla="*/ 402991 w 484506"/>
                    <a:gd name="connsiteY77" fmla="*/ 118568 h 404302"/>
                    <a:gd name="connsiteX78" fmla="*/ 141010 w 484506"/>
                    <a:gd name="connsiteY78" fmla="*/ 118568 h 404302"/>
                    <a:gd name="connsiteX79" fmla="*/ 157079 w 484506"/>
                    <a:gd name="connsiteY79" fmla="*/ 126083 h 404302"/>
                    <a:gd name="connsiteX80" fmla="*/ 157079 w 484506"/>
                    <a:gd name="connsiteY80" fmla="*/ 158647 h 404302"/>
                    <a:gd name="connsiteX81" fmla="*/ 124942 w 484506"/>
                    <a:gd name="connsiteY81" fmla="*/ 158647 h 404302"/>
                    <a:gd name="connsiteX82" fmla="*/ 124942 w 484506"/>
                    <a:gd name="connsiteY82" fmla="*/ 126083 h 404302"/>
                    <a:gd name="connsiteX83" fmla="*/ 141010 w 484506"/>
                    <a:gd name="connsiteY83" fmla="*/ 118568 h 404302"/>
                    <a:gd name="connsiteX84" fmla="*/ 272000 w 484506"/>
                    <a:gd name="connsiteY84" fmla="*/ 118567 h 404302"/>
                    <a:gd name="connsiteX85" fmla="*/ 287030 w 484506"/>
                    <a:gd name="connsiteY85" fmla="*/ 126082 h 404302"/>
                    <a:gd name="connsiteX86" fmla="*/ 287030 w 484506"/>
                    <a:gd name="connsiteY86" fmla="*/ 158646 h 404302"/>
                    <a:gd name="connsiteX87" fmla="*/ 256970 w 484506"/>
                    <a:gd name="connsiteY87" fmla="*/ 158646 h 404302"/>
                    <a:gd name="connsiteX88" fmla="*/ 256970 w 484506"/>
                    <a:gd name="connsiteY88" fmla="*/ 126082 h 404302"/>
                    <a:gd name="connsiteX89" fmla="*/ 272000 w 484506"/>
                    <a:gd name="connsiteY89" fmla="*/ 118567 h 404302"/>
                    <a:gd name="connsiteX90" fmla="*/ 342974 w 484506"/>
                    <a:gd name="connsiteY90" fmla="*/ 59509 h 404302"/>
                    <a:gd name="connsiteX91" fmla="*/ 359399 w 484506"/>
                    <a:gd name="connsiteY91" fmla="*/ 65195 h 404302"/>
                    <a:gd name="connsiteX92" fmla="*/ 359399 w 484506"/>
                    <a:gd name="connsiteY92" fmla="*/ 98045 h 404302"/>
                    <a:gd name="connsiteX93" fmla="*/ 326549 w 484506"/>
                    <a:gd name="connsiteY93" fmla="*/ 98045 h 404302"/>
                    <a:gd name="connsiteX94" fmla="*/ 326549 w 484506"/>
                    <a:gd name="connsiteY94" fmla="*/ 65195 h 404302"/>
                    <a:gd name="connsiteX95" fmla="*/ 342974 w 484506"/>
                    <a:gd name="connsiteY95" fmla="*/ 59509 h 404302"/>
                    <a:gd name="connsiteX96" fmla="*/ 212292 w 484506"/>
                    <a:gd name="connsiteY96" fmla="*/ 59508 h 404302"/>
                    <a:gd name="connsiteX97" fmla="*/ 229155 w 484506"/>
                    <a:gd name="connsiteY97" fmla="*/ 65194 h 404302"/>
                    <a:gd name="connsiteX98" fmla="*/ 229155 w 484506"/>
                    <a:gd name="connsiteY98" fmla="*/ 98044 h 404302"/>
                    <a:gd name="connsiteX99" fmla="*/ 197268 w 484506"/>
                    <a:gd name="connsiteY99" fmla="*/ 98044 h 404302"/>
                    <a:gd name="connsiteX100" fmla="*/ 197268 w 484506"/>
                    <a:gd name="connsiteY100" fmla="*/ 65194 h 404302"/>
                    <a:gd name="connsiteX101" fmla="*/ 212292 w 484506"/>
                    <a:gd name="connsiteY101" fmla="*/ 59508 h 404302"/>
                    <a:gd name="connsiteX102" fmla="*/ 81726 w 484506"/>
                    <a:gd name="connsiteY102" fmla="*/ 59508 h 404302"/>
                    <a:gd name="connsiteX103" fmla="*/ 97069 w 484506"/>
                    <a:gd name="connsiteY103" fmla="*/ 65194 h 404302"/>
                    <a:gd name="connsiteX104" fmla="*/ 97069 w 484506"/>
                    <a:gd name="connsiteY104" fmla="*/ 98044 h 404302"/>
                    <a:gd name="connsiteX105" fmla="*/ 64504 w 484506"/>
                    <a:gd name="connsiteY105" fmla="*/ 98044 h 404302"/>
                    <a:gd name="connsiteX106" fmla="*/ 64504 w 484506"/>
                    <a:gd name="connsiteY106" fmla="*/ 65194 h 404302"/>
                    <a:gd name="connsiteX107" fmla="*/ 81726 w 484506"/>
                    <a:gd name="connsiteY107" fmla="*/ 59508 h 404302"/>
                    <a:gd name="connsiteX108" fmla="*/ 284525 w 484506"/>
                    <a:gd name="connsiteY108" fmla="*/ 1 h 404302"/>
                    <a:gd name="connsiteX109" fmla="*/ 299555 w 484506"/>
                    <a:gd name="connsiteY109" fmla="*/ 5637 h 404302"/>
                    <a:gd name="connsiteX110" fmla="*/ 299555 w 484506"/>
                    <a:gd name="connsiteY110" fmla="*/ 38201 h 404302"/>
                    <a:gd name="connsiteX111" fmla="*/ 269495 w 484506"/>
                    <a:gd name="connsiteY111" fmla="*/ 38201 h 404302"/>
                    <a:gd name="connsiteX112" fmla="*/ 269495 w 484506"/>
                    <a:gd name="connsiteY112" fmla="*/ 5637 h 404302"/>
                    <a:gd name="connsiteX113" fmla="*/ 284525 w 484506"/>
                    <a:gd name="connsiteY113" fmla="*/ 1 h 404302"/>
                    <a:gd name="connsiteX114" fmla="*/ 22545 w 484506"/>
                    <a:gd name="connsiteY114" fmla="*/ 1 h 404302"/>
                    <a:gd name="connsiteX115" fmla="*/ 37575 w 484506"/>
                    <a:gd name="connsiteY115" fmla="*/ 5637 h 404302"/>
                    <a:gd name="connsiteX116" fmla="*/ 37575 w 484506"/>
                    <a:gd name="connsiteY116" fmla="*/ 38201 h 404302"/>
                    <a:gd name="connsiteX117" fmla="*/ 7515 w 484506"/>
                    <a:gd name="connsiteY117" fmla="*/ 38201 h 404302"/>
                    <a:gd name="connsiteX118" fmla="*/ 7515 w 484506"/>
                    <a:gd name="connsiteY118" fmla="*/ 5637 h 404302"/>
                    <a:gd name="connsiteX119" fmla="*/ 22545 w 484506"/>
                    <a:gd name="connsiteY119" fmla="*/ 1 h 404302"/>
                    <a:gd name="connsiteX120" fmla="*/ 153535 w 484506"/>
                    <a:gd name="connsiteY120" fmla="*/ 0 h 404302"/>
                    <a:gd name="connsiteX121" fmla="*/ 169604 w 484506"/>
                    <a:gd name="connsiteY121" fmla="*/ 5636 h 404302"/>
                    <a:gd name="connsiteX122" fmla="*/ 169604 w 484506"/>
                    <a:gd name="connsiteY122" fmla="*/ 38200 h 404302"/>
                    <a:gd name="connsiteX123" fmla="*/ 137467 w 484506"/>
                    <a:gd name="connsiteY123" fmla="*/ 38200 h 404302"/>
                    <a:gd name="connsiteX124" fmla="*/ 137467 w 484506"/>
                    <a:gd name="connsiteY124" fmla="*/ 5636 h 404302"/>
                    <a:gd name="connsiteX125" fmla="*/ 153535 w 484506"/>
                    <a:gd name="connsiteY125" fmla="*/ 0 h 40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</a:cxnLst>
                  <a:rect l="l" t="t" r="r" b="b"/>
                  <a:pathLst>
                    <a:path w="484506" h="404302">
                      <a:moveTo>
                        <a:pt x="153536" y="357634"/>
                      </a:moveTo>
                      <a:cubicBezTo>
                        <a:pt x="159099" y="357634"/>
                        <a:pt x="164661" y="360191"/>
                        <a:pt x="169605" y="365306"/>
                      </a:cubicBezTo>
                      <a:cubicBezTo>
                        <a:pt x="177021" y="372977"/>
                        <a:pt x="177021" y="388320"/>
                        <a:pt x="169605" y="398549"/>
                      </a:cubicBezTo>
                      <a:cubicBezTo>
                        <a:pt x="159717" y="406220"/>
                        <a:pt x="147356" y="406220"/>
                        <a:pt x="137468" y="398549"/>
                      </a:cubicBezTo>
                      <a:cubicBezTo>
                        <a:pt x="130052" y="388320"/>
                        <a:pt x="130052" y="372977"/>
                        <a:pt x="137468" y="365306"/>
                      </a:cubicBezTo>
                      <a:cubicBezTo>
                        <a:pt x="142412" y="360191"/>
                        <a:pt x="147974" y="357634"/>
                        <a:pt x="153536" y="357634"/>
                      </a:cubicBezTo>
                      <a:close/>
                      <a:moveTo>
                        <a:pt x="284525" y="357633"/>
                      </a:moveTo>
                      <a:cubicBezTo>
                        <a:pt x="290161" y="357633"/>
                        <a:pt x="295798" y="360190"/>
                        <a:pt x="299555" y="365305"/>
                      </a:cubicBezTo>
                      <a:cubicBezTo>
                        <a:pt x="309575" y="372976"/>
                        <a:pt x="309575" y="388319"/>
                        <a:pt x="299555" y="398548"/>
                      </a:cubicBezTo>
                      <a:cubicBezTo>
                        <a:pt x="292040" y="406219"/>
                        <a:pt x="277010" y="406219"/>
                        <a:pt x="269495" y="398548"/>
                      </a:cubicBezTo>
                      <a:cubicBezTo>
                        <a:pt x="259475" y="388319"/>
                        <a:pt x="259475" y="372976"/>
                        <a:pt x="269495" y="365305"/>
                      </a:cubicBezTo>
                      <a:cubicBezTo>
                        <a:pt x="273253" y="360190"/>
                        <a:pt x="278889" y="357633"/>
                        <a:pt x="284525" y="357633"/>
                      </a:cubicBezTo>
                      <a:close/>
                      <a:moveTo>
                        <a:pt x="22546" y="357633"/>
                      </a:moveTo>
                      <a:cubicBezTo>
                        <a:pt x="28182" y="357633"/>
                        <a:pt x="33818" y="360190"/>
                        <a:pt x="37576" y="365305"/>
                      </a:cubicBezTo>
                      <a:cubicBezTo>
                        <a:pt x="47596" y="372976"/>
                        <a:pt x="47596" y="388319"/>
                        <a:pt x="37576" y="398548"/>
                      </a:cubicBezTo>
                      <a:cubicBezTo>
                        <a:pt x="30061" y="406219"/>
                        <a:pt x="15031" y="406219"/>
                        <a:pt x="7516" y="398548"/>
                      </a:cubicBezTo>
                      <a:cubicBezTo>
                        <a:pt x="-2504" y="388319"/>
                        <a:pt x="-2504" y="372976"/>
                        <a:pt x="7516" y="365305"/>
                      </a:cubicBezTo>
                      <a:cubicBezTo>
                        <a:pt x="11273" y="360190"/>
                        <a:pt x="16910" y="357633"/>
                        <a:pt x="22546" y="357633"/>
                      </a:cubicBezTo>
                      <a:close/>
                      <a:moveTo>
                        <a:pt x="342974" y="299566"/>
                      </a:moveTo>
                      <a:cubicBezTo>
                        <a:pt x="348660" y="299566"/>
                        <a:pt x="354345" y="301462"/>
                        <a:pt x="359399" y="305252"/>
                      </a:cubicBezTo>
                      <a:cubicBezTo>
                        <a:pt x="366980" y="315360"/>
                        <a:pt x="366980" y="327994"/>
                        <a:pt x="359399" y="338102"/>
                      </a:cubicBezTo>
                      <a:cubicBezTo>
                        <a:pt x="349291" y="345683"/>
                        <a:pt x="336657" y="345683"/>
                        <a:pt x="326549" y="338102"/>
                      </a:cubicBezTo>
                      <a:cubicBezTo>
                        <a:pt x="318968" y="327994"/>
                        <a:pt x="318968" y="315360"/>
                        <a:pt x="326549" y="305252"/>
                      </a:cubicBezTo>
                      <a:cubicBezTo>
                        <a:pt x="331603" y="301462"/>
                        <a:pt x="337289" y="299566"/>
                        <a:pt x="342974" y="299566"/>
                      </a:cubicBezTo>
                      <a:close/>
                      <a:moveTo>
                        <a:pt x="212292" y="299566"/>
                      </a:moveTo>
                      <a:cubicBezTo>
                        <a:pt x="218118" y="299566"/>
                        <a:pt x="224250" y="301462"/>
                        <a:pt x="229155" y="305252"/>
                      </a:cubicBezTo>
                      <a:cubicBezTo>
                        <a:pt x="236514" y="315360"/>
                        <a:pt x="236514" y="327994"/>
                        <a:pt x="229155" y="338102"/>
                      </a:cubicBezTo>
                      <a:cubicBezTo>
                        <a:pt x="219344" y="345683"/>
                        <a:pt x="204627" y="345683"/>
                        <a:pt x="197268" y="338102"/>
                      </a:cubicBezTo>
                      <a:cubicBezTo>
                        <a:pt x="187457" y="327994"/>
                        <a:pt x="187457" y="315360"/>
                        <a:pt x="197268" y="305252"/>
                      </a:cubicBezTo>
                      <a:cubicBezTo>
                        <a:pt x="200948" y="301462"/>
                        <a:pt x="206467" y="299566"/>
                        <a:pt x="212292" y="299566"/>
                      </a:cubicBezTo>
                      <a:close/>
                      <a:moveTo>
                        <a:pt x="81726" y="299566"/>
                      </a:moveTo>
                      <a:cubicBezTo>
                        <a:pt x="87675" y="299566"/>
                        <a:pt x="93311" y="301462"/>
                        <a:pt x="97069" y="305252"/>
                      </a:cubicBezTo>
                      <a:cubicBezTo>
                        <a:pt x="107089" y="315360"/>
                        <a:pt x="107089" y="327994"/>
                        <a:pt x="97069" y="338102"/>
                      </a:cubicBezTo>
                      <a:cubicBezTo>
                        <a:pt x="89554" y="345683"/>
                        <a:pt x="74524" y="345683"/>
                        <a:pt x="64504" y="338102"/>
                      </a:cubicBezTo>
                      <a:cubicBezTo>
                        <a:pt x="56989" y="327994"/>
                        <a:pt x="56989" y="315360"/>
                        <a:pt x="64504" y="305252"/>
                      </a:cubicBezTo>
                      <a:cubicBezTo>
                        <a:pt x="69514" y="301462"/>
                        <a:pt x="75776" y="299566"/>
                        <a:pt x="81726" y="299566"/>
                      </a:cubicBezTo>
                      <a:close/>
                      <a:moveTo>
                        <a:pt x="272000" y="239014"/>
                      </a:moveTo>
                      <a:cubicBezTo>
                        <a:pt x="277636" y="239014"/>
                        <a:pt x="283273" y="240893"/>
                        <a:pt x="287030" y="244650"/>
                      </a:cubicBezTo>
                      <a:cubicBezTo>
                        <a:pt x="297050" y="254670"/>
                        <a:pt x="297050" y="269699"/>
                        <a:pt x="287030" y="277214"/>
                      </a:cubicBezTo>
                      <a:cubicBezTo>
                        <a:pt x="279515" y="287234"/>
                        <a:pt x="264485" y="287234"/>
                        <a:pt x="256970" y="277214"/>
                      </a:cubicBezTo>
                      <a:cubicBezTo>
                        <a:pt x="246950" y="269699"/>
                        <a:pt x="246950" y="254670"/>
                        <a:pt x="256970" y="244650"/>
                      </a:cubicBezTo>
                      <a:cubicBezTo>
                        <a:pt x="260728" y="240893"/>
                        <a:pt x="266364" y="239014"/>
                        <a:pt x="272000" y="239014"/>
                      </a:cubicBezTo>
                      <a:close/>
                      <a:moveTo>
                        <a:pt x="402991" y="239013"/>
                      </a:moveTo>
                      <a:cubicBezTo>
                        <a:pt x="408553" y="239013"/>
                        <a:pt x="414115" y="240891"/>
                        <a:pt x="419059" y="244649"/>
                      </a:cubicBezTo>
                      <a:cubicBezTo>
                        <a:pt x="426475" y="254669"/>
                        <a:pt x="426475" y="269698"/>
                        <a:pt x="419059" y="277213"/>
                      </a:cubicBezTo>
                      <a:cubicBezTo>
                        <a:pt x="409171" y="287233"/>
                        <a:pt x="396810" y="287233"/>
                        <a:pt x="386922" y="277213"/>
                      </a:cubicBezTo>
                      <a:cubicBezTo>
                        <a:pt x="379506" y="269698"/>
                        <a:pt x="379506" y="254669"/>
                        <a:pt x="386922" y="244649"/>
                      </a:cubicBezTo>
                      <a:cubicBezTo>
                        <a:pt x="391866" y="240891"/>
                        <a:pt x="397428" y="239013"/>
                        <a:pt x="402991" y="239013"/>
                      </a:cubicBezTo>
                      <a:close/>
                      <a:moveTo>
                        <a:pt x="141010" y="239013"/>
                      </a:moveTo>
                      <a:cubicBezTo>
                        <a:pt x="146573" y="239013"/>
                        <a:pt x="152135" y="240892"/>
                        <a:pt x="157079" y="244649"/>
                      </a:cubicBezTo>
                      <a:cubicBezTo>
                        <a:pt x="164495" y="254669"/>
                        <a:pt x="164495" y="269698"/>
                        <a:pt x="157079" y="277213"/>
                      </a:cubicBezTo>
                      <a:cubicBezTo>
                        <a:pt x="147191" y="287233"/>
                        <a:pt x="134830" y="287233"/>
                        <a:pt x="124942" y="277213"/>
                      </a:cubicBezTo>
                      <a:cubicBezTo>
                        <a:pt x="117526" y="269698"/>
                        <a:pt x="117526" y="254669"/>
                        <a:pt x="124942" y="244649"/>
                      </a:cubicBezTo>
                      <a:cubicBezTo>
                        <a:pt x="129886" y="240892"/>
                        <a:pt x="135448" y="239013"/>
                        <a:pt x="141010" y="239013"/>
                      </a:cubicBezTo>
                      <a:close/>
                      <a:moveTo>
                        <a:pt x="461961" y="179103"/>
                      </a:moveTo>
                      <a:cubicBezTo>
                        <a:pt x="467597" y="179103"/>
                        <a:pt x="473234" y="181608"/>
                        <a:pt x="476991" y="186618"/>
                      </a:cubicBezTo>
                      <a:cubicBezTo>
                        <a:pt x="487011" y="194133"/>
                        <a:pt x="487011" y="209162"/>
                        <a:pt x="476991" y="216677"/>
                      </a:cubicBezTo>
                      <a:cubicBezTo>
                        <a:pt x="469476" y="226697"/>
                        <a:pt x="454446" y="226697"/>
                        <a:pt x="446931" y="216677"/>
                      </a:cubicBezTo>
                      <a:cubicBezTo>
                        <a:pt x="436911" y="209162"/>
                        <a:pt x="436911" y="194133"/>
                        <a:pt x="446931" y="186618"/>
                      </a:cubicBezTo>
                      <a:cubicBezTo>
                        <a:pt x="450689" y="181608"/>
                        <a:pt x="456325" y="179103"/>
                        <a:pt x="461961" y="179103"/>
                      </a:cubicBezTo>
                      <a:close/>
                      <a:moveTo>
                        <a:pt x="331180" y="179103"/>
                      </a:moveTo>
                      <a:cubicBezTo>
                        <a:pt x="337129" y="179103"/>
                        <a:pt x="342766" y="181608"/>
                        <a:pt x="346523" y="186618"/>
                      </a:cubicBezTo>
                      <a:cubicBezTo>
                        <a:pt x="356543" y="194133"/>
                        <a:pt x="356543" y="209162"/>
                        <a:pt x="346523" y="216677"/>
                      </a:cubicBezTo>
                      <a:cubicBezTo>
                        <a:pt x="339008" y="226697"/>
                        <a:pt x="323978" y="226697"/>
                        <a:pt x="313958" y="216677"/>
                      </a:cubicBezTo>
                      <a:cubicBezTo>
                        <a:pt x="306443" y="209162"/>
                        <a:pt x="306443" y="194133"/>
                        <a:pt x="313958" y="186618"/>
                      </a:cubicBezTo>
                      <a:cubicBezTo>
                        <a:pt x="318968" y="181608"/>
                        <a:pt x="325231" y="179103"/>
                        <a:pt x="331180" y="179103"/>
                      </a:cubicBezTo>
                      <a:close/>
                      <a:moveTo>
                        <a:pt x="199767" y="179103"/>
                      </a:moveTo>
                      <a:cubicBezTo>
                        <a:pt x="205593" y="179103"/>
                        <a:pt x="211725" y="181608"/>
                        <a:pt x="216630" y="186618"/>
                      </a:cubicBezTo>
                      <a:cubicBezTo>
                        <a:pt x="223989" y="194133"/>
                        <a:pt x="223989" y="209162"/>
                        <a:pt x="216630" y="216677"/>
                      </a:cubicBezTo>
                      <a:cubicBezTo>
                        <a:pt x="206819" y="226697"/>
                        <a:pt x="192102" y="226697"/>
                        <a:pt x="184743" y="216677"/>
                      </a:cubicBezTo>
                      <a:cubicBezTo>
                        <a:pt x="174932" y="209162"/>
                        <a:pt x="174932" y="194133"/>
                        <a:pt x="184743" y="186618"/>
                      </a:cubicBezTo>
                      <a:cubicBezTo>
                        <a:pt x="188423" y="181608"/>
                        <a:pt x="193942" y="179103"/>
                        <a:pt x="199767" y="179103"/>
                      </a:cubicBezTo>
                      <a:close/>
                      <a:moveTo>
                        <a:pt x="402991" y="118568"/>
                      </a:moveTo>
                      <a:cubicBezTo>
                        <a:pt x="408553" y="118568"/>
                        <a:pt x="414115" y="121073"/>
                        <a:pt x="419059" y="126083"/>
                      </a:cubicBezTo>
                      <a:cubicBezTo>
                        <a:pt x="426475" y="133598"/>
                        <a:pt x="426475" y="148627"/>
                        <a:pt x="419059" y="158647"/>
                      </a:cubicBezTo>
                      <a:cubicBezTo>
                        <a:pt x="409171" y="166162"/>
                        <a:pt x="396810" y="166162"/>
                        <a:pt x="386922" y="158647"/>
                      </a:cubicBezTo>
                      <a:cubicBezTo>
                        <a:pt x="379506" y="148627"/>
                        <a:pt x="379506" y="133598"/>
                        <a:pt x="386922" y="126083"/>
                      </a:cubicBezTo>
                      <a:cubicBezTo>
                        <a:pt x="391866" y="121073"/>
                        <a:pt x="397429" y="118568"/>
                        <a:pt x="402991" y="118568"/>
                      </a:cubicBezTo>
                      <a:close/>
                      <a:moveTo>
                        <a:pt x="141010" y="118568"/>
                      </a:moveTo>
                      <a:cubicBezTo>
                        <a:pt x="146573" y="118568"/>
                        <a:pt x="152135" y="121073"/>
                        <a:pt x="157079" y="126083"/>
                      </a:cubicBezTo>
                      <a:cubicBezTo>
                        <a:pt x="164495" y="133598"/>
                        <a:pt x="164495" y="148627"/>
                        <a:pt x="157079" y="158647"/>
                      </a:cubicBezTo>
                      <a:cubicBezTo>
                        <a:pt x="147191" y="166162"/>
                        <a:pt x="134830" y="166162"/>
                        <a:pt x="124942" y="158647"/>
                      </a:cubicBezTo>
                      <a:cubicBezTo>
                        <a:pt x="117526" y="148627"/>
                        <a:pt x="117526" y="133598"/>
                        <a:pt x="124942" y="126083"/>
                      </a:cubicBezTo>
                      <a:cubicBezTo>
                        <a:pt x="129886" y="121073"/>
                        <a:pt x="135448" y="118568"/>
                        <a:pt x="141010" y="118568"/>
                      </a:cubicBezTo>
                      <a:close/>
                      <a:moveTo>
                        <a:pt x="272000" y="118567"/>
                      </a:moveTo>
                      <a:cubicBezTo>
                        <a:pt x="277636" y="118567"/>
                        <a:pt x="283273" y="121072"/>
                        <a:pt x="287030" y="126082"/>
                      </a:cubicBezTo>
                      <a:cubicBezTo>
                        <a:pt x="297050" y="133597"/>
                        <a:pt x="297050" y="148626"/>
                        <a:pt x="287030" y="158646"/>
                      </a:cubicBezTo>
                      <a:cubicBezTo>
                        <a:pt x="279515" y="166161"/>
                        <a:pt x="264485" y="166161"/>
                        <a:pt x="256970" y="158646"/>
                      </a:cubicBezTo>
                      <a:cubicBezTo>
                        <a:pt x="246950" y="148626"/>
                        <a:pt x="246950" y="133597"/>
                        <a:pt x="256970" y="126082"/>
                      </a:cubicBezTo>
                      <a:cubicBezTo>
                        <a:pt x="260728" y="121072"/>
                        <a:pt x="266364" y="118567"/>
                        <a:pt x="272000" y="118567"/>
                      </a:cubicBezTo>
                      <a:close/>
                      <a:moveTo>
                        <a:pt x="342974" y="59509"/>
                      </a:moveTo>
                      <a:cubicBezTo>
                        <a:pt x="348660" y="59509"/>
                        <a:pt x="354345" y="61404"/>
                        <a:pt x="359399" y="65195"/>
                      </a:cubicBezTo>
                      <a:cubicBezTo>
                        <a:pt x="366980" y="75303"/>
                        <a:pt x="366980" y="87937"/>
                        <a:pt x="359399" y="98045"/>
                      </a:cubicBezTo>
                      <a:cubicBezTo>
                        <a:pt x="349291" y="105626"/>
                        <a:pt x="336657" y="105626"/>
                        <a:pt x="326549" y="98045"/>
                      </a:cubicBezTo>
                      <a:cubicBezTo>
                        <a:pt x="318968" y="87937"/>
                        <a:pt x="318968" y="75303"/>
                        <a:pt x="326549" y="65195"/>
                      </a:cubicBezTo>
                      <a:cubicBezTo>
                        <a:pt x="331603" y="61404"/>
                        <a:pt x="337288" y="59509"/>
                        <a:pt x="342974" y="59509"/>
                      </a:cubicBezTo>
                      <a:close/>
                      <a:moveTo>
                        <a:pt x="212292" y="59508"/>
                      </a:moveTo>
                      <a:cubicBezTo>
                        <a:pt x="218118" y="59508"/>
                        <a:pt x="224250" y="61404"/>
                        <a:pt x="229155" y="65194"/>
                      </a:cubicBezTo>
                      <a:cubicBezTo>
                        <a:pt x="236514" y="75302"/>
                        <a:pt x="236514" y="87936"/>
                        <a:pt x="229155" y="98044"/>
                      </a:cubicBezTo>
                      <a:cubicBezTo>
                        <a:pt x="219344" y="105625"/>
                        <a:pt x="204627" y="105625"/>
                        <a:pt x="197268" y="98044"/>
                      </a:cubicBezTo>
                      <a:cubicBezTo>
                        <a:pt x="187457" y="87936"/>
                        <a:pt x="187457" y="75302"/>
                        <a:pt x="197268" y="65194"/>
                      </a:cubicBezTo>
                      <a:cubicBezTo>
                        <a:pt x="200948" y="61404"/>
                        <a:pt x="206467" y="59508"/>
                        <a:pt x="212292" y="59508"/>
                      </a:cubicBezTo>
                      <a:close/>
                      <a:moveTo>
                        <a:pt x="81726" y="59508"/>
                      </a:moveTo>
                      <a:cubicBezTo>
                        <a:pt x="87675" y="59508"/>
                        <a:pt x="93311" y="61404"/>
                        <a:pt x="97069" y="65194"/>
                      </a:cubicBezTo>
                      <a:cubicBezTo>
                        <a:pt x="107089" y="75302"/>
                        <a:pt x="107089" y="87936"/>
                        <a:pt x="97069" y="98044"/>
                      </a:cubicBezTo>
                      <a:cubicBezTo>
                        <a:pt x="89554" y="105625"/>
                        <a:pt x="74524" y="105625"/>
                        <a:pt x="64504" y="98044"/>
                      </a:cubicBezTo>
                      <a:cubicBezTo>
                        <a:pt x="56989" y="87936"/>
                        <a:pt x="56989" y="75302"/>
                        <a:pt x="64504" y="65194"/>
                      </a:cubicBezTo>
                      <a:cubicBezTo>
                        <a:pt x="69514" y="61404"/>
                        <a:pt x="75776" y="59508"/>
                        <a:pt x="81726" y="59508"/>
                      </a:cubicBezTo>
                      <a:close/>
                      <a:moveTo>
                        <a:pt x="284525" y="1"/>
                      </a:moveTo>
                      <a:cubicBezTo>
                        <a:pt x="290161" y="1"/>
                        <a:pt x="295798" y="1880"/>
                        <a:pt x="299555" y="5637"/>
                      </a:cubicBezTo>
                      <a:cubicBezTo>
                        <a:pt x="309575" y="15657"/>
                        <a:pt x="309575" y="30686"/>
                        <a:pt x="299555" y="38201"/>
                      </a:cubicBezTo>
                      <a:cubicBezTo>
                        <a:pt x="292040" y="48221"/>
                        <a:pt x="277010" y="48221"/>
                        <a:pt x="269495" y="38201"/>
                      </a:cubicBezTo>
                      <a:cubicBezTo>
                        <a:pt x="259475" y="30686"/>
                        <a:pt x="259475" y="15657"/>
                        <a:pt x="269495" y="5637"/>
                      </a:cubicBezTo>
                      <a:cubicBezTo>
                        <a:pt x="273253" y="1880"/>
                        <a:pt x="278889" y="1"/>
                        <a:pt x="284525" y="1"/>
                      </a:cubicBezTo>
                      <a:close/>
                      <a:moveTo>
                        <a:pt x="22545" y="1"/>
                      </a:moveTo>
                      <a:cubicBezTo>
                        <a:pt x="28181" y="1"/>
                        <a:pt x="33817" y="1880"/>
                        <a:pt x="37575" y="5637"/>
                      </a:cubicBezTo>
                      <a:cubicBezTo>
                        <a:pt x="47595" y="15657"/>
                        <a:pt x="47595" y="30686"/>
                        <a:pt x="37575" y="38201"/>
                      </a:cubicBezTo>
                      <a:cubicBezTo>
                        <a:pt x="30060" y="48221"/>
                        <a:pt x="15030" y="48221"/>
                        <a:pt x="7515" y="38201"/>
                      </a:cubicBezTo>
                      <a:cubicBezTo>
                        <a:pt x="-2505" y="30686"/>
                        <a:pt x="-2505" y="15657"/>
                        <a:pt x="7515" y="5637"/>
                      </a:cubicBezTo>
                      <a:cubicBezTo>
                        <a:pt x="11272" y="1880"/>
                        <a:pt x="16909" y="1"/>
                        <a:pt x="22545" y="1"/>
                      </a:cubicBezTo>
                      <a:close/>
                      <a:moveTo>
                        <a:pt x="153535" y="0"/>
                      </a:moveTo>
                      <a:cubicBezTo>
                        <a:pt x="159098" y="0"/>
                        <a:pt x="164660" y="1879"/>
                        <a:pt x="169604" y="5636"/>
                      </a:cubicBezTo>
                      <a:cubicBezTo>
                        <a:pt x="177020" y="15656"/>
                        <a:pt x="177020" y="30685"/>
                        <a:pt x="169604" y="38200"/>
                      </a:cubicBezTo>
                      <a:cubicBezTo>
                        <a:pt x="159716" y="48220"/>
                        <a:pt x="147355" y="48220"/>
                        <a:pt x="137467" y="38200"/>
                      </a:cubicBezTo>
                      <a:cubicBezTo>
                        <a:pt x="130051" y="30685"/>
                        <a:pt x="130051" y="15656"/>
                        <a:pt x="137467" y="5636"/>
                      </a:cubicBezTo>
                      <a:cubicBezTo>
                        <a:pt x="142411" y="1879"/>
                        <a:pt x="147973" y="0"/>
                        <a:pt x="15353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77000">
                      <a:srgbClr val="00FFFF"/>
                    </a:gs>
                  </a:gsLst>
                  <a:lin ang="0" scaled="0"/>
                  <a:tileRect/>
                </a:gradFill>
                <a:ln w="317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74" name="Freeform 5"/>
                <p:cNvSpPr/>
                <p:nvPr/>
              </p:nvSpPr>
              <p:spPr bwMode="auto">
                <a:xfrm flipH="1">
                  <a:off x="-2291201" y="3542051"/>
                  <a:ext cx="419584" cy="408098"/>
                </a:xfrm>
                <a:custGeom>
                  <a:avLst/>
                  <a:gdLst>
                    <a:gd name="T0" fmla="*/ 3 w 168"/>
                    <a:gd name="T1" fmla="*/ 153 h 162"/>
                    <a:gd name="T2" fmla="*/ 78 w 168"/>
                    <a:gd name="T3" fmla="*/ 87 h 162"/>
                    <a:gd name="T4" fmla="*/ 78 w 168"/>
                    <a:gd name="T5" fmla="*/ 75 h 162"/>
                    <a:gd name="T6" fmla="*/ 3 w 168"/>
                    <a:gd name="T7" fmla="*/ 9 h 162"/>
                    <a:gd name="T8" fmla="*/ 6 w 168"/>
                    <a:gd name="T9" fmla="*/ 0 h 162"/>
                    <a:gd name="T10" fmla="*/ 73 w 168"/>
                    <a:gd name="T11" fmla="*/ 0 h 162"/>
                    <a:gd name="T12" fmla="*/ 83 w 168"/>
                    <a:gd name="T13" fmla="*/ 4 h 162"/>
                    <a:gd name="T14" fmla="*/ 164 w 168"/>
                    <a:gd name="T15" fmla="*/ 75 h 162"/>
                    <a:gd name="T16" fmla="*/ 164 w 168"/>
                    <a:gd name="T17" fmla="*/ 87 h 162"/>
                    <a:gd name="T18" fmla="*/ 83 w 168"/>
                    <a:gd name="T19" fmla="*/ 158 h 162"/>
                    <a:gd name="T20" fmla="*/ 73 w 168"/>
                    <a:gd name="T21" fmla="*/ 162 h 162"/>
                    <a:gd name="T22" fmla="*/ 6 w 168"/>
                    <a:gd name="T23" fmla="*/ 162 h 162"/>
                    <a:gd name="T24" fmla="*/ 3 w 168"/>
                    <a:gd name="T25" fmla="*/ 15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8" h="162">
                      <a:moveTo>
                        <a:pt x="3" y="153"/>
                      </a:moveTo>
                      <a:cubicBezTo>
                        <a:pt x="78" y="87"/>
                        <a:pt x="78" y="87"/>
                        <a:pt x="78" y="87"/>
                      </a:cubicBezTo>
                      <a:cubicBezTo>
                        <a:pt x="82" y="84"/>
                        <a:pt x="82" y="78"/>
                        <a:pt x="78" y="75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0" y="6"/>
                        <a:pt x="2" y="0"/>
                        <a:pt x="6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7" y="0"/>
                        <a:pt x="81" y="2"/>
                        <a:pt x="83" y="4"/>
                      </a:cubicBezTo>
                      <a:cubicBezTo>
                        <a:pt x="164" y="75"/>
                        <a:pt x="164" y="75"/>
                        <a:pt x="164" y="75"/>
                      </a:cubicBezTo>
                      <a:cubicBezTo>
                        <a:pt x="168" y="78"/>
                        <a:pt x="168" y="84"/>
                        <a:pt x="164" y="87"/>
                      </a:cubicBezTo>
                      <a:cubicBezTo>
                        <a:pt x="83" y="158"/>
                        <a:pt x="83" y="158"/>
                        <a:pt x="83" y="158"/>
                      </a:cubicBezTo>
                      <a:cubicBezTo>
                        <a:pt x="81" y="160"/>
                        <a:pt x="77" y="162"/>
                        <a:pt x="73" y="162"/>
                      </a:cubicBezTo>
                      <a:cubicBezTo>
                        <a:pt x="6" y="162"/>
                        <a:pt x="6" y="162"/>
                        <a:pt x="6" y="162"/>
                      </a:cubicBezTo>
                      <a:cubicBezTo>
                        <a:pt x="2" y="162"/>
                        <a:pt x="0" y="156"/>
                        <a:pt x="3" y="15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100000">
                      <a:srgbClr val="00FFFF"/>
                    </a:gs>
                  </a:gsLst>
                  <a:lin ang="0" scaled="1"/>
                  <a:tileRect/>
                </a:gradFill>
                <a:ln w="3175">
                  <a:gradFill flip="none" rotWithShape="1">
                    <a:gsLst>
                      <a:gs pos="0">
                        <a:srgbClr val="00FFFF">
                          <a:alpha val="0"/>
                        </a:srgbClr>
                      </a:gs>
                      <a:gs pos="77000">
                        <a:srgbClr val="00FFFF"/>
                      </a:gs>
                    </a:gsLst>
                    <a:lin ang="0" scaled="1"/>
                    <a:tileRect/>
                  </a:gradFill>
                  <a:round/>
                </a:ln>
                <a:effectLst>
                  <a:outerShdw blurRad="152400" sx="102000" sy="102000" algn="ctr" rotWithShape="0">
                    <a:srgbClr val="00FFFF"/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68" name="组合 567"/>
              <p:cNvGrpSpPr/>
              <p:nvPr/>
            </p:nvGrpSpPr>
            <p:grpSpPr>
              <a:xfrm>
                <a:off x="3752818" y="5023723"/>
                <a:ext cx="303638" cy="113614"/>
                <a:chOff x="-2291201" y="3542051"/>
                <a:chExt cx="1090653" cy="408098"/>
              </a:xfrm>
            </p:grpSpPr>
            <p:sp>
              <p:nvSpPr>
                <p:cNvPr id="569" name="Freeform 5"/>
                <p:cNvSpPr/>
                <p:nvPr/>
              </p:nvSpPr>
              <p:spPr bwMode="auto">
                <a:xfrm>
                  <a:off x="-1620132" y="3542051"/>
                  <a:ext cx="419584" cy="408098"/>
                </a:xfrm>
                <a:custGeom>
                  <a:avLst/>
                  <a:gdLst>
                    <a:gd name="T0" fmla="*/ 3 w 168"/>
                    <a:gd name="T1" fmla="*/ 153 h 162"/>
                    <a:gd name="T2" fmla="*/ 78 w 168"/>
                    <a:gd name="T3" fmla="*/ 87 h 162"/>
                    <a:gd name="T4" fmla="*/ 78 w 168"/>
                    <a:gd name="T5" fmla="*/ 75 h 162"/>
                    <a:gd name="T6" fmla="*/ 3 w 168"/>
                    <a:gd name="T7" fmla="*/ 9 h 162"/>
                    <a:gd name="T8" fmla="*/ 6 w 168"/>
                    <a:gd name="T9" fmla="*/ 0 h 162"/>
                    <a:gd name="T10" fmla="*/ 73 w 168"/>
                    <a:gd name="T11" fmla="*/ 0 h 162"/>
                    <a:gd name="T12" fmla="*/ 83 w 168"/>
                    <a:gd name="T13" fmla="*/ 4 h 162"/>
                    <a:gd name="T14" fmla="*/ 164 w 168"/>
                    <a:gd name="T15" fmla="*/ 75 h 162"/>
                    <a:gd name="T16" fmla="*/ 164 w 168"/>
                    <a:gd name="T17" fmla="*/ 87 h 162"/>
                    <a:gd name="T18" fmla="*/ 83 w 168"/>
                    <a:gd name="T19" fmla="*/ 158 h 162"/>
                    <a:gd name="T20" fmla="*/ 73 w 168"/>
                    <a:gd name="T21" fmla="*/ 162 h 162"/>
                    <a:gd name="T22" fmla="*/ 6 w 168"/>
                    <a:gd name="T23" fmla="*/ 162 h 162"/>
                    <a:gd name="T24" fmla="*/ 3 w 168"/>
                    <a:gd name="T25" fmla="*/ 15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8" h="162">
                      <a:moveTo>
                        <a:pt x="3" y="153"/>
                      </a:moveTo>
                      <a:cubicBezTo>
                        <a:pt x="78" y="87"/>
                        <a:pt x="78" y="87"/>
                        <a:pt x="78" y="87"/>
                      </a:cubicBezTo>
                      <a:cubicBezTo>
                        <a:pt x="82" y="84"/>
                        <a:pt x="82" y="78"/>
                        <a:pt x="78" y="75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0" y="6"/>
                        <a:pt x="2" y="0"/>
                        <a:pt x="6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7" y="0"/>
                        <a:pt x="81" y="2"/>
                        <a:pt x="83" y="4"/>
                      </a:cubicBezTo>
                      <a:cubicBezTo>
                        <a:pt x="164" y="75"/>
                        <a:pt x="164" y="75"/>
                        <a:pt x="164" y="75"/>
                      </a:cubicBezTo>
                      <a:cubicBezTo>
                        <a:pt x="168" y="78"/>
                        <a:pt x="168" y="84"/>
                        <a:pt x="164" y="87"/>
                      </a:cubicBezTo>
                      <a:cubicBezTo>
                        <a:pt x="83" y="158"/>
                        <a:pt x="83" y="158"/>
                        <a:pt x="83" y="158"/>
                      </a:cubicBezTo>
                      <a:cubicBezTo>
                        <a:pt x="81" y="160"/>
                        <a:pt x="77" y="162"/>
                        <a:pt x="73" y="162"/>
                      </a:cubicBezTo>
                      <a:cubicBezTo>
                        <a:pt x="6" y="162"/>
                        <a:pt x="6" y="162"/>
                        <a:pt x="6" y="162"/>
                      </a:cubicBezTo>
                      <a:cubicBezTo>
                        <a:pt x="2" y="162"/>
                        <a:pt x="0" y="156"/>
                        <a:pt x="3" y="15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100000">
                      <a:srgbClr val="00FFFF"/>
                    </a:gs>
                  </a:gsLst>
                  <a:lin ang="0" scaled="1"/>
                  <a:tileRect/>
                </a:gradFill>
                <a:ln w="3175">
                  <a:gradFill flip="none" rotWithShape="1">
                    <a:gsLst>
                      <a:gs pos="0">
                        <a:srgbClr val="00FFFF">
                          <a:alpha val="0"/>
                        </a:srgbClr>
                      </a:gs>
                      <a:gs pos="77000">
                        <a:srgbClr val="00FFFF"/>
                      </a:gs>
                    </a:gsLst>
                    <a:lin ang="0" scaled="1"/>
                    <a:tileRect/>
                  </a:gradFill>
                  <a:round/>
                </a:ln>
                <a:effectLst>
                  <a:outerShdw blurRad="152400" sx="102000" sy="102000" algn="ctr" rotWithShape="0">
                    <a:srgbClr val="00FFFF"/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70" name="任意多边形: 形状 569"/>
                <p:cNvSpPr/>
                <p:nvPr/>
              </p:nvSpPr>
              <p:spPr bwMode="auto">
                <a:xfrm>
                  <a:off x="-1992332" y="3543931"/>
                  <a:ext cx="484506" cy="404302"/>
                </a:xfrm>
                <a:custGeom>
                  <a:avLst/>
                  <a:gdLst>
                    <a:gd name="connsiteX0" fmla="*/ 153536 w 484506"/>
                    <a:gd name="connsiteY0" fmla="*/ 357634 h 404302"/>
                    <a:gd name="connsiteX1" fmla="*/ 169605 w 484506"/>
                    <a:gd name="connsiteY1" fmla="*/ 365306 h 404302"/>
                    <a:gd name="connsiteX2" fmla="*/ 169605 w 484506"/>
                    <a:gd name="connsiteY2" fmla="*/ 398549 h 404302"/>
                    <a:gd name="connsiteX3" fmla="*/ 137468 w 484506"/>
                    <a:gd name="connsiteY3" fmla="*/ 398549 h 404302"/>
                    <a:gd name="connsiteX4" fmla="*/ 137468 w 484506"/>
                    <a:gd name="connsiteY4" fmla="*/ 365306 h 404302"/>
                    <a:gd name="connsiteX5" fmla="*/ 153536 w 484506"/>
                    <a:gd name="connsiteY5" fmla="*/ 357634 h 404302"/>
                    <a:gd name="connsiteX6" fmla="*/ 284525 w 484506"/>
                    <a:gd name="connsiteY6" fmla="*/ 357633 h 404302"/>
                    <a:gd name="connsiteX7" fmla="*/ 299555 w 484506"/>
                    <a:gd name="connsiteY7" fmla="*/ 365305 h 404302"/>
                    <a:gd name="connsiteX8" fmla="*/ 299555 w 484506"/>
                    <a:gd name="connsiteY8" fmla="*/ 398548 h 404302"/>
                    <a:gd name="connsiteX9" fmla="*/ 269495 w 484506"/>
                    <a:gd name="connsiteY9" fmla="*/ 398548 h 404302"/>
                    <a:gd name="connsiteX10" fmla="*/ 269495 w 484506"/>
                    <a:gd name="connsiteY10" fmla="*/ 365305 h 404302"/>
                    <a:gd name="connsiteX11" fmla="*/ 284525 w 484506"/>
                    <a:gd name="connsiteY11" fmla="*/ 357633 h 404302"/>
                    <a:gd name="connsiteX12" fmla="*/ 22546 w 484506"/>
                    <a:gd name="connsiteY12" fmla="*/ 357633 h 404302"/>
                    <a:gd name="connsiteX13" fmla="*/ 37576 w 484506"/>
                    <a:gd name="connsiteY13" fmla="*/ 365305 h 404302"/>
                    <a:gd name="connsiteX14" fmla="*/ 37576 w 484506"/>
                    <a:gd name="connsiteY14" fmla="*/ 398548 h 404302"/>
                    <a:gd name="connsiteX15" fmla="*/ 7516 w 484506"/>
                    <a:gd name="connsiteY15" fmla="*/ 398548 h 404302"/>
                    <a:gd name="connsiteX16" fmla="*/ 7516 w 484506"/>
                    <a:gd name="connsiteY16" fmla="*/ 365305 h 404302"/>
                    <a:gd name="connsiteX17" fmla="*/ 22546 w 484506"/>
                    <a:gd name="connsiteY17" fmla="*/ 357633 h 404302"/>
                    <a:gd name="connsiteX18" fmla="*/ 342974 w 484506"/>
                    <a:gd name="connsiteY18" fmla="*/ 299566 h 404302"/>
                    <a:gd name="connsiteX19" fmla="*/ 359399 w 484506"/>
                    <a:gd name="connsiteY19" fmla="*/ 305252 h 404302"/>
                    <a:gd name="connsiteX20" fmla="*/ 359399 w 484506"/>
                    <a:gd name="connsiteY20" fmla="*/ 338102 h 404302"/>
                    <a:gd name="connsiteX21" fmla="*/ 326549 w 484506"/>
                    <a:gd name="connsiteY21" fmla="*/ 338102 h 404302"/>
                    <a:gd name="connsiteX22" fmla="*/ 326549 w 484506"/>
                    <a:gd name="connsiteY22" fmla="*/ 305252 h 404302"/>
                    <a:gd name="connsiteX23" fmla="*/ 342974 w 484506"/>
                    <a:gd name="connsiteY23" fmla="*/ 299566 h 404302"/>
                    <a:gd name="connsiteX24" fmla="*/ 212292 w 484506"/>
                    <a:gd name="connsiteY24" fmla="*/ 299566 h 404302"/>
                    <a:gd name="connsiteX25" fmla="*/ 229155 w 484506"/>
                    <a:gd name="connsiteY25" fmla="*/ 305252 h 404302"/>
                    <a:gd name="connsiteX26" fmla="*/ 229155 w 484506"/>
                    <a:gd name="connsiteY26" fmla="*/ 338102 h 404302"/>
                    <a:gd name="connsiteX27" fmla="*/ 197268 w 484506"/>
                    <a:gd name="connsiteY27" fmla="*/ 338102 h 404302"/>
                    <a:gd name="connsiteX28" fmla="*/ 197268 w 484506"/>
                    <a:gd name="connsiteY28" fmla="*/ 305252 h 404302"/>
                    <a:gd name="connsiteX29" fmla="*/ 212292 w 484506"/>
                    <a:gd name="connsiteY29" fmla="*/ 299566 h 404302"/>
                    <a:gd name="connsiteX30" fmla="*/ 81726 w 484506"/>
                    <a:gd name="connsiteY30" fmla="*/ 299566 h 404302"/>
                    <a:gd name="connsiteX31" fmla="*/ 97069 w 484506"/>
                    <a:gd name="connsiteY31" fmla="*/ 305252 h 404302"/>
                    <a:gd name="connsiteX32" fmla="*/ 97069 w 484506"/>
                    <a:gd name="connsiteY32" fmla="*/ 338102 h 404302"/>
                    <a:gd name="connsiteX33" fmla="*/ 64504 w 484506"/>
                    <a:gd name="connsiteY33" fmla="*/ 338102 h 404302"/>
                    <a:gd name="connsiteX34" fmla="*/ 64504 w 484506"/>
                    <a:gd name="connsiteY34" fmla="*/ 305252 h 404302"/>
                    <a:gd name="connsiteX35" fmla="*/ 81726 w 484506"/>
                    <a:gd name="connsiteY35" fmla="*/ 299566 h 404302"/>
                    <a:gd name="connsiteX36" fmla="*/ 272000 w 484506"/>
                    <a:gd name="connsiteY36" fmla="*/ 239014 h 404302"/>
                    <a:gd name="connsiteX37" fmla="*/ 287030 w 484506"/>
                    <a:gd name="connsiteY37" fmla="*/ 244650 h 404302"/>
                    <a:gd name="connsiteX38" fmla="*/ 287030 w 484506"/>
                    <a:gd name="connsiteY38" fmla="*/ 277214 h 404302"/>
                    <a:gd name="connsiteX39" fmla="*/ 256970 w 484506"/>
                    <a:gd name="connsiteY39" fmla="*/ 277214 h 404302"/>
                    <a:gd name="connsiteX40" fmla="*/ 256970 w 484506"/>
                    <a:gd name="connsiteY40" fmla="*/ 244650 h 404302"/>
                    <a:gd name="connsiteX41" fmla="*/ 272000 w 484506"/>
                    <a:gd name="connsiteY41" fmla="*/ 239014 h 404302"/>
                    <a:gd name="connsiteX42" fmla="*/ 402991 w 484506"/>
                    <a:gd name="connsiteY42" fmla="*/ 239013 h 404302"/>
                    <a:gd name="connsiteX43" fmla="*/ 419059 w 484506"/>
                    <a:gd name="connsiteY43" fmla="*/ 244649 h 404302"/>
                    <a:gd name="connsiteX44" fmla="*/ 419059 w 484506"/>
                    <a:gd name="connsiteY44" fmla="*/ 277213 h 404302"/>
                    <a:gd name="connsiteX45" fmla="*/ 386922 w 484506"/>
                    <a:gd name="connsiteY45" fmla="*/ 277213 h 404302"/>
                    <a:gd name="connsiteX46" fmla="*/ 386922 w 484506"/>
                    <a:gd name="connsiteY46" fmla="*/ 244649 h 404302"/>
                    <a:gd name="connsiteX47" fmla="*/ 402991 w 484506"/>
                    <a:gd name="connsiteY47" fmla="*/ 239013 h 404302"/>
                    <a:gd name="connsiteX48" fmla="*/ 141010 w 484506"/>
                    <a:gd name="connsiteY48" fmla="*/ 239013 h 404302"/>
                    <a:gd name="connsiteX49" fmla="*/ 157079 w 484506"/>
                    <a:gd name="connsiteY49" fmla="*/ 244649 h 404302"/>
                    <a:gd name="connsiteX50" fmla="*/ 157079 w 484506"/>
                    <a:gd name="connsiteY50" fmla="*/ 277213 h 404302"/>
                    <a:gd name="connsiteX51" fmla="*/ 124942 w 484506"/>
                    <a:gd name="connsiteY51" fmla="*/ 277213 h 404302"/>
                    <a:gd name="connsiteX52" fmla="*/ 124942 w 484506"/>
                    <a:gd name="connsiteY52" fmla="*/ 244649 h 404302"/>
                    <a:gd name="connsiteX53" fmla="*/ 141010 w 484506"/>
                    <a:gd name="connsiteY53" fmla="*/ 239013 h 404302"/>
                    <a:gd name="connsiteX54" fmla="*/ 461961 w 484506"/>
                    <a:gd name="connsiteY54" fmla="*/ 179103 h 404302"/>
                    <a:gd name="connsiteX55" fmla="*/ 476991 w 484506"/>
                    <a:gd name="connsiteY55" fmla="*/ 186618 h 404302"/>
                    <a:gd name="connsiteX56" fmla="*/ 476991 w 484506"/>
                    <a:gd name="connsiteY56" fmla="*/ 216677 h 404302"/>
                    <a:gd name="connsiteX57" fmla="*/ 446931 w 484506"/>
                    <a:gd name="connsiteY57" fmla="*/ 216677 h 404302"/>
                    <a:gd name="connsiteX58" fmla="*/ 446931 w 484506"/>
                    <a:gd name="connsiteY58" fmla="*/ 186618 h 404302"/>
                    <a:gd name="connsiteX59" fmla="*/ 461961 w 484506"/>
                    <a:gd name="connsiteY59" fmla="*/ 179103 h 404302"/>
                    <a:gd name="connsiteX60" fmla="*/ 331180 w 484506"/>
                    <a:gd name="connsiteY60" fmla="*/ 179103 h 404302"/>
                    <a:gd name="connsiteX61" fmla="*/ 346523 w 484506"/>
                    <a:gd name="connsiteY61" fmla="*/ 186618 h 404302"/>
                    <a:gd name="connsiteX62" fmla="*/ 346523 w 484506"/>
                    <a:gd name="connsiteY62" fmla="*/ 216677 h 404302"/>
                    <a:gd name="connsiteX63" fmla="*/ 313958 w 484506"/>
                    <a:gd name="connsiteY63" fmla="*/ 216677 h 404302"/>
                    <a:gd name="connsiteX64" fmla="*/ 313958 w 484506"/>
                    <a:gd name="connsiteY64" fmla="*/ 186618 h 404302"/>
                    <a:gd name="connsiteX65" fmla="*/ 331180 w 484506"/>
                    <a:gd name="connsiteY65" fmla="*/ 179103 h 404302"/>
                    <a:gd name="connsiteX66" fmla="*/ 199767 w 484506"/>
                    <a:gd name="connsiteY66" fmla="*/ 179103 h 404302"/>
                    <a:gd name="connsiteX67" fmla="*/ 216630 w 484506"/>
                    <a:gd name="connsiteY67" fmla="*/ 186618 h 404302"/>
                    <a:gd name="connsiteX68" fmla="*/ 216630 w 484506"/>
                    <a:gd name="connsiteY68" fmla="*/ 216677 h 404302"/>
                    <a:gd name="connsiteX69" fmla="*/ 184743 w 484506"/>
                    <a:gd name="connsiteY69" fmla="*/ 216677 h 404302"/>
                    <a:gd name="connsiteX70" fmla="*/ 184743 w 484506"/>
                    <a:gd name="connsiteY70" fmla="*/ 186618 h 404302"/>
                    <a:gd name="connsiteX71" fmla="*/ 199767 w 484506"/>
                    <a:gd name="connsiteY71" fmla="*/ 179103 h 404302"/>
                    <a:gd name="connsiteX72" fmla="*/ 402991 w 484506"/>
                    <a:gd name="connsiteY72" fmla="*/ 118568 h 404302"/>
                    <a:gd name="connsiteX73" fmla="*/ 419059 w 484506"/>
                    <a:gd name="connsiteY73" fmla="*/ 126083 h 404302"/>
                    <a:gd name="connsiteX74" fmla="*/ 419059 w 484506"/>
                    <a:gd name="connsiteY74" fmla="*/ 158647 h 404302"/>
                    <a:gd name="connsiteX75" fmla="*/ 386922 w 484506"/>
                    <a:gd name="connsiteY75" fmla="*/ 158647 h 404302"/>
                    <a:gd name="connsiteX76" fmla="*/ 386922 w 484506"/>
                    <a:gd name="connsiteY76" fmla="*/ 126083 h 404302"/>
                    <a:gd name="connsiteX77" fmla="*/ 402991 w 484506"/>
                    <a:gd name="connsiteY77" fmla="*/ 118568 h 404302"/>
                    <a:gd name="connsiteX78" fmla="*/ 141010 w 484506"/>
                    <a:gd name="connsiteY78" fmla="*/ 118568 h 404302"/>
                    <a:gd name="connsiteX79" fmla="*/ 157079 w 484506"/>
                    <a:gd name="connsiteY79" fmla="*/ 126083 h 404302"/>
                    <a:gd name="connsiteX80" fmla="*/ 157079 w 484506"/>
                    <a:gd name="connsiteY80" fmla="*/ 158647 h 404302"/>
                    <a:gd name="connsiteX81" fmla="*/ 124942 w 484506"/>
                    <a:gd name="connsiteY81" fmla="*/ 158647 h 404302"/>
                    <a:gd name="connsiteX82" fmla="*/ 124942 w 484506"/>
                    <a:gd name="connsiteY82" fmla="*/ 126083 h 404302"/>
                    <a:gd name="connsiteX83" fmla="*/ 141010 w 484506"/>
                    <a:gd name="connsiteY83" fmla="*/ 118568 h 404302"/>
                    <a:gd name="connsiteX84" fmla="*/ 272000 w 484506"/>
                    <a:gd name="connsiteY84" fmla="*/ 118567 h 404302"/>
                    <a:gd name="connsiteX85" fmla="*/ 287030 w 484506"/>
                    <a:gd name="connsiteY85" fmla="*/ 126082 h 404302"/>
                    <a:gd name="connsiteX86" fmla="*/ 287030 w 484506"/>
                    <a:gd name="connsiteY86" fmla="*/ 158646 h 404302"/>
                    <a:gd name="connsiteX87" fmla="*/ 256970 w 484506"/>
                    <a:gd name="connsiteY87" fmla="*/ 158646 h 404302"/>
                    <a:gd name="connsiteX88" fmla="*/ 256970 w 484506"/>
                    <a:gd name="connsiteY88" fmla="*/ 126082 h 404302"/>
                    <a:gd name="connsiteX89" fmla="*/ 272000 w 484506"/>
                    <a:gd name="connsiteY89" fmla="*/ 118567 h 404302"/>
                    <a:gd name="connsiteX90" fmla="*/ 342974 w 484506"/>
                    <a:gd name="connsiteY90" fmla="*/ 59509 h 404302"/>
                    <a:gd name="connsiteX91" fmla="*/ 359399 w 484506"/>
                    <a:gd name="connsiteY91" fmla="*/ 65195 h 404302"/>
                    <a:gd name="connsiteX92" fmla="*/ 359399 w 484506"/>
                    <a:gd name="connsiteY92" fmla="*/ 98045 h 404302"/>
                    <a:gd name="connsiteX93" fmla="*/ 326549 w 484506"/>
                    <a:gd name="connsiteY93" fmla="*/ 98045 h 404302"/>
                    <a:gd name="connsiteX94" fmla="*/ 326549 w 484506"/>
                    <a:gd name="connsiteY94" fmla="*/ 65195 h 404302"/>
                    <a:gd name="connsiteX95" fmla="*/ 342974 w 484506"/>
                    <a:gd name="connsiteY95" fmla="*/ 59509 h 404302"/>
                    <a:gd name="connsiteX96" fmla="*/ 212292 w 484506"/>
                    <a:gd name="connsiteY96" fmla="*/ 59508 h 404302"/>
                    <a:gd name="connsiteX97" fmla="*/ 229155 w 484506"/>
                    <a:gd name="connsiteY97" fmla="*/ 65194 h 404302"/>
                    <a:gd name="connsiteX98" fmla="*/ 229155 w 484506"/>
                    <a:gd name="connsiteY98" fmla="*/ 98044 h 404302"/>
                    <a:gd name="connsiteX99" fmla="*/ 197268 w 484506"/>
                    <a:gd name="connsiteY99" fmla="*/ 98044 h 404302"/>
                    <a:gd name="connsiteX100" fmla="*/ 197268 w 484506"/>
                    <a:gd name="connsiteY100" fmla="*/ 65194 h 404302"/>
                    <a:gd name="connsiteX101" fmla="*/ 212292 w 484506"/>
                    <a:gd name="connsiteY101" fmla="*/ 59508 h 404302"/>
                    <a:gd name="connsiteX102" fmla="*/ 81726 w 484506"/>
                    <a:gd name="connsiteY102" fmla="*/ 59508 h 404302"/>
                    <a:gd name="connsiteX103" fmla="*/ 97069 w 484506"/>
                    <a:gd name="connsiteY103" fmla="*/ 65194 h 404302"/>
                    <a:gd name="connsiteX104" fmla="*/ 97069 w 484506"/>
                    <a:gd name="connsiteY104" fmla="*/ 98044 h 404302"/>
                    <a:gd name="connsiteX105" fmla="*/ 64504 w 484506"/>
                    <a:gd name="connsiteY105" fmla="*/ 98044 h 404302"/>
                    <a:gd name="connsiteX106" fmla="*/ 64504 w 484506"/>
                    <a:gd name="connsiteY106" fmla="*/ 65194 h 404302"/>
                    <a:gd name="connsiteX107" fmla="*/ 81726 w 484506"/>
                    <a:gd name="connsiteY107" fmla="*/ 59508 h 404302"/>
                    <a:gd name="connsiteX108" fmla="*/ 284525 w 484506"/>
                    <a:gd name="connsiteY108" fmla="*/ 1 h 404302"/>
                    <a:gd name="connsiteX109" fmla="*/ 299555 w 484506"/>
                    <a:gd name="connsiteY109" fmla="*/ 5637 h 404302"/>
                    <a:gd name="connsiteX110" fmla="*/ 299555 w 484506"/>
                    <a:gd name="connsiteY110" fmla="*/ 38201 h 404302"/>
                    <a:gd name="connsiteX111" fmla="*/ 269495 w 484506"/>
                    <a:gd name="connsiteY111" fmla="*/ 38201 h 404302"/>
                    <a:gd name="connsiteX112" fmla="*/ 269495 w 484506"/>
                    <a:gd name="connsiteY112" fmla="*/ 5637 h 404302"/>
                    <a:gd name="connsiteX113" fmla="*/ 284525 w 484506"/>
                    <a:gd name="connsiteY113" fmla="*/ 1 h 404302"/>
                    <a:gd name="connsiteX114" fmla="*/ 22545 w 484506"/>
                    <a:gd name="connsiteY114" fmla="*/ 1 h 404302"/>
                    <a:gd name="connsiteX115" fmla="*/ 37575 w 484506"/>
                    <a:gd name="connsiteY115" fmla="*/ 5637 h 404302"/>
                    <a:gd name="connsiteX116" fmla="*/ 37575 w 484506"/>
                    <a:gd name="connsiteY116" fmla="*/ 38201 h 404302"/>
                    <a:gd name="connsiteX117" fmla="*/ 7515 w 484506"/>
                    <a:gd name="connsiteY117" fmla="*/ 38201 h 404302"/>
                    <a:gd name="connsiteX118" fmla="*/ 7515 w 484506"/>
                    <a:gd name="connsiteY118" fmla="*/ 5637 h 404302"/>
                    <a:gd name="connsiteX119" fmla="*/ 22545 w 484506"/>
                    <a:gd name="connsiteY119" fmla="*/ 1 h 404302"/>
                    <a:gd name="connsiteX120" fmla="*/ 153535 w 484506"/>
                    <a:gd name="connsiteY120" fmla="*/ 0 h 404302"/>
                    <a:gd name="connsiteX121" fmla="*/ 169604 w 484506"/>
                    <a:gd name="connsiteY121" fmla="*/ 5636 h 404302"/>
                    <a:gd name="connsiteX122" fmla="*/ 169604 w 484506"/>
                    <a:gd name="connsiteY122" fmla="*/ 38200 h 404302"/>
                    <a:gd name="connsiteX123" fmla="*/ 137467 w 484506"/>
                    <a:gd name="connsiteY123" fmla="*/ 38200 h 404302"/>
                    <a:gd name="connsiteX124" fmla="*/ 137467 w 484506"/>
                    <a:gd name="connsiteY124" fmla="*/ 5636 h 404302"/>
                    <a:gd name="connsiteX125" fmla="*/ 153535 w 484506"/>
                    <a:gd name="connsiteY125" fmla="*/ 0 h 404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</a:cxnLst>
                  <a:rect l="l" t="t" r="r" b="b"/>
                  <a:pathLst>
                    <a:path w="484506" h="404302">
                      <a:moveTo>
                        <a:pt x="153536" y="357634"/>
                      </a:moveTo>
                      <a:cubicBezTo>
                        <a:pt x="159099" y="357634"/>
                        <a:pt x="164661" y="360191"/>
                        <a:pt x="169605" y="365306"/>
                      </a:cubicBezTo>
                      <a:cubicBezTo>
                        <a:pt x="177021" y="372977"/>
                        <a:pt x="177021" y="388320"/>
                        <a:pt x="169605" y="398549"/>
                      </a:cubicBezTo>
                      <a:cubicBezTo>
                        <a:pt x="159717" y="406220"/>
                        <a:pt x="147356" y="406220"/>
                        <a:pt x="137468" y="398549"/>
                      </a:cubicBezTo>
                      <a:cubicBezTo>
                        <a:pt x="130052" y="388320"/>
                        <a:pt x="130052" y="372977"/>
                        <a:pt x="137468" y="365306"/>
                      </a:cubicBezTo>
                      <a:cubicBezTo>
                        <a:pt x="142412" y="360191"/>
                        <a:pt x="147974" y="357634"/>
                        <a:pt x="153536" y="357634"/>
                      </a:cubicBezTo>
                      <a:close/>
                      <a:moveTo>
                        <a:pt x="284525" y="357633"/>
                      </a:moveTo>
                      <a:cubicBezTo>
                        <a:pt x="290161" y="357633"/>
                        <a:pt x="295798" y="360190"/>
                        <a:pt x="299555" y="365305"/>
                      </a:cubicBezTo>
                      <a:cubicBezTo>
                        <a:pt x="309575" y="372976"/>
                        <a:pt x="309575" y="388319"/>
                        <a:pt x="299555" y="398548"/>
                      </a:cubicBezTo>
                      <a:cubicBezTo>
                        <a:pt x="292040" y="406219"/>
                        <a:pt x="277010" y="406219"/>
                        <a:pt x="269495" y="398548"/>
                      </a:cubicBezTo>
                      <a:cubicBezTo>
                        <a:pt x="259475" y="388319"/>
                        <a:pt x="259475" y="372976"/>
                        <a:pt x="269495" y="365305"/>
                      </a:cubicBezTo>
                      <a:cubicBezTo>
                        <a:pt x="273253" y="360190"/>
                        <a:pt x="278889" y="357633"/>
                        <a:pt x="284525" y="357633"/>
                      </a:cubicBezTo>
                      <a:close/>
                      <a:moveTo>
                        <a:pt x="22546" y="357633"/>
                      </a:moveTo>
                      <a:cubicBezTo>
                        <a:pt x="28182" y="357633"/>
                        <a:pt x="33818" y="360190"/>
                        <a:pt x="37576" y="365305"/>
                      </a:cubicBezTo>
                      <a:cubicBezTo>
                        <a:pt x="47596" y="372976"/>
                        <a:pt x="47596" y="388319"/>
                        <a:pt x="37576" y="398548"/>
                      </a:cubicBezTo>
                      <a:cubicBezTo>
                        <a:pt x="30061" y="406219"/>
                        <a:pt x="15031" y="406219"/>
                        <a:pt x="7516" y="398548"/>
                      </a:cubicBezTo>
                      <a:cubicBezTo>
                        <a:pt x="-2504" y="388319"/>
                        <a:pt x="-2504" y="372976"/>
                        <a:pt x="7516" y="365305"/>
                      </a:cubicBezTo>
                      <a:cubicBezTo>
                        <a:pt x="11273" y="360190"/>
                        <a:pt x="16910" y="357633"/>
                        <a:pt x="22546" y="357633"/>
                      </a:cubicBezTo>
                      <a:close/>
                      <a:moveTo>
                        <a:pt x="342974" y="299566"/>
                      </a:moveTo>
                      <a:cubicBezTo>
                        <a:pt x="348660" y="299566"/>
                        <a:pt x="354345" y="301462"/>
                        <a:pt x="359399" y="305252"/>
                      </a:cubicBezTo>
                      <a:cubicBezTo>
                        <a:pt x="366980" y="315360"/>
                        <a:pt x="366980" y="327994"/>
                        <a:pt x="359399" y="338102"/>
                      </a:cubicBezTo>
                      <a:cubicBezTo>
                        <a:pt x="349291" y="345683"/>
                        <a:pt x="336657" y="345683"/>
                        <a:pt x="326549" y="338102"/>
                      </a:cubicBezTo>
                      <a:cubicBezTo>
                        <a:pt x="318968" y="327994"/>
                        <a:pt x="318968" y="315360"/>
                        <a:pt x="326549" y="305252"/>
                      </a:cubicBezTo>
                      <a:cubicBezTo>
                        <a:pt x="331603" y="301462"/>
                        <a:pt x="337289" y="299566"/>
                        <a:pt x="342974" y="299566"/>
                      </a:cubicBezTo>
                      <a:close/>
                      <a:moveTo>
                        <a:pt x="212292" y="299566"/>
                      </a:moveTo>
                      <a:cubicBezTo>
                        <a:pt x="218118" y="299566"/>
                        <a:pt x="224250" y="301462"/>
                        <a:pt x="229155" y="305252"/>
                      </a:cubicBezTo>
                      <a:cubicBezTo>
                        <a:pt x="236514" y="315360"/>
                        <a:pt x="236514" y="327994"/>
                        <a:pt x="229155" y="338102"/>
                      </a:cubicBezTo>
                      <a:cubicBezTo>
                        <a:pt x="219344" y="345683"/>
                        <a:pt x="204627" y="345683"/>
                        <a:pt x="197268" y="338102"/>
                      </a:cubicBezTo>
                      <a:cubicBezTo>
                        <a:pt x="187457" y="327994"/>
                        <a:pt x="187457" y="315360"/>
                        <a:pt x="197268" y="305252"/>
                      </a:cubicBezTo>
                      <a:cubicBezTo>
                        <a:pt x="200948" y="301462"/>
                        <a:pt x="206467" y="299566"/>
                        <a:pt x="212292" y="299566"/>
                      </a:cubicBezTo>
                      <a:close/>
                      <a:moveTo>
                        <a:pt x="81726" y="299566"/>
                      </a:moveTo>
                      <a:cubicBezTo>
                        <a:pt x="87675" y="299566"/>
                        <a:pt x="93311" y="301462"/>
                        <a:pt x="97069" y="305252"/>
                      </a:cubicBezTo>
                      <a:cubicBezTo>
                        <a:pt x="107089" y="315360"/>
                        <a:pt x="107089" y="327994"/>
                        <a:pt x="97069" y="338102"/>
                      </a:cubicBezTo>
                      <a:cubicBezTo>
                        <a:pt x="89554" y="345683"/>
                        <a:pt x="74524" y="345683"/>
                        <a:pt x="64504" y="338102"/>
                      </a:cubicBezTo>
                      <a:cubicBezTo>
                        <a:pt x="56989" y="327994"/>
                        <a:pt x="56989" y="315360"/>
                        <a:pt x="64504" y="305252"/>
                      </a:cubicBezTo>
                      <a:cubicBezTo>
                        <a:pt x="69514" y="301462"/>
                        <a:pt x="75776" y="299566"/>
                        <a:pt x="81726" y="299566"/>
                      </a:cubicBezTo>
                      <a:close/>
                      <a:moveTo>
                        <a:pt x="272000" y="239014"/>
                      </a:moveTo>
                      <a:cubicBezTo>
                        <a:pt x="277636" y="239014"/>
                        <a:pt x="283273" y="240893"/>
                        <a:pt x="287030" y="244650"/>
                      </a:cubicBezTo>
                      <a:cubicBezTo>
                        <a:pt x="297050" y="254670"/>
                        <a:pt x="297050" y="269699"/>
                        <a:pt x="287030" y="277214"/>
                      </a:cubicBezTo>
                      <a:cubicBezTo>
                        <a:pt x="279515" y="287234"/>
                        <a:pt x="264485" y="287234"/>
                        <a:pt x="256970" y="277214"/>
                      </a:cubicBezTo>
                      <a:cubicBezTo>
                        <a:pt x="246950" y="269699"/>
                        <a:pt x="246950" y="254670"/>
                        <a:pt x="256970" y="244650"/>
                      </a:cubicBezTo>
                      <a:cubicBezTo>
                        <a:pt x="260728" y="240893"/>
                        <a:pt x="266364" y="239014"/>
                        <a:pt x="272000" y="239014"/>
                      </a:cubicBezTo>
                      <a:close/>
                      <a:moveTo>
                        <a:pt x="402991" y="239013"/>
                      </a:moveTo>
                      <a:cubicBezTo>
                        <a:pt x="408553" y="239013"/>
                        <a:pt x="414115" y="240891"/>
                        <a:pt x="419059" y="244649"/>
                      </a:cubicBezTo>
                      <a:cubicBezTo>
                        <a:pt x="426475" y="254669"/>
                        <a:pt x="426475" y="269698"/>
                        <a:pt x="419059" y="277213"/>
                      </a:cubicBezTo>
                      <a:cubicBezTo>
                        <a:pt x="409171" y="287233"/>
                        <a:pt x="396810" y="287233"/>
                        <a:pt x="386922" y="277213"/>
                      </a:cubicBezTo>
                      <a:cubicBezTo>
                        <a:pt x="379506" y="269698"/>
                        <a:pt x="379506" y="254669"/>
                        <a:pt x="386922" y="244649"/>
                      </a:cubicBezTo>
                      <a:cubicBezTo>
                        <a:pt x="391866" y="240891"/>
                        <a:pt x="397428" y="239013"/>
                        <a:pt x="402991" y="239013"/>
                      </a:cubicBezTo>
                      <a:close/>
                      <a:moveTo>
                        <a:pt x="141010" y="239013"/>
                      </a:moveTo>
                      <a:cubicBezTo>
                        <a:pt x="146573" y="239013"/>
                        <a:pt x="152135" y="240892"/>
                        <a:pt x="157079" y="244649"/>
                      </a:cubicBezTo>
                      <a:cubicBezTo>
                        <a:pt x="164495" y="254669"/>
                        <a:pt x="164495" y="269698"/>
                        <a:pt x="157079" y="277213"/>
                      </a:cubicBezTo>
                      <a:cubicBezTo>
                        <a:pt x="147191" y="287233"/>
                        <a:pt x="134830" y="287233"/>
                        <a:pt x="124942" y="277213"/>
                      </a:cubicBezTo>
                      <a:cubicBezTo>
                        <a:pt x="117526" y="269698"/>
                        <a:pt x="117526" y="254669"/>
                        <a:pt x="124942" y="244649"/>
                      </a:cubicBezTo>
                      <a:cubicBezTo>
                        <a:pt x="129886" y="240892"/>
                        <a:pt x="135448" y="239013"/>
                        <a:pt x="141010" y="239013"/>
                      </a:cubicBezTo>
                      <a:close/>
                      <a:moveTo>
                        <a:pt x="461961" y="179103"/>
                      </a:moveTo>
                      <a:cubicBezTo>
                        <a:pt x="467597" y="179103"/>
                        <a:pt x="473234" y="181608"/>
                        <a:pt x="476991" y="186618"/>
                      </a:cubicBezTo>
                      <a:cubicBezTo>
                        <a:pt x="487011" y="194133"/>
                        <a:pt x="487011" y="209162"/>
                        <a:pt x="476991" y="216677"/>
                      </a:cubicBezTo>
                      <a:cubicBezTo>
                        <a:pt x="469476" y="226697"/>
                        <a:pt x="454446" y="226697"/>
                        <a:pt x="446931" y="216677"/>
                      </a:cubicBezTo>
                      <a:cubicBezTo>
                        <a:pt x="436911" y="209162"/>
                        <a:pt x="436911" y="194133"/>
                        <a:pt x="446931" y="186618"/>
                      </a:cubicBezTo>
                      <a:cubicBezTo>
                        <a:pt x="450689" y="181608"/>
                        <a:pt x="456325" y="179103"/>
                        <a:pt x="461961" y="179103"/>
                      </a:cubicBezTo>
                      <a:close/>
                      <a:moveTo>
                        <a:pt x="331180" y="179103"/>
                      </a:moveTo>
                      <a:cubicBezTo>
                        <a:pt x="337129" y="179103"/>
                        <a:pt x="342766" y="181608"/>
                        <a:pt x="346523" y="186618"/>
                      </a:cubicBezTo>
                      <a:cubicBezTo>
                        <a:pt x="356543" y="194133"/>
                        <a:pt x="356543" y="209162"/>
                        <a:pt x="346523" y="216677"/>
                      </a:cubicBezTo>
                      <a:cubicBezTo>
                        <a:pt x="339008" y="226697"/>
                        <a:pt x="323978" y="226697"/>
                        <a:pt x="313958" y="216677"/>
                      </a:cubicBezTo>
                      <a:cubicBezTo>
                        <a:pt x="306443" y="209162"/>
                        <a:pt x="306443" y="194133"/>
                        <a:pt x="313958" y="186618"/>
                      </a:cubicBezTo>
                      <a:cubicBezTo>
                        <a:pt x="318968" y="181608"/>
                        <a:pt x="325231" y="179103"/>
                        <a:pt x="331180" y="179103"/>
                      </a:cubicBezTo>
                      <a:close/>
                      <a:moveTo>
                        <a:pt x="199767" y="179103"/>
                      </a:moveTo>
                      <a:cubicBezTo>
                        <a:pt x="205593" y="179103"/>
                        <a:pt x="211725" y="181608"/>
                        <a:pt x="216630" y="186618"/>
                      </a:cubicBezTo>
                      <a:cubicBezTo>
                        <a:pt x="223989" y="194133"/>
                        <a:pt x="223989" y="209162"/>
                        <a:pt x="216630" y="216677"/>
                      </a:cubicBezTo>
                      <a:cubicBezTo>
                        <a:pt x="206819" y="226697"/>
                        <a:pt x="192102" y="226697"/>
                        <a:pt x="184743" y="216677"/>
                      </a:cubicBezTo>
                      <a:cubicBezTo>
                        <a:pt x="174932" y="209162"/>
                        <a:pt x="174932" y="194133"/>
                        <a:pt x="184743" y="186618"/>
                      </a:cubicBezTo>
                      <a:cubicBezTo>
                        <a:pt x="188423" y="181608"/>
                        <a:pt x="193942" y="179103"/>
                        <a:pt x="199767" y="179103"/>
                      </a:cubicBezTo>
                      <a:close/>
                      <a:moveTo>
                        <a:pt x="402991" y="118568"/>
                      </a:moveTo>
                      <a:cubicBezTo>
                        <a:pt x="408553" y="118568"/>
                        <a:pt x="414115" y="121073"/>
                        <a:pt x="419059" y="126083"/>
                      </a:cubicBezTo>
                      <a:cubicBezTo>
                        <a:pt x="426475" y="133598"/>
                        <a:pt x="426475" y="148627"/>
                        <a:pt x="419059" y="158647"/>
                      </a:cubicBezTo>
                      <a:cubicBezTo>
                        <a:pt x="409171" y="166162"/>
                        <a:pt x="396810" y="166162"/>
                        <a:pt x="386922" y="158647"/>
                      </a:cubicBezTo>
                      <a:cubicBezTo>
                        <a:pt x="379506" y="148627"/>
                        <a:pt x="379506" y="133598"/>
                        <a:pt x="386922" y="126083"/>
                      </a:cubicBezTo>
                      <a:cubicBezTo>
                        <a:pt x="391866" y="121073"/>
                        <a:pt x="397429" y="118568"/>
                        <a:pt x="402991" y="118568"/>
                      </a:cubicBezTo>
                      <a:close/>
                      <a:moveTo>
                        <a:pt x="141010" y="118568"/>
                      </a:moveTo>
                      <a:cubicBezTo>
                        <a:pt x="146573" y="118568"/>
                        <a:pt x="152135" y="121073"/>
                        <a:pt x="157079" y="126083"/>
                      </a:cubicBezTo>
                      <a:cubicBezTo>
                        <a:pt x="164495" y="133598"/>
                        <a:pt x="164495" y="148627"/>
                        <a:pt x="157079" y="158647"/>
                      </a:cubicBezTo>
                      <a:cubicBezTo>
                        <a:pt x="147191" y="166162"/>
                        <a:pt x="134830" y="166162"/>
                        <a:pt x="124942" y="158647"/>
                      </a:cubicBezTo>
                      <a:cubicBezTo>
                        <a:pt x="117526" y="148627"/>
                        <a:pt x="117526" y="133598"/>
                        <a:pt x="124942" y="126083"/>
                      </a:cubicBezTo>
                      <a:cubicBezTo>
                        <a:pt x="129886" y="121073"/>
                        <a:pt x="135448" y="118568"/>
                        <a:pt x="141010" y="118568"/>
                      </a:cubicBezTo>
                      <a:close/>
                      <a:moveTo>
                        <a:pt x="272000" y="118567"/>
                      </a:moveTo>
                      <a:cubicBezTo>
                        <a:pt x="277636" y="118567"/>
                        <a:pt x="283273" y="121072"/>
                        <a:pt x="287030" y="126082"/>
                      </a:cubicBezTo>
                      <a:cubicBezTo>
                        <a:pt x="297050" y="133597"/>
                        <a:pt x="297050" y="148626"/>
                        <a:pt x="287030" y="158646"/>
                      </a:cubicBezTo>
                      <a:cubicBezTo>
                        <a:pt x="279515" y="166161"/>
                        <a:pt x="264485" y="166161"/>
                        <a:pt x="256970" y="158646"/>
                      </a:cubicBezTo>
                      <a:cubicBezTo>
                        <a:pt x="246950" y="148626"/>
                        <a:pt x="246950" y="133597"/>
                        <a:pt x="256970" y="126082"/>
                      </a:cubicBezTo>
                      <a:cubicBezTo>
                        <a:pt x="260728" y="121072"/>
                        <a:pt x="266364" y="118567"/>
                        <a:pt x="272000" y="118567"/>
                      </a:cubicBezTo>
                      <a:close/>
                      <a:moveTo>
                        <a:pt x="342974" y="59509"/>
                      </a:moveTo>
                      <a:cubicBezTo>
                        <a:pt x="348660" y="59509"/>
                        <a:pt x="354345" y="61404"/>
                        <a:pt x="359399" y="65195"/>
                      </a:cubicBezTo>
                      <a:cubicBezTo>
                        <a:pt x="366980" y="75303"/>
                        <a:pt x="366980" y="87937"/>
                        <a:pt x="359399" y="98045"/>
                      </a:cubicBezTo>
                      <a:cubicBezTo>
                        <a:pt x="349291" y="105626"/>
                        <a:pt x="336657" y="105626"/>
                        <a:pt x="326549" y="98045"/>
                      </a:cubicBezTo>
                      <a:cubicBezTo>
                        <a:pt x="318968" y="87937"/>
                        <a:pt x="318968" y="75303"/>
                        <a:pt x="326549" y="65195"/>
                      </a:cubicBezTo>
                      <a:cubicBezTo>
                        <a:pt x="331603" y="61404"/>
                        <a:pt x="337288" y="59509"/>
                        <a:pt x="342974" y="59509"/>
                      </a:cubicBezTo>
                      <a:close/>
                      <a:moveTo>
                        <a:pt x="212292" y="59508"/>
                      </a:moveTo>
                      <a:cubicBezTo>
                        <a:pt x="218118" y="59508"/>
                        <a:pt x="224250" y="61404"/>
                        <a:pt x="229155" y="65194"/>
                      </a:cubicBezTo>
                      <a:cubicBezTo>
                        <a:pt x="236514" y="75302"/>
                        <a:pt x="236514" y="87936"/>
                        <a:pt x="229155" y="98044"/>
                      </a:cubicBezTo>
                      <a:cubicBezTo>
                        <a:pt x="219344" y="105625"/>
                        <a:pt x="204627" y="105625"/>
                        <a:pt x="197268" y="98044"/>
                      </a:cubicBezTo>
                      <a:cubicBezTo>
                        <a:pt x="187457" y="87936"/>
                        <a:pt x="187457" y="75302"/>
                        <a:pt x="197268" y="65194"/>
                      </a:cubicBezTo>
                      <a:cubicBezTo>
                        <a:pt x="200948" y="61404"/>
                        <a:pt x="206467" y="59508"/>
                        <a:pt x="212292" y="59508"/>
                      </a:cubicBezTo>
                      <a:close/>
                      <a:moveTo>
                        <a:pt x="81726" y="59508"/>
                      </a:moveTo>
                      <a:cubicBezTo>
                        <a:pt x="87675" y="59508"/>
                        <a:pt x="93311" y="61404"/>
                        <a:pt x="97069" y="65194"/>
                      </a:cubicBezTo>
                      <a:cubicBezTo>
                        <a:pt x="107089" y="75302"/>
                        <a:pt x="107089" y="87936"/>
                        <a:pt x="97069" y="98044"/>
                      </a:cubicBezTo>
                      <a:cubicBezTo>
                        <a:pt x="89554" y="105625"/>
                        <a:pt x="74524" y="105625"/>
                        <a:pt x="64504" y="98044"/>
                      </a:cubicBezTo>
                      <a:cubicBezTo>
                        <a:pt x="56989" y="87936"/>
                        <a:pt x="56989" y="75302"/>
                        <a:pt x="64504" y="65194"/>
                      </a:cubicBezTo>
                      <a:cubicBezTo>
                        <a:pt x="69514" y="61404"/>
                        <a:pt x="75776" y="59508"/>
                        <a:pt x="81726" y="59508"/>
                      </a:cubicBezTo>
                      <a:close/>
                      <a:moveTo>
                        <a:pt x="284525" y="1"/>
                      </a:moveTo>
                      <a:cubicBezTo>
                        <a:pt x="290161" y="1"/>
                        <a:pt x="295798" y="1880"/>
                        <a:pt x="299555" y="5637"/>
                      </a:cubicBezTo>
                      <a:cubicBezTo>
                        <a:pt x="309575" y="15657"/>
                        <a:pt x="309575" y="30686"/>
                        <a:pt x="299555" y="38201"/>
                      </a:cubicBezTo>
                      <a:cubicBezTo>
                        <a:pt x="292040" y="48221"/>
                        <a:pt x="277010" y="48221"/>
                        <a:pt x="269495" y="38201"/>
                      </a:cubicBezTo>
                      <a:cubicBezTo>
                        <a:pt x="259475" y="30686"/>
                        <a:pt x="259475" y="15657"/>
                        <a:pt x="269495" y="5637"/>
                      </a:cubicBezTo>
                      <a:cubicBezTo>
                        <a:pt x="273253" y="1880"/>
                        <a:pt x="278889" y="1"/>
                        <a:pt x="284525" y="1"/>
                      </a:cubicBezTo>
                      <a:close/>
                      <a:moveTo>
                        <a:pt x="22545" y="1"/>
                      </a:moveTo>
                      <a:cubicBezTo>
                        <a:pt x="28181" y="1"/>
                        <a:pt x="33817" y="1880"/>
                        <a:pt x="37575" y="5637"/>
                      </a:cubicBezTo>
                      <a:cubicBezTo>
                        <a:pt x="47595" y="15657"/>
                        <a:pt x="47595" y="30686"/>
                        <a:pt x="37575" y="38201"/>
                      </a:cubicBezTo>
                      <a:cubicBezTo>
                        <a:pt x="30060" y="48221"/>
                        <a:pt x="15030" y="48221"/>
                        <a:pt x="7515" y="38201"/>
                      </a:cubicBezTo>
                      <a:cubicBezTo>
                        <a:pt x="-2505" y="30686"/>
                        <a:pt x="-2505" y="15657"/>
                        <a:pt x="7515" y="5637"/>
                      </a:cubicBezTo>
                      <a:cubicBezTo>
                        <a:pt x="11272" y="1880"/>
                        <a:pt x="16909" y="1"/>
                        <a:pt x="22545" y="1"/>
                      </a:cubicBezTo>
                      <a:close/>
                      <a:moveTo>
                        <a:pt x="153535" y="0"/>
                      </a:moveTo>
                      <a:cubicBezTo>
                        <a:pt x="159098" y="0"/>
                        <a:pt x="164660" y="1879"/>
                        <a:pt x="169604" y="5636"/>
                      </a:cubicBezTo>
                      <a:cubicBezTo>
                        <a:pt x="177020" y="15656"/>
                        <a:pt x="177020" y="30685"/>
                        <a:pt x="169604" y="38200"/>
                      </a:cubicBezTo>
                      <a:cubicBezTo>
                        <a:pt x="159716" y="48220"/>
                        <a:pt x="147355" y="48220"/>
                        <a:pt x="137467" y="38200"/>
                      </a:cubicBezTo>
                      <a:cubicBezTo>
                        <a:pt x="130051" y="30685"/>
                        <a:pt x="130051" y="15656"/>
                        <a:pt x="137467" y="5636"/>
                      </a:cubicBezTo>
                      <a:cubicBezTo>
                        <a:pt x="142411" y="1879"/>
                        <a:pt x="147973" y="0"/>
                        <a:pt x="15353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77000">
                      <a:srgbClr val="00FFFF"/>
                    </a:gs>
                  </a:gsLst>
                  <a:lin ang="0" scaled="0"/>
                  <a:tileRect/>
                </a:gradFill>
                <a:ln w="317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71" name="Freeform 5"/>
                <p:cNvSpPr/>
                <p:nvPr/>
              </p:nvSpPr>
              <p:spPr bwMode="auto">
                <a:xfrm flipH="1">
                  <a:off x="-2291201" y="3542051"/>
                  <a:ext cx="419584" cy="408098"/>
                </a:xfrm>
                <a:custGeom>
                  <a:avLst/>
                  <a:gdLst>
                    <a:gd name="T0" fmla="*/ 3 w 168"/>
                    <a:gd name="T1" fmla="*/ 153 h 162"/>
                    <a:gd name="T2" fmla="*/ 78 w 168"/>
                    <a:gd name="T3" fmla="*/ 87 h 162"/>
                    <a:gd name="T4" fmla="*/ 78 w 168"/>
                    <a:gd name="T5" fmla="*/ 75 h 162"/>
                    <a:gd name="T6" fmla="*/ 3 w 168"/>
                    <a:gd name="T7" fmla="*/ 9 h 162"/>
                    <a:gd name="T8" fmla="*/ 6 w 168"/>
                    <a:gd name="T9" fmla="*/ 0 h 162"/>
                    <a:gd name="T10" fmla="*/ 73 w 168"/>
                    <a:gd name="T11" fmla="*/ 0 h 162"/>
                    <a:gd name="T12" fmla="*/ 83 w 168"/>
                    <a:gd name="T13" fmla="*/ 4 h 162"/>
                    <a:gd name="T14" fmla="*/ 164 w 168"/>
                    <a:gd name="T15" fmla="*/ 75 h 162"/>
                    <a:gd name="T16" fmla="*/ 164 w 168"/>
                    <a:gd name="T17" fmla="*/ 87 h 162"/>
                    <a:gd name="T18" fmla="*/ 83 w 168"/>
                    <a:gd name="T19" fmla="*/ 158 h 162"/>
                    <a:gd name="T20" fmla="*/ 73 w 168"/>
                    <a:gd name="T21" fmla="*/ 162 h 162"/>
                    <a:gd name="T22" fmla="*/ 6 w 168"/>
                    <a:gd name="T23" fmla="*/ 162 h 162"/>
                    <a:gd name="T24" fmla="*/ 3 w 168"/>
                    <a:gd name="T25" fmla="*/ 153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68" h="162">
                      <a:moveTo>
                        <a:pt x="3" y="153"/>
                      </a:moveTo>
                      <a:cubicBezTo>
                        <a:pt x="78" y="87"/>
                        <a:pt x="78" y="87"/>
                        <a:pt x="78" y="87"/>
                      </a:cubicBezTo>
                      <a:cubicBezTo>
                        <a:pt x="82" y="84"/>
                        <a:pt x="82" y="78"/>
                        <a:pt x="78" y="75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0" y="6"/>
                        <a:pt x="2" y="0"/>
                        <a:pt x="6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7" y="0"/>
                        <a:pt x="81" y="2"/>
                        <a:pt x="83" y="4"/>
                      </a:cubicBezTo>
                      <a:cubicBezTo>
                        <a:pt x="164" y="75"/>
                        <a:pt x="164" y="75"/>
                        <a:pt x="164" y="75"/>
                      </a:cubicBezTo>
                      <a:cubicBezTo>
                        <a:pt x="168" y="78"/>
                        <a:pt x="168" y="84"/>
                        <a:pt x="164" y="87"/>
                      </a:cubicBezTo>
                      <a:cubicBezTo>
                        <a:pt x="83" y="158"/>
                        <a:pt x="83" y="158"/>
                        <a:pt x="83" y="158"/>
                      </a:cubicBezTo>
                      <a:cubicBezTo>
                        <a:pt x="81" y="160"/>
                        <a:pt x="77" y="162"/>
                        <a:pt x="73" y="162"/>
                      </a:cubicBezTo>
                      <a:cubicBezTo>
                        <a:pt x="6" y="162"/>
                        <a:pt x="6" y="162"/>
                        <a:pt x="6" y="162"/>
                      </a:cubicBezTo>
                      <a:cubicBezTo>
                        <a:pt x="2" y="162"/>
                        <a:pt x="0" y="156"/>
                        <a:pt x="3" y="15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16DFF">
                        <a:alpha val="0"/>
                      </a:srgbClr>
                    </a:gs>
                    <a:gs pos="100000">
                      <a:srgbClr val="00FFFF"/>
                    </a:gs>
                  </a:gsLst>
                  <a:lin ang="0" scaled="1"/>
                  <a:tileRect/>
                </a:gradFill>
                <a:ln w="3175">
                  <a:gradFill flip="none" rotWithShape="1">
                    <a:gsLst>
                      <a:gs pos="0">
                        <a:srgbClr val="00FFFF">
                          <a:alpha val="0"/>
                        </a:srgbClr>
                      </a:gs>
                      <a:gs pos="77000">
                        <a:srgbClr val="00FFFF"/>
                      </a:gs>
                    </a:gsLst>
                    <a:lin ang="0" scaled="1"/>
                    <a:tileRect/>
                  </a:gradFill>
                  <a:round/>
                </a:ln>
                <a:effectLst>
                  <a:outerShdw blurRad="152400" sx="102000" sy="102000" algn="ctr" rotWithShape="0">
                    <a:srgbClr val="00FFFF"/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97" name="梯形 496"/>
            <p:cNvSpPr/>
            <p:nvPr/>
          </p:nvSpPr>
          <p:spPr>
            <a:xfrm rot="16200000" flipH="1">
              <a:off x="208390" y="3366836"/>
              <a:ext cx="2196890" cy="657626"/>
            </a:xfrm>
            <a:prstGeom prst="trapezoid">
              <a:avLst>
                <a:gd name="adj" fmla="val 77311"/>
              </a:avLst>
            </a:prstGeom>
            <a:gradFill>
              <a:gsLst>
                <a:gs pos="41000">
                  <a:srgbClr val="016DFF">
                    <a:alpha val="0"/>
                  </a:srgbClr>
                </a:gs>
                <a:gs pos="100000">
                  <a:srgbClr val="016DFF">
                    <a:alpha val="35000"/>
                  </a:srgbClr>
                </a:gs>
              </a:gsLst>
              <a:lin ang="5400000" scaled="1"/>
            </a:gradFill>
            <a:ln w="6350" cap="flat" cmpd="sng" algn="ctr">
              <a:gradFill>
                <a:gsLst>
                  <a:gs pos="100000">
                    <a:srgbClr val="00FFFF"/>
                  </a:gs>
                  <a:gs pos="39000">
                    <a:srgbClr val="016DFF">
                      <a:alpha val="0"/>
                    </a:srgb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98" name="文本框 497"/>
            <p:cNvSpPr txBox="1"/>
            <p:nvPr/>
          </p:nvSpPr>
          <p:spPr>
            <a:xfrm>
              <a:off x="725904" y="3881206"/>
              <a:ext cx="964940" cy="388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prstClr val="white"/>
                  </a:solidFill>
                  <a:latin typeface="Roboto Bold"/>
                  <a:ea typeface="思源黑体 CN Bold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消费者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499" name="图形 3"/>
            <p:cNvGrpSpPr/>
            <p:nvPr/>
          </p:nvGrpSpPr>
          <p:grpSpPr>
            <a:xfrm>
              <a:off x="931502" y="3204324"/>
              <a:ext cx="555608" cy="568084"/>
              <a:chOff x="899067" y="2516798"/>
              <a:chExt cx="459666" cy="583310"/>
            </a:xfrm>
            <a:solidFill>
              <a:sysClr val="window" lastClr="FFFFFF"/>
            </a:solidFill>
          </p:grpSpPr>
          <p:sp>
            <p:nvSpPr>
              <p:cNvPr id="556" name="任意多边形: 形状 555"/>
              <p:cNvSpPr/>
              <p:nvPr/>
            </p:nvSpPr>
            <p:spPr>
              <a:xfrm>
                <a:off x="1091803" y="2697988"/>
                <a:ext cx="234886" cy="402120"/>
              </a:xfrm>
              <a:custGeom>
                <a:avLst/>
                <a:gdLst>
                  <a:gd name="connsiteX0" fmla="*/ 205648 w 234886"/>
                  <a:gd name="connsiteY0" fmla="*/ 185413 h 402120"/>
                  <a:gd name="connsiteX1" fmla="*/ 206210 w 234886"/>
                  <a:gd name="connsiteY1" fmla="*/ 185413 h 402120"/>
                  <a:gd name="connsiteX2" fmla="*/ 234694 w 234886"/>
                  <a:gd name="connsiteY2" fmla="*/ 156929 h 402120"/>
                  <a:gd name="connsiteX3" fmla="*/ 228557 w 234886"/>
                  <a:gd name="connsiteY3" fmla="*/ 139306 h 402120"/>
                  <a:gd name="connsiteX4" fmla="*/ 234345 w 234886"/>
                  <a:gd name="connsiteY4" fmla="*/ 98122 h 402120"/>
                  <a:gd name="connsiteX5" fmla="*/ 187677 w 234886"/>
                  <a:gd name="connsiteY5" fmla="*/ 35654 h 402120"/>
                  <a:gd name="connsiteX6" fmla="*/ 186674 w 234886"/>
                  <a:gd name="connsiteY6" fmla="*/ 35502 h 402120"/>
                  <a:gd name="connsiteX7" fmla="*/ 144624 w 234886"/>
                  <a:gd name="connsiteY7" fmla="*/ 3737 h 402120"/>
                  <a:gd name="connsiteX8" fmla="*/ 142497 w 234886"/>
                  <a:gd name="connsiteY8" fmla="*/ 3129 h 402120"/>
                  <a:gd name="connsiteX9" fmla="*/ 48947 w 234886"/>
                  <a:gd name="connsiteY9" fmla="*/ 39331 h 402120"/>
                  <a:gd name="connsiteX10" fmla="*/ 39665 w 234886"/>
                  <a:gd name="connsiteY10" fmla="*/ 137757 h 402120"/>
                  <a:gd name="connsiteX11" fmla="*/ 32236 w 234886"/>
                  <a:gd name="connsiteY11" fmla="*/ 156913 h 402120"/>
                  <a:gd name="connsiteX12" fmla="*/ 60721 w 234886"/>
                  <a:gd name="connsiteY12" fmla="*/ 185398 h 402120"/>
                  <a:gd name="connsiteX13" fmla="*/ 61283 w 234886"/>
                  <a:gd name="connsiteY13" fmla="*/ 185398 h 402120"/>
                  <a:gd name="connsiteX14" fmla="*/ 90435 w 234886"/>
                  <a:gd name="connsiteY14" fmla="*/ 232400 h 402120"/>
                  <a:gd name="connsiteX15" fmla="*/ 90435 w 234886"/>
                  <a:gd name="connsiteY15" fmla="*/ 248442 h 402120"/>
                  <a:gd name="connsiteX16" fmla="*/ 86045 w 234886"/>
                  <a:gd name="connsiteY16" fmla="*/ 251040 h 402120"/>
                  <a:gd name="connsiteX17" fmla="*/ 71628 w 234886"/>
                  <a:gd name="connsiteY17" fmla="*/ 263269 h 402120"/>
                  <a:gd name="connsiteX18" fmla="*/ 66266 w 234886"/>
                  <a:gd name="connsiteY18" fmla="*/ 275453 h 402120"/>
                  <a:gd name="connsiteX19" fmla="*/ 30945 w 234886"/>
                  <a:gd name="connsiteY19" fmla="*/ 299744 h 402120"/>
                  <a:gd name="connsiteX20" fmla="*/ 0 w 234886"/>
                  <a:gd name="connsiteY20" fmla="*/ 358581 h 402120"/>
                  <a:gd name="connsiteX21" fmla="*/ 0 w 234886"/>
                  <a:gd name="connsiteY21" fmla="*/ 393628 h 402120"/>
                  <a:gd name="connsiteX22" fmla="*/ 8492 w 234886"/>
                  <a:gd name="connsiteY22" fmla="*/ 402120 h 402120"/>
                  <a:gd name="connsiteX23" fmla="*/ 16984 w 234886"/>
                  <a:gd name="connsiteY23" fmla="*/ 393628 h 402120"/>
                  <a:gd name="connsiteX24" fmla="*/ 16984 w 234886"/>
                  <a:gd name="connsiteY24" fmla="*/ 358581 h 402120"/>
                  <a:gd name="connsiteX25" fmla="*/ 40561 w 234886"/>
                  <a:gd name="connsiteY25" fmla="*/ 313736 h 402120"/>
                  <a:gd name="connsiteX26" fmla="*/ 74150 w 234886"/>
                  <a:gd name="connsiteY26" fmla="*/ 290629 h 402120"/>
                  <a:gd name="connsiteX27" fmla="*/ 87822 w 234886"/>
                  <a:gd name="connsiteY27" fmla="*/ 308920 h 402120"/>
                  <a:gd name="connsiteX28" fmla="*/ 100599 w 234886"/>
                  <a:gd name="connsiteY28" fmla="*/ 315301 h 402120"/>
                  <a:gd name="connsiteX29" fmla="*/ 104457 w 234886"/>
                  <a:gd name="connsiteY29" fmla="*/ 314814 h 402120"/>
                  <a:gd name="connsiteX30" fmla="*/ 107754 w 234886"/>
                  <a:gd name="connsiteY30" fmla="*/ 327697 h 402120"/>
                  <a:gd name="connsiteX31" fmla="*/ 111035 w 234886"/>
                  <a:gd name="connsiteY31" fmla="*/ 333910 h 402120"/>
                  <a:gd name="connsiteX32" fmla="*/ 102756 w 234886"/>
                  <a:gd name="connsiteY32" fmla="*/ 392428 h 402120"/>
                  <a:gd name="connsiteX33" fmla="*/ 109972 w 234886"/>
                  <a:gd name="connsiteY33" fmla="*/ 402029 h 402120"/>
                  <a:gd name="connsiteX34" fmla="*/ 111172 w 234886"/>
                  <a:gd name="connsiteY34" fmla="*/ 402120 h 402120"/>
                  <a:gd name="connsiteX35" fmla="*/ 119573 w 234886"/>
                  <a:gd name="connsiteY35" fmla="*/ 394813 h 402120"/>
                  <a:gd name="connsiteX36" fmla="*/ 127457 w 234886"/>
                  <a:gd name="connsiteY36" fmla="*/ 339045 h 402120"/>
                  <a:gd name="connsiteX37" fmla="*/ 139413 w 234886"/>
                  <a:gd name="connsiteY37" fmla="*/ 339045 h 402120"/>
                  <a:gd name="connsiteX38" fmla="*/ 147297 w 234886"/>
                  <a:gd name="connsiteY38" fmla="*/ 394813 h 402120"/>
                  <a:gd name="connsiteX39" fmla="*/ 155698 w 234886"/>
                  <a:gd name="connsiteY39" fmla="*/ 402120 h 402120"/>
                  <a:gd name="connsiteX40" fmla="*/ 156898 w 234886"/>
                  <a:gd name="connsiteY40" fmla="*/ 402029 h 402120"/>
                  <a:gd name="connsiteX41" fmla="*/ 164114 w 234886"/>
                  <a:gd name="connsiteY41" fmla="*/ 392428 h 402120"/>
                  <a:gd name="connsiteX42" fmla="*/ 155835 w 234886"/>
                  <a:gd name="connsiteY42" fmla="*/ 333910 h 402120"/>
                  <a:gd name="connsiteX43" fmla="*/ 159132 w 234886"/>
                  <a:gd name="connsiteY43" fmla="*/ 327697 h 402120"/>
                  <a:gd name="connsiteX44" fmla="*/ 162428 w 234886"/>
                  <a:gd name="connsiteY44" fmla="*/ 314814 h 402120"/>
                  <a:gd name="connsiteX45" fmla="*/ 166287 w 234886"/>
                  <a:gd name="connsiteY45" fmla="*/ 315301 h 402120"/>
                  <a:gd name="connsiteX46" fmla="*/ 179063 w 234886"/>
                  <a:gd name="connsiteY46" fmla="*/ 308920 h 402120"/>
                  <a:gd name="connsiteX47" fmla="*/ 192735 w 234886"/>
                  <a:gd name="connsiteY47" fmla="*/ 290629 h 402120"/>
                  <a:gd name="connsiteX48" fmla="*/ 208307 w 234886"/>
                  <a:gd name="connsiteY48" fmla="*/ 301340 h 402120"/>
                  <a:gd name="connsiteX49" fmla="*/ 213107 w 234886"/>
                  <a:gd name="connsiteY49" fmla="*/ 302828 h 402120"/>
                  <a:gd name="connsiteX50" fmla="*/ 220111 w 234886"/>
                  <a:gd name="connsiteY50" fmla="*/ 299152 h 402120"/>
                  <a:gd name="connsiteX51" fmla="*/ 217923 w 234886"/>
                  <a:gd name="connsiteY51" fmla="*/ 287333 h 402120"/>
                  <a:gd name="connsiteX52" fmla="*/ 200620 w 234886"/>
                  <a:gd name="connsiteY52" fmla="*/ 275438 h 402120"/>
                  <a:gd name="connsiteX53" fmla="*/ 195257 w 234886"/>
                  <a:gd name="connsiteY53" fmla="*/ 263254 h 402120"/>
                  <a:gd name="connsiteX54" fmla="*/ 180840 w 234886"/>
                  <a:gd name="connsiteY54" fmla="*/ 251025 h 402120"/>
                  <a:gd name="connsiteX55" fmla="*/ 176450 w 234886"/>
                  <a:gd name="connsiteY55" fmla="*/ 248427 h 402120"/>
                  <a:gd name="connsiteX56" fmla="*/ 176450 w 234886"/>
                  <a:gd name="connsiteY56" fmla="*/ 232385 h 402120"/>
                  <a:gd name="connsiteX57" fmla="*/ 205648 w 234886"/>
                  <a:gd name="connsiteY57" fmla="*/ 185413 h 402120"/>
                  <a:gd name="connsiteX58" fmla="*/ 205648 w 234886"/>
                  <a:gd name="connsiteY58" fmla="*/ 185413 h 402120"/>
                  <a:gd name="connsiteX59" fmla="*/ 206681 w 234886"/>
                  <a:gd name="connsiteY59" fmla="*/ 168398 h 402120"/>
                  <a:gd name="connsiteX60" fmla="*/ 206681 w 234886"/>
                  <a:gd name="connsiteY60" fmla="*/ 145444 h 402120"/>
                  <a:gd name="connsiteX61" fmla="*/ 217710 w 234886"/>
                  <a:gd name="connsiteY61" fmla="*/ 156913 h 402120"/>
                  <a:gd name="connsiteX62" fmla="*/ 206681 w 234886"/>
                  <a:gd name="connsiteY62" fmla="*/ 168398 h 402120"/>
                  <a:gd name="connsiteX63" fmla="*/ 206681 w 234886"/>
                  <a:gd name="connsiteY63" fmla="*/ 168398 h 402120"/>
                  <a:gd name="connsiteX64" fmla="*/ 217528 w 234886"/>
                  <a:gd name="connsiteY64" fmla="*/ 95767 h 402120"/>
                  <a:gd name="connsiteX65" fmla="*/ 212819 w 234886"/>
                  <a:gd name="connsiteY65" fmla="*/ 129234 h 402120"/>
                  <a:gd name="connsiteX66" fmla="*/ 206666 w 234886"/>
                  <a:gd name="connsiteY66" fmla="*/ 128460 h 402120"/>
                  <a:gd name="connsiteX67" fmla="*/ 206666 w 234886"/>
                  <a:gd name="connsiteY67" fmla="*/ 128156 h 402120"/>
                  <a:gd name="connsiteX68" fmla="*/ 195288 w 234886"/>
                  <a:gd name="connsiteY68" fmla="*/ 91817 h 402120"/>
                  <a:gd name="connsiteX69" fmla="*/ 195227 w 234886"/>
                  <a:gd name="connsiteY69" fmla="*/ 55434 h 402120"/>
                  <a:gd name="connsiteX70" fmla="*/ 217528 w 234886"/>
                  <a:gd name="connsiteY70" fmla="*/ 95767 h 402120"/>
                  <a:gd name="connsiteX71" fmla="*/ 217528 w 234886"/>
                  <a:gd name="connsiteY71" fmla="*/ 95767 h 402120"/>
                  <a:gd name="connsiteX72" fmla="*/ 63379 w 234886"/>
                  <a:gd name="connsiteY72" fmla="*/ 48309 h 402120"/>
                  <a:gd name="connsiteX73" fmla="*/ 137863 w 234886"/>
                  <a:gd name="connsiteY73" fmla="*/ 19490 h 402120"/>
                  <a:gd name="connsiteX74" fmla="*/ 139990 w 234886"/>
                  <a:gd name="connsiteY74" fmla="*/ 20098 h 402120"/>
                  <a:gd name="connsiteX75" fmla="*/ 173974 w 234886"/>
                  <a:gd name="connsiteY75" fmla="*/ 47458 h 402120"/>
                  <a:gd name="connsiteX76" fmla="*/ 180537 w 234886"/>
                  <a:gd name="connsiteY76" fmla="*/ 76398 h 402120"/>
                  <a:gd name="connsiteX77" fmla="*/ 175569 w 234886"/>
                  <a:gd name="connsiteY77" fmla="*/ 72129 h 402120"/>
                  <a:gd name="connsiteX78" fmla="*/ 157491 w 234886"/>
                  <a:gd name="connsiteY78" fmla="*/ 71856 h 402120"/>
                  <a:gd name="connsiteX79" fmla="*/ 150351 w 234886"/>
                  <a:gd name="connsiteY79" fmla="*/ 77613 h 402120"/>
                  <a:gd name="connsiteX80" fmla="*/ 109197 w 234886"/>
                  <a:gd name="connsiteY80" fmla="*/ 77613 h 402120"/>
                  <a:gd name="connsiteX81" fmla="*/ 60250 w 234886"/>
                  <a:gd name="connsiteY81" fmla="*/ 126561 h 402120"/>
                  <a:gd name="connsiteX82" fmla="*/ 60250 w 234886"/>
                  <a:gd name="connsiteY82" fmla="*/ 128460 h 402120"/>
                  <a:gd name="connsiteX83" fmla="*/ 54568 w 234886"/>
                  <a:gd name="connsiteY83" fmla="*/ 129128 h 402120"/>
                  <a:gd name="connsiteX84" fmla="*/ 63379 w 234886"/>
                  <a:gd name="connsiteY84" fmla="*/ 48309 h 402120"/>
                  <a:gd name="connsiteX85" fmla="*/ 63379 w 234886"/>
                  <a:gd name="connsiteY85" fmla="*/ 48309 h 402120"/>
                  <a:gd name="connsiteX86" fmla="*/ 49236 w 234886"/>
                  <a:gd name="connsiteY86" fmla="*/ 156929 h 402120"/>
                  <a:gd name="connsiteX87" fmla="*/ 60265 w 234886"/>
                  <a:gd name="connsiteY87" fmla="*/ 145459 h 402120"/>
                  <a:gd name="connsiteX88" fmla="*/ 60265 w 234886"/>
                  <a:gd name="connsiteY88" fmla="*/ 168398 h 402120"/>
                  <a:gd name="connsiteX89" fmla="*/ 49236 w 234886"/>
                  <a:gd name="connsiteY89" fmla="*/ 156929 h 402120"/>
                  <a:gd name="connsiteX90" fmla="*/ 49236 w 234886"/>
                  <a:gd name="connsiteY90" fmla="*/ 156929 h 402120"/>
                  <a:gd name="connsiteX91" fmla="*/ 77249 w 234886"/>
                  <a:gd name="connsiteY91" fmla="*/ 173244 h 402120"/>
                  <a:gd name="connsiteX92" fmla="*/ 77249 w 234886"/>
                  <a:gd name="connsiteY92" fmla="*/ 126545 h 402120"/>
                  <a:gd name="connsiteX93" fmla="*/ 109197 w 234886"/>
                  <a:gd name="connsiteY93" fmla="*/ 94598 h 402120"/>
                  <a:gd name="connsiteX94" fmla="*/ 153359 w 234886"/>
                  <a:gd name="connsiteY94" fmla="*/ 94598 h 402120"/>
                  <a:gd name="connsiteX95" fmla="*/ 158691 w 234886"/>
                  <a:gd name="connsiteY95" fmla="*/ 92714 h 402120"/>
                  <a:gd name="connsiteX96" fmla="*/ 166302 w 234886"/>
                  <a:gd name="connsiteY96" fmla="*/ 86561 h 402120"/>
                  <a:gd name="connsiteX97" fmla="*/ 173366 w 234886"/>
                  <a:gd name="connsiteY97" fmla="*/ 92623 h 402120"/>
                  <a:gd name="connsiteX98" fmla="*/ 189667 w 234886"/>
                  <a:gd name="connsiteY98" fmla="*/ 128141 h 402120"/>
                  <a:gd name="connsiteX99" fmla="*/ 189667 w 234886"/>
                  <a:gd name="connsiteY99" fmla="*/ 173229 h 402120"/>
                  <a:gd name="connsiteX100" fmla="*/ 133458 w 234886"/>
                  <a:gd name="connsiteY100" fmla="*/ 229438 h 402120"/>
                  <a:gd name="connsiteX101" fmla="*/ 77249 w 234886"/>
                  <a:gd name="connsiteY101" fmla="*/ 173244 h 402120"/>
                  <a:gd name="connsiteX102" fmla="*/ 77249 w 234886"/>
                  <a:gd name="connsiteY102" fmla="*/ 173244 h 402120"/>
                  <a:gd name="connsiteX103" fmla="*/ 83842 w 234886"/>
                  <a:gd name="connsiteY103" fmla="*/ 275210 h 402120"/>
                  <a:gd name="connsiteX104" fmla="*/ 96193 w 234886"/>
                  <a:gd name="connsiteY104" fmla="*/ 264728 h 402120"/>
                  <a:gd name="connsiteX105" fmla="*/ 124981 w 234886"/>
                  <a:gd name="connsiteY105" fmla="*/ 278841 h 402120"/>
                  <a:gd name="connsiteX106" fmla="*/ 124981 w 234886"/>
                  <a:gd name="connsiteY106" fmla="*/ 290873 h 402120"/>
                  <a:gd name="connsiteX107" fmla="*/ 101009 w 234886"/>
                  <a:gd name="connsiteY107" fmla="*/ 298164 h 402120"/>
                  <a:gd name="connsiteX108" fmla="*/ 83842 w 234886"/>
                  <a:gd name="connsiteY108" fmla="*/ 275210 h 402120"/>
                  <a:gd name="connsiteX109" fmla="*/ 146188 w 234886"/>
                  <a:gd name="connsiteY109" fmla="*/ 309908 h 402120"/>
                  <a:gd name="connsiteX110" fmla="*/ 143074 w 234886"/>
                  <a:gd name="connsiteY110" fmla="*/ 322061 h 402120"/>
                  <a:gd name="connsiteX111" fmla="*/ 123857 w 234886"/>
                  <a:gd name="connsiteY111" fmla="*/ 322061 h 402120"/>
                  <a:gd name="connsiteX112" fmla="*/ 120743 w 234886"/>
                  <a:gd name="connsiteY112" fmla="*/ 309908 h 402120"/>
                  <a:gd name="connsiteX113" fmla="*/ 133458 w 234886"/>
                  <a:gd name="connsiteY113" fmla="*/ 306034 h 402120"/>
                  <a:gd name="connsiteX114" fmla="*/ 146188 w 234886"/>
                  <a:gd name="connsiteY114" fmla="*/ 309908 h 402120"/>
                  <a:gd name="connsiteX115" fmla="*/ 183104 w 234886"/>
                  <a:gd name="connsiteY115" fmla="*/ 275210 h 402120"/>
                  <a:gd name="connsiteX116" fmla="*/ 165937 w 234886"/>
                  <a:gd name="connsiteY116" fmla="*/ 298164 h 402120"/>
                  <a:gd name="connsiteX117" fmla="*/ 141965 w 234886"/>
                  <a:gd name="connsiteY117" fmla="*/ 290873 h 402120"/>
                  <a:gd name="connsiteX118" fmla="*/ 141965 w 234886"/>
                  <a:gd name="connsiteY118" fmla="*/ 278841 h 402120"/>
                  <a:gd name="connsiteX119" fmla="*/ 170753 w 234886"/>
                  <a:gd name="connsiteY119" fmla="*/ 264728 h 402120"/>
                  <a:gd name="connsiteX120" fmla="*/ 183104 w 234886"/>
                  <a:gd name="connsiteY120" fmla="*/ 275210 h 402120"/>
                  <a:gd name="connsiteX121" fmla="*/ 159511 w 234886"/>
                  <a:gd name="connsiteY121" fmla="*/ 251314 h 402120"/>
                  <a:gd name="connsiteX122" fmla="*/ 133473 w 234886"/>
                  <a:gd name="connsiteY122" fmla="*/ 264075 h 402120"/>
                  <a:gd name="connsiteX123" fmla="*/ 107435 w 234886"/>
                  <a:gd name="connsiteY123" fmla="*/ 251314 h 402120"/>
                  <a:gd name="connsiteX124" fmla="*/ 107435 w 234886"/>
                  <a:gd name="connsiteY124" fmla="*/ 241652 h 402120"/>
                  <a:gd name="connsiteX125" fmla="*/ 133473 w 234886"/>
                  <a:gd name="connsiteY125" fmla="*/ 246452 h 402120"/>
                  <a:gd name="connsiteX126" fmla="*/ 159511 w 234886"/>
                  <a:gd name="connsiteY126" fmla="*/ 241652 h 402120"/>
                  <a:gd name="connsiteX127" fmla="*/ 159511 w 234886"/>
                  <a:gd name="connsiteY127" fmla="*/ 251314 h 402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234886" h="402120">
                    <a:moveTo>
                      <a:pt x="205648" y="185413"/>
                    </a:moveTo>
                    <a:lnTo>
                      <a:pt x="206210" y="185413"/>
                    </a:lnTo>
                    <a:cubicBezTo>
                      <a:pt x="221918" y="185413"/>
                      <a:pt x="234694" y="172637"/>
                      <a:pt x="234694" y="156929"/>
                    </a:cubicBezTo>
                    <a:cubicBezTo>
                      <a:pt x="234694" y="150275"/>
                      <a:pt x="232401" y="144152"/>
                      <a:pt x="228557" y="139306"/>
                    </a:cubicBezTo>
                    <a:lnTo>
                      <a:pt x="234345" y="98122"/>
                    </a:lnTo>
                    <a:cubicBezTo>
                      <a:pt x="238568" y="68119"/>
                      <a:pt x="217634" y="40105"/>
                      <a:pt x="187677" y="35654"/>
                    </a:cubicBezTo>
                    <a:lnTo>
                      <a:pt x="186674" y="35502"/>
                    </a:lnTo>
                    <a:cubicBezTo>
                      <a:pt x="177103" y="19961"/>
                      <a:pt x="162337" y="8750"/>
                      <a:pt x="144624" y="3737"/>
                    </a:cubicBezTo>
                    <a:lnTo>
                      <a:pt x="142497" y="3129"/>
                    </a:lnTo>
                    <a:cubicBezTo>
                      <a:pt x="106933" y="-6958"/>
                      <a:pt x="68453" y="7930"/>
                      <a:pt x="48947" y="39331"/>
                    </a:cubicBezTo>
                    <a:cubicBezTo>
                      <a:pt x="30611" y="68833"/>
                      <a:pt x="27223" y="105429"/>
                      <a:pt x="39665" y="137757"/>
                    </a:cubicBezTo>
                    <a:cubicBezTo>
                      <a:pt x="35062" y="142816"/>
                      <a:pt x="32236" y="149545"/>
                      <a:pt x="32236" y="156913"/>
                    </a:cubicBezTo>
                    <a:cubicBezTo>
                      <a:pt x="32236" y="172621"/>
                      <a:pt x="45013" y="185398"/>
                      <a:pt x="60721" y="185398"/>
                    </a:cubicBezTo>
                    <a:lnTo>
                      <a:pt x="61283" y="185398"/>
                    </a:lnTo>
                    <a:cubicBezTo>
                      <a:pt x="64519" y="204645"/>
                      <a:pt x="75274" y="221356"/>
                      <a:pt x="90435" y="232400"/>
                    </a:cubicBezTo>
                    <a:lnTo>
                      <a:pt x="90435" y="248442"/>
                    </a:lnTo>
                    <a:cubicBezTo>
                      <a:pt x="88855" y="249050"/>
                      <a:pt x="87367" y="249901"/>
                      <a:pt x="86045" y="251040"/>
                    </a:cubicBezTo>
                    <a:lnTo>
                      <a:pt x="71628" y="263269"/>
                    </a:lnTo>
                    <a:cubicBezTo>
                      <a:pt x="67952" y="266384"/>
                      <a:pt x="66114" y="270926"/>
                      <a:pt x="66266" y="275453"/>
                    </a:cubicBezTo>
                    <a:lnTo>
                      <a:pt x="30945" y="299744"/>
                    </a:lnTo>
                    <a:cubicBezTo>
                      <a:pt x="11576" y="313067"/>
                      <a:pt x="0" y="335065"/>
                      <a:pt x="0" y="358581"/>
                    </a:cubicBezTo>
                    <a:lnTo>
                      <a:pt x="0" y="393628"/>
                    </a:lnTo>
                    <a:cubicBezTo>
                      <a:pt x="0" y="398322"/>
                      <a:pt x="3798" y="402120"/>
                      <a:pt x="8492" y="402120"/>
                    </a:cubicBezTo>
                    <a:cubicBezTo>
                      <a:pt x="13186" y="402120"/>
                      <a:pt x="16984" y="398322"/>
                      <a:pt x="16984" y="393628"/>
                    </a:cubicBezTo>
                    <a:lnTo>
                      <a:pt x="16984" y="358581"/>
                    </a:lnTo>
                    <a:cubicBezTo>
                      <a:pt x="16984" y="340655"/>
                      <a:pt x="25795" y="323899"/>
                      <a:pt x="40561" y="313736"/>
                    </a:cubicBezTo>
                    <a:lnTo>
                      <a:pt x="74150" y="290629"/>
                    </a:lnTo>
                    <a:lnTo>
                      <a:pt x="87822" y="308920"/>
                    </a:lnTo>
                    <a:cubicBezTo>
                      <a:pt x="90876" y="313007"/>
                      <a:pt x="95661" y="315301"/>
                      <a:pt x="100599" y="315301"/>
                    </a:cubicBezTo>
                    <a:cubicBezTo>
                      <a:pt x="101875" y="315301"/>
                      <a:pt x="103181" y="315133"/>
                      <a:pt x="104457" y="314814"/>
                    </a:cubicBezTo>
                    <a:lnTo>
                      <a:pt x="107754" y="327697"/>
                    </a:lnTo>
                    <a:cubicBezTo>
                      <a:pt x="108361" y="330067"/>
                      <a:pt x="109516" y="332163"/>
                      <a:pt x="111035" y="333910"/>
                    </a:cubicBezTo>
                    <a:lnTo>
                      <a:pt x="102756" y="392428"/>
                    </a:lnTo>
                    <a:cubicBezTo>
                      <a:pt x="102102" y="397077"/>
                      <a:pt x="105338" y="401376"/>
                      <a:pt x="109972" y="402029"/>
                    </a:cubicBezTo>
                    <a:cubicBezTo>
                      <a:pt x="110382" y="402090"/>
                      <a:pt x="110777" y="402120"/>
                      <a:pt x="111172" y="402120"/>
                    </a:cubicBezTo>
                    <a:cubicBezTo>
                      <a:pt x="115334" y="402120"/>
                      <a:pt x="118965" y="399052"/>
                      <a:pt x="119573" y="394813"/>
                    </a:cubicBezTo>
                    <a:lnTo>
                      <a:pt x="127457" y="339045"/>
                    </a:lnTo>
                    <a:lnTo>
                      <a:pt x="139413" y="339045"/>
                    </a:lnTo>
                    <a:lnTo>
                      <a:pt x="147297" y="394813"/>
                    </a:lnTo>
                    <a:cubicBezTo>
                      <a:pt x="147890" y="399052"/>
                      <a:pt x="151536" y="402120"/>
                      <a:pt x="155698" y="402120"/>
                    </a:cubicBezTo>
                    <a:cubicBezTo>
                      <a:pt x="156093" y="402120"/>
                      <a:pt x="156503" y="402090"/>
                      <a:pt x="156898" y="402029"/>
                    </a:cubicBezTo>
                    <a:cubicBezTo>
                      <a:pt x="161547" y="401376"/>
                      <a:pt x="164768" y="397077"/>
                      <a:pt x="164114" y="392428"/>
                    </a:cubicBezTo>
                    <a:lnTo>
                      <a:pt x="155835" y="333910"/>
                    </a:lnTo>
                    <a:cubicBezTo>
                      <a:pt x="157369" y="332178"/>
                      <a:pt x="158524" y="330067"/>
                      <a:pt x="159132" y="327697"/>
                    </a:cubicBezTo>
                    <a:lnTo>
                      <a:pt x="162428" y="314814"/>
                    </a:lnTo>
                    <a:cubicBezTo>
                      <a:pt x="163704" y="315133"/>
                      <a:pt x="164996" y="315301"/>
                      <a:pt x="166287" y="315301"/>
                    </a:cubicBezTo>
                    <a:cubicBezTo>
                      <a:pt x="171224" y="315301"/>
                      <a:pt x="176009" y="312991"/>
                      <a:pt x="179063" y="308920"/>
                    </a:cubicBezTo>
                    <a:lnTo>
                      <a:pt x="192735" y="290629"/>
                    </a:lnTo>
                    <a:lnTo>
                      <a:pt x="208307" y="301340"/>
                    </a:lnTo>
                    <a:cubicBezTo>
                      <a:pt x="209780" y="302342"/>
                      <a:pt x="211451" y="302828"/>
                      <a:pt x="213107" y="302828"/>
                    </a:cubicBezTo>
                    <a:cubicBezTo>
                      <a:pt x="215811" y="302828"/>
                      <a:pt x="218470" y="301537"/>
                      <a:pt x="220111" y="299152"/>
                    </a:cubicBezTo>
                    <a:cubicBezTo>
                      <a:pt x="222769" y="295278"/>
                      <a:pt x="221782" y="289991"/>
                      <a:pt x="217923" y="287333"/>
                    </a:cubicBezTo>
                    <a:lnTo>
                      <a:pt x="200620" y="275438"/>
                    </a:lnTo>
                    <a:cubicBezTo>
                      <a:pt x="200772" y="270911"/>
                      <a:pt x="198934" y="266384"/>
                      <a:pt x="195257" y="263254"/>
                    </a:cubicBezTo>
                    <a:lnTo>
                      <a:pt x="180840" y="251025"/>
                    </a:lnTo>
                    <a:cubicBezTo>
                      <a:pt x="179519" y="249901"/>
                      <a:pt x="178015" y="249035"/>
                      <a:pt x="176450" y="248427"/>
                    </a:cubicBezTo>
                    <a:lnTo>
                      <a:pt x="176450" y="232385"/>
                    </a:lnTo>
                    <a:cubicBezTo>
                      <a:pt x="191657" y="221371"/>
                      <a:pt x="202412" y="204660"/>
                      <a:pt x="205648" y="185413"/>
                    </a:cubicBezTo>
                    <a:lnTo>
                      <a:pt x="205648" y="185413"/>
                    </a:lnTo>
                    <a:close/>
                    <a:moveTo>
                      <a:pt x="206681" y="168398"/>
                    </a:moveTo>
                    <a:lnTo>
                      <a:pt x="206681" y="145444"/>
                    </a:lnTo>
                    <a:cubicBezTo>
                      <a:pt x="212803" y="145687"/>
                      <a:pt x="217710" y="150730"/>
                      <a:pt x="217710" y="156913"/>
                    </a:cubicBezTo>
                    <a:cubicBezTo>
                      <a:pt x="217710" y="163112"/>
                      <a:pt x="212803" y="168155"/>
                      <a:pt x="206681" y="168398"/>
                    </a:cubicBezTo>
                    <a:lnTo>
                      <a:pt x="206681" y="168398"/>
                    </a:lnTo>
                    <a:close/>
                    <a:moveTo>
                      <a:pt x="217528" y="95767"/>
                    </a:moveTo>
                    <a:lnTo>
                      <a:pt x="212819" y="129234"/>
                    </a:lnTo>
                    <a:cubicBezTo>
                      <a:pt x="210828" y="128763"/>
                      <a:pt x="208778" y="128505"/>
                      <a:pt x="206666" y="128460"/>
                    </a:cubicBezTo>
                    <a:lnTo>
                      <a:pt x="206666" y="128156"/>
                    </a:lnTo>
                    <a:cubicBezTo>
                      <a:pt x="206666" y="115030"/>
                      <a:pt x="202625" y="102391"/>
                      <a:pt x="195288" y="91817"/>
                    </a:cubicBezTo>
                    <a:cubicBezTo>
                      <a:pt x="198402" y="79725"/>
                      <a:pt x="198341" y="67283"/>
                      <a:pt x="195227" y="55434"/>
                    </a:cubicBezTo>
                    <a:cubicBezTo>
                      <a:pt x="210403" y="62270"/>
                      <a:pt x="219959" y="78540"/>
                      <a:pt x="217528" y="95767"/>
                    </a:cubicBezTo>
                    <a:lnTo>
                      <a:pt x="217528" y="95767"/>
                    </a:lnTo>
                    <a:close/>
                    <a:moveTo>
                      <a:pt x="63379" y="48309"/>
                    </a:moveTo>
                    <a:cubicBezTo>
                      <a:pt x="78920" y="23304"/>
                      <a:pt x="109546" y="11454"/>
                      <a:pt x="137863" y="19490"/>
                    </a:cubicBezTo>
                    <a:lnTo>
                      <a:pt x="139990" y="20098"/>
                    </a:lnTo>
                    <a:cubicBezTo>
                      <a:pt x="154696" y="24261"/>
                      <a:pt x="166758" y="33983"/>
                      <a:pt x="173974" y="47458"/>
                    </a:cubicBezTo>
                    <a:cubicBezTo>
                      <a:pt x="178820" y="56512"/>
                      <a:pt x="181023" y="66432"/>
                      <a:pt x="180537" y="76398"/>
                    </a:cubicBezTo>
                    <a:lnTo>
                      <a:pt x="175569" y="72129"/>
                    </a:lnTo>
                    <a:cubicBezTo>
                      <a:pt x="170389" y="67678"/>
                      <a:pt x="162793" y="67572"/>
                      <a:pt x="157491" y="71856"/>
                    </a:cubicBezTo>
                    <a:lnTo>
                      <a:pt x="150351" y="77613"/>
                    </a:lnTo>
                    <a:lnTo>
                      <a:pt x="109197" y="77613"/>
                    </a:lnTo>
                    <a:cubicBezTo>
                      <a:pt x="82202" y="77613"/>
                      <a:pt x="60250" y="99565"/>
                      <a:pt x="60250" y="126561"/>
                    </a:cubicBezTo>
                    <a:lnTo>
                      <a:pt x="60250" y="128460"/>
                    </a:lnTo>
                    <a:cubicBezTo>
                      <a:pt x="58305" y="128490"/>
                      <a:pt x="56406" y="128718"/>
                      <a:pt x="54568" y="129128"/>
                    </a:cubicBezTo>
                    <a:cubicBezTo>
                      <a:pt x="45165" y="102376"/>
                      <a:pt x="48340" y="72524"/>
                      <a:pt x="63379" y="48309"/>
                    </a:cubicBezTo>
                    <a:lnTo>
                      <a:pt x="63379" y="48309"/>
                    </a:lnTo>
                    <a:close/>
                    <a:moveTo>
                      <a:pt x="49236" y="156929"/>
                    </a:moveTo>
                    <a:cubicBezTo>
                      <a:pt x="49236" y="150746"/>
                      <a:pt x="54143" y="145702"/>
                      <a:pt x="60265" y="145459"/>
                    </a:cubicBezTo>
                    <a:lnTo>
                      <a:pt x="60265" y="168398"/>
                    </a:lnTo>
                    <a:cubicBezTo>
                      <a:pt x="54143" y="168155"/>
                      <a:pt x="49236" y="163112"/>
                      <a:pt x="49236" y="156929"/>
                    </a:cubicBezTo>
                    <a:lnTo>
                      <a:pt x="49236" y="156929"/>
                    </a:lnTo>
                    <a:close/>
                    <a:moveTo>
                      <a:pt x="77249" y="173244"/>
                    </a:moveTo>
                    <a:lnTo>
                      <a:pt x="77249" y="126545"/>
                    </a:lnTo>
                    <a:cubicBezTo>
                      <a:pt x="77249" y="108923"/>
                      <a:pt x="91590" y="94598"/>
                      <a:pt x="109197" y="94598"/>
                    </a:cubicBezTo>
                    <a:lnTo>
                      <a:pt x="153359" y="94598"/>
                    </a:lnTo>
                    <a:cubicBezTo>
                      <a:pt x="155303" y="94598"/>
                      <a:pt x="157187" y="93929"/>
                      <a:pt x="158691" y="92714"/>
                    </a:cubicBezTo>
                    <a:lnTo>
                      <a:pt x="166302" y="86561"/>
                    </a:lnTo>
                    <a:lnTo>
                      <a:pt x="173366" y="92623"/>
                    </a:lnTo>
                    <a:cubicBezTo>
                      <a:pt x="183727" y="101540"/>
                      <a:pt x="189667" y="114483"/>
                      <a:pt x="189667" y="128141"/>
                    </a:cubicBezTo>
                    <a:lnTo>
                      <a:pt x="189667" y="173229"/>
                    </a:lnTo>
                    <a:cubicBezTo>
                      <a:pt x="189667" y="204235"/>
                      <a:pt x="164449" y="229438"/>
                      <a:pt x="133458" y="229438"/>
                    </a:cubicBezTo>
                    <a:cubicBezTo>
                      <a:pt x="102467" y="229453"/>
                      <a:pt x="77249" y="204235"/>
                      <a:pt x="77249" y="173244"/>
                    </a:cubicBezTo>
                    <a:lnTo>
                      <a:pt x="77249" y="173244"/>
                    </a:lnTo>
                    <a:close/>
                    <a:moveTo>
                      <a:pt x="83842" y="275210"/>
                    </a:moveTo>
                    <a:lnTo>
                      <a:pt x="96193" y="264728"/>
                    </a:lnTo>
                    <a:lnTo>
                      <a:pt x="124981" y="278841"/>
                    </a:lnTo>
                    <a:lnTo>
                      <a:pt x="124981" y="290873"/>
                    </a:lnTo>
                    <a:lnTo>
                      <a:pt x="101009" y="298164"/>
                    </a:lnTo>
                    <a:lnTo>
                      <a:pt x="83842" y="275210"/>
                    </a:lnTo>
                    <a:close/>
                    <a:moveTo>
                      <a:pt x="146188" y="309908"/>
                    </a:moveTo>
                    <a:lnTo>
                      <a:pt x="143074" y="322061"/>
                    </a:lnTo>
                    <a:lnTo>
                      <a:pt x="123857" y="322061"/>
                    </a:lnTo>
                    <a:lnTo>
                      <a:pt x="120743" y="309908"/>
                    </a:lnTo>
                    <a:lnTo>
                      <a:pt x="133458" y="306034"/>
                    </a:lnTo>
                    <a:lnTo>
                      <a:pt x="146188" y="309908"/>
                    </a:lnTo>
                    <a:close/>
                    <a:moveTo>
                      <a:pt x="183104" y="275210"/>
                    </a:moveTo>
                    <a:lnTo>
                      <a:pt x="165937" y="298164"/>
                    </a:lnTo>
                    <a:lnTo>
                      <a:pt x="141965" y="290873"/>
                    </a:lnTo>
                    <a:lnTo>
                      <a:pt x="141965" y="278841"/>
                    </a:lnTo>
                    <a:lnTo>
                      <a:pt x="170753" y="264728"/>
                    </a:lnTo>
                    <a:lnTo>
                      <a:pt x="183104" y="275210"/>
                    </a:lnTo>
                    <a:close/>
                    <a:moveTo>
                      <a:pt x="159511" y="251314"/>
                    </a:moveTo>
                    <a:lnTo>
                      <a:pt x="133473" y="264075"/>
                    </a:lnTo>
                    <a:lnTo>
                      <a:pt x="107435" y="251314"/>
                    </a:lnTo>
                    <a:lnTo>
                      <a:pt x="107435" y="241652"/>
                    </a:lnTo>
                    <a:cubicBezTo>
                      <a:pt x="115532" y="244751"/>
                      <a:pt x="124297" y="246452"/>
                      <a:pt x="133473" y="246452"/>
                    </a:cubicBezTo>
                    <a:cubicBezTo>
                      <a:pt x="142634" y="246452"/>
                      <a:pt x="151414" y="244736"/>
                      <a:pt x="159511" y="241652"/>
                    </a:cubicBezTo>
                    <a:lnTo>
                      <a:pt x="159511" y="25131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57" name="任意多边形: 形状 556"/>
              <p:cNvSpPr/>
              <p:nvPr/>
            </p:nvSpPr>
            <p:spPr>
              <a:xfrm>
                <a:off x="1325333" y="3005723"/>
                <a:ext cx="33400" cy="94384"/>
              </a:xfrm>
              <a:custGeom>
                <a:avLst/>
                <a:gdLst>
                  <a:gd name="connsiteX0" fmla="*/ 14776 w 33400"/>
                  <a:gd name="connsiteY0" fmla="*/ 2780 h 94384"/>
                  <a:gd name="connsiteX1" fmla="*/ 2774 w 33400"/>
                  <a:gd name="connsiteY1" fmla="*/ 2218 h 94384"/>
                  <a:gd name="connsiteX2" fmla="*/ 2212 w 33400"/>
                  <a:gd name="connsiteY2" fmla="*/ 14219 h 94384"/>
                  <a:gd name="connsiteX3" fmla="*/ 16416 w 33400"/>
                  <a:gd name="connsiteY3" fmla="*/ 50846 h 94384"/>
                  <a:gd name="connsiteX4" fmla="*/ 16416 w 33400"/>
                  <a:gd name="connsiteY4" fmla="*/ 85893 h 94384"/>
                  <a:gd name="connsiteX5" fmla="*/ 24909 w 33400"/>
                  <a:gd name="connsiteY5" fmla="*/ 94385 h 94384"/>
                  <a:gd name="connsiteX6" fmla="*/ 33401 w 33400"/>
                  <a:gd name="connsiteY6" fmla="*/ 85893 h 94384"/>
                  <a:gd name="connsiteX7" fmla="*/ 33401 w 33400"/>
                  <a:gd name="connsiteY7" fmla="*/ 50846 h 94384"/>
                  <a:gd name="connsiteX8" fmla="*/ 14776 w 33400"/>
                  <a:gd name="connsiteY8" fmla="*/ 2780 h 94384"/>
                  <a:gd name="connsiteX9" fmla="*/ 14776 w 33400"/>
                  <a:gd name="connsiteY9" fmla="*/ 2780 h 9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00" h="94384">
                    <a:moveTo>
                      <a:pt x="14776" y="2780"/>
                    </a:moveTo>
                    <a:cubicBezTo>
                      <a:pt x="11616" y="-699"/>
                      <a:pt x="6238" y="-942"/>
                      <a:pt x="2774" y="2218"/>
                    </a:cubicBezTo>
                    <a:cubicBezTo>
                      <a:pt x="-689" y="5377"/>
                      <a:pt x="-948" y="10755"/>
                      <a:pt x="2212" y="14219"/>
                    </a:cubicBezTo>
                    <a:cubicBezTo>
                      <a:pt x="11373" y="24276"/>
                      <a:pt x="16416" y="37280"/>
                      <a:pt x="16416" y="50846"/>
                    </a:cubicBezTo>
                    <a:lnTo>
                      <a:pt x="16416" y="85893"/>
                    </a:lnTo>
                    <a:cubicBezTo>
                      <a:pt x="16416" y="90587"/>
                      <a:pt x="20214" y="94385"/>
                      <a:pt x="24909" y="94385"/>
                    </a:cubicBezTo>
                    <a:cubicBezTo>
                      <a:pt x="29603" y="94385"/>
                      <a:pt x="33401" y="90587"/>
                      <a:pt x="33401" y="85893"/>
                    </a:cubicBezTo>
                    <a:lnTo>
                      <a:pt x="33401" y="50846"/>
                    </a:lnTo>
                    <a:cubicBezTo>
                      <a:pt x="33401" y="33041"/>
                      <a:pt x="26792" y="15966"/>
                      <a:pt x="14776" y="2780"/>
                    </a:cubicBezTo>
                    <a:lnTo>
                      <a:pt x="14776" y="278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58" name="任意多边形: 形状 557"/>
              <p:cNvSpPr/>
              <p:nvPr/>
            </p:nvSpPr>
            <p:spPr>
              <a:xfrm>
                <a:off x="1138061" y="3048259"/>
                <a:ext cx="16984" cy="51150"/>
              </a:xfrm>
              <a:custGeom>
                <a:avLst/>
                <a:gdLst>
                  <a:gd name="connsiteX0" fmla="*/ 8492 w 16984"/>
                  <a:gd name="connsiteY0" fmla="*/ 0 h 51150"/>
                  <a:gd name="connsiteX1" fmla="*/ 0 w 16984"/>
                  <a:gd name="connsiteY1" fmla="*/ 8492 h 51150"/>
                  <a:gd name="connsiteX2" fmla="*/ 0 w 16984"/>
                  <a:gd name="connsiteY2" fmla="*/ 42658 h 51150"/>
                  <a:gd name="connsiteX3" fmla="*/ 8492 w 16984"/>
                  <a:gd name="connsiteY3" fmla="*/ 51150 h 51150"/>
                  <a:gd name="connsiteX4" fmla="*/ 16984 w 16984"/>
                  <a:gd name="connsiteY4" fmla="*/ 42658 h 51150"/>
                  <a:gd name="connsiteX5" fmla="*/ 16984 w 16984"/>
                  <a:gd name="connsiteY5" fmla="*/ 8492 h 51150"/>
                  <a:gd name="connsiteX6" fmla="*/ 8492 w 16984"/>
                  <a:gd name="connsiteY6" fmla="*/ 0 h 51150"/>
                  <a:gd name="connsiteX7" fmla="*/ 8492 w 16984"/>
                  <a:gd name="connsiteY7" fmla="*/ 0 h 5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84" h="51150">
                    <a:moveTo>
                      <a:pt x="8492" y="0"/>
                    </a:moveTo>
                    <a:cubicBezTo>
                      <a:pt x="3798" y="0"/>
                      <a:pt x="0" y="3798"/>
                      <a:pt x="0" y="8492"/>
                    </a:cubicBezTo>
                    <a:lnTo>
                      <a:pt x="0" y="42658"/>
                    </a:lnTo>
                    <a:cubicBezTo>
                      <a:pt x="0" y="47352"/>
                      <a:pt x="3798" y="51150"/>
                      <a:pt x="8492" y="51150"/>
                    </a:cubicBezTo>
                    <a:cubicBezTo>
                      <a:pt x="13186" y="51150"/>
                      <a:pt x="16984" y="47352"/>
                      <a:pt x="16984" y="42658"/>
                    </a:cubicBezTo>
                    <a:lnTo>
                      <a:pt x="16984" y="8492"/>
                    </a:lnTo>
                    <a:cubicBezTo>
                      <a:pt x="16984" y="3813"/>
                      <a:pt x="13186" y="0"/>
                      <a:pt x="8492" y="0"/>
                    </a:cubicBezTo>
                    <a:lnTo>
                      <a:pt x="8492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59" name="任意多边形: 形状 558"/>
              <p:cNvSpPr/>
              <p:nvPr/>
            </p:nvSpPr>
            <p:spPr>
              <a:xfrm>
                <a:off x="1295506" y="3048259"/>
                <a:ext cx="16984" cy="51150"/>
              </a:xfrm>
              <a:custGeom>
                <a:avLst/>
                <a:gdLst>
                  <a:gd name="connsiteX0" fmla="*/ 8492 w 16984"/>
                  <a:gd name="connsiteY0" fmla="*/ 0 h 51150"/>
                  <a:gd name="connsiteX1" fmla="*/ 0 w 16984"/>
                  <a:gd name="connsiteY1" fmla="*/ 8492 h 51150"/>
                  <a:gd name="connsiteX2" fmla="*/ 0 w 16984"/>
                  <a:gd name="connsiteY2" fmla="*/ 42658 h 51150"/>
                  <a:gd name="connsiteX3" fmla="*/ 8492 w 16984"/>
                  <a:gd name="connsiteY3" fmla="*/ 51150 h 51150"/>
                  <a:gd name="connsiteX4" fmla="*/ 16984 w 16984"/>
                  <a:gd name="connsiteY4" fmla="*/ 42658 h 51150"/>
                  <a:gd name="connsiteX5" fmla="*/ 16984 w 16984"/>
                  <a:gd name="connsiteY5" fmla="*/ 8492 h 51150"/>
                  <a:gd name="connsiteX6" fmla="*/ 8492 w 16984"/>
                  <a:gd name="connsiteY6" fmla="*/ 0 h 51150"/>
                  <a:gd name="connsiteX7" fmla="*/ 8492 w 16984"/>
                  <a:gd name="connsiteY7" fmla="*/ 0 h 5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84" h="51150">
                    <a:moveTo>
                      <a:pt x="8492" y="0"/>
                    </a:moveTo>
                    <a:cubicBezTo>
                      <a:pt x="3798" y="0"/>
                      <a:pt x="0" y="3798"/>
                      <a:pt x="0" y="8492"/>
                    </a:cubicBezTo>
                    <a:lnTo>
                      <a:pt x="0" y="42658"/>
                    </a:lnTo>
                    <a:cubicBezTo>
                      <a:pt x="0" y="47352"/>
                      <a:pt x="3798" y="51150"/>
                      <a:pt x="8492" y="51150"/>
                    </a:cubicBezTo>
                    <a:cubicBezTo>
                      <a:pt x="13186" y="51150"/>
                      <a:pt x="16984" y="47352"/>
                      <a:pt x="16984" y="42658"/>
                    </a:cubicBezTo>
                    <a:lnTo>
                      <a:pt x="16984" y="8492"/>
                    </a:lnTo>
                    <a:cubicBezTo>
                      <a:pt x="16984" y="3813"/>
                      <a:pt x="13186" y="0"/>
                      <a:pt x="8492" y="0"/>
                    </a:cubicBezTo>
                    <a:lnTo>
                      <a:pt x="8492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grpSp>
            <p:nvGrpSpPr>
              <p:cNvPr id="560" name="图形 3"/>
              <p:cNvGrpSpPr/>
              <p:nvPr/>
            </p:nvGrpSpPr>
            <p:grpSpPr>
              <a:xfrm>
                <a:off x="899067" y="2516798"/>
                <a:ext cx="235802" cy="406495"/>
                <a:chOff x="899067" y="2516798"/>
                <a:chExt cx="235802" cy="406495"/>
              </a:xfrm>
              <a:solidFill>
                <a:sysClr val="window" lastClr="FFFFFF"/>
              </a:solidFill>
            </p:grpSpPr>
            <p:sp>
              <p:nvSpPr>
                <p:cNvPr id="565" name="任意多边形: 形状 564"/>
                <p:cNvSpPr/>
                <p:nvPr/>
              </p:nvSpPr>
              <p:spPr>
                <a:xfrm>
                  <a:off x="899067" y="2834471"/>
                  <a:ext cx="28891" cy="88822"/>
                </a:xfrm>
                <a:custGeom>
                  <a:avLst/>
                  <a:gdLst>
                    <a:gd name="connsiteX0" fmla="*/ 16984 w 28891"/>
                    <a:gd name="connsiteY0" fmla="*/ 45284 h 88822"/>
                    <a:gd name="connsiteX1" fmla="*/ 27284 w 28891"/>
                    <a:gd name="connsiteY1" fmla="*/ 13473 h 88822"/>
                    <a:gd name="connsiteX2" fmla="*/ 25355 w 28891"/>
                    <a:gd name="connsiteY2" fmla="*/ 1608 h 88822"/>
                    <a:gd name="connsiteX3" fmla="*/ 13505 w 28891"/>
                    <a:gd name="connsiteY3" fmla="*/ 3522 h 88822"/>
                    <a:gd name="connsiteX4" fmla="*/ 0 w 28891"/>
                    <a:gd name="connsiteY4" fmla="*/ 45284 h 88822"/>
                    <a:gd name="connsiteX5" fmla="*/ 0 w 28891"/>
                    <a:gd name="connsiteY5" fmla="*/ 80331 h 88822"/>
                    <a:gd name="connsiteX6" fmla="*/ 8492 w 28891"/>
                    <a:gd name="connsiteY6" fmla="*/ 88823 h 88822"/>
                    <a:gd name="connsiteX7" fmla="*/ 16984 w 28891"/>
                    <a:gd name="connsiteY7" fmla="*/ 80331 h 88822"/>
                    <a:gd name="connsiteX8" fmla="*/ 16984 w 28891"/>
                    <a:gd name="connsiteY8" fmla="*/ 45284 h 88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891" h="88822">
                      <a:moveTo>
                        <a:pt x="16984" y="45284"/>
                      </a:moveTo>
                      <a:cubicBezTo>
                        <a:pt x="16984" y="33814"/>
                        <a:pt x="20554" y="22816"/>
                        <a:pt x="27284" y="13473"/>
                      </a:cubicBezTo>
                      <a:cubicBezTo>
                        <a:pt x="30034" y="9660"/>
                        <a:pt x="29168" y="4358"/>
                        <a:pt x="25355" y="1608"/>
                      </a:cubicBezTo>
                      <a:cubicBezTo>
                        <a:pt x="21557" y="-1142"/>
                        <a:pt x="16240" y="-276"/>
                        <a:pt x="13505" y="3522"/>
                      </a:cubicBezTo>
                      <a:cubicBezTo>
                        <a:pt x="4664" y="15782"/>
                        <a:pt x="0" y="30214"/>
                        <a:pt x="0" y="45284"/>
                      </a:cubicBezTo>
                      <a:lnTo>
                        <a:pt x="0" y="80331"/>
                      </a:lnTo>
                      <a:cubicBezTo>
                        <a:pt x="0" y="85025"/>
                        <a:pt x="3798" y="88823"/>
                        <a:pt x="8492" y="88823"/>
                      </a:cubicBezTo>
                      <a:cubicBezTo>
                        <a:pt x="13186" y="88823"/>
                        <a:pt x="16984" y="85025"/>
                        <a:pt x="16984" y="80331"/>
                      </a:cubicBezTo>
                      <a:lnTo>
                        <a:pt x="16984" y="45284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5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66" name="任意多边形: 形状 565"/>
                <p:cNvSpPr/>
                <p:nvPr/>
              </p:nvSpPr>
              <p:spPr>
                <a:xfrm>
                  <a:off x="928534" y="2516798"/>
                  <a:ext cx="206335" cy="405812"/>
                </a:xfrm>
                <a:custGeom>
                  <a:avLst/>
                  <a:gdLst>
                    <a:gd name="connsiteX0" fmla="*/ 172946 w 206335"/>
                    <a:gd name="connsiteY0" fmla="*/ 301659 h 405812"/>
                    <a:gd name="connsiteX1" fmla="*/ 177746 w 206335"/>
                    <a:gd name="connsiteY1" fmla="*/ 303163 h 405812"/>
                    <a:gd name="connsiteX2" fmla="*/ 184750 w 206335"/>
                    <a:gd name="connsiteY2" fmla="*/ 299471 h 405812"/>
                    <a:gd name="connsiteX3" fmla="*/ 182562 w 206335"/>
                    <a:gd name="connsiteY3" fmla="*/ 287652 h 405812"/>
                    <a:gd name="connsiteX4" fmla="*/ 171184 w 206335"/>
                    <a:gd name="connsiteY4" fmla="*/ 279829 h 405812"/>
                    <a:gd name="connsiteX5" fmla="*/ 165821 w 206335"/>
                    <a:gd name="connsiteY5" fmla="*/ 267645 h 405812"/>
                    <a:gd name="connsiteX6" fmla="*/ 151404 w 206335"/>
                    <a:gd name="connsiteY6" fmla="*/ 255416 h 405812"/>
                    <a:gd name="connsiteX7" fmla="*/ 147014 w 206335"/>
                    <a:gd name="connsiteY7" fmla="*/ 252818 h 405812"/>
                    <a:gd name="connsiteX8" fmla="*/ 147014 w 206335"/>
                    <a:gd name="connsiteY8" fmla="*/ 236791 h 405812"/>
                    <a:gd name="connsiteX9" fmla="*/ 176166 w 206335"/>
                    <a:gd name="connsiteY9" fmla="*/ 189788 h 405812"/>
                    <a:gd name="connsiteX10" fmla="*/ 176729 w 206335"/>
                    <a:gd name="connsiteY10" fmla="*/ 189788 h 405812"/>
                    <a:gd name="connsiteX11" fmla="*/ 205213 w 206335"/>
                    <a:gd name="connsiteY11" fmla="*/ 161304 h 405812"/>
                    <a:gd name="connsiteX12" fmla="*/ 196508 w 206335"/>
                    <a:gd name="connsiteY12" fmla="*/ 140826 h 405812"/>
                    <a:gd name="connsiteX13" fmla="*/ 199440 w 206335"/>
                    <a:gd name="connsiteY13" fmla="*/ 135114 h 405812"/>
                    <a:gd name="connsiteX14" fmla="*/ 202721 w 206335"/>
                    <a:gd name="connsiteY14" fmla="*/ 99854 h 405812"/>
                    <a:gd name="connsiteX15" fmla="*/ 202326 w 206335"/>
                    <a:gd name="connsiteY15" fmla="*/ 98517 h 405812"/>
                    <a:gd name="connsiteX16" fmla="*/ 205152 w 206335"/>
                    <a:gd name="connsiteY16" fmla="*/ 86045 h 405812"/>
                    <a:gd name="connsiteX17" fmla="*/ 190659 w 206335"/>
                    <a:gd name="connsiteY17" fmla="*/ 40121 h 405812"/>
                    <a:gd name="connsiteX18" fmla="*/ 186633 w 206335"/>
                    <a:gd name="connsiteY18" fmla="*/ 36475 h 405812"/>
                    <a:gd name="connsiteX19" fmla="*/ 141651 w 206335"/>
                    <a:gd name="connsiteY19" fmla="*/ 10026 h 405812"/>
                    <a:gd name="connsiteX20" fmla="*/ 137853 w 206335"/>
                    <a:gd name="connsiteY20" fmla="*/ 10209 h 405812"/>
                    <a:gd name="connsiteX21" fmla="*/ 120869 w 206335"/>
                    <a:gd name="connsiteY21" fmla="*/ 3418 h 405812"/>
                    <a:gd name="connsiteX22" fmla="*/ 85458 w 206335"/>
                    <a:gd name="connsiteY22" fmla="*/ 3418 h 405812"/>
                    <a:gd name="connsiteX23" fmla="*/ 68473 w 206335"/>
                    <a:gd name="connsiteY23" fmla="*/ 10209 h 405812"/>
                    <a:gd name="connsiteX24" fmla="*/ 64676 w 206335"/>
                    <a:gd name="connsiteY24" fmla="*/ 10026 h 405812"/>
                    <a:gd name="connsiteX25" fmla="*/ 19709 w 206335"/>
                    <a:gd name="connsiteY25" fmla="*/ 36460 h 405812"/>
                    <a:gd name="connsiteX26" fmla="*/ 15683 w 206335"/>
                    <a:gd name="connsiteY26" fmla="*/ 40106 h 405812"/>
                    <a:gd name="connsiteX27" fmla="*/ 1190 w 206335"/>
                    <a:gd name="connsiteY27" fmla="*/ 86030 h 405812"/>
                    <a:gd name="connsiteX28" fmla="*/ 4016 w 206335"/>
                    <a:gd name="connsiteY28" fmla="*/ 98502 h 405812"/>
                    <a:gd name="connsiteX29" fmla="*/ 3621 w 206335"/>
                    <a:gd name="connsiteY29" fmla="*/ 99839 h 405812"/>
                    <a:gd name="connsiteX30" fmla="*/ 6902 w 206335"/>
                    <a:gd name="connsiteY30" fmla="*/ 135099 h 405812"/>
                    <a:gd name="connsiteX31" fmla="*/ 10396 w 206335"/>
                    <a:gd name="connsiteY31" fmla="*/ 141904 h 405812"/>
                    <a:gd name="connsiteX32" fmla="*/ 2770 w 206335"/>
                    <a:gd name="connsiteY32" fmla="*/ 161274 h 405812"/>
                    <a:gd name="connsiteX33" fmla="*/ 31254 w 206335"/>
                    <a:gd name="connsiteY33" fmla="*/ 189758 h 405812"/>
                    <a:gd name="connsiteX34" fmla="*/ 31831 w 206335"/>
                    <a:gd name="connsiteY34" fmla="*/ 189758 h 405812"/>
                    <a:gd name="connsiteX35" fmla="*/ 60969 w 206335"/>
                    <a:gd name="connsiteY35" fmla="*/ 236761 h 405812"/>
                    <a:gd name="connsiteX36" fmla="*/ 60969 w 206335"/>
                    <a:gd name="connsiteY36" fmla="*/ 252788 h 405812"/>
                    <a:gd name="connsiteX37" fmla="*/ 56578 w 206335"/>
                    <a:gd name="connsiteY37" fmla="*/ 255385 h 405812"/>
                    <a:gd name="connsiteX38" fmla="*/ 42162 w 206335"/>
                    <a:gd name="connsiteY38" fmla="*/ 267630 h 405812"/>
                    <a:gd name="connsiteX39" fmla="*/ 36784 w 206335"/>
                    <a:gd name="connsiteY39" fmla="*/ 279813 h 405812"/>
                    <a:gd name="connsiteX40" fmla="*/ 13784 w 206335"/>
                    <a:gd name="connsiteY40" fmla="*/ 295628 h 405812"/>
                    <a:gd name="connsiteX41" fmla="*/ 11596 w 206335"/>
                    <a:gd name="connsiteY41" fmla="*/ 307447 h 405812"/>
                    <a:gd name="connsiteX42" fmla="*/ 18600 w 206335"/>
                    <a:gd name="connsiteY42" fmla="*/ 311138 h 405812"/>
                    <a:gd name="connsiteX43" fmla="*/ 23400 w 206335"/>
                    <a:gd name="connsiteY43" fmla="*/ 309650 h 405812"/>
                    <a:gd name="connsiteX44" fmla="*/ 44668 w 206335"/>
                    <a:gd name="connsiteY44" fmla="*/ 295020 h 405812"/>
                    <a:gd name="connsiteX45" fmla="*/ 58341 w 206335"/>
                    <a:gd name="connsiteY45" fmla="*/ 313311 h 405812"/>
                    <a:gd name="connsiteX46" fmla="*/ 71117 w 206335"/>
                    <a:gd name="connsiteY46" fmla="*/ 319691 h 405812"/>
                    <a:gd name="connsiteX47" fmla="*/ 75735 w 206335"/>
                    <a:gd name="connsiteY47" fmla="*/ 319008 h 405812"/>
                    <a:gd name="connsiteX48" fmla="*/ 95469 w 206335"/>
                    <a:gd name="connsiteY48" fmla="*/ 313007 h 405812"/>
                    <a:gd name="connsiteX49" fmla="*/ 95469 w 206335"/>
                    <a:gd name="connsiteY49" fmla="*/ 397320 h 405812"/>
                    <a:gd name="connsiteX50" fmla="*/ 103961 w 206335"/>
                    <a:gd name="connsiteY50" fmla="*/ 405812 h 405812"/>
                    <a:gd name="connsiteX51" fmla="*/ 112453 w 206335"/>
                    <a:gd name="connsiteY51" fmla="*/ 397320 h 405812"/>
                    <a:gd name="connsiteX52" fmla="*/ 112453 w 206335"/>
                    <a:gd name="connsiteY52" fmla="*/ 313007 h 405812"/>
                    <a:gd name="connsiteX53" fmla="*/ 132187 w 206335"/>
                    <a:gd name="connsiteY53" fmla="*/ 319008 h 405812"/>
                    <a:gd name="connsiteX54" fmla="*/ 136790 w 206335"/>
                    <a:gd name="connsiteY54" fmla="*/ 319691 h 405812"/>
                    <a:gd name="connsiteX55" fmla="*/ 149566 w 206335"/>
                    <a:gd name="connsiteY55" fmla="*/ 313311 h 405812"/>
                    <a:gd name="connsiteX56" fmla="*/ 163238 w 206335"/>
                    <a:gd name="connsiteY56" fmla="*/ 295020 h 405812"/>
                    <a:gd name="connsiteX57" fmla="*/ 172946 w 206335"/>
                    <a:gd name="connsiteY57" fmla="*/ 301659 h 405812"/>
                    <a:gd name="connsiteX58" fmla="*/ 177199 w 206335"/>
                    <a:gd name="connsiteY58" fmla="*/ 172774 h 405812"/>
                    <a:gd name="connsiteX59" fmla="*/ 177199 w 206335"/>
                    <a:gd name="connsiteY59" fmla="*/ 149834 h 405812"/>
                    <a:gd name="connsiteX60" fmla="*/ 188229 w 206335"/>
                    <a:gd name="connsiteY60" fmla="*/ 161304 h 405812"/>
                    <a:gd name="connsiteX61" fmla="*/ 177199 w 206335"/>
                    <a:gd name="connsiteY61" fmla="*/ 172774 h 405812"/>
                    <a:gd name="connsiteX62" fmla="*/ 177199 w 206335"/>
                    <a:gd name="connsiteY62" fmla="*/ 172774 h 405812"/>
                    <a:gd name="connsiteX63" fmla="*/ 19754 w 206335"/>
                    <a:gd name="connsiteY63" fmla="*/ 161289 h 405812"/>
                    <a:gd name="connsiteX64" fmla="*/ 30783 w 206335"/>
                    <a:gd name="connsiteY64" fmla="*/ 149819 h 405812"/>
                    <a:gd name="connsiteX65" fmla="*/ 30783 w 206335"/>
                    <a:gd name="connsiteY65" fmla="*/ 172758 h 405812"/>
                    <a:gd name="connsiteX66" fmla="*/ 19754 w 206335"/>
                    <a:gd name="connsiteY66" fmla="*/ 161289 h 405812"/>
                    <a:gd name="connsiteX67" fmla="*/ 19754 w 206335"/>
                    <a:gd name="connsiteY67" fmla="*/ 161289 h 405812"/>
                    <a:gd name="connsiteX68" fmla="*/ 37103 w 206335"/>
                    <a:gd name="connsiteY68" fmla="*/ 102665 h 405812"/>
                    <a:gd name="connsiteX69" fmla="*/ 30783 w 206335"/>
                    <a:gd name="connsiteY69" fmla="*/ 115896 h 405812"/>
                    <a:gd name="connsiteX70" fmla="*/ 30783 w 206335"/>
                    <a:gd name="connsiteY70" fmla="*/ 132820 h 405812"/>
                    <a:gd name="connsiteX71" fmla="*/ 25162 w 206335"/>
                    <a:gd name="connsiteY71" fmla="*/ 133473 h 405812"/>
                    <a:gd name="connsiteX72" fmla="*/ 22033 w 206335"/>
                    <a:gd name="connsiteY72" fmla="*/ 127366 h 405812"/>
                    <a:gd name="connsiteX73" fmla="*/ 19921 w 206335"/>
                    <a:gd name="connsiteY73" fmla="*/ 104655 h 405812"/>
                    <a:gd name="connsiteX74" fmla="*/ 20939 w 206335"/>
                    <a:gd name="connsiteY74" fmla="*/ 101191 h 405812"/>
                    <a:gd name="connsiteX75" fmla="*/ 21076 w 206335"/>
                    <a:gd name="connsiteY75" fmla="*/ 96907 h 405812"/>
                    <a:gd name="connsiteX76" fmla="*/ 17749 w 206335"/>
                    <a:gd name="connsiteY76" fmla="*/ 82278 h 405812"/>
                    <a:gd name="connsiteX77" fmla="*/ 27092 w 206335"/>
                    <a:gd name="connsiteY77" fmla="*/ 52700 h 405812"/>
                    <a:gd name="connsiteX78" fmla="*/ 32378 w 206335"/>
                    <a:gd name="connsiteY78" fmla="*/ 47914 h 405812"/>
                    <a:gd name="connsiteX79" fmla="*/ 34429 w 206335"/>
                    <a:gd name="connsiteY79" fmla="*/ 45089 h 405812"/>
                    <a:gd name="connsiteX80" fmla="*/ 63901 w 206335"/>
                    <a:gd name="connsiteY80" fmla="*/ 26965 h 405812"/>
                    <a:gd name="connsiteX81" fmla="*/ 69537 w 206335"/>
                    <a:gd name="connsiteY81" fmla="*/ 27238 h 405812"/>
                    <a:gd name="connsiteX82" fmla="*/ 73092 w 206335"/>
                    <a:gd name="connsiteY82" fmla="*/ 26646 h 405812"/>
                    <a:gd name="connsiteX83" fmla="*/ 91792 w 206335"/>
                    <a:gd name="connsiteY83" fmla="*/ 19172 h 405812"/>
                    <a:gd name="connsiteX84" fmla="*/ 114595 w 206335"/>
                    <a:gd name="connsiteY84" fmla="*/ 19172 h 405812"/>
                    <a:gd name="connsiteX85" fmla="*/ 133296 w 206335"/>
                    <a:gd name="connsiteY85" fmla="*/ 26646 h 405812"/>
                    <a:gd name="connsiteX86" fmla="*/ 136851 w 206335"/>
                    <a:gd name="connsiteY86" fmla="*/ 27238 h 405812"/>
                    <a:gd name="connsiteX87" fmla="*/ 142487 w 206335"/>
                    <a:gd name="connsiteY87" fmla="*/ 26965 h 405812"/>
                    <a:gd name="connsiteX88" fmla="*/ 171958 w 206335"/>
                    <a:gd name="connsiteY88" fmla="*/ 45089 h 405812"/>
                    <a:gd name="connsiteX89" fmla="*/ 174009 w 206335"/>
                    <a:gd name="connsiteY89" fmla="*/ 47914 h 405812"/>
                    <a:gd name="connsiteX90" fmla="*/ 179296 w 206335"/>
                    <a:gd name="connsiteY90" fmla="*/ 52700 h 405812"/>
                    <a:gd name="connsiteX91" fmla="*/ 188639 w 206335"/>
                    <a:gd name="connsiteY91" fmla="*/ 82278 h 405812"/>
                    <a:gd name="connsiteX92" fmla="*/ 185312 w 206335"/>
                    <a:gd name="connsiteY92" fmla="*/ 96907 h 405812"/>
                    <a:gd name="connsiteX93" fmla="*/ 185448 w 206335"/>
                    <a:gd name="connsiteY93" fmla="*/ 101191 h 405812"/>
                    <a:gd name="connsiteX94" fmla="*/ 186482 w 206335"/>
                    <a:gd name="connsiteY94" fmla="*/ 104655 h 405812"/>
                    <a:gd name="connsiteX95" fmla="*/ 184370 w 206335"/>
                    <a:gd name="connsiteY95" fmla="*/ 127351 h 405812"/>
                    <a:gd name="connsiteX96" fmla="*/ 181392 w 206335"/>
                    <a:gd name="connsiteY96" fmla="*/ 133184 h 405812"/>
                    <a:gd name="connsiteX97" fmla="*/ 177260 w 206335"/>
                    <a:gd name="connsiteY97" fmla="*/ 132820 h 405812"/>
                    <a:gd name="connsiteX98" fmla="*/ 177260 w 206335"/>
                    <a:gd name="connsiteY98" fmla="*/ 117492 h 405812"/>
                    <a:gd name="connsiteX99" fmla="*/ 171032 w 206335"/>
                    <a:gd name="connsiteY99" fmla="*/ 104336 h 405812"/>
                    <a:gd name="connsiteX100" fmla="*/ 156904 w 206335"/>
                    <a:gd name="connsiteY100" fmla="*/ 100811 h 405812"/>
                    <a:gd name="connsiteX101" fmla="*/ 154215 w 206335"/>
                    <a:gd name="connsiteY101" fmla="*/ 101358 h 405812"/>
                    <a:gd name="connsiteX102" fmla="*/ 135818 w 206335"/>
                    <a:gd name="connsiteY102" fmla="*/ 97910 h 405812"/>
                    <a:gd name="connsiteX103" fmla="*/ 116950 w 206335"/>
                    <a:gd name="connsiteY103" fmla="*/ 97575 h 405812"/>
                    <a:gd name="connsiteX104" fmla="*/ 114944 w 206335"/>
                    <a:gd name="connsiteY104" fmla="*/ 98776 h 405812"/>
                    <a:gd name="connsiteX105" fmla="*/ 93145 w 206335"/>
                    <a:gd name="connsiteY105" fmla="*/ 98776 h 405812"/>
                    <a:gd name="connsiteX106" fmla="*/ 90547 w 206335"/>
                    <a:gd name="connsiteY106" fmla="*/ 97241 h 405812"/>
                    <a:gd name="connsiteX107" fmla="*/ 73365 w 206335"/>
                    <a:gd name="connsiteY107" fmla="*/ 96618 h 405812"/>
                    <a:gd name="connsiteX108" fmla="*/ 70874 w 206335"/>
                    <a:gd name="connsiteY108" fmla="*/ 97864 h 405812"/>
                    <a:gd name="connsiteX109" fmla="*/ 54452 w 206335"/>
                    <a:gd name="connsiteY109" fmla="*/ 99930 h 405812"/>
                    <a:gd name="connsiteX110" fmla="*/ 51444 w 206335"/>
                    <a:gd name="connsiteY110" fmla="*/ 99277 h 405812"/>
                    <a:gd name="connsiteX111" fmla="*/ 37103 w 206335"/>
                    <a:gd name="connsiteY111" fmla="*/ 102665 h 405812"/>
                    <a:gd name="connsiteX112" fmla="*/ 37103 w 206335"/>
                    <a:gd name="connsiteY112" fmla="*/ 102665 h 405812"/>
                    <a:gd name="connsiteX113" fmla="*/ 47783 w 206335"/>
                    <a:gd name="connsiteY113" fmla="*/ 177605 h 405812"/>
                    <a:gd name="connsiteX114" fmla="*/ 47798 w 206335"/>
                    <a:gd name="connsiteY114" fmla="*/ 115866 h 405812"/>
                    <a:gd name="connsiteX115" fmla="*/ 50806 w 206335"/>
                    <a:gd name="connsiteY115" fmla="*/ 116519 h 405812"/>
                    <a:gd name="connsiteX116" fmla="*/ 78378 w 206335"/>
                    <a:gd name="connsiteY116" fmla="*/ 113056 h 405812"/>
                    <a:gd name="connsiteX117" fmla="*/ 80870 w 206335"/>
                    <a:gd name="connsiteY117" fmla="*/ 111810 h 405812"/>
                    <a:gd name="connsiteX118" fmla="*/ 81842 w 206335"/>
                    <a:gd name="connsiteY118" fmla="*/ 111840 h 405812"/>
                    <a:gd name="connsiteX119" fmla="*/ 84440 w 206335"/>
                    <a:gd name="connsiteY119" fmla="*/ 113375 h 405812"/>
                    <a:gd name="connsiteX120" fmla="*/ 123543 w 206335"/>
                    <a:gd name="connsiteY120" fmla="*/ 113375 h 405812"/>
                    <a:gd name="connsiteX121" fmla="*/ 125548 w 206335"/>
                    <a:gd name="connsiteY121" fmla="*/ 112175 h 405812"/>
                    <a:gd name="connsiteX122" fmla="*/ 126612 w 206335"/>
                    <a:gd name="connsiteY122" fmla="*/ 112190 h 405812"/>
                    <a:gd name="connsiteX123" fmla="*/ 157496 w 206335"/>
                    <a:gd name="connsiteY123" fmla="*/ 117993 h 405812"/>
                    <a:gd name="connsiteX124" fmla="*/ 160200 w 206335"/>
                    <a:gd name="connsiteY124" fmla="*/ 117446 h 405812"/>
                    <a:gd name="connsiteX125" fmla="*/ 160200 w 206335"/>
                    <a:gd name="connsiteY125" fmla="*/ 117476 h 405812"/>
                    <a:gd name="connsiteX126" fmla="*/ 160200 w 206335"/>
                    <a:gd name="connsiteY126" fmla="*/ 177589 h 405812"/>
                    <a:gd name="connsiteX127" fmla="*/ 103991 w 206335"/>
                    <a:gd name="connsiteY127" fmla="*/ 233798 h 405812"/>
                    <a:gd name="connsiteX128" fmla="*/ 47783 w 206335"/>
                    <a:gd name="connsiteY128" fmla="*/ 177605 h 405812"/>
                    <a:gd name="connsiteX129" fmla="*/ 47783 w 206335"/>
                    <a:gd name="connsiteY129" fmla="*/ 177605 h 405812"/>
                    <a:gd name="connsiteX130" fmla="*/ 103991 w 206335"/>
                    <a:gd name="connsiteY130" fmla="*/ 250813 h 405812"/>
                    <a:gd name="connsiteX131" fmla="*/ 130030 w 206335"/>
                    <a:gd name="connsiteY131" fmla="*/ 246012 h 405812"/>
                    <a:gd name="connsiteX132" fmla="*/ 130030 w 206335"/>
                    <a:gd name="connsiteY132" fmla="*/ 255674 h 405812"/>
                    <a:gd name="connsiteX133" fmla="*/ 103991 w 206335"/>
                    <a:gd name="connsiteY133" fmla="*/ 268435 h 405812"/>
                    <a:gd name="connsiteX134" fmla="*/ 77953 w 206335"/>
                    <a:gd name="connsiteY134" fmla="*/ 255674 h 405812"/>
                    <a:gd name="connsiteX135" fmla="*/ 77953 w 206335"/>
                    <a:gd name="connsiteY135" fmla="*/ 246012 h 405812"/>
                    <a:gd name="connsiteX136" fmla="*/ 103991 w 206335"/>
                    <a:gd name="connsiteY136" fmla="*/ 250813 h 405812"/>
                    <a:gd name="connsiteX137" fmla="*/ 103991 w 206335"/>
                    <a:gd name="connsiteY137" fmla="*/ 250813 h 405812"/>
                    <a:gd name="connsiteX138" fmla="*/ 71527 w 206335"/>
                    <a:gd name="connsiteY138" fmla="*/ 302525 h 405812"/>
                    <a:gd name="connsiteX139" fmla="*/ 54360 w 206335"/>
                    <a:gd name="connsiteY139" fmla="*/ 279570 h 405812"/>
                    <a:gd name="connsiteX140" fmla="*/ 66711 w 206335"/>
                    <a:gd name="connsiteY140" fmla="*/ 269088 h 405812"/>
                    <a:gd name="connsiteX141" fmla="*/ 95499 w 206335"/>
                    <a:gd name="connsiteY141" fmla="*/ 283201 h 405812"/>
                    <a:gd name="connsiteX142" fmla="*/ 95499 w 206335"/>
                    <a:gd name="connsiteY142" fmla="*/ 295233 h 405812"/>
                    <a:gd name="connsiteX143" fmla="*/ 71527 w 206335"/>
                    <a:gd name="connsiteY143" fmla="*/ 302525 h 405812"/>
                    <a:gd name="connsiteX144" fmla="*/ 136456 w 206335"/>
                    <a:gd name="connsiteY144" fmla="*/ 302525 h 405812"/>
                    <a:gd name="connsiteX145" fmla="*/ 112483 w 206335"/>
                    <a:gd name="connsiteY145" fmla="*/ 295233 h 405812"/>
                    <a:gd name="connsiteX146" fmla="*/ 112483 w 206335"/>
                    <a:gd name="connsiteY146" fmla="*/ 283201 h 405812"/>
                    <a:gd name="connsiteX147" fmla="*/ 141271 w 206335"/>
                    <a:gd name="connsiteY147" fmla="*/ 269088 h 405812"/>
                    <a:gd name="connsiteX148" fmla="*/ 153622 w 206335"/>
                    <a:gd name="connsiteY148" fmla="*/ 279570 h 405812"/>
                    <a:gd name="connsiteX149" fmla="*/ 136456 w 206335"/>
                    <a:gd name="connsiteY149" fmla="*/ 302525 h 405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</a:cxnLst>
                  <a:rect l="l" t="t" r="r" b="b"/>
                  <a:pathLst>
                    <a:path w="206335" h="405812">
                      <a:moveTo>
                        <a:pt x="172946" y="301659"/>
                      </a:moveTo>
                      <a:cubicBezTo>
                        <a:pt x="174419" y="302677"/>
                        <a:pt x="176090" y="303163"/>
                        <a:pt x="177746" y="303163"/>
                      </a:cubicBezTo>
                      <a:cubicBezTo>
                        <a:pt x="180450" y="303163"/>
                        <a:pt x="183109" y="301872"/>
                        <a:pt x="184750" y="299471"/>
                      </a:cubicBezTo>
                      <a:cubicBezTo>
                        <a:pt x="187408" y="295613"/>
                        <a:pt x="186436" y="290311"/>
                        <a:pt x="182562" y="287652"/>
                      </a:cubicBezTo>
                      <a:lnTo>
                        <a:pt x="171184" y="279829"/>
                      </a:lnTo>
                      <a:cubicBezTo>
                        <a:pt x="171336" y="275302"/>
                        <a:pt x="169497" y="270774"/>
                        <a:pt x="165821" y="267645"/>
                      </a:cubicBezTo>
                      <a:lnTo>
                        <a:pt x="151404" y="255416"/>
                      </a:lnTo>
                      <a:cubicBezTo>
                        <a:pt x="150067" y="254276"/>
                        <a:pt x="148579" y="253426"/>
                        <a:pt x="147014" y="252818"/>
                      </a:cubicBezTo>
                      <a:lnTo>
                        <a:pt x="147014" y="236791"/>
                      </a:lnTo>
                      <a:cubicBezTo>
                        <a:pt x="162175" y="225747"/>
                        <a:pt x="172931" y="209036"/>
                        <a:pt x="176166" y="189788"/>
                      </a:cubicBezTo>
                      <a:lnTo>
                        <a:pt x="176729" y="189788"/>
                      </a:lnTo>
                      <a:cubicBezTo>
                        <a:pt x="192437" y="189788"/>
                        <a:pt x="205213" y="177012"/>
                        <a:pt x="205213" y="161304"/>
                      </a:cubicBezTo>
                      <a:cubicBezTo>
                        <a:pt x="205213" y="153268"/>
                        <a:pt x="201871" y="146021"/>
                        <a:pt x="196508" y="140826"/>
                      </a:cubicBezTo>
                      <a:lnTo>
                        <a:pt x="199440" y="135114"/>
                      </a:lnTo>
                      <a:cubicBezTo>
                        <a:pt x="205046" y="124161"/>
                        <a:pt x="206215" y="111643"/>
                        <a:pt x="202721" y="99854"/>
                      </a:cubicBezTo>
                      <a:lnTo>
                        <a:pt x="202326" y="98517"/>
                      </a:lnTo>
                      <a:lnTo>
                        <a:pt x="205152" y="86045"/>
                      </a:lnTo>
                      <a:cubicBezTo>
                        <a:pt x="208965" y="69258"/>
                        <a:pt x="203420" y="51667"/>
                        <a:pt x="190659" y="40121"/>
                      </a:cubicBezTo>
                      <a:lnTo>
                        <a:pt x="186633" y="36475"/>
                      </a:lnTo>
                      <a:cubicBezTo>
                        <a:pt x="178202" y="19460"/>
                        <a:pt x="160747" y="9130"/>
                        <a:pt x="141651" y="10026"/>
                      </a:cubicBezTo>
                      <a:lnTo>
                        <a:pt x="137853" y="10209"/>
                      </a:lnTo>
                      <a:lnTo>
                        <a:pt x="120869" y="3418"/>
                      </a:lnTo>
                      <a:cubicBezTo>
                        <a:pt x="109445" y="-1139"/>
                        <a:pt x="96866" y="-1139"/>
                        <a:pt x="85458" y="3418"/>
                      </a:cubicBezTo>
                      <a:lnTo>
                        <a:pt x="68473" y="10209"/>
                      </a:lnTo>
                      <a:lnTo>
                        <a:pt x="64676" y="10026"/>
                      </a:lnTo>
                      <a:cubicBezTo>
                        <a:pt x="45565" y="9100"/>
                        <a:pt x="28125" y="19445"/>
                        <a:pt x="19709" y="36460"/>
                      </a:cubicBezTo>
                      <a:lnTo>
                        <a:pt x="15683" y="40106"/>
                      </a:lnTo>
                      <a:cubicBezTo>
                        <a:pt x="2922" y="51651"/>
                        <a:pt x="-2638" y="69258"/>
                        <a:pt x="1190" y="86030"/>
                      </a:cubicBezTo>
                      <a:lnTo>
                        <a:pt x="4016" y="98502"/>
                      </a:lnTo>
                      <a:lnTo>
                        <a:pt x="3621" y="99839"/>
                      </a:lnTo>
                      <a:cubicBezTo>
                        <a:pt x="142" y="111643"/>
                        <a:pt x="1296" y="124161"/>
                        <a:pt x="6902" y="135099"/>
                      </a:cubicBezTo>
                      <a:lnTo>
                        <a:pt x="10396" y="141904"/>
                      </a:lnTo>
                      <a:cubicBezTo>
                        <a:pt x="5672" y="146994"/>
                        <a:pt x="2770" y="153799"/>
                        <a:pt x="2770" y="161274"/>
                      </a:cubicBezTo>
                      <a:cubicBezTo>
                        <a:pt x="2770" y="176982"/>
                        <a:pt x="15546" y="189758"/>
                        <a:pt x="31254" y="189758"/>
                      </a:cubicBezTo>
                      <a:lnTo>
                        <a:pt x="31831" y="189758"/>
                      </a:lnTo>
                      <a:cubicBezTo>
                        <a:pt x="35067" y="209006"/>
                        <a:pt x="45823" y="225716"/>
                        <a:pt x="60969" y="236761"/>
                      </a:cubicBezTo>
                      <a:lnTo>
                        <a:pt x="60969" y="252788"/>
                      </a:lnTo>
                      <a:cubicBezTo>
                        <a:pt x="59389" y="253395"/>
                        <a:pt x="57915" y="254261"/>
                        <a:pt x="56578" y="255385"/>
                      </a:cubicBezTo>
                      <a:lnTo>
                        <a:pt x="42162" y="267630"/>
                      </a:lnTo>
                      <a:cubicBezTo>
                        <a:pt x="38470" y="270744"/>
                        <a:pt x="36647" y="275286"/>
                        <a:pt x="36784" y="279813"/>
                      </a:cubicBezTo>
                      <a:lnTo>
                        <a:pt x="13784" y="295628"/>
                      </a:lnTo>
                      <a:cubicBezTo>
                        <a:pt x="9925" y="298286"/>
                        <a:pt x="8938" y="303573"/>
                        <a:pt x="11596" y="307447"/>
                      </a:cubicBezTo>
                      <a:cubicBezTo>
                        <a:pt x="13237" y="309847"/>
                        <a:pt x="15895" y="311138"/>
                        <a:pt x="18600" y="311138"/>
                      </a:cubicBezTo>
                      <a:cubicBezTo>
                        <a:pt x="20255" y="311138"/>
                        <a:pt x="21942" y="310652"/>
                        <a:pt x="23400" y="309650"/>
                      </a:cubicBezTo>
                      <a:lnTo>
                        <a:pt x="44668" y="295020"/>
                      </a:lnTo>
                      <a:lnTo>
                        <a:pt x="58341" y="313311"/>
                      </a:lnTo>
                      <a:cubicBezTo>
                        <a:pt x="61394" y="317397"/>
                        <a:pt x="66180" y="319691"/>
                        <a:pt x="71117" y="319691"/>
                      </a:cubicBezTo>
                      <a:cubicBezTo>
                        <a:pt x="72651" y="319691"/>
                        <a:pt x="74216" y="319463"/>
                        <a:pt x="75735" y="319008"/>
                      </a:cubicBezTo>
                      <a:lnTo>
                        <a:pt x="95469" y="313007"/>
                      </a:lnTo>
                      <a:lnTo>
                        <a:pt x="95469" y="397320"/>
                      </a:lnTo>
                      <a:cubicBezTo>
                        <a:pt x="95469" y="402014"/>
                        <a:pt x="99267" y="405812"/>
                        <a:pt x="103961" y="405812"/>
                      </a:cubicBezTo>
                      <a:cubicBezTo>
                        <a:pt x="108655" y="405812"/>
                        <a:pt x="112453" y="402014"/>
                        <a:pt x="112453" y="397320"/>
                      </a:cubicBezTo>
                      <a:lnTo>
                        <a:pt x="112453" y="313007"/>
                      </a:lnTo>
                      <a:lnTo>
                        <a:pt x="132187" y="319008"/>
                      </a:lnTo>
                      <a:cubicBezTo>
                        <a:pt x="133706" y="319479"/>
                        <a:pt x="135256" y="319691"/>
                        <a:pt x="136790" y="319691"/>
                      </a:cubicBezTo>
                      <a:cubicBezTo>
                        <a:pt x="141727" y="319691"/>
                        <a:pt x="146528" y="317382"/>
                        <a:pt x="149566" y="313311"/>
                      </a:cubicBezTo>
                      <a:lnTo>
                        <a:pt x="163238" y="295020"/>
                      </a:lnTo>
                      <a:lnTo>
                        <a:pt x="172946" y="301659"/>
                      </a:lnTo>
                      <a:close/>
                      <a:moveTo>
                        <a:pt x="177199" y="172774"/>
                      </a:moveTo>
                      <a:lnTo>
                        <a:pt x="177199" y="149834"/>
                      </a:lnTo>
                      <a:cubicBezTo>
                        <a:pt x="183322" y="150077"/>
                        <a:pt x="188229" y="155121"/>
                        <a:pt x="188229" y="161304"/>
                      </a:cubicBezTo>
                      <a:cubicBezTo>
                        <a:pt x="188229" y="167472"/>
                        <a:pt x="183322" y="172515"/>
                        <a:pt x="177199" y="172774"/>
                      </a:cubicBezTo>
                      <a:lnTo>
                        <a:pt x="177199" y="172774"/>
                      </a:lnTo>
                      <a:close/>
                      <a:moveTo>
                        <a:pt x="19754" y="161289"/>
                      </a:moveTo>
                      <a:cubicBezTo>
                        <a:pt x="19754" y="155106"/>
                        <a:pt x="24661" y="150062"/>
                        <a:pt x="30783" y="149819"/>
                      </a:cubicBezTo>
                      <a:lnTo>
                        <a:pt x="30783" y="172758"/>
                      </a:lnTo>
                      <a:cubicBezTo>
                        <a:pt x="24661" y="172515"/>
                        <a:pt x="19754" y="167472"/>
                        <a:pt x="19754" y="161289"/>
                      </a:cubicBezTo>
                      <a:lnTo>
                        <a:pt x="19754" y="161289"/>
                      </a:lnTo>
                      <a:close/>
                      <a:moveTo>
                        <a:pt x="37103" y="102665"/>
                      </a:moveTo>
                      <a:cubicBezTo>
                        <a:pt x="33092" y="105916"/>
                        <a:pt x="30783" y="110731"/>
                        <a:pt x="30783" y="115896"/>
                      </a:cubicBezTo>
                      <a:lnTo>
                        <a:pt x="30783" y="132820"/>
                      </a:lnTo>
                      <a:cubicBezTo>
                        <a:pt x="28854" y="132850"/>
                        <a:pt x="26985" y="133078"/>
                        <a:pt x="25162" y="133473"/>
                      </a:cubicBezTo>
                      <a:lnTo>
                        <a:pt x="22033" y="127366"/>
                      </a:lnTo>
                      <a:cubicBezTo>
                        <a:pt x="18417" y="120317"/>
                        <a:pt x="17673" y="112250"/>
                        <a:pt x="19921" y="104655"/>
                      </a:cubicBezTo>
                      <a:lnTo>
                        <a:pt x="20939" y="101191"/>
                      </a:lnTo>
                      <a:cubicBezTo>
                        <a:pt x="21349" y="99793"/>
                        <a:pt x="21395" y="98320"/>
                        <a:pt x="21076" y="96907"/>
                      </a:cubicBezTo>
                      <a:lnTo>
                        <a:pt x="17749" y="82278"/>
                      </a:lnTo>
                      <a:cubicBezTo>
                        <a:pt x="15288" y="71476"/>
                        <a:pt x="18873" y="60143"/>
                        <a:pt x="27092" y="52700"/>
                      </a:cubicBezTo>
                      <a:lnTo>
                        <a:pt x="32378" y="47914"/>
                      </a:lnTo>
                      <a:cubicBezTo>
                        <a:pt x="33244" y="47124"/>
                        <a:pt x="33958" y="46167"/>
                        <a:pt x="34429" y="45089"/>
                      </a:cubicBezTo>
                      <a:cubicBezTo>
                        <a:pt x="39625" y="33482"/>
                        <a:pt x="51170" y="26373"/>
                        <a:pt x="63901" y="26965"/>
                      </a:cubicBezTo>
                      <a:lnTo>
                        <a:pt x="69537" y="27238"/>
                      </a:lnTo>
                      <a:cubicBezTo>
                        <a:pt x="70752" y="27299"/>
                        <a:pt x="71952" y="27087"/>
                        <a:pt x="73092" y="26646"/>
                      </a:cubicBezTo>
                      <a:lnTo>
                        <a:pt x="91792" y="19172"/>
                      </a:lnTo>
                      <a:cubicBezTo>
                        <a:pt x="99145" y="16240"/>
                        <a:pt x="107242" y="16240"/>
                        <a:pt x="114595" y="19172"/>
                      </a:cubicBezTo>
                      <a:lnTo>
                        <a:pt x="133296" y="26646"/>
                      </a:lnTo>
                      <a:cubicBezTo>
                        <a:pt x="134420" y="27102"/>
                        <a:pt x="135635" y="27299"/>
                        <a:pt x="136851" y="27238"/>
                      </a:cubicBezTo>
                      <a:lnTo>
                        <a:pt x="142487" y="26965"/>
                      </a:lnTo>
                      <a:cubicBezTo>
                        <a:pt x="155187" y="26373"/>
                        <a:pt x="166763" y="33482"/>
                        <a:pt x="171958" y="45089"/>
                      </a:cubicBezTo>
                      <a:cubicBezTo>
                        <a:pt x="172445" y="46167"/>
                        <a:pt x="173143" y="47124"/>
                        <a:pt x="174009" y="47914"/>
                      </a:cubicBezTo>
                      <a:lnTo>
                        <a:pt x="179296" y="52700"/>
                      </a:lnTo>
                      <a:cubicBezTo>
                        <a:pt x="187515" y="60128"/>
                        <a:pt x="191085" y="71476"/>
                        <a:pt x="188639" y="82278"/>
                      </a:cubicBezTo>
                      <a:lnTo>
                        <a:pt x="185312" y="96907"/>
                      </a:lnTo>
                      <a:cubicBezTo>
                        <a:pt x="184993" y="98320"/>
                        <a:pt x="185038" y="99809"/>
                        <a:pt x="185448" y="101191"/>
                      </a:cubicBezTo>
                      <a:lnTo>
                        <a:pt x="186482" y="104655"/>
                      </a:lnTo>
                      <a:cubicBezTo>
                        <a:pt x="188730" y="112250"/>
                        <a:pt x="187970" y="120302"/>
                        <a:pt x="184370" y="127351"/>
                      </a:cubicBezTo>
                      <a:lnTo>
                        <a:pt x="181392" y="133184"/>
                      </a:lnTo>
                      <a:cubicBezTo>
                        <a:pt x="180040" y="132957"/>
                        <a:pt x="178658" y="132835"/>
                        <a:pt x="177260" y="132820"/>
                      </a:cubicBezTo>
                      <a:lnTo>
                        <a:pt x="177260" y="117492"/>
                      </a:lnTo>
                      <a:cubicBezTo>
                        <a:pt x="177260" y="112372"/>
                        <a:pt x="174997" y="107587"/>
                        <a:pt x="171032" y="104336"/>
                      </a:cubicBezTo>
                      <a:cubicBezTo>
                        <a:pt x="167067" y="101085"/>
                        <a:pt x="161917" y="99809"/>
                        <a:pt x="156904" y="100811"/>
                      </a:cubicBezTo>
                      <a:lnTo>
                        <a:pt x="154215" y="101358"/>
                      </a:lnTo>
                      <a:cubicBezTo>
                        <a:pt x="147834" y="102634"/>
                        <a:pt x="141302" y="101404"/>
                        <a:pt x="135818" y="97910"/>
                      </a:cubicBezTo>
                      <a:cubicBezTo>
                        <a:pt x="130060" y="94233"/>
                        <a:pt x="122844" y="94097"/>
                        <a:pt x="116950" y="97575"/>
                      </a:cubicBezTo>
                      <a:lnTo>
                        <a:pt x="114944" y="98776"/>
                      </a:lnTo>
                      <a:cubicBezTo>
                        <a:pt x="108215" y="102756"/>
                        <a:pt x="99859" y="102756"/>
                        <a:pt x="93145" y="98776"/>
                      </a:cubicBezTo>
                      <a:lnTo>
                        <a:pt x="90547" y="97241"/>
                      </a:lnTo>
                      <a:cubicBezTo>
                        <a:pt x="85275" y="94127"/>
                        <a:pt x="78849" y="93884"/>
                        <a:pt x="73365" y="96618"/>
                      </a:cubicBezTo>
                      <a:lnTo>
                        <a:pt x="70874" y="97864"/>
                      </a:lnTo>
                      <a:cubicBezTo>
                        <a:pt x="65815" y="100386"/>
                        <a:pt x="59966" y="101115"/>
                        <a:pt x="54452" y="99930"/>
                      </a:cubicBezTo>
                      <a:lnTo>
                        <a:pt x="51444" y="99277"/>
                      </a:lnTo>
                      <a:cubicBezTo>
                        <a:pt x="46339" y="98183"/>
                        <a:pt x="41129" y="99414"/>
                        <a:pt x="37103" y="102665"/>
                      </a:cubicBezTo>
                      <a:lnTo>
                        <a:pt x="37103" y="102665"/>
                      </a:lnTo>
                      <a:close/>
                      <a:moveTo>
                        <a:pt x="47783" y="177605"/>
                      </a:moveTo>
                      <a:lnTo>
                        <a:pt x="47798" y="115866"/>
                      </a:lnTo>
                      <a:lnTo>
                        <a:pt x="50806" y="116519"/>
                      </a:lnTo>
                      <a:cubicBezTo>
                        <a:pt x="60088" y="118525"/>
                        <a:pt x="69886" y="117294"/>
                        <a:pt x="78378" y="113056"/>
                      </a:cubicBezTo>
                      <a:lnTo>
                        <a:pt x="80870" y="111810"/>
                      </a:lnTo>
                      <a:cubicBezTo>
                        <a:pt x="81174" y="111658"/>
                        <a:pt x="81538" y="111673"/>
                        <a:pt x="81842" y="111840"/>
                      </a:cubicBezTo>
                      <a:lnTo>
                        <a:pt x="84440" y="113375"/>
                      </a:lnTo>
                      <a:cubicBezTo>
                        <a:pt x="96502" y="120515"/>
                        <a:pt x="111481" y="120515"/>
                        <a:pt x="123543" y="113375"/>
                      </a:cubicBezTo>
                      <a:lnTo>
                        <a:pt x="125548" y="112175"/>
                      </a:lnTo>
                      <a:cubicBezTo>
                        <a:pt x="125882" y="111977"/>
                        <a:pt x="126293" y="111977"/>
                        <a:pt x="126612" y="112190"/>
                      </a:cubicBezTo>
                      <a:cubicBezTo>
                        <a:pt x="135818" y="118084"/>
                        <a:pt x="146786" y="120135"/>
                        <a:pt x="157496" y="117993"/>
                      </a:cubicBezTo>
                      <a:lnTo>
                        <a:pt x="160200" y="117446"/>
                      </a:lnTo>
                      <a:cubicBezTo>
                        <a:pt x="160200" y="117446"/>
                        <a:pt x="160200" y="117461"/>
                        <a:pt x="160200" y="117476"/>
                      </a:cubicBezTo>
                      <a:lnTo>
                        <a:pt x="160200" y="177589"/>
                      </a:lnTo>
                      <a:cubicBezTo>
                        <a:pt x="160200" y="208580"/>
                        <a:pt x="134982" y="233798"/>
                        <a:pt x="103991" y="233798"/>
                      </a:cubicBezTo>
                      <a:cubicBezTo>
                        <a:pt x="73001" y="233829"/>
                        <a:pt x="47783" y="208611"/>
                        <a:pt x="47783" y="177605"/>
                      </a:cubicBezTo>
                      <a:lnTo>
                        <a:pt x="47783" y="177605"/>
                      </a:lnTo>
                      <a:close/>
                      <a:moveTo>
                        <a:pt x="103991" y="250813"/>
                      </a:moveTo>
                      <a:cubicBezTo>
                        <a:pt x="113167" y="250813"/>
                        <a:pt x="121933" y="249096"/>
                        <a:pt x="130030" y="246012"/>
                      </a:cubicBezTo>
                      <a:lnTo>
                        <a:pt x="130030" y="255674"/>
                      </a:lnTo>
                      <a:lnTo>
                        <a:pt x="103991" y="268435"/>
                      </a:lnTo>
                      <a:lnTo>
                        <a:pt x="77953" y="255674"/>
                      </a:lnTo>
                      <a:lnTo>
                        <a:pt x="77953" y="246012"/>
                      </a:lnTo>
                      <a:cubicBezTo>
                        <a:pt x="86050" y="249111"/>
                        <a:pt x="94831" y="250813"/>
                        <a:pt x="103991" y="250813"/>
                      </a:cubicBezTo>
                      <a:lnTo>
                        <a:pt x="103991" y="250813"/>
                      </a:lnTo>
                      <a:close/>
                      <a:moveTo>
                        <a:pt x="71527" y="302525"/>
                      </a:moveTo>
                      <a:lnTo>
                        <a:pt x="54360" y="279570"/>
                      </a:lnTo>
                      <a:lnTo>
                        <a:pt x="66711" y="269088"/>
                      </a:lnTo>
                      <a:lnTo>
                        <a:pt x="95499" y="283201"/>
                      </a:lnTo>
                      <a:lnTo>
                        <a:pt x="95499" y="295233"/>
                      </a:lnTo>
                      <a:lnTo>
                        <a:pt x="71527" y="302525"/>
                      </a:lnTo>
                      <a:close/>
                      <a:moveTo>
                        <a:pt x="136456" y="302525"/>
                      </a:moveTo>
                      <a:lnTo>
                        <a:pt x="112483" y="295233"/>
                      </a:lnTo>
                      <a:lnTo>
                        <a:pt x="112483" y="283201"/>
                      </a:lnTo>
                      <a:lnTo>
                        <a:pt x="141271" y="269088"/>
                      </a:lnTo>
                      <a:lnTo>
                        <a:pt x="153622" y="279570"/>
                      </a:lnTo>
                      <a:lnTo>
                        <a:pt x="136456" y="302525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151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6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61" name="任意多边形: 形状 560"/>
              <p:cNvSpPr/>
              <p:nvPr/>
            </p:nvSpPr>
            <p:spPr>
              <a:xfrm>
                <a:off x="945326" y="2871445"/>
                <a:ext cx="16984" cy="51150"/>
              </a:xfrm>
              <a:custGeom>
                <a:avLst/>
                <a:gdLst>
                  <a:gd name="connsiteX0" fmla="*/ 16984 w 16984"/>
                  <a:gd name="connsiteY0" fmla="*/ 42658 h 51150"/>
                  <a:gd name="connsiteX1" fmla="*/ 16984 w 16984"/>
                  <a:gd name="connsiteY1" fmla="*/ 8492 h 51150"/>
                  <a:gd name="connsiteX2" fmla="*/ 8492 w 16984"/>
                  <a:gd name="connsiteY2" fmla="*/ 0 h 51150"/>
                  <a:gd name="connsiteX3" fmla="*/ 0 w 16984"/>
                  <a:gd name="connsiteY3" fmla="*/ 8492 h 51150"/>
                  <a:gd name="connsiteX4" fmla="*/ 0 w 16984"/>
                  <a:gd name="connsiteY4" fmla="*/ 42658 h 51150"/>
                  <a:gd name="connsiteX5" fmla="*/ 8492 w 16984"/>
                  <a:gd name="connsiteY5" fmla="*/ 51150 h 51150"/>
                  <a:gd name="connsiteX6" fmla="*/ 16984 w 16984"/>
                  <a:gd name="connsiteY6" fmla="*/ 42658 h 51150"/>
                  <a:gd name="connsiteX7" fmla="*/ 16984 w 16984"/>
                  <a:gd name="connsiteY7" fmla="*/ 42658 h 5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84" h="51150">
                    <a:moveTo>
                      <a:pt x="16984" y="42658"/>
                    </a:moveTo>
                    <a:lnTo>
                      <a:pt x="16984" y="8492"/>
                    </a:lnTo>
                    <a:cubicBezTo>
                      <a:pt x="16984" y="3798"/>
                      <a:pt x="13186" y="0"/>
                      <a:pt x="8492" y="0"/>
                    </a:cubicBezTo>
                    <a:cubicBezTo>
                      <a:pt x="3798" y="0"/>
                      <a:pt x="0" y="3798"/>
                      <a:pt x="0" y="8492"/>
                    </a:cubicBezTo>
                    <a:lnTo>
                      <a:pt x="0" y="42658"/>
                    </a:lnTo>
                    <a:cubicBezTo>
                      <a:pt x="0" y="47352"/>
                      <a:pt x="3798" y="51150"/>
                      <a:pt x="8492" y="51150"/>
                    </a:cubicBezTo>
                    <a:cubicBezTo>
                      <a:pt x="13171" y="51150"/>
                      <a:pt x="16984" y="47337"/>
                      <a:pt x="16984" y="42658"/>
                    </a:cubicBezTo>
                    <a:lnTo>
                      <a:pt x="16984" y="4265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62" name="任意多边形: 形状 561"/>
              <p:cNvSpPr/>
              <p:nvPr/>
            </p:nvSpPr>
            <p:spPr>
              <a:xfrm>
                <a:off x="1102756" y="2871445"/>
                <a:ext cx="16984" cy="51150"/>
              </a:xfrm>
              <a:custGeom>
                <a:avLst/>
                <a:gdLst>
                  <a:gd name="connsiteX0" fmla="*/ 0 w 16984"/>
                  <a:gd name="connsiteY0" fmla="*/ 8492 h 51150"/>
                  <a:gd name="connsiteX1" fmla="*/ 0 w 16984"/>
                  <a:gd name="connsiteY1" fmla="*/ 42658 h 51150"/>
                  <a:gd name="connsiteX2" fmla="*/ 8492 w 16984"/>
                  <a:gd name="connsiteY2" fmla="*/ 51150 h 51150"/>
                  <a:gd name="connsiteX3" fmla="*/ 16984 w 16984"/>
                  <a:gd name="connsiteY3" fmla="*/ 42658 h 51150"/>
                  <a:gd name="connsiteX4" fmla="*/ 16984 w 16984"/>
                  <a:gd name="connsiteY4" fmla="*/ 8492 h 51150"/>
                  <a:gd name="connsiteX5" fmla="*/ 8492 w 16984"/>
                  <a:gd name="connsiteY5" fmla="*/ 0 h 51150"/>
                  <a:gd name="connsiteX6" fmla="*/ 0 w 16984"/>
                  <a:gd name="connsiteY6" fmla="*/ 8492 h 51150"/>
                  <a:gd name="connsiteX7" fmla="*/ 0 w 16984"/>
                  <a:gd name="connsiteY7" fmla="*/ 8492 h 5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84" h="51150">
                    <a:moveTo>
                      <a:pt x="0" y="8492"/>
                    </a:moveTo>
                    <a:lnTo>
                      <a:pt x="0" y="42658"/>
                    </a:lnTo>
                    <a:cubicBezTo>
                      <a:pt x="0" y="47352"/>
                      <a:pt x="3798" y="51150"/>
                      <a:pt x="8492" y="51150"/>
                    </a:cubicBezTo>
                    <a:cubicBezTo>
                      <a:pt x="13186" y="51150"/>
                      <a:pt x="16984" y="47352"/>
                      <a:pt x="16984" y="42658"/>
                    </a:cubicBezTo>
                    <a:lnTo>
                      <a:pt x="16984" y="8492"/>
                    </a:lnTo>
                    <a:cubicBezTo>
                      <a:pt x="16984" y="3798"/>
                      <a:pt x="13186" y="0"/>
                      <a:pt x="8492" y="0"/>
                    </a:cubicBezTo>
                    <a:cubicBezTo>
                      <a:pt x="3798" y="0"/>
                      <a:pt x="0" y="3798"/>
                      <a:pt x="0" y="8492"/>
                    </a:cubicBezTo>
                    <a:lnTo>
                      <a:pt x="0" y="849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63" name="任意多边形: 形状 562"/>
              <p:cNvSpPr/>
              <p:nvPr/>
            </p:nvSpPr>
            <p:spPr>
              <a:xfrm>
                <a:off x="914055" y="2937069"/>
                <a:ext cx="109104" cy="148318"/>
              </a:xfrm>
              <a:custGeom>
                <a:avLst/>
                <a:gdLst>
                  <a:gd name="connsiteX0" fmla="*/ 100271 w 109104"/>
                  <a:gd name="connsiteY0" fmla="*/ 121202 h 148318"/>
                  <a:gd name="connsiteX1" fmla="*/ 80325 w 109104"/>
                  <a:gd name="connsiteY1" fmla="*/ 64051 h 148318"/>
                  <a:gd name="connsiteX2" fmla="*/ 94286 w 109104"/>
                  <a:gd name="connsiteY2" fmla="*/ 64051 h 148318"/>
                  <a:gd name="connsiteX3" fmla="*/ 104859 w 109104"/>
                  <a:gd name="connsiteY3" fmla="*/ 56972 h 148318"/>
                  <a:gd name="connsiteX4" fmla="*/ 102352 w 109104"/>
                  <a:gd name="connsiteY4" fmla="*/ 44500 h 148318"/>
                  <a:gd name="connsiteX5" fmla="*/ 60940 w 109104"/>
                  <a:gd name="connsiteY5" fmla="*/ 3316 h 148318"/>
                  <a:gd name="connsiteX6" fmla="*/ 44807 w 109104"/>
                  <a:gd name="connsiteY6" fmla="*/ 3316 h 148318"/>
                  <a:gd name="connsiteX7" fmla="*/ 3379 w 109104"/>
                  <a:gd name="connsiteY7" fmla="*/ 44500 h 148318"/>
                  <a:gd name="connsiteX8" fmla="*/ 873 w 109104"/>
                  <a:gd name="connsiteY8" fmla="*/ 56972 h 148318"/>
                  <a:gd name="connsiteX9" fmla="*/ 11446 w 109104"/>
                  <a:gd name="connsiteY9" fmla="*/ 64051 h 148318"/>
                  <a:gd name="connsiteX10" fmla="*/ 25544 w 109104"/>
                  <a:gd name="connsiteY10" fmla="*/ 64051 h 148318"/>
                  <a:gd name="connsiteX11" fmla="*/ 74202 w 109104"/>
                  <a:gd name="connsiteY11" fmla="*/ 138247 h 148318"/>
                  <a:gd name="connsiteX12" fmla="*/ 92797 w 109104"/>
                  <a:gd name="connsiteY12" fmla="*/ 147195 h 148318"/>
                  <a:gd name="connsiteX13" fmla="*/ 97734 w 109104"/>
                  <a:gd name="connsiteY13" fmla="*/ 148319 h 148318"/>
                  <a:gd name="connsiteX14" fmla="*/ 106469 w 109104"/>
                  <a:gd name="connsiteY14" fmla="*/ 144217 h 148318"/>
                  <a:gd name="connsiteX15" fmla="*/ 106910 w 109104"/>
                  <a:gd name="connsiteY15" fmla="*/ 130241 h 148318"/>
                  <a:gd name="connsiteX16" fmla="*/ 100271 w 109104"/>
                  <a:gd name="connsiteY16" fmla="*/ 121202 h 148318"/>
                  <a:gd name="connsiteX17" fmla="*/ 42482 w 109104"/>
                  <a:gd name="connsiteY17" fmla="*/ 60694 h 148318"/>
                  <a:gd name="connsiteX18" fmla="*/ 42482 w 109104"/>
                  <a:gd name="connsiteY18" fmla="*/ 55559 h 148318"/>
                  <a:gd name="connsiteX19" fmla="*/ 33990 w 109104"/>
                  <a:gd name="connsiteY19" fmla="*/ 47067 h 148318"/>
                  <a:gd name="connsiteX20" fmla="*/ 24906 w 109104"/>
                  <a:gd name="connsiteY20" fmla="*/ 47067 h 148318"/>
                  <a:gd name="connsiteX21" fmla="*/ 52873 w 109104"/>
                  <a:gd name="connsiteY21" fmla="*/ 19267 h 148318"/>
                  <a:gd name="connsiteX22" fmla="*/ 80841 w 109104"/>
                  <a:gd name="connsiteY22" fmla="*/ 47067 h 148318"/>
                  <a:gd name="connsiteX23" fmla="*/ 71741 w 109104"/>
                  <a:gd name="connsiteY23" fmla="*/ 47067 h 148318"/>
                  <a:gd name="connsiteX24" fmla="*/ 63249 w 109104"/>
                  <a:gd name="connsiteY24" fmla="*/ 55559 h 148318"/>
                  <a:gd name="connsiteX25" fmla="*/ 63249 w 109104"/>
                  <a:gd name="connsiteY25" fmla="*/ 59950 h 148318"/>
                  <a:gd name="connsiteX26" fmla="*/ 80720 w 109104"/>
                  <a:gd name="connsiteY26" fmla="*/ 122509 h 148318"/>
                  <a:gd name="connsiteX27" fmla="*/ 42482 w 109104"/>
                  <a:gd name="connsiteY27" fmla="*/ 60694 h 148318"/>
                  <a:gd name="connsiteX28" fmla="*/ 42482 w 109104"/>
                  <a:gd name="connsiteY28" fmla="*/ 60694 h 148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9104" h="148318">
                    <a:moveTo>
                      <a:pt x="100271" y="121202"/>
                    </a:moveTo>
                    <a:cubicBezTo>
                      <a:pt x="87981" y="104415"/>
                      <a:pt x="81130" y="84742"/>
                      <a:pt x="80325" y="64051"/>
                    </a:cubicBezTo>
                    <a:lnTo>
                      <a:pt x="94286" y="64051"/>
                    </a:lnTo>
                    <a:cubicBezTo>
                      <a:pt x="98934" y="64051"/>
                      <a:pt x="103082" y="61271"/>
                      <a:pt x="104859" y="56972"/>
                    </a:cubicBezTo>
                    <a:cubicBezTo>
                      <a:pt x="106636" y="52673"/>
                      <a:pt x="105649" y="47781"/>
                      <a:pt x="102352" y="44500"/>
                    </a:cubicBezTo>
                    <a:lnTo>
                      <a:pt x="60940" y="3316"/>
                    </a:lnTo>
                    <a:cubicBezTo>
                      <a:pt x="56489" y="-1105"/>
                      <a:pt x="49258" y="-1105"/>
                      <a:pt x="44807" y="3316"/>
                    </a:cubicBezTo>
                    <a:lnTo>
                      <a:pt x="3379" y="44500"/>
                    </a:lnTo>
                    <a:cubicBezTo>
                      <a:pt x="83" y="47781"/>
                      <a:pt x="-905" y="52673"/>
                      <a:pt x="873" y="56972"/>
                    </a:cubicBezTo>
                    <a:cubicBezTo>
                      <a:pt x="2650" y="61271"/>
                      <a:pt x="6797" y="64051"/>
                      <a:pt x="11446" y="64051"/>
                    </a:cubicBezTo>
                    <a:lnTo>
                      <a:pt x="25544" y="64051"/>
                    </a:lnTo>
                    <a:cubicBezTo>
                      <a:pt x="26790" y="95604"/>
                      <a:pt x="45612" y="124468"/>
                      <a:pt x="74202" y="138247"/>
                    </a:cubicBezTo>
                    <a:lnTo>
                      <a:pt x="92797" y="147195"/>
                    </a:lnTo>
                    <a:cubicBezTo>
                      <a:pt x="94377" y="147954"/>
                      <a:pt x="96063" y="148319"/>
                      <a:pt x="97734" y="148319"/>
                    </a:cubicBezTo>
                    <a:cubicBezTo>
                      <a:pt x="101031" y="148319"/>
                      <a:pt x="104251" y="146891"/>
                      <a:pt x="106469" y="144217"/>
                    </a:cubicBezTo>
                    <a:cubicBezTo>
                      <a:pt x="109811" y="140207"/>
                      <a:pt x="109994" y="134464"/>
                      <a:pt x="106910" y="130241"/>
                    </a:cubicBezTo>
                    <a:lnTo>
                      <a:pt x="100271" y="121202"/>
                    </a:lnTo>
                    <a:close/>
                    <a:moveTo>
                      <a:pt x="42482" y="60694"/>
                    </a:moveTo>
                    <a:lnTo>
                      <a:pt x="42482" y="55559"/>
                    </a:lnTo>
                    <a:cubicBezTo>
                      <a:pt x="42482" y="50865"/>
                      <a:pt x="38685" y="47067"/>
                      <a:pt x="33990" y="47067"/>
                    </a:cubicBezTo>
                    <a:lnTo>
                      <a:pt x="24906" y="47067"/>
                    </a:lnTo>
                    <a:lnTo>
                      <a:pt x="52873" y="19267"/>
                    </a:lnTo>
                    <a:lnTo>
                      <a:pt x="80841" y="47067"/>
                    </a:lnTo>
                    <a:lnTo>
                      <a:pt x="71741" y="47067"/>
                    </a:lnTo>
                    <a:cubicBezTo>
                      <a:pt x="67047" y="47067"/>
                      <a:pt x="63249" y="50865"/>
                      <a:pt x="63249" y="55559"/>
                    </a:cubicBezTo>
                    <a:lnTo>
                      <a:pt x="63249" y="59950"/>
                    </a:lnTo>
                    <a:cubicBezTo>
                      <a:pt x="63249" y="82251"/>
                      <a:pt x="69265" y="103671"/>
                      <a:pt x="80720" y="122509"/>
                    </a:cubicBezTo>
                    <a:cubicBezTo>
                      <a:pt x="57461" y="110902"/>
                      <a:pt x="42482" y="86748"/>
                      <a:pt x="42482" y="60694"/>
                    </a:cubicBezTo>
                    <a:lnTo>
                      <a:pt x="42482" y="6069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64" name="任意多边形: 形状 563"/>
              <p:cNvSpPr/>
              <p:nvPr/>
            </p:nvSpPr>
            <p:spPr>
              <a:xfrm>
                <a:off x="1211163" y="2536345"/>
                <a:ext cx="109096" cy="148319"/>
              </a:xfrm>
              <a:custGeom>
                <a:avLst/>
                <a:gdLst>
                  <a:gd name="connsiteX0" fmla="*/ 8826 w 109096"/>
                  <a:gd name="connsiteY0" fmla="*/ 27122 h 148319"/>
                  <a:gd name="connsiteX1" fmla="*/ 28787 w 109096"/>
                  <a:gd name="connsiteY1" fmla="*/ 84272 h 148319"/>
                  <a:gd name="connsiteX2" fmla="*/ 14826 w 109096"/>
                  <a:gd name="connsiteY2" fmla="*/ 84272 h 148319"/>
                  <a:gd name="connsiteX3" fmla="*/ 4253 w 109096"/>
                  <a:gd name="connsiteY3" fmla="*/ 91351 h 148319"/>
                  <a:gd name="connsiteX4" fmla="*/ 6760 w 109096"/>
                  <a:gd name="connsiteY4" fmla="*/ 103824 h 148319"/>
                  <a:gd name="connsiteX5" fmla="*/ 48172 w 109096"/>
                  <a:gd name="connsiteY5" fmla="*/ 145008 h 148319"/>
                  <a:gd name="connsiteX6" fmla="*/ 56239 w 109096"/>
                  <a:gd name="connsiteY6" fmla="*/ 148320 h 148319"/>
                  <a:gd name="connsiteX7" fmla="*/ 64305 w 109096"/>
                  <a:gd name="connsiteY7" fmla="*/ 145008 h 148319"/>
                  <a:gd name="connsiteX8" fmla="*/ 105717 w 109096"/>
                  <a:gd name="connsiteY8" fmla="*/ 103824 h 148319"/>
                  <a:gd name="connsiteX9" fmla="*/ 108224 w 109096"/>
                  <a:gd name="connsiteY9" fmla="*/ 91351 h 148319"/>
                  <a:gd name="connsiteX10" fmla="*/ 97651 w 109096"/>
                  <a:gd name="connsiteY10" fmla="*/ 84272 h 148319"/>
                  <a:gd name="connsiteX11" fmla="*/ 83538 w 109096"/>
                  <a:gd name="connsiteY11" fmla="*/ 84272 h 148319"/>
                  <a:gd name="connsiteX12" fmla="*/ 81578 w 109096"/>
                  <a:gd name="connsiteY12" fmla="*/ 69081 h 148319"/>
                  <a:gd name="connsiteX13" fmla="*/ 71461 w 109096"/>
                  <a:gd name="connsiteY13" fmla="*/ 62624 h 148319"/>
                  <a:gd name="connsiteX14" fmla="*/ 64989 w 109096"/>
                  <a:gd name="connsiteY14" fmla="*/ 72742 h 148319"/>
                  <a:gd name="connsiteX15" fmla="*/ 66614 w 109096"/>
                  <a:gd name="connsiteY15" fmla="*/ 87630 h 148319"/>
                  <a:gd name="connsiteX16" fmla="*/ 66614 w 109096"/>
                  <a:gd name="connsiteY16" fmla="*/ 92764 h 148319"/>
                  <a:gd name="connsiteX17" fmla="*/ 75107 w 109096"/>
                  <a:gd name="connsiteY17" fmla="*/ 101256 h 148319"/>
                  <a:gd name="connsiteX18" fmla="*/ 84176 w 109096"/>
                  <a:gd name="connsiteY18" fmla="*/ 101256 h 148319"/>
                  <a:gd name="connsiteX19" fmla="*/ 56223 w 109096"/>
                  <a:gd name="connsiteY19" fmla="*/ 129057 h 148319"/>
                  <a:gd name="connsiteX20" fmla="*/ 28256 w 109096"/>
                  <a:gd name="connsiteY20" fmla="*/ 101256 h 148319"/>
                  <a:gd name="connsiteX21" fmla="*/ 37340 w 109096"/>
                  <a:gd name="connsiteY21" fmla="*/ 101256 h 148319"/>
                  <a:gd name="connsiteX22" fmla="*/ 45832 w 109096"/>
                  <a:gd name="connsiteY22" fmla="*/ 92764 h 148319"/>
                  <a:gd name="connsiteX23" fmla="*/ 45832 w 109096"/>
                  <a:gd name="connsiteY23" fmla="*/ 88374 h 148319"/>
                  <a:gd name="connsiteX24" fmla="*/ 28362 w 109096"/>
                  <a:gd name="connsiteY24" fmla="*/ 25815 h 148319"/>
                  <a:gd name="connsiteX25" fmla="*/ 50344 w 109096"/>
                  <a:gd name="connsiteY25" fmla="*/ 43103 h 148319"/>
                  <a:gd name="connsiteX26" fmla="*/ 62315 w 109096"/>
                  <a:gd name="connsiteY26" fmla="*/ 44121 h 148319"/>
                  <a:gd name="connsiteX27" fmla="*/ 63333 w 109096"/>
                  <a:gd name="connsiteY27" fmla="*/ 32150 h 148319"/>
                  <a:gd name="connsiteX28" fmla="*/ 34879 w 109096"/>
                  <a:gd name="connsiteY28" fmla="*/ 10077 h 148319"/>
                  <a:gd name="connsiteX29" fmla="*/ 16285 w 109096"/>
                  <a:gd name="connsiteY29" fmla="*/ 1129 h 148319"/>
                  <a:gd name="connsiteX30" fmla="*/ 2628 w 109096"/>
                  <a:gd name="connsiteY30" fmla="*/ 4106 h 148319"/>
                  <a:gd name="connsiteX31" fmla="*/ 2202 w 109096"/>
                  <a:gd name="connsiteY31" fmla="*/ 18083 h 148319"/>
                  <a:gd name="connsiteX32" fmla="*/ 8826 w 109096"/>
                  <a:gd name="connsiteY32" fmla="*/ 27122 h 148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9096" h="148319">
                    <a:moveTo>
                      <a:pt x="8826" y="27122"/>
                    </a:moveTo>
                    <a:cubicBezTo>
                      <a:pt x="21116" y="43908"/>
                      <a:pt x="27982" y="63581"/>
                      <a:pt x="28787" y="84272"/>
                    </a:cubicBezTo>
                    <a:lnTo>
                      <a:pt x="14826" y="84272"/>
                    </a:lnTo>
                    <a:cubicBezTo>
                      <a:pt x="10178" y="84272"/>
                      <a:pt x="6030" y="87052"/>
                      <a:pt x="4253" y="91351"/>
                    </a:cubicBezTo>
                    <a:cubicBezTo>
                      <a:pt x="2476" y="95651"/>
                      <a:pt x="3463" y="100542"/>
                      <a:pt x="6760" y="103824"/>
                    </a:cubicBezTo>
                    <a:lnTo>
                      <a:pt x="48172" y="145008"/>
                    </a:lnTo>
                    <a:cubicBezTo>
                      <a:pt x="50390" y="147226"/>
                      <a:pt x="53322" y="148320"/>
                      <a:pt x="56239" y="148320"/>
                    </a:cubicBezTo>
                    <a:cubicBezTo>
                      <a:pt x="59155" y="148320"/>
                      <a:pt x="62072" y="147211"/>
                      <a:pt x="64305" y="145008"/>
                    </a:cubicBezTo>
                    <a:lnTo>
                      <a:pt x="105717" y="103824"/>
                    </a:lnTo>
                    <a:cubicBezTo>
                      <a:pt x="109014" y="100542"/>
                      <a:pt x="110002" y="95651"/>
                      <a:pt x="108224" y="91351"/>
                    </a:cubicBezTo>
                    <a:cubicBezTo>
                      <a:pt x="106447" y="87052"/>
                      <a:pt x="102299" y="84272"/>
                      <a:pt x="97651" y="84272"/>
                    </a:cubicBezTo>
                    <a:lnTo>
                      <a:pt x="83538" y="84272"/>
                    </a:lnTo>
                    <a:cubicBezTo>
                      <a:pt x="83340" y="79168"/>
                      <a:pt x="82687" y="74079"/>
                      <a:pt x="81578" y="69081"/>
                    </a:cubicBezTo>
                    <a:cubicBezTo>
                      <a:pt x="80575" y="64508"/>
                      <a:pt x="76033" y="61606"/>
                      <a:pt x="71461" y="62624"/>
                    </a:cubicBezTo>
                    <a:cubicBezTo>
                      <a:pt x="66873" y="63627"/>
                      <a:pt x="63986" y="68169"/>
                      <a:pt x="64989" y="72742"/>
                    </a:cubicBezTo>
                    <a:cubicBezTo>
                      <a:pt x="66068" y="77633"/>
                      <a:pt x="66614" y="82647"/>
                      <a:pt x="66614" y="87630"/>
                    </a:cubicBezTo>
                    <a:lnTo>
                      <a:pt x="66614" y="92764"/>
                    </a:lnTo>
                    <a:cubicBezTo>
                      <a:pt x="66614" y="97458"/>
                      <a:pt x="70412" y="101256"/>
                      <a:pt x="75107" y="101256"/>
                    </a:cubicBezTo>
                    <a:lnTo>
                      <a:pt x="84176" y="101256"/>
                    </a:lnTo>
                    <a:lnTo>
                      <a:pt x="56223" y="129057"/>
                    </a:lnTo>
                    <a:lnTo>
                      <a:pt x="28256" y="101256"/>
                    </a:lnTo>
                    <a:lnTo>
                      <a:pt x="37340" y="101256"/>
                    </a:lnTo>
                    <a:cubicBezTo>
                      <a:pt x="42034" y="101256"/>
                      <a:pt x="45832" y="97458"/>
                      <a:pt x="45832" y="92764"/>
                    </a:cubicBezTo>
                    <a:lnTo>
                      <a:pt x="45832" y="88374"/>
                    </a:lnTo>
                    <a:cubicBezTo>
                      <a:pt x="45832" y="66088"/>
                      <a:pt x="39816" y="44653"/>
                      <a:pt x="28362" y="25815"/>
                    </a:cubicBezTo>
                    <a:cubicBezTo>
                      <a:pt x="36839" y="30038"/>
                      <a:pt x="44237" y="35857"/>
                      <a:pt x="50344" y="43103"/>
                    </a:cubicBezTo>
                    <a:cubicBezTo>
                      <a:pt x="53367" y="46688"/>
                      <a:pt x="58730" y="47144"/>
                      <a:pt x="62315" y="44121"/>
                    </a:cubicBezTo>
                    <a:cubicBezTo>
                      <a:pt x="65900" y="41098"/>
                      <a:pt x="66356" y="35735"/>
                      <a:pt x="63333" y="32150"/>
                    </a:cubicBezTo>
                    <a:cubicBezTo>
                      <a:pt x="55464" y="22807"/>
                      <a:pt x="45893" y="15378"/>
                      <a:pt x="34879" y="10077"/>
                    </a:cubicBezTo>
                    <a:lnTo>
                      <a:pt x="16285" y="1129"/>
                    </a:lnTo>
                    <a:cubicBezTo>
                      <a:pt x="11575" y="-1135"/>
                      <a:pt x="5970" y="81"/>
                      <a:pt x="2628" y="4106"/>
                    </a:cubicBezTo>
                    <a:cubicBezTo>
                      <a:pt x="-715" y="8117"/>
                      <a:pt x="-882" y="13874"/>
                      <a:pt x="2202" y="18083"/>
                    </a:cubicBezTo>
                    <a:lnTo>
                      <a:pt x="8826" y="2712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5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00" name="组合 499"/>
            <p:cNvGrpSpPr/>
            <p:nvPr/>
          </p:nvGrpSpPr>
          <p:grpSpPr>
            <a:xfrm>
              <a:off x="1806534" y="2435845"/>
              <a:ext cx="1007502" cy="954142"/>
              <a:chOff x="2573770" y="2834685"/>
              <a:chExt cx="1333212" cy="1333212"/>
            </a:xfrm>
            <a:effectLst>
              <a:outerShdw blurRad="127000" dist="38100" dir="2700000" algn="tl" rotWithShape="0">
                <a:sysClr val="window" lastClr="FFFFFF">
                  <a:alpha val="40000"/>
                </a:sysClr>
              </a:outerShdw>
            </a:effectLst>
          </p:grpSpPr>
          <p:sp>
            <p:nvSpPr>
              <p:cNvPr id="554" name="!1"/>
              <p:cNvSpPr/>
              <p:nvPr/>
            </p:nvSpPr>
            <p:spPr>
              <a:xfrm>
                <a:off x="2573770" y="2834685"/>
                <a:ext cx="1333212" cy="1333212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00FFFF"/>
                  </a:gs>
                  <a:gs pos="0">
                    <a:srgbClr val="016D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55" name="文本框 554"/>
              <p:cNvSpPr txBox="1"/>
              <p:nvPr/>
            </p:nvSpPr>
            <p:spPr>
              <a:xfrm>
                <a:off x="2599523" y="2964025"/>
                <a:ext cx="1262784" cy="1183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Offline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实体门店零售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01" name="组合 500"/>
            <p:cNvGrpSpPr/>
            <p:nvPr/>
          </p:nvGrpSpPr>
          <p:grpSpPr>
            <a:xfrm>
              <a:off x="1806534" y="3948386"/>
              <a:ext cx="1007502" cy="1240484"/>
              <a:chOff x="2573770" y="4642523"/>
              <a:chExt cx="1333212" cy="1733314"/>
            </a:xfrm>
            <a:effectLst>
              <a:outerShdw blurRad="127000" dist="38100" dir="2700000" algn="tl" rotWithShape="0">
                <a:sysClr val="window" lastClr="FFFFFF">
                  <a:alpha val="40000"/>
                </a:sysClr>
              </a:outerShdw>
            </a:effectLst>
          </p:grpSpPr>
          <p:sp>
            <p:nvSpPr>
              <p:cNvPr id="552" name="!1"/>
              <p:cNvSpPr/>
              <p:nvPr/>
            </p:nvSpPr>
            <p:spPr>
              <a:xfrm>
                <a:off x="2573770" y="4642523"/>
                <a:ext cx="1333212" cy="1333212"/>
              </a:xfrm>
              <a:prstGeom prst="ellipse">
                <a:avLst/>
              </a:prstGeom>
              <a:gradFill flip="none" rotWithShape="1">
                <a:gsLst>
                  <a:gs pos="90000">
                    <a:srgbClr val="00FFFF"/>
                  </a:gs>
                  <a:gs pos="0">
                    <a:srgbClr val="016DF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53" name="文本框 552"/>
              <p:cNvSpPr txBox="1"/>
              <p:nvPr/>
            </p:nvSpPr>
            <p:spPr>
              <a:xfrm>
                <a:off x="2644198" y="4847462"/>
                <a:ext cx="1192358" cy="15283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 Online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电商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外卖</a:t>
                </a:r>
                <a:endPara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02" name="组合 501"/>
            <p:cNvGrpSpPr/>
            <p:nvPr/>
          </p:nvGrpSpPr>
          <p:grpSpPr>
            <a:xfrm>
              <a:off x="3765605" y="2376987"/>
              <a:ext cx="1282580" cy="2637324"/>
              <a:chOff x="4136924" y="2688261"/>
              <a:chExt cx="1420596" cy="3152216"/>
            </a:xfrm>
          </p:grpSpPr>
          <p:sp>
            <p:nvSpPr>
              <p:cNvPr id="545" name="矩形: 圆角 544"/>
              <p:cNvSpPr/>
              <p:nvPr/>
            </p:nvSpPr>
            <p:spPr>
              <a:xfrm>
                <a:off x="4136924" y="2688261"/>
                <a:ext cx="1420596" cy="3152216"/>
              </a:xfrm>
              <a:prstGeom prst="roundRect">
                <a:avLst>
                  <a:gd name="adj" fmla="val 3442"/>
                </a:avLst>
              </a:prstGeom>
              <a:gradFill flip="none" rotWithShape="1">
                <a:gsLst>
                  <a:gs pos="90000">
                    <a:srgbClr val="00FFFF">
                      <a:alpha val="20000"/>
                    </a:srgbClr>
                  </a:gs>
                  <a:gs pos="0">
                    <a:srgbClr val="016DFF">
                      <a:alpha val="2000"/>
                    </a:srgbClr>
                  </a:gs>
                </a:gsLst>
                <a:lin ang="2700000" scaled="1"/>
                <a:tileRect/>
              </a:gradFill>
              <a:ln w="6350" cap="flat" cmpd="sng" algn="ctr">
                <a:gradFill flip="none" rotWithShape="1">
                  <a:gsLst>
                    <a:gs pos="100000">
                      <a:srgbClr val="00FFFF"/>
                    </a:gs>
                    <a:gs pos="0">
                      <a:srgbClr val="016D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grpSp>
            <p:nvGrpSpPr>
              <p:cNvPr id="546" name="组合 545"/>
              <p:cNvGrpSpPr/>
              <p:nvPr/>
            </p:nvGrpSpPr>
            <p:grpSpPr>
              <a:xfrm>
                <a:off x="4288422" y="3007797"/>
                <a:ext cx="1117600" cy="2534766"/>
                <a:chOff x="4297047" y="2955297"/>
                <a:chExt cx="1117600" cy="2534766"/>
              </a:xfrm>
            </p:grpSpPr>
            <p:sp>
              <p:nvSpPr>
                <p:cNvPr id="547" name="文本框 546"/>
                <p:cNvSpPr txBox="1"/>
                <p:nvPr/>
              </p:nvSpPr>
              <p:spPr>
                <a:xfrm>
                  <a:off x="4297047" y="2955297"/>
                  <a:ext cx="1117600" cy="421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defRPr sz="2400">
                      <a:solidFill>
                        <a:prstClr val="white"/>
                      </a:solidFill>
                      <a:latin typeface="Roboto Bold"/>
                      <a:ea typeface="思源黑体 CN Bold"/>
                    </a:defRPr>
                  </a:lvl1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POS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48" name="文本框 547"/>
                <p:cNvSpPr txBox="1"/>
                <p:nvPr/>
              </p:nvSpPr>
              <p:spPr>
                <a:xfrm>
                  <a:off x="4297047" y="4011814"/>
                  <a:ext cx="1117600" cy="421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defRPr sz="2400">
                      <a:solidFill>
                        <a:prstClr val="white"/>
                      </a:solidFill>
                      <a:latin typeface="Roboto Bold"/>
                      <a:ea typeface="思源黑体 CN Bold"/>
                    </a:defRPr>
                  </a:lvl1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APP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49" name="文本框 548"/>
                <p:cNvSpPr txBox="1"/>
                <p:nvPr/>
              </p:nvSpPr>
              <p:spPr>
                <a:xfrm>
                  <a:off x="4297047" y="5068332"/>
                  <a:ext cx="1117600" cy="4217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defRPr sz="2400">
                      <a:solidFill>
                        <a:prstClr val="white"/>
                      </a:solidFill>
                      <a:latin typeface="Roboto Bold"/>
                      <a:ea typeface="思源黑体 CN Bold"/>
                    </a:defRPr>
                  </a:lvl1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S</a:t>
                  </a:r>
                  <a:r>
                    <a:rPr kumimoji="0" lang="en-US" altLang="zh-CN" sz="14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ystem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cxnSp>
              <p:nvCxnSpPr>
                <p:cNvPr id="550" name="直接连接符 549"/>
                <p:cNvCxnSpPr/>
                <p:nvPr/>
              </p:nvCxnSpPr>
              <p:spPr>
                <a:xfrm>
                  <a:off x="4550070" y="3683611"/>
                  <a:ext cx="61155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  <p:cxnSp>
              <p:nvCxnSpPr>
                <p:cNvPr id="551" name="直接连接符 550"/>
                <p:cNvCxnSpPr/>
                <p:nvPr/>
              </p:nvCxnSpPr>
              <p:spPr>
                <a:xfrm>
                  <a:off x="4550070" y="4740129"/>
                  <a:ext cx="61155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503" name="矩形: 圆角 502"/>
            <p:cNvSpPr/>
            <p:nvPr/>
          </p:nvSpPr>
          <p:spPr>
            <a:xfrm>
              <a:off x="5704300" y="2376987"/>
              <a:ext cx="1837119" cy="2637324"/>
            </a:xfrm>
            <a:prstGeom prst="roundRect">
              <a:avLst>
                <a:gd name="adj" fmla="val 3442"/>
              </a:avLst>
            </a:prstGeom>
            <a:gradFill flip="none" rotWithShape="1">
              <a:gsLst>
                <a:gs pos="90000">
                  <a:srgbClr val="00FFFF">
                    <a:alpha val="20000"/>
                  </a:srgbClr>
                </a:gs>
                <a:gs pos="0">
                  <a:srgbClr val="016DFF">
                    <a:alpha val="2000"/>
                  </a:srgbClr>
                </a:gs>
              </a:gsLst>
              <a:lin ang="2700000" scaled="1"/>
              <a:tileRect/>
            </a:gradFill>
            <a:ln w="6350" cap="flat" cmpd="sng" algn="ctr">
              <a:gradFill flip="none" rotWithShape="1">
                <a:gsLst>
                  <a:gs pos="100000">
                    <a:srgbClr val="00FFFF"/>
                  </a:gs>
                  <a:gs pos="0">
                    <a:srgbClr val="016DFF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04" name="文本框 503"/>
            <p:cNvSpPr txBox="1"/>
            <p:nvPr/>
          </p:nvSpPr>
          <p:spPr>
            <a:xfrm>
              <a:off x="5704159" y="2553948"/>
              <a:ext cx="1796516" cy="388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prstClr val="white"/>
                  </a:solidFill>
                  <a:latin typeface="Roboto Bold"/>
                  <a:ea typeface="思源黑体 CN Bold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供应链中台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505" name="组合 504"/>
            <p:cNvGrpSpPr/>
            <p:nvPr/>
          </p:nvGrpSpPr>
          <p:grpSpPr>
            <a:xfrm>
              <a:off x="5909206" y="3450078"/>
              <a:ext cx="1427308" cy="851622"/>
              <a:chOff x="6739374" y="3436466"/>
              <a:chExt cx="1766488" cy="1017886"/>
            </a:xfrm>
          </p:grpSpPr>
          <p:sp>
            <p:nvSpPr>
              <p:cNvPr id="539" name="矩形: 圆角 538"/>
              <p:cNvSpPr/>
              <p:nvPr/>
            </p:nvSpPr>
            <p:spPr>
              <a:xfrm>
                <a:off x="6739374" y="3436466"/>
                <a:ext cx="842388" cy="2757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90000">
                    <a:srgbClr val="00FFFF">
                      <a:alpha val="20000"/>
                    </a:srgbClr>
                  </a:gs>
                  <a:gs pos="0">
                    <a:srgbClr val="016DFF">
                      <a:alpha val="2000"/>
                    </a:srgbClr>
                  </a:gs>
                </a:gsLst>
                <a:lin ang="2700000" scaled="1"/>
                <a:tileRect/>
              </a:gradFill>
              <a:ln w="6350" cap="flat" cmpd="sng" algn="ctr">
                <a:gradFill flip="none" rotWithShape="1">
                  <a:gsLst>
                    <a:gs pos="100000">
                      <a:srgbClr val="00FFFF"/>
                    </a:gs>
                    <a:gs pos="0">
                      <a:srgbClr val="016D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会员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40" name="矩形: 圆角 539"/>
              <p:cNvSpPr/>
              <p:nvPr/>
            </p:nvSpPr>
            <p:spPr>
              <a:xfrm>
                <a:off x="7663474" y="4178572"/>
                <a:ext cx="842388" cy="2757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90000">
                    <a:srgbClr val="00FFFF">
                      <a:alpha val="20000"/>
                    </a:srgbClr>
                  </a:gs>
                  <a:gs pos="0">
                    <a:srgbClr val="016DFF">
                      <a:alpha val="2000"/>
                    </a:srgbClr>
                  </a:gs>
                </a:gsLst>
                <a:lin ang="2700000" scaled="1"/>
                <a:tileRect/>
              </a:gradFill>
              <a:ln w="6350" cap="flat" cmpd="sng" algn="ctr">
                <a:gradFill flip="none" rotWithShape="1">
                  <a:gsLst>
                    <a:gs pos="100000">
                      <a:srgbClr val="00FFFF"/>
                    </a:gs>
                    <a:gs pos="0">
                      <a:srgbClr val="016D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结算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41" name="矩形: 圆角 540"/>
              <p:cNvSpPr/>
              <p:nvPr/>
            </p:nvSpPr>
            <p:spPr>
              <a:xfrm>
                <a:off x="6739374" y="3807519"/>
                <a:ext cx="842388" cy="2757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90000">
                    <a:srgbClr val="00FFFF">
                      <a:alpha val="20000"/>
                    </a:srgbClr>
                  </a:gs>
                  <a:gs pos="0">
                    <a:srgbClr val="016DFF">
                      <a:alpha val="2000"/>
                    </a:srgbClr>
                  </a:gs>
                </a:gsLst>
                <a:lin ang="2700000" scaled="1"/>
                <a:tileRect/>
              </a:gradFill>
              <a:ln w="6350" cap="flat" cmpd="sng" algn="ctr">
                <a:gradFill flip="none" rotWithShape="1">
                  <a:gsLst>
                    <a:gs pos="100000">
                      <a:srgbClr val="00FFFF"/>
                    </a:gs>
                    <a:gs pos="0">
                      <a:srgbClr val="016D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商品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42" name="矩形: 圆角 541"/>
              <p:cNvSpPr/>
              <p:nvPr/>
            </p:nvSpPr>
            <p:spPr>
              <a:xfrm>
                <a:off x="6739374" y="4178572"/>
                <a:ext cx="842388" cy="2757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90000">
                    <a:srgbClr val="00FFFF">
                      <a:alpha val="20000"/>
                    </a:srgbClr>
                  </a:gs>
                  <a:gs pos="0">
                    <a:srgbClr val="016DFF">
                      <a:alpha val="2000"/>
                    </a:srgbClr>
                  </a:gs>
                </a:gsLst>
                <a:lin ang="2700000" scaled="1"/>
                <a:tileRect/>
              </a:gradFill>
              <a:ln w="6350" cap="flat" cmpd="sng" algn="ctr">
                <a:gradFill flip="none" rotWithShape="1">
                  <a:gsLst>
                    <a:gs pos="100000">
                      <a:srgbClr val="00FFFF"/>
                    </a:gs>
                    <a:gs pos="0">
                      <a:srgbClr val="016D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库存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43" name="矩形: 圆角 542"/>
              <p:cNvSpPr/>
              <p:nvPr/>
            </p:nvSpPr>
            <p:spPr>
              <a:xfrm>
                <a:off x="7663474" y="3436467"/>
                <a:ext cx="842388" cy="2757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90000">
                    <a:srgbClr val="00FFFF">
                      <a:alpha val="20000"/>
                    </a:srgbClr>
                  </a:gs>
                  <a:gs pos="0">
                    <a:srgbClr val="016DFF">
                      <a:alpha val="2000"/>
                    </a:srgbClr>
                  </a:gs>
                </a:gsLst>
                <a:lin ang="2700000" scaled="1"/>
                <a:tileRect/>
              </a:gradFill>
              <a:ln w="6350" cap="flat" cmpd="sng" algn="ctr">
                <a:gradFill flip="none" rotWithShape="1">
                  <a:gsLst>
                    <a:gs pos="100000">
                      <a:srgbClr val="00FFFF"/>
                    </a:gs>
                    <a:gs pos="0">
                      <a:srgbClr val="016D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交易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44" name="矩形: 圆角 543"/>
              <p:cNvSpPr/>
              <p:nvPr/>
            </p:nvSpPr>
            <p:spPr>
              <a:xfrm>
                <a:off x="7663474" y="3807520"/>
                <a:ext cx="842388" cy="2757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90000">
                    <a:srgbClr val="00FFFF">
                      <a:alpha val="20000"/>
                    </a:srgbClr>
                  </a:gs>
                  <a:gs pos="0">
                    <a:srgbClr val="016DFF">
                      <a:alpha val="2000"/>
                    </a:srgbClr>
                  </a:gs>
                </a:gsLst>
                <a:lin ang="2700000" scaled="1"/>
                <a:tileRect/>
              </a:gradFill>
              <a:ln w="6350" cap="flat" cmpd="sng" algn="ctr">
                <a:gradFill flip="none" rotWithShape="1">
                  <a:gsLst>
                    <a:gs pos="100000">
                      <a:srgbClr val="00FFFF"/>
                    </a:gs>
                    <a:gs pos="0">
                      <a:srgbClr val="016D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订单</a:t>
                </a: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06" name="文本框 505"/>
            <p:cNvSpPr txBox="1"/>
            <p:nvPr/>
          </p:nvSpPr>
          <p:spPr>
            <a:xfrm>
              <a:off x="5936078" y="2967059"/>
              <a:ext cx="1373563" cy="352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gradFill>
                    <a:gsLst>
                      <a:gs pos="100000">
                        <a:srgbClr val="016DFF">
                          <a:lumMod val="68000"/>
                          <a:lumOff val="32000"/>
                        </a:srgbClr>
                      </a:gs>
                      <a:gs pos="50000">
                        <a:srgbClr val="00FFFF"/>
                      </a:gs>
                    </a:gsLst>
                    <a:lin ang="2700000" scaled="1"/>
                  </a:gradFill>
                  <a:effectLst>
                    <a:reflection blurRad="50800" stA="34000" endPos="30000" dist="63500" dir="5400000" sy="-100000" algn="bl" rotWithShape="0"/>
                  </a:effectLst>
                  <a:latin typeface="思源黑体 CN Bold"/>
                  <a:ea typeface="思源黑体 CN Bold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016DFF">
                          <a:lumMod val="68000"/>
                          <a:lumOff val="32000"/>
                        </a:srgbClr>
                      </a:gs>
                      <a:gs pos="50000">
                        <a:srgbClr val="00FFFF"/>
                      </a:gs>
                    </a:gsLst>
                    <a:lin ang="2700000" scaled="1"/>
                  </a:gradFill>
                  <a:effectLst>
                    <a:reflection blurRad="50800" stA="34000" endPos="30000" dist="63500" dir="5400000" sy="-100000" algn="bl" rotWithShape="0"/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业务中台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016DFF">
                        <a:lumMod val="68000"/>
                        <a:lumOff val="32000"/>
                      </a:srgbClr>
                    </a:gs>
                    <a:gs pos="50000">
                      <a:srgbClr val="00FFFF"/>
                    </a:gs>
                  </a:gsLst>
                  <a:lin ang="2700000" scaled="1"/>
                </a:gradFill>
                <a:effectLst>
                  <a:reflection blurRad="50800" stA="34000" endPos="30000" dist="63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07" name="文本框 506"/>
            <p:cNvSpPr txBox="1"/>
            <p:nvPr/>
          </p:nvSpPr>
          <p:spPr>
            <a:xfrm>
              <a:off x="5936078" y="4501464"/>
              <a:ext cx="1373563" cy="352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400">
                  <a:gradFill>
                    <a:gsLst>
                      <a:gs pos="100000">
                        <a:srgbClr val="016DFF">
                          <a:lumMod val="68000"/>
                          <a:lumOff val="32000"/>
                        </a:srgbClr>
                      </a:gs>
                      <a:gs pos="50000">
                        <a:srgbClr val="00FFFF"/>
                      </a:gs>
                    </a:gsLst>
                    <a:lin ang="2700000" scaled="1"/>
                  </a:gradFill>
                  <a:effectLst>
                    <a:reflection blurRad="50800" stA="34000" endPos="30000" dist="63500" dir="5400000" sy="-100000" algn="bl" rotWithShape="0"/>
                  </a:effectLst>
                  <a:latin typeface="思源黑体 CN Bold"/>
                  <a:ea typeface="思源黑体 CN Bold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rgbClr val="016DFF">
                          <a:lumMod val="68000"/>
                          <a:lumOff val="32000"/>
                        </a:srgbClr>
                      </a:gs>
                      <a:gs pos="50000">
                        <a:srgbClr val="00FFFF"/>
                      </a:gs>
                    </a:gsLst>
                    <a:lin ang="2700000" scaled="1"/>
                  </a:gradFill>
                  <a:effectLst>
                    <a:reflection blurRad="50800" stA="34000" endPos="30000" dist="63500" dir="5400000" sy="-100000" algn="bl" rotWithShape="0"/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数据中台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016DFF">
                        <a:lumMod val="68000"/>
                        <a:lumOff val="32000"/>
                      </a:srgbClr>
                    </a:gs>
                    <a:gs pos="50000">
                      <a:srgbClr val="00FFFF"/>
                    </a:gs>
                  </a:gsLst>
                  <a:lin ang="2700000" scaled="1"/>
                </a:gradFill>
                <a:effectLst>
                  <a:reflection blurRad="50800" stA="34000" endPos="30000" dist="63500" dir="5400000" sy="-100000" algn="bl" rotWithShape="0"/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08" name="矩形: 圆角 507"/>
            <p:cNvSpPr/>
            <p:nvPr/>
          </p:nvSpPr>
          <p:spPr>
            <a:xfrm>
              <a:off x="8195285" y="2376987"/>
              <a:ext cx="1618409" cy="2637324"/>
            </a:xfrm>
            <a:prstGeom prst="roundRect">
              <a:avLst>
                <a:gd name="adj" fmla="val 3442"/>
              </a:avLst>
            </a:prstGeom>
            <a:gradFill flip="none" rotWithShape="1">
              <a:gsLst>
                <a:gs pos="90000">
                  <a:srgbClr val="00FFFF">
                    <a:alpha val="20000"/>
                  </a:srgbClr>
                </a:gs>
                <a:gs pos="0">
                  <a:srgbClr val="016DFF">
                    <a:alpha val="2000"/>
                  </a:srgbClr>
                </a:gs>
              </a:gsLst>
              <a:lin ang="2700000" scaled="1"/>
              <a:tileRect/>
            </a:gradFill>
            <a:ln w="6350" cap="flat" cmpd="sng" algn="ctr">
              <a:gradFill flip="none" rotWithShape="1">
                <a:gsLst>
                  <a:gs pos="100000">
                    <a:srgbClr val="00FFFF"/>
                  </a:gs>
                  <a:gs pos="0">
                    <a:srgbClr val="016DFF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09" name="文本框 508"/>
            <p:cNvSpPr txBox="1"/>
            <p:nvPr/>
          </p:nvSpPr>
          <p:spPr>
            <a:xfrm>
              <a:off x="8222594" y="2508418"/>
              <a:ext cx="1591101" cy="388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prstClr val="white"/>
                  </a:solidFill>
                  <a:latin typeface="Roboto Bold"/>
                  <a:ea typeface="思源黑体 CN Bold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业务管理系统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10" name="矩形: 圆角 509"/>
            <p:cNvSpPr/>
            <p:nvPr/>
          </p:nvSpPr>
          <p:spPr>
            <a:xfrm>
              <a:off x="8645488" y="2967059"/>
              <a:ext cx="767108" cy="2394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0000">
                  <a:srgbClr val="00FFFF">
                    <a:alpha val="20000"/>
                  </a:srgbClr>
                </a:gs>
                <a:gs pos="0">
                  <a:srgbClr val="016DFF">
                    <a:alpha val="2000"/>
                  </a:srgbClr>
                </a:gs>
              </a:gsLst>
              <a:lin ang="2700000" scaled="1"/>
              <a:tileRect/>
            </a:gradFill>
            <a:ln w="6350" cap="flat" cmpd="sng" algn="ctr">
              <a:gradFill flip="none" rotWithShape="1">
                <a:gsLst>
                  <a:gs pos="100000">
                    <a:srgbClr val="00FFFF"/>
                  </a:gs>
                  <a:gs pos="0">
                    <a:srgbClr val="016DFF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订单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11" name="矩形: 圆角 510"/>
            <p:cNvSpPr/>
            <p:nvPr/>
          </p:nvSpPr>
          <p:spPr>
            <a:xfrm>
              <a:off x="8645488" y="3290896"/>
              <a:ext cx="767108" cy="2394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0000">
                  <a:srgbClr val="00FFFF">
                    <a:alpha val="20000"/>
                  </a:srgbClr>
                </a:gs>
                <a:gs pos="0">
                  <a:srgbClr val="016DFF">
                    <a:alpha val="2000"/>
                  </a:srgbClr>
                </a:gs>
              </a:gsLst>
              <a:lin ang="2700000" scaled="1"/>
              <a:tileRect/>
            </a:gradFill>
            <a:ln w="6350" cap="flat" cmpd="sng" algn="ctr">
              <a:gradFill flip="none" rotWithShape="1">
                <a:gsLst>
                  <a:gs pos="100000">
                    <a:srgbClr val="00FFFF"/>
                  </a:gs>
                  <a:gs pos="0">
                    <a:srgbClr val="016DFF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仓储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12" name="矩形: 圆角 511"/>
            <p:cNvSpPr/>
            <p:nvPr/>
          </p:nvSpPr>
          <p:spPr>
            <a:xfrm>
              <a:off x="8645488" y="3614732"/>
              <a:ext cx="767108" cy="2394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0000">
                  <a:srgbClr val="00FFFF">
                    <a:alpha val="20000"/>
                  </a:srgbClr>
                </a:gs>
                <a:gs pos="0">
                  <a:srgbClr val="016DFF">
                    <a:alpha val="2000"/>
                  </a:srgbClr>
                </a:gs>
              </a:gsLst>
              <a:lin ang="2700000" scaled="1"/>
              <a:tileRect/>
            </a:gradFill>
            <a:ln w="6350" cap="flat" cmpd="sng" algn="ctr">
              <a:gradFill flip="none" rotWithShape="1">
                <a:gsLst>
                  <a:gs pos="100000">
                    <a:srgbClr val="00FFFF"/>
                  </a:gs>
                  <a:gs pos="0">
                    <a:srgbClr val="016DFF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运输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13" name="矩形: 圆角 512"/>
            <p:cNvSpPr/>
            <p:nvPr/>
          </p:nvSpPr>
          <p:spPr>
            <a:xfrm>
              <a:off x="8645488" y="3938569"/>
              <a:ext cx="767108" cy="2394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0000">
                  <a:srgbClr val="00FFFF">
                    <a:alpha val="20000"/>
                  </a:srgbClr>
                </a:gs>
                <a:gs pos="0">
                  <a:srgbClr val="016DFF">
                    <a:alpha val="2000"/>
                  </a:srgbClr>
                </a:gs>
              </a:gsLst>
              <a:lin ang="2700000" scaled="1"/>
              <a:tileRect/>
            </a:gradFill>
            <a:ln w="6350" cap="flat" cmpd="sng" algn="ctr">
              <a:gradFill flip="none" rotWithShape="1">
                <a:gsLst>
                  <a:gs pos="100000">
                    <a:srgbClr val="00FFFF"/>
                  </a:gs>
                  <a:gs pos="0">
                    <a:srgbClr val="016DFF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结算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14" name="矩形: 圆角 513"/>
            <p:cNvSpPr/>
            <p:nvPr/>
          </p:nvSpPr>
          <p:spPr>
            <a:xfrm>
              <a:off x="8645488" y="4262405"/>
              <a:ext cx="767108" cy="2394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0000">
                  <a:srgbClr val="00FFFF">
                    <a:alpha val="20000"/>
                  </a:srgbClr>
                </a:gs>
                <a:gs pos="0">
                  <a:srgbClr val="016DFF">
                    <a:alpha val="2000"/>
                  </a:srgbClr>
                </a:gs>
              </a:gsLst>
              <a:lin ang="2700000" scaled="1"/>
              <a:tileRect/>
            </a:gradFill>
            <a:ln w="6350" cap="flat" cmpd="sng" algn="ctr">
              <a:gradFill flip="none" rotWithShape="1">
                <a:gsLst>
                  <a:gs pos="100000">
                    <a:srgbClr val="00FFFF"/>
                  </a:gs>
                  <a:gs pos="0">
                    <a:srgbClr val="016DFF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供应商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15" name="矩形: 圆角 514"/>
            <p:cNvSpPr/>
            <p:nvPr/>
          </p:nvSpPr>
          <p:spPr>
            <a:xfrm>
              <a:off x="8645488" y="4586244"/>
              <a:ext cx="767108" cy="2394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0000">
                  <a:srgbClr val="00FFFF">
                    <a:alpha val="20000"/>
                  </a:srgbClr>
                </a:gs>
                <a:gs pos="0">
                  <a:srgbClr val="016DFF">
                    <a:alpha val="2000"/>
                  </a:srgbClr>
                </a:gs>
              </a:gsLst>
              <a:lin ang="2700000" scaled="1"/>
              <a:tileRect/>
            </a:gradFill>
            <a:ln w="6350" cap="flat" cmpd="sng" algn="ctr">
              <a:gradFill flip="none" rotWithShape="1">
                <a:gsLst>
                  <a:gs pos="100000">
                    <a:srgbClr val="00FFFF"/>
                  </a:gs>
                  <a:gs pos="0">
                    <a:srgbClr val="016DFF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连锁经营</a:t>
              </a:r>
              <a:endParaRPr kumimoji="0" lang="zh-CN" alt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516" name="组合 515"/>
            <p:cNvGrpSpPr/>
            <p:nvPr/>
          </p:nvGrpSpPr>
          <p:grpSpPr>
            <a:xfrm>
              <a:off x="10468553" y="2376987"/>
              <a:ext cx="1200234" cy="2637324"/>
              <a:chOff x="4136924" y="2688261"/>
              <a:chExt cx="1420596" cy="3152216"/>
            </a:xfrm>
          </p:grpSpPr>
          <p:sp>
            <p:nvSpPr>
              <p:cNvPr id="534" name="矩形: 圆角 533"/>
              <p:cNvSpPr/>
              <p:nvPr/>
            </p:nvSpPr>
            <p:spPr>
              <a:xfrm>
                <a:off x="4136924" y="2688261"/>
                <a:ext cx="1420596" cy="3152216"/>
              </a:xfrm>
              <a:prstGeom prst="roundRect">
                <a:avLst>
                  <a:gd name="adj" fmla="val 3442"/>
                </a:avLst>
              </a:prstGeom>
              <a:gradFill flip="none" rotWithShape="1">
                <a:gsLst>
                  <a:gs pos="90000">
                    <a:srgbClr val="00FFFF">
                      <a:alpha val="20000"/>
                    </a:srgbClr>
                  </a:gs>
                  <a:gs pos="0">
                    <a:srgbClr val="016DFF">
                      <a:alpha val="2000"/>
                    </a:srgbClr>
                  </a:gs>
                </a:gsLst>
                <a:lin ang="2700000" scaled="1"/>
                <a:tileRect/>
              </a:gradFill>
              <a:ln w="6350" cap="flat" cmpd="sng" algn="ctr">
                <a:gradFill flip="none" rotWithShape="1">
                  <a:gsLst>
                    <a:gs pos="100000">
                      <a:srgbClr val="00FFFF"/>
                    </a:gs>
                    <a:gs pos="0">
                      <a:srgbClr val="016D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grpSp>
            <p:nvGrpSpPr>
              <p:cNvPr id="535" name="组合 534"/>
              <p:cNvGrpSpPr/>
              <p:nvPr/>
            </p:nvGrpSpPr>
            <p:grpSpPr>
              <a:xfrm>
                <a:off x="4288422" y="3007797"/>
                <a:ext cx="1117600" cy="2504066"/>
                <a:chOff x="4297047" y="2955297"/>
                <a:chExt cx="1117600" cy="2504066"/>
              </a:xfrm>
            </p:grpSpPr>
            <p:sp>
              <p:nvSpPr>
                <p:cNvPr id="536" name="文本框 535"/>
                <p:cNvSpPr txBox="1"/>
                <p:nvPr/>
              </p:nvSpPr>
              <p:spPr>
                <a:xfrm>
                  <a:off x="4297047" y="2955297"/>
                  <a:ext cx="1117600" cy="716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defRPr sz="2400">
                      <a:solidFill>
                        <a:prstClr val="white"/>
                      </a:solidFill>
                      <a:latin typeface="Roboto Bold"/>
                      <a:ea typeface="思源黑体 CN Bold"/>
                    </a:defRPr>
                  </a:lvl1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内部</a:t>
                  </a:r>
                  <a:endPara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组织</a:t>
                  </a:r>
                  <a:endPara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537" name="文本框 536"/>
                <p:cNvSpPr txBox="1"/>
                <p:nvPr/>
              </p:nvSpPr>
              <p:spPr>
                <a:xfrm>
                  <a:off x="4318611" y="4742422"/>
                  <a:ext cx="1096036" cy="7169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>
                    <a:defRPr sz="2400">
                      <a:solidFill>
                        <a:prstClr val="white"/>
                      </a:solidFill>
                      <a:latin typeface="Roboto Bold"/>
                      <a:ea typeface="思源黑体 CN Bold"/>
                    </a:defRPr>
                  </a:lvl1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外部</a:t>
                  </a:r>
                  <a:endParaRPr kumimoji="0" lang="en-US" altLang="zh-CN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微软雅黑" panose="020B0503020204020204" charset="-122"/>
                      <a:ea typeface="微软雅黑" panose="020B0503020204020204" charset="-122"/>
                      <a:cs typeface="+mn-ea"/>
                      <a:sym typeface="+mn-lt"/>
                    </a:rPr>
                    <a:t>加盟商</a:t>
                  </a:r>
                  <a:endPara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cxnSp>
              <p:nvCxnSpPr>
                <p:cNvPr id="538" name="直接连接符 537"/>
                <p:cNvCxnSpPr/>
                <p:nvPr/>
              </p:nvCxnSpPr>
              <p:spPr>
                <a:xfrm>
                  <a:off x="4550070" y="4223087"/>
                  <a:ext cx="611554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517" name="矩形: 圆角 516"/>
            <p:cNvSpPr/>
            <p:nvPr/>
          </p:nvSpPr>
          <p:spPr>
            <a:xfrm>
              <a:off x="735181" y="1874615"/>
              <a:ext cx="2397423" cy="41159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0000">
                  <a:srgbClr val="00FFFF">
                    <a:alpha val="20000"/>
                  </a:srgbClr>
                </a:gs>
                <a:gs pos="0">
                  <a:srgbClr val="016DFF">
                    <a:alpha val="2000"/>
                  </a:srgbClr>
                </a:gs>
              </a:gsLst>
              <a:lin ang="2700000" scaled="1"/>
              <a:tileRect/>
            </a:gradFill>
            <a:ln w="6350" cap="flat" cmpd="sng" algn="ctr">
              <a:gradFill flip="none" rotWithShape="1">
                <a:gsLst>
                  <a:gs pos="100000">
                    <a:srgbClr val="00FFFF"/>
                  </a:gs>
                  <a:gs pos="0">
                    <a:srgbClr val="016DFF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 业务整合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18" name="矩形: 圆角 517"/>
            <p:cNvSpPr/>
            <p:nvPr/>
          </p:nvSpPr>
          <p:spPr>
            <a:xfrm>
              <a:off x="3766440" y="1874614"/>
              <a:ext cx="1305314" cy="41159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0000">
                  <a:srgbClr val="00FFFF">
                    <a:alpha val="20000"/>
                  </a:srgbClr>
                </a:gs>
                <a:gs pos="0">
                  <a:srgbClr val="016DFF">
                    <a:alpha val="2000"/>
                  </a:srgbClr>
                </a:gs>
              </a:gsLst>
              <a:lin ang="2700000" scaled="1"/>
              <a:tileRect/>
            </a:gradFill>
            <a:ln w="6350" cap="flat" cmpd="sng" algn="ctr">
              <a:gradFill flip="none" rotWithShape="1">
                <a:gsLst>
                  <a:gs pos="100000">
                    <a:srgbClr val="00FFFF"/>
                  </a:gs>
                  <a:gs pos="0">
                    <a:srgbClr val="016DFF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 资源整合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19" name="矩形: 圆角 518"/>
            <p:cNvSpPr/>
            <p:nvPr/>
          </p:nvSpPr>
          <p:spPr>
            <a:xfrm>
              <a:off x="5705590" y="1874614"/>
              <a:ext cx="1855712" cy="41159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0000">
                  <a:srgbClr val="00FFFF">
                    <a:alpha val="20000"/>
                  </a:srgbClr>
                </a:gs>
                <a:gs pos="0">
                  <a:srgbClr val="016DFF">
                    <a:alpha val="2000"/>
                  </a:srgbClr>
                </a:gs>
              </a:gsLst>
              <a:lin ang="2700000" scaled="1"/>
              <a:tileRect/>
            </a:gradFill>
            <a:ln w="6350" cap="flat" cmpd="sng" algn="ctr">
              <a:gradFill flip="none" rotWithShape="1">
                <a:gsLst>
                  <a:gs pos="100000">
                    <a:srgbClr val="00FFFF"/>
                  </a:gs>
                  <a:gs pos="0">
                    <a:srgbClr val="016DFF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供应链可视化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20" name="矩形: 圆角 519"/>
            <p:cNvSpPr/>
            <p:nvPr/>
          </p:nvSpPr>
          <p:spPr>
            <a:xfrm>
              <a:off x="8195138" y="1874614"/>
              <a:ext cx="1642918" cy="41159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0000">
                  <a:srgbClr val="00FFFF">
                    <a:alpha val="20000"/>
                  </a:srgbClr>
                </a:gs>
                <a:gs pos="0">
                  <a:srgbClr val="016DFF">
                    <a:alpha val="2000"/>
                  </a:srgbClr>
                </a:gs>
              </a:gsLst>
              <a:lin ang="2700000" scaled="1"/>
              <a:tileRect/>
            </a:gradFill>
            <a:ln w="6350" cap="flat" cmpd="sng" algn="ctr">
              <a:gradFill flip="none" rotWithShape="1">
                <a:gsLst>
                  <a:gs pos="100000">
                    <a:srgbClr val="00FFFF"/>
                  </a:gs>
                  <a:gs pos="0">
                    <a:srgbClr val="016DFF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数据沉淀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21" name="矩形: 圆角 520"/>
            <p:cNvSpPr/>
            <p:nvPr/>
          </p:nvSpPr>
          <p:spPr>
            <a:xfrm>
              <a:off x="10471889" y="1874614"/>
              <a:ext cx="1215633" cy="41159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0000">
                  <a:srgbClr val="00FFFF">
                    <a:alpha val="20000"/>
                  </a:srgbClr>
                </a:gs>
                <a:gs pos="0">
                  <a:srgbClr val="016DFF">
                    <a:alpha val="2000"/>
                  </a:srgbClr>
                </a:gs>
              </a:gsLst>
              <a:lin ang="2700000" scaled="1"/>
              <a:tileRect/>
            </a:gradFill>
            <a:ln w="6350" cap="flat" cmpd="sng" algn="ctr">
              <a:gradFill flip="none" rotWithShape="1">
                <a:gsLst>
                  <a:gs pos="100000">
                    <a:srgbClr val="00FFFF"/>
                  </a:gs>
                  <a:gs pos="0">
                    <a:srgbClr val="016DFF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商业决策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522" name="组合 521"/>
            <p:cNvGrpSpPr/>
            <p:nvPr/>
          </p:nvGrpSpPr>
          <p:grpSpPr>
            <a:xfrm rot="180000">
              <a:off x="3239334" y="2010750"/>
              <a:ext cx="346188" cy="219677"/>
              <a:chOff x="2671108" y="3542051"/>
              <a:chExt cx="791784" cy="408098"/>
            </a:xfrm>
          </p:grpSpPr>
          <p:sp>
            <p:nvSpPr>
              <p:cNvPr id="532" name="Freeform 5"/>
              <p:cNvSpPr/>
              <p:nvPr/>
            </p:nvSpPr>
            <p:spPr bwMode="auto">
              <a:xfrm>
                <a:off x="3043308" y="3542051"/>
                <a:ext cx="419584" cy="408098"/>
              </a:xfrm>
              <a:custGeom>
                <a:avLst/>
                <a:gdLst>
                  <a:gd name="T0" fmla="*/ 3 w 168"/>
                  <a:gd name="T1" fmla="*/ 153 h 162"/>
                  <a:gd name="T2" fmla="*/ 78 w 168"/>
                  <a:gd name="T3" fmla="*/ 87 h 162"/>
                  <a:gd name="T4" fmla="*/ 78 w 168"/>
                  <a:gd name="T5" fmla="*/ 75 h 162"/>
                  <a:gd name="T6" fmla="*/ 3 w 168"/>
                  <a:gd name="T7" fmla="*/ 9 h 162"/>
                  <a:gd name="T8" fmla="*/ 6 w 168"/>
                  <a:gd name="T9" fmla="*/ 0 h 162"/>
                  <a:gd name="T10" fmla="*/ 73 w 168"/>
                  <a:gd name="T11" fmla="*/ 0 h 162"/>
                  <a:gd name="T12" fmla="*/ 83 w 168"/>
                  <a:gd name="T13" fmla="*/ 4 h 162"/>
                  <a:gd name="T14" fmla="*/ 164 w 168"/>
                  <a:gd name="T15" fmla="*/ 75 h 162"/>
                  <a:gd name="T16" fmla="*/ 164 w 168"/>
                  <a:gd name="T17" fmla="*/ 87 h 162"/>
                  <a:gd name="T18" fmla="*/ 83 w 168"/>
                  <a:gd name="T19" fmla="*/ 158 h 162"/>
                  <a:gd name="T20" fmla="*/ 73 w 168"/>
                  <a:gd name="T21" fmla="*/ 162 h 162"/>
                  <a:gd name="T22" fmla="*/ 6 w 168"/>
                  <a:gd name="T23" fmla="*/ 162 h 162"/>
                  <a:gd name="T24" fmla="*/ 3 w 168"/>
                  <a:gd name="T25" fmla="*/ 15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162">
                    <a:moveTo>
                      <a:pt x="3" y="153"/>
                    </a:moveTo>
                    <a:cubicBezTo>
                      <a:pt x="78" y="87"/>
                      <a:pt x="78" y="87"/>
                      <a:pt x="78" y="87"/>
                    </a:cubicBezTo>
                    <a:cubicBezTo>
                      <a:pt x="82" y="84"/>
                      <a:pt x="82" y="78"/>
                      <a:pt x="78" y="75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6"/>
                      <a:pt x="2" y="0"/>
                      <a:pt x="6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1" y="2"/>
                      <a:pt x="83" y="4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8" y="78"/>
                      <a:pt x="168" y="84"/>
                      <a:pt x="164" y="87"/>
                    </a:cubicBezTo>
                    <a:cubicBezTo>
                      <a:pt x="83" y="158"/>
                      <a:pt x="83" y="158"/>
                      <a:pt x="83" y="158"/>
                    </a:cubicBezTo>
                    <a:cubicBezTo>
                      <a:pt x="81" y="160"/>
                      <a:pt x="77" y="162"/>
                      <a:pt x="73" y="162"/>
                    </a:cubicBezTo>
                    <a:cubicBezTo>
                      <a:pt x="6" y="162"/>
                      <a:pt x="6" y="162"/>
                      <a:pt x="6" y="162"/>
                    </a:cubicBezTo>
                    <a:cubicBezTo>
                      <a:pt x="2" y="162"/>
                      <a:pt x="0" y="156"/>
                      <a:pt x="3" y="1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16DFF">
                      <a:alpha val="0"/>
                    </a:srgbClr>
                  </a:gs>
                  <a:gs pos="100000">
                    <a:srgbClr val="00FFFF"/>
                  </a:gs>
                </a:gsLst>
                <a:lin ang="0" scaled="1"/>
                <a:tileRect/>
              </a:gradFill>
              <a:ln w="3175">
                <a:gradFill flip="none" rotWithShape="1">
                  <a:gsLst>
                    <a:gs pos="0">
                      <a:srgbClr val="00FFFF">
                        <a:alpha val="0"/>
                      </a:srgbClr>
                    </a:gs>
                    <a:gs pos="77000">
                      <a:srgbClr val="00FFFF"/>
                    </a:gs>
                  </a:gsLst>
                  <a:lin ang="0" scaled="1"/>
                  <a:tileRect/>
                </a:gradFill>
                <a:round/>
              </a:ln>
              <a:effectLst>
                <a:outerShdw blurRad="152400" sx="102000" sy="102000" algn="ctr" rotWithShape="0">
                  <a:srgbClr val="00FFFF"/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33" name="任意多边形: 形状 20"/>
              <p:cNvSpPr/>
              <p:nvPr/>
            </p:nvSpPr>
            <p:spPr bwMode="auto">
              <a:xfrm>
                <a:off x="2671108" y="3543931"/>
                <a:ext cx="484506" cy="404302"/>
              </a:xfrm>
              <a:custGeom>
                <a:avLst/>
                <a:gdLst>
                  <a:gd name="connsiteX0" fmla="*/ 153536 w 484506"/>
                  <a:gd name="connsiteY0" fmla="*/ 357634 h 404302"/>
                  <a:gd name="connsiteX1" fmla="*/ 169605 w 484506"/>
                  <a:gd name="connsiteY1" fmla="*/ 365306 h 404302"/>
                  <a:gd name="connsiteX2" fmla="*/ 169605 w 484506"/>
                  <a:gd name="connsiteY2" fmla="*/ 398549 h 404302"/>
                  <a:gd name="connsiteX3" fmla="*/ 137468 w 484506"/>
                  <a:gd name="connsiteY3" fmla="*/ 398549 h 404302"/>
                  <a:gd name="connsiteX4" fmla="*/ 137468 w 484506"/>
                  <a:gd name="connsiteY4" fmla="*/ 365306 h 404302"/>
                  <a:gd name="connsiteX5" fmla="*/ 153536 w 484506"/>
                  <a:gd name="connsiteY5" fmla="*/ 357634 h 404302"/>
                  <a:gd name="connsiteX6" fmla="*/ 284525 w 484506"/>
                  <a:gd name="connsiteY6" fmla="*/ 357633 h 404302"/>
                  <a:gd name="connsiteX7" fmla="*/ 299555 w 484506"/>
                  <a:gd name="connsiteY7" fmla="*/ 365305 h 404302"/>
                  <a:gd name="connsiteX8" fmla="*/ 299555 w 484506"/>
                  <a:gd name="connsiteY8" fmla="*/ 398548 h 404302"/>
                  <a:gd name="connsiteX9" fmla="*/ 269495 w 484506"/>
                  <a:gd name="connsiteY9" fmla="*/ 398548 h 404302"/>
                  <a:gd name="connsiteX10" fmla="*/ 269495 w 484506"/>
                  <a:gd name="connsiteY10" fmla="*/ 365305 h 404302"/>
                  <a:gd name="connsiteX11" fmla="*/ 284525 w 484506"/>
                  <a:gd name="connsiteY11" fmla="*/ 357633 h 404302"/>
                  <a:gd name="connsiteX12" fmla="*/ 22546 w 484506"/>
                  <a:gd name="connsiteY12" fmla="*/ 357633 h 404302"/>
                  <a:gd name="connsiteX13" fmla="*/ 37576 w 484506"/>
                  <a:gd name="connsiteY13" fmla="*/ 365305 h 404302"/>
                  <a:gd name="connsiteX14" fmla="*/ 37576 w 484506"/>
                  <a:gd name="connsiteY14" fmla="*/ 398548 h 404302"/>
                  <a:gd name="connsiteX15" fmla="*/ 7516 w 484506"/>
                  <a:gd name="connsiteY15" fmla="*/ 398548 h 404302"/>
                  <a:gd name="connsiteX16" fmla="*/ 7516 w 484506"/>
                  <a:gd name="connsiteY16" fmla="*/ 365305 h 404302"/>
                  <a:gd name="connsiteX17" fmla="*/ 22546 w 484506"/>
                  <a:gd name="connsiteY17" fmla="*/ 357633 h 404302"/>
                  <a:gd name="connsiteX18" fmla="*/ 342974 w 484506"/>
                  <a:gd name="connsiteY18" fmla="*/ 299566 h 404302"/>
                  <a:gd name="connsiteX19" fmla="*/ 359399 w 484506"/>
                  <a:gd name="connsiteY19" fmla="*/ 305252 h 404302"/>
                  <a:gd name="connsiteX20" fmla="*/ 359399 w 484506"/>
                  <a:gd name="connsiteY20" fmla="*/ 338102 h 404302"/>
                  <a:gd name="connsiteX21" fmla="*/ 326549 w 484506"/>
                  <a:gd name="connsiteY21" fmla="*/ 338102 h 404302"/>
                  <a:gd name="connsiteX22" fmla="*/ 326549 w 484506"/>
                  <a:gd name="connsiteY22" fmla="*/ 305252 h 404302"/>
                  <a:gd name="connsiteX23" fmla="*/ 342974 w 484506"/>
                  <a:gd name="connsiteY23" fmla="*/ 299566 h 404302"/>
                  <a:gd name="connsiteX24" fmla="*/ 212292 w 484506"/>
                  <a:gd name="connsiteY24" fmla="*/ 299566 h 404302"/>
                  <a:gd name="connsiteX25" fmla="*/ 229155 w 484506"/>
                  <a:gd name="connsiteY25" fmla="*/ 305252 h 404302"/>
                  <a:gd name="connsiteX26" fmla="*/ 229155 w 484506"/>
                  <a:gd name="connsiteY26" fmla="*/ 338102 h 404302"/>
                  <a:gd name="connsiteX27" fmla="*/ 197268 w 484506"/>
                  <a:gd name="connsiteY27" fmla="*/ 338102 h 404302"/>
                  <a:gd name="connsiteX28" fmla="*/ 197268 w 484506"/>
                  <a:gd name="connsiteY28" fmla="*/ 305252 h 404302"/>
                  <a:gd name="connsiteX29" fmla="*/ 212292 w 484506"/>
                  <a:gd name="connsiteY29" fmla="*/ 299566 h 404302"/>
                  <a:gd name="connsiteX30" fmla="*/ 81726 w 484506"/>
                  <a:gd name="connsiteY30" fmla="*/ 299566 h 404302"/>
                  <a:gd name="connsiteX31" fmla="*/ 97069 w 484506"/>
                  <a:gd name="connsiteY31" fmla="*/ 305252 h 404302"/>
                  <a:gd name="connsiteX32" fmla="*/ 97069 w 484506"/>
                  <a:gd name="connsiteY32" fmla="*/ 338102 h 404302"/>
                  <a:gd name="connsiteX33" fmla="*/ 64504 w 484506"/>
                  <a:gd name="connsiteY33" fmla="*/ 338102 h 404302"/>
                  <a:gd name="connsiteX34" fmla="*/ 64504 w 484506"/>
                  <a:gd name="connsiteY34" fmla="*/ 305252 h 404302"/>
                  <a:gd name="connsiteX35" fmla="*/ 81726 w 484506"/>
                  <a:gd name="connsiteY35" fmla="*/ 299566 h 404302"/>
                  <a:gd name="connsiteX36" fmla="*/ 272000 w 484506"/>
                  <a:gd name="connsiteY36" fmla="*/ 239014 h 404302"/>
                  <a:gd name="connsiteX37" fmla="*/ 287030 w 484506"/>
                  <a:gd name="connsiteY37" fmla="*/ 244650 h 404302"/>
                  <a:gd name="connsiteX38" fmla="*/ 287030 w 484506"/>
                  <a:gd name="connsiteY38" fmla="*/ 277214 h 404302"/>
                  <a:gd name="connsiteX39" fmla="*/ 256970 w 484506"/>
                  <a:gd name="connsiteY39" fmla="*/ 277214 h 404302"/>
                  <a:gd name="connsiteX40" fmla="*/ 256970 w 484506"/>
                  <a:gd name="connsiteY40" fmla="*/ 244650 h 404302"/>
                  <a:gd name="connsiteX41" fmla="*/ 272000 w 484506"/>
                  <a:gd name="connsiteY41" fmla="*/ 239014 h 404302"/>
                  <a:gd name="connsiteX42" fmla="*/ 402991 w 484506"/>
                  <a:gd name="connsiteY42" fmla="*/ 239013 h 404302"/>
                  <a:gd name="connsiteX43" fmla="*/ 419059 w 484506"/>
                  <a:gd name="connsiteY43" fmla="*/ 244649 h 404302"/>
                  <a:gd name="connsiteX44" fmla="*/ 419059 w 484506"/>
                  <a:gd name="connsiteY44" fmla="*/ 277213 h 404302"/>
                  <a:gd name="connsiteX45" fmla="*/ 386922 w 484506"/>
                  <a:gd name="connsiteY45" fmla="*/ 277213 h 404302"/>
                  <a:gd name="connsiteX46" fmla="*/ 386922 w 484506"/>
                  <a:gd name="connsiteY46" fmla="*/ 244649 h 404302"/>
                  <a:gd name="connsiteX47" fmla="*/ 402991 w 484506"/>
                  <a:gd name="connsiteY47" fmla="*/ 239013 h 404302"/>
                  <a:gd name="connsiteX48" fmla="*/ 141010 w 484506"/>
                  <a:gd name="connsiteY48" fmla="*/ 239013 h 404302"/>
                  <a:gd name="connsiteX49" fmla="*/ 157079 w 484506"/>
                  <a:gd name="connsiteY49" fmla="*/ 244649 h 404302"/>
                  <a:gd name="connsiteX50" fmla="*/ 157079 w 484506"/>
                  <a:gd name="connsiteY50" fmla="*/ 277213 h 404302"/>
                  <a:gd name="connsiteX51" fmla="*/ 124942 w 484506"/>
                  <a:gd name="connsiteY51" fmla="*/ 277213 h 404302"/>
                  <a:gd name="connsiteX52" fmla="*/ 124942 w 484506"/>
                  <a:gd name="connsiteY52" fmla="*/ 244649 h 404302"/>
                  <a:gd name="connsiteX53" fmla="*/ 141010 w 484506"/>
                  <a:gd name="connsiteY53" fmla="*/ 239013 h 404302"/>
                  <a:gd name="connsiteX54" fmla="*/ 461961 w 484506"/>
                  <a:gd name="connsiteY54" fmla="*/ 179103 h 404302"/>
                  <a:gd name="connsiteX55" fmla="*/ 476991 w 484506"/>
                  <a:gd name="connsiteY55" fmla="*/ 186618 h 404302"/>
                  <a:gd name="connsiteX56" fmla="*/ 476991 w 484506"/>
                  <a:gd name="connsiteY56" fmla="*/ 216677 h 404302"/>
                  <a:gd name="connsiteX57" fmla="*/ 446931 w 484506"/>
                  <a:gd name="connsiteY57" fmla="*/ 216677 h 404302"/>
                  <a:gd name="connsiteX58" fmla="*/ 446931 w 484506"/>
                  <a:gd name="connsiteY58" fmla="*/ 186618 h 404302"/>
                  <a:gd name="connsiteX59" fmla="*/ 461961 w 484506"/>
                  <a:gd name="connsiteY59" fmla="*/ 179103 h 404302"/>
                  <a:gd name="connsiteX60" fmla="*/ 331180 w 484506"/>
                  <a:gd name="connsiteY60" fmla="*/ 179103 h 404302"/>
                  <a:gd name="connsiteX61" fmla="*/ 346523 w 484506"/>
                  <a:gd name="connsiteY61" fmla="*/ 186618 h 404302"/>
                  <a:gd name="connsiteX62" fmla="*/ 346523 w 484506"/>
                  <a:gd name="connsiteY62" fmla="*/ 216677 h 404302"/>
                  <a:gd name="connsiteX63" fmla="*/ 313958 w 484506"/>
                  <a:gd name="connsiteY63" fmla="*/ 216677 h 404302"/>
                  <a:gd name="connsiteX64" fmla="*/ 313958 w 484506"/>
                  <a:gd name="connsiteY64" fmla="*/ 186618 h 404302"/>
                  <a:gd name="connsiteX65" fmla="*/ 331180 w 484506"/>
                  <a:gd name="connsiteY65" fmla="*/ 179103 h 404302"/>
                  <a:gd name="connsiteX66" fmla="*/ 199767 w 484506"/>
                  <a:gd name="connsiteY66" fmla="*/ 179103 h 404302"/>
                  <a:gd name="connsiteX67" fmla="*/ 216630 w 484506"/>
                  <a:gd name="connsiteY67" fmla="*/ 186618 h 404302"/>
                  <a:gd name="connsiteX68" fmla="*/ 216630 w 484506"/>
                  <a:gd name="connsiteY68" fmla="*/ 216677 h 404302"/>
                  <a:gd name="connsiteX69" fmla="*/ 184743 w 484506"/>
                  <a:gd name="connsiteY69" fmla="*/ 216677 h 404302"/>
                  <a:gd name="connsiteX70" fmla="*/ 184743 w 484506"/>
                  <a:gd name="connsiteY70" fmla="*/ 186618 h 404302"/>
                  <a:gd name="connsiteX71" fmla="*/ 199767 w 484506"/>
                  <a:gd name="connsiteY71" fmla="*/ 179103 h 404302"/>
                  <a:gd name="connsiteX72" fmla="*/ 402991 w 484506"/>
                  <a:gd name="connsiteY72" fmla="*/ 118568 h 404302"/>
                  <a:gd name="connsiteX73" fmla="*/ 419059 w 484506"/>
                  <a:gd name="connsiteY73" fmla="*/ 126083 h 404302"/>
                  <a:gd name="connsiteX74" fmla="*/ 419059 w 484506"/>
                  <a:gd name="connsiteY74" fmla="*/ 158647 h 404302"/>
                  <a:gd name="connsiteX75" fmla="*/ 386922 w 484506"/>
                  <a:gd name="connsiteY75" fmla="*/ 158647 h 404302"/>
                  <a:gd name="connsiteX76" fmla="*/ 386922 w 484506"/>
                  <a:gd name="connsiteY76" fmla="*/ 126083 h 404302"/>
                  <a:gd name="connsiteX77" fmla="*/ 402991 w 484506"/>
                  <a:gd name="connsiteY77" fmla="*/ 118568 h 404302"/>
                  <a:gd name="connsiteX78" fmla="*/ 141010 w 484506"/>
                  <a:gd name="connsiteY78" fmla="*/ 118568 h 404302"/>
                  <a:gd name="connsiteX79" fmla="*/ 157079 w 484506"/>
                  <a:gd name="connsiteY79" fmla="*/ 126083 h 404302"/>
                  <a:gd name="connsiteX80" fmla="*/ 157079 w 484506"/>
                  <a:gd name="connsiteY80" fmla="*/ 158647 h 404302"/>
                  <a:gd name="connsiteX81" fmla="*/ 124942 w 484506"/>
                  <a:gd name="connsiteY81" fmla="*/ 158647 h 404302"/>
                  <a:gd name="connsiteX82" fmla="*/ 124942 w 484506"/>
                  <a:gd name="connsiteY82" fmla="*/ 126083 h 404302"/>
                  <a:gd name="connsiteX83" fmla="*/ 141010 w 484506"/>
                  <a:gd name="connsiteY83" fmla="*/ 118568 h 404302"/>
                  <a:gd name="connsiteX84" fmla="*/ 272000 w 484506"/>
                  <a:gd name="connsiteY84" fmla="*/ 118567 h 404302"/>
                  <a:gd name="connsiteX85" fmla="*/ 287030 w 484506"/>
                  <a:gd name="connsiteY85" fmla="*/ 126082 h 404302"/>
                  <a:gd name="connsiteX86" fmla="*/ 287030 w 484506"/>
                  <a:gd name="connsiteY86" fmla="*/ 158646 h 404302"/>
                  <a:gd name="connsiteX87" fmla="*/ 256970 w 484506"/>
                  <a:gd name="connsiteY87" fmla="*/ 158646 h 404302"/>
                  <a:gd name="connsiteX88" fmla="*/ 256970 w 484506"/>
                  <a:gd name="connsiteY88" fmla="*/ 126082 h 404302"/>
                  <a:gd name="connsiteX89" fmla="*/ 272000 w 484506"/>
                  <a:gd name="connsiteY89" fmla="*/ 118567 h 404302"/>
                  <a:gd name="connsiteX90" fmla="*/ 342974 w 484506"/>
                  <a:gd name="connsiteY90" fmla="*/ 59509 h 404302"/>
                  <a:gd name="connsiteX91" fmla="*/ 359399 w 484506"/>
                  <a:gd name="connsiteY91" fmla="*/ 65195 h 404302"/>
                  <a:gd name="connsiteX92" fmla="*/ 359399 w 484506"/>
                  <a:gd name="connsiteY92" fmla="*/ 98045 h 404302"/>
                  <a:gd name="connsiteX93" fmla="*/ 326549 w 484506"/>
                  <a:gd name="connsiteY93" fmla="*/ 98045 h 404302"/>
                  <a:gd name="connsiteX94" fmla="*/ 326549 w 484506"/>
                  <a:gd name="connsiteY94" fmla="*/ 65195 h 404302"/>
                  <a:gd name="connsiteX95" fmla="*/ 342974 w 484506"/>
                  <a:gd name="connsiteY95" fmla="*/ 59509 h 404302"/>
                  <a:gd name="connsiteX96" fmla="*/ 212292 w 484506"/>
                  <a:gd name="connsiteY96" fmla="*/ 59508 h 404302"/>
                  <a:gd name="connsiteX97" fmla="*/ 229155 w 484506"/>
                  <a:gd name="connsiteY97" fmla="*/ 65194 h 404302"/>
                  <a:gd name="connsiteX98" fmla="*/ 229155 w 484506"/>
                  <a:gd name="connsiteY98" fmla="*/ 98044 h 404302"/>
                  <a:gd name="connsiteX99" fmla="*/ 197268 w 484506"/>
                  <a:gd name="connsiteY99" fmla="*/ 98044 h 404302"/>
                  <a:gd name="connsiteX100" fmla="*/ 197268 w 484506"/>
                  <a:gd name="connsiteY100" fmla="*/ 65194 h 404302"/>
                  <a:gd name="connsiteX101" fmla="*/ 212292 w 484506"/>
                  <a:gd name="connsiteY101" fmla="*/ 59508 h 404302"/>
                  <a:gd name="connsiteX102" fmla="*/ 81726 w 484506"/>
                  <a:gd name="connsiteY102" fmla="*/ 59508 h 404302"/>
                  <a:gd name="connsiteX103" fmla="*/ 97069 w 484506"/>
                  <a:gd name="connsiteY103" fmla="*/ 65194 h 404302"/>
                  <a:gd name="connsiteX104" fmla="*/ 97069 w 484506"/>
                  <a:gd name="connsiteY104" fmla="*/ 98044 h 404302"/>
                  <a:gd name="connsiteX105" fmla="*/ 64504 w 484506"/>
                  <a:gd name="connsiteY105" fmla="*/ 98044 h 404302"/>
                  <a:gd name="connsiteX106" fmla="*/ 64504 w 484506"/>
                  <a:gd name="connsiteY106" fmla="*/ 65194 h 404302"/>
                  <a:gd name="connsiteX107" fmla="*/ 81726 w 484506"/>
                  <a:gd name="connsiteY107" fmla="*/ 59508 h 404302"/>
                  <a:gd name="connsiteX108" fmla="*/ 284525 w 484506"/>
                  <a:gd name="connsiteY108" fmla="*/ 1 h 404302"/>
                  <a:gd name="connsiteX109" fmla="*/ 299555 w 484506"/>
                  <a:gd name="connsiteY109" fmla="*/ 5637 h 404302"/>
                  <a:gd name="connsiteX110" fmla="*/ 299555 w 484506"/>
                  <a:gd name="connsiteY110" fmla="*/ 38201 h 404302"/>
                  <a:gd name="connsiteX111" fmla="*/ 269495 w 484506"/>
                  <a:gd name="connsiteY111" fmla="*/ 38201 h 404302"/>
                  <a:gd name="connsiteX112" fmla="*/ 269495 w 484506"/>
                  <a:gd name="connsiteY112" fmla="*/ 5637 h 404302"/>
                  <a:gd name="connsiteX113" fmla="*/ 284525 w 484506"/>
                  <a:gd name="connsiteY113" fmla="*/ 1 h 404302"/>
                  <a:gd name="connsiteX114" fmla="*/ 22545 w 484506"/>
                  <a:gd name="connsiteY114" fmla="*/ 1 h 404302"/>
                  <a:gd name="connsiteX115" fmla="*/ 37575 w 484506"/>
                  <a:gd name="connsiteY115" fmla="*/ 5637 h 404302"/>
                  <a:gd name="connsiteX116" fmla="*/ 37575 w 484506"/>
                  <a:gd name="connsiteY116" fmla="*/ 38201 h 404302"/>
                  <a:gd name="connsiteX117" fmla="*/ 7515 w 484506"/>
                  <a:gd name="connsiteY117" fmla="*/ 38201 h 404302"/>
                  <a:gd name="connsiteX118" fmla="*/ 7515 w 484506"/>
                  <a:gd name="connsiteY118" fmla="*/ 5637 h 404302"/>
                  <a:gd name="connsiteX119" fmla="*/ 22545 w 484506"/>
                  <a:gd name="connsiteY119" fmla="*/ 1 h 404302"/>
                  <a:gd name="connsiteX120" fmla="*/ 153535 w 484506"/>
                  <a:gd name="connsiteY120" fmla="*/ 0 h 404302"/>
                  <a:gd name="connsiteX121" fmla="*/ 169604 w 484506"/>
                  <a:gd name="connsiteY121" fmla="*/ 5636 h 404302"/>
                  <a:gd name="connsiteX122" fmla="*/ 169604 w 484506"/>
                  <a:gd name="connsiteY122" fmla="*/ 38200 h 404302"/>
                  <a:gd name="connsiteX123" fmla="*/ 137467 w 484506"/>
                  <a:gd name="connsiteY123" fmla="*/ 38200 h 404302"/>
                  <a:gd name="connsiteX124" fmla="*/ 137467 w 484506"/>
                  <a:gd name="connsiteY124" fmla="*/ 5636 h 404302"/>
                  <a:gd name="connsiteX125" fmla="*/ 153535 w 484506"/>
                  <a:gd name="connsiteY125" fmla="*/ 0 h 40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484506" h="404302">
                    <a:moveTo>
                      <a:pt x="153536" y="357634"/>
                    </a:moveTo>
                    <a:cubicBezTo>
                      <a:pt x="159099" y="357634"/>
                      <a:pt x="164661" y="360191"/>
                      <a:pt x="169605" y="365306"/>
                    </a:cubicBezTo>
                    <a:cubicBezTo>
                      <a:pt x="177021" y="372977"/>
                      <a:pt x="177021" y="388320"/>
                      <a:pt x="169605" y="398549"/>
                    </a:cubicBezTo>
                    <a:cubicBezTo>
                      <a:pt x="159717" y="406220"/>
                      <a:pt x="147356" y="406220"/>
                      <a:pt x="137468" y="398549"/>
                    </a:cubicBezTo>
                    <a:cubicBezTo>
                      <a:pt x="130052" y="388320"/>
                      <a:pt x="130052" y="372977"/>
                      <a:pt x="137468" y="365306"/>
                    </a:cubicBezTo>
                    <a:cubicBezTo>
                      <a:pt x="142412" y="360191"/>
                      <a:pt x="147974" y="357634"/>
                      <a:pt x="153536" y="357634"/>
                    </a:cubicBezTo>
                    <a:close/>
                    <a:moveTo>
                      <a:pt x="284525" y="357633"/>
                    </a:moveTo>
                    <a:cubicBezTo>
                      <a:pt x="290161" y="357633"/>
                      <a:pt x="295798" y="360190"/>
                      <a:pt x="299555" y="365305"/>
                    </a:cubicBezTo>
                    <a:cubicBezTo>
                      <a:pt x="309575" y="372976"/>
                      <a:pt x="309575" y="388319"/>
                      <a:pt x="299555" y="398548"/>
                    </a:cubicBezTo>
                    <a:cubicBezTo>
                      <a:pt x="292040" y="406219"/>
                      <a:pt x="277010" y="406219"/>
                      <a:pt x="269495" y="398548"/>
                    </a:cubicBezTo>
                    <a:cubicBezTo>
                      <a:pt x="259475" y="388319"/>
                      <a:pt x="259475" y="372976"/>
                      <a:pt x="269495" y="365305"/>
                    </a:cubicBezTo>
                    <a:cubicBezTo>
                      <a:pt x="273253" y="360190"/>
                      <a:pt x="278889" y="357633"/>
                      <a:pt x="284525" y="357633"/>
                    </a:cubicBezTo>
                    <a:close/>
                    <a:moveTo>
                      <a:pt x="22546" y="357633"/>
                    </a:moveTo>
                    <a:cubicBezTo>
                      <a:pt x="28182" y="357633"/>
                      <a:pt x="33818" y="360190"/>
                      <a:pt x="37576" y="365305"/>
                    </a:cubicBezTo>
                    <a:cubicBezTo>
                      <a:pt x="47596" y="372976"/>
                      <a:pt x="47596" y="388319"/>
                      <a:pt x="37576" y="398548"/>
                    </a:cubicBezTo>
                    <a:cubicBezTo>
                      <a:pt x="30061" y="406219"/>
                      <a:pt x="15031" y="406219"/>
                      <a:pt x="7516" y="398548"/>
                    </a:cubicBezTo>
                    <a:cubicBezTo>
                      <a:pt x="-2504" y="388319"/>
                      <a:pt x="-2504" y="372976"/>
                      <a:pt x="7516" y="365305"/>
                    </a:cubicBezTo>
                    <a:cubicBezTo>
                      <a:pt x="11273" y="360190"/>
                      <a:pt x="16910" y="357633"/>
                      <a:pt x="22546" y="357633"/>
                    </a:cubicBezTo>
                    <a:close/>
                    <a:moveTo>
                      <a:pt x="342974" y="299566"/>
                    </a:moveTo>
                    <a:cubicBezTo>
                      <a:pt x="348660" y="299566"/>
                      <a:pt x="354345" y="301462"/>
                      <a:pt x="359399" y="305252"/>
                    </a:cubicBezTo>
                    <a:cubicBezTo>
                      <a:pt x="366980" y="315360"/>
                      <a:pt x="366980" y="327994"/>
                      <a:pt x="359399" y="338102"/>
                    </a:cubicBezTo>
                    <a:cubicBezTo>
                      <a:pt x="349291" y="345683"/>
                      <a:pt x="336657" y="345683"/>
                      <a:pt x="326549" y="338102"/>
                    </a:cubicBezTo>
                    <a:cubicBezTo>
                      <a:pt x="318968" y="327994"/>
                      <a:pt x="318968" y="315360"/>
                      <a:pt x="326549" y="305252"/>
                    </a:cubicBezTo>
                    <a:cubicBezTo>
                      <a:pt x="331603" y="301462"/>
                      <a:pt x="337289" y="299566"/>
                      <a:pt x="342974" y="299566"/>
                    </a:cubicBezTo>
                    <a:close/>
                    <a:moveTo>
                      <a:pt x="212292" y="299566"/>
                    </a:moveTo>
                    <a:cubicBezTo>
                      <a:pt x="218118" y="299566"/>
                      <a:pt x="224250" y="301462"/>
                      <a:pt x="229155" y="305252"/>
                    </a:cubicBezTo>
                    <a:cubicBezTo>
                      <a:pt x="236514" y="315360"/>
                      <a:pt x="236514" y="327994"/>
                      <a:pt x="229155" y="338102"/>
                    </a:cubicBezTo>
                    <a:cubicBezTo>
                      <a:pt x="219344" y="345683"/>
                      <a:pt x="204627" y="345683"/>
                      <a:pt x="197268" y="338102"/>
                    </a:cubicBezTo>
                    <a:cubicBezTo>
                      <a:pt x="187457" y="327994"/>
                      <a:pt x="187457" y="315360"/>
                      <a:pt x="197268" y="305252"/>
                    </a:cubicBezTo>
                    <a:cubicBezTo>
                      <a:pt x="200948" y="301462"/>
                      <a:pt x="206467" y="299566"/>
                      <a:pt x="212292" y="299566"/>
                    </a:cubicBezTo>
                    <a:close/>
                    <a:moveTo>
                      <a:pt x="81726" y="299566"/>
                    </a:moveTo>
                    <a:cubicBezTo>
                      <a:pt x="87675" y="299566"/>
                      <a:pt x="93311" y="301462"/>
                      <a:pt x="97069" y="305252"/>
                    </a:cubicBezTo>
                    <a:cubicBezTo>
                      <a:pt x="107089" y="315360"/>
                      <a:pt x="107089" y="327994"/>
                      <a:pt x="97069" y="338102"/>
                    </a:cubicBezTo>
                    <a:cubicBezTo>
                      <a:pt x="89554" y="345683"/>
                      <a:pt x="74524" y="345683"/>
                      <a:pt x="64504" y="338102"/>
                    </a:cubicBezTo>
                    <a:cubicBezTo>
                      <a:pt x="56989" y="327994"/>
                      <a:pt x="56989" y="315360"/>
                      <a:pt x="64504" y="305252"/>
                    </a:cubicBezTo>
                    <a:cubicBezTo>
                      <a:pt x="69514" y="301462"/>
                      <a:pt x="75776" y="299566"/>
                      <a:pt x="81726" y="299566"/>
                    </a:cubicBezTo>
                    <a:close/>
                    <a:moveTo>
                      <a:pt x="272000" y="239014"/>
                    </a:moveTo>
                    <a:cubicBezTo>
                      <a:pt x="277636" y="239014"/>
                      <a:pt x="283273" y="240893"/>
                      <a:pt x="287030" y="244650"/>
                    </a:cubicBezTo>
                    <a:cubicBezTo>
                      <a:pt x="297050" y="254670"/>
                      <a:pt x="297050" y="269699"/>
                      <a:pt x="287030" y="277214"/>
                    </a:cubicBezTo>
                    <a:cubicBezTo>
                      <a:pt x="279515" y="287234"/>
                      <a:pt x="264485" y="287234"/>
                      <a:pt x="256970" y="277214"/>
                    </a:cubicBezTo>
                    <a:cubicBezTo>
                      <a:pt x="246950" y="269699"/>
                      <a:pt x="246950" y="254670"/>
                      <a:pt x="256970" y="244650"/>
                    </a:cubicBezTo>
                    <a:cubicBezTo>
                      <a:pt x="260728" y="240893"/>
                      <a:pt x="266364" y="239014"/>
                      <a:pt x="272000" y="239014"/>
                    </a:cubicBezTo>
                    <a:close/>
                    <a:moveTo>
                      <a:pt x="402991" y="239013"/>
                    </a:moveTo>
                    <a:cubicBezTo>
                      <a:pt x="408553" y="239013"/>
                      <a:pt x="414115" y="240891"/>
                      <a:pt x="419059" y="244649"/>
                    </a:cubicBezTo>
                    <a:cubicBezTo>
                      <a:pt x="426475" y="254669"/>
                      <a:pt x="426475" y="269698"/>
                      <a:pt x="419059" y="277213"/>
                    </a:cubicBezTo>
                    <a:cubicBezTo>
                      <a:pt x="409171" y="287233"/>
                      <a:pt x="396810" y="287233"/>
                      <a:pt x="386922" y="277213"/>
                    </a:cubicBezTo>
                    <a:cubicBezTo>
                      <a:pt x="379506" y="269698"/>
                      <a:pt x="379506" y="254669"/>
                      <a:pt x="386922" y="244649"/>
                    </a:cubicBezTo>
                    <a:cubicBezTo>
                      <a:pt x="391866" y="240891"/>
                      <a:pt x="397428" y="239013"/>
                      <a:pt x="402991" y="239013"/>
                    </a:cubicBezTo>
                    <a:close/>
                    <a:moveTo>
                      <a:pt x="141010" y="239013"/>
                    </a:moveTo>
                    <a:cubicBezTo>
                      <a:pt x="146573" y="239013"/>
                      <a:pt x="152135" y="240892"/>
                      <a:pt x="157079" y="244649"/>
                    </a:cubicBezTo>
                    <a:cubicBezTo>
                      <a:pt x="164495" y="254669"/>
                      <a:pt x="164495" y="269698"/>
                      <a:pt x="157079" y="277213"/>
                    </a:cubicBezTo>
                    <a:cubicBezTo>
                      <a:pt x="147191" y="287233"/>
                      <a:pt x="134830" y="287233"/>
                      <a:pt x="124942" y="277213"/>
                    </a:cubicBezTo>
                    <a:cubicBezTo>
                      <a:pt x="117526" y="269698"/>
                      <a:pt x="117526" y="254669"/>
                      <a:pt x="124942" y="244649"/>
                    </a:cubicBezTo>
                    <a:cubicBezTo>
                      <a:pt x="129886" y="240892"/>
                      <a:pt x="135448" y="239013"/>
                      <a:pt x="141010" y="239013"/>
                    </a:cubicBezTo>
                    <a:close/>
                    <a:moveTo>
                      <a:pt x="461961" y="179103"/>
                    </a:moveTo>
                    <a:cubicBezTo>
                      <a:pt x="467597" y="179103"/>
                      <a:pt x="473234" y="181608"/>
                      <a:pt x="476991" y="186618"/>
                    </a:cubicBezTo>
                    <a:cubicBezTo>
                      <a:pt x="487011" y="194133"/>
                      <a:pt x="487011" y="209162"/>
                      <a:pt x="476991" y="216677"/>
                    </a:cubicBezTo>
                    <a:cubicBezTo>
                      <a:pt x="469476" y="226697"/>
                      <a:pt x="454446" y="226697"/>
                      <a:pt x="446931" y="216677"/>
                    </a:cubicBezTo>
                    <a:cubicBezTo>
                      <a:pt x="436911" y="209162"/>
                      <a:pt x="436911" y="194133"/>
                      <a:pt x="446931" y="186618"/>
                    </a:cubicBezTo>
                    <a:cubicBezTo>
                      <a:pt x="450689" y="181608"/>
                      <a:pt x="456325" y="179103"/>
                      <a:pt x="461961" y="179103"/>
                    </a:cubicBezTo>
                    <a:close/>
                    <a:moveTo>
                      <a:pt x="331180" y="179103"/>
                    </a:moveTo>
                    <a:cubicBezTo>
                      <a:pt x="337129" y="179103"/>
                      <a:pt x="342766" y="181608"/>
                      <a:pt x="346523" y="186618"/>
                    </a:cubicBezTo>
                    <a:cubicBezTo>
                      <a:pt x="356543" y="194133"/>
                      <a:pt x="356543" y="209162"/>
                      <a:pt x="346523" y="216677"/>
                    </a:cubicBezTo>
                    <a:cubicBezTo>
                      <a:pt x="339008" y="226697"/>
                      <a:pt x="323978" y="226697"/>
                      <a:pt x="313958" y="216677"/>
                    </a:cubicBezTo>
                    <a:cubicBezTo>
                      <a:pt x="306443" y="209162"/>
                      <a:pt x="306443" y="194133"/>
                      <a:pt x="313958" y="186618"/>
                    </a:cubicBezTo>
                    <a:cubicBezTo>
                      <a:pt x="318968" y="181608"/>
                      <a:pt x="325231" y="179103"/>
                      <a:pt x="331180" y="179103"/>
                    </a:cubicBezTo>
                    <a:close/>
                    <a:moveTo>
                      <a:pt x="199767" y="179103"/>
                    </a:moveTo>
                    <a:cubicBezTo>
                      <a:pt x="205593" y="179103"/>
                      <a:pt x="211725" y="181608"/>
                      <a:pt x="216630" y="186618"/>
                    </a:cubicBezTo>
                    <a:cubicBezTo>
                      <a:pt x="223989" y="194133"/>
                      <a:pt x="223989" y="209162"/>
                      <a:pt x="216630" y="216677"/>
                    </a:cubicBezTo>
                    <a:cubicBezTo>
                      <a:pt x="206819" y="226697"/>
                      <a:pt x="192102" y="226697"/>
                      <a:pt x="184743" y="216677"/>
                    </a:cubicBezTo>
                    <a:cubicBezTo>
                      <a:pt x="174932" y="209162"/>
                      <a:pt x="174932" y="194133"/>
                      <a:pt x="184743" y="186618"/>
                    </a:cubicBezTo>
                    <a:cubicBezTo>
                      <a:pt x="188423" y="181608"/>
                      <a:pt x="193942" y="179103"/>
                      <a:pt x="199767" y="179103"/>
                    </a:cubicBezTo>
                    <a:close/>
                    <a:moveTo>
                      <a:pt x="402991" y="118568"/>
                    </a:moveTo>
                    <a:cubicBezTo>
                      <a:pt x="408553" y="118568"/>
                      <a:pt x="414115" y="121073"/>
                      <a:pt x="419059" y="126083"/>
                    </a:cubicBezTo>
                    <a:cubicBezTo>
                      <a:pt x="426475" y="133598"/>
                      <a:pt x="426475" y="148627"/>
                      <a:pt x="419059" y="158647"/>
                    </a:cubicBezTo>
                    <a:cubicBezTo>
                      <a:pt x="409171" y="166162"/>
                      <a:pt x="396810" y="166162"/>
                      <a:pt x="386922" y="158647"/>
                    </a:cubicBezTo>
                    <a:cubicBezTo>
                      <a:pt x="379506" y="148627"/>
                      <a:pt x="379506" y="133598"/>
                      <a:pt x="386922" y="126083"/>
                    </a:cubicBezTo>
                    <a:cubicBezTo>
                      <a:pt x="391866" y="121073"/>
                      <a:pt x="397429" y="118568"/>
                      <a:pt x="402991" y="118568"/>
                    </a:cubicBezTo>
                    <a:close/>
                    <a:moveTo>
                      <a:pt x="141010" y="118568"/>
                    </a:moveTo>
                    <a:cubicBezTo>
                      <a:pt x="146573" y="118568"/>
                      <a:pt x="152135" y="121073"/>
                      <a:pt x="157079" y="126083"/>
                    </a:cubicBezTo>
                    <a:cubicBezTo>
                      <a:pt x="164495" y="133598"/>
                      <a:pt x="164495" y="148627"/>
                      <a:pt x="157079" y="158647"/>
                    </a:cubicBezTo>
                    <a:cubicBezTo>
                      <a:pt x="147191" y="166162"/>
                      <a:pt x="134830" y="166162"/>
                      <a:pt x="124942" y="158647"/>
                    </a:cubicBezTo>
                    <a:cubicBezTo>
                      <a:pt x="117526" y="148627"/>
                      <a:pt x="117526" y="133598"/>
                      <a:pt x="124942" y="126083"/>
                    </a:cubicBezTo>
                    <a:cubicBezTo>
                      <a:pt x="129886" y="121073"/>
                      <a:pt x="135448" y="118568"/>
                      <a:pt x="141010" y="118568"/>
                    </a:cubicBezTo>
                    <a:close/>
                    <a:moveTo>
                      <a:pt x="272000" y="118567"/>
                    </a:moveTo>
                    <a:cubicBezTo>
                      <a:pt x="277636" y="118567"/>
                      <a:pt x="283273" y="121072"/>
                      <a:pt x="287030" y="126082"/>
                    </a:cubicBezTo>
                    <a:cubicBezTo>
                      <a:pt x="297050" y="133597"/>
                      <a:pt x="297050" y="148626"/>
                      <a:pt x="287030" y="158646"/>
                    </a:cubicBezTo>
                    <a:cubicBezTo>
                      <a:pt x="279515" y="166161"/>
                      <a:pt x="264485" y="166161"/>
                      <a:pt x="256970" y="158646"/>
                    </a:cubicBezTo>
                    <a:cubicBezTo>
                      <a:pt x="246950" y="148626"/>
                      <a:pt x="246950" y="133597"/>
                      <a:pt x="256970" y="126082"/>
                    </a:cubicBezTo>
                    <a:cubicBezTo>
                      <a:pt x="260728" y="121072"/>
                      <a:pt x="266364" y="118567"/>
                      <a:pt x="272000" y="118567"/>
                    </a:cubicBezTo>
                    <a:close/>
                    <a:moveTo>
                      <a:pt x="342974" y="59509"/>
                    </a:moveTo>
                    <a:cubicBezTo>
                      <a:pt x="348660" y="59509"/>
                      <a:pt x="354345" y="61404"/>
                      <a:pt x="359399" y="65195"/>
                    </a:cubicBezTo>
                    <a:cubicBezTo>
                      <a:pt x="366980" y="75303"/>
                      <a:pt x="366980" y="87937"/>
                      <a:pt x="359399" y="98045"/>
                    </a:cubicBezTo>
                    <a:cubicBezTo>
                      <a:pt x="349291" y="105626"/>
                      <a:pt x="336657" y="105626"/>
                      <a:pt x="326549" y="98045"/>
                    </a:cubicBezTo>
                    <a:cubicBezTo>
                      <a:pt x="318968" y="87937"/>
                      <a:pt x="318968" y="75303"/>
                      <a:pt x="326549" y="65195"/>
                    </a:cubicBezTo>
                    <a:cubicBezTo>
                      <a:pt x="331603" y="61404"/>
                      <a:pt x="337288" y="59509"/>
                      <a:pt x="342974" y="59509"/>
                    </a:cubicBezTo>
                    <a:close/>
                    <a:moveTo>
                      <a:pt x="212292" y="59508"/>
                    </a:moveTo>
                    <a:cubicBezTo>
                      <a:pt x="218118" y="59508"/>
                      <a:pt x="224250" y="61404"/>
                      <a:pt x="229155" y="65194"/>
                    </a:cubicBezTo>
                    <a:cubicBezTo>
                      <a:pt x="236514" y="75302"/>
                      <a:pt x="236514" y="87936"/>
                      <a:pt x="229155" y="98044"/>
                    </a:cubicBezTo>
                    <a:cubicBezTo>
                      <a:pt x="219344" y="105625"/>
                      <a:pt x="204627" y="105625"/>
                      <a:pt x="197268" y="98044"/>
                    </a:cubicBezTo>
                    <a:cubicBezTo>
                      <a:pt x="187457" y="87936"/>
                      <a:pt x="187457" y="75302"/>
                      <a:pt x="197268" y="65194"/>
                    </a:cubicBezTo>
                    <a:cubicBezTo>
                      <a:pt x="200948" y="61404"/>
                      <a:pt x="206467" y="59508"/>
                      <a:pt x="212292" y="59508"/>
                    </a:cubicBezTo>
                    <a:close/>
                    <a:moveTo>
                      <a:pt x="81726" y="59508"/>
                    </a:moveTo>
                    <a:cubicBezTo>
                      <a:pt x="87675" y="59508"/>
                      <a:pt x="93311" y="61404"/>
                      <a:pt x="97069" y="65194"/>
                    </a:cubicBezTo>
                    <a:cubicBezTo>
                      <a:pt x="107089" y="75302"/>
                      <a:pt x="107089" y="87936"/>
                      <a:pt x="97069" y="98044"/>
                    </a:cubicBezTo>
                    <a:cubicBezTo>
                      <a:pt x="89554" y="105625"/>
                      <a:pt x="74524" y="105625"/>
                      <a:pt x="64504" y="98044"/>
                    </a:cubicBezTo>
                    <a:cubicBezTo>
                      <a:pt x="56989" y="87936"/>
                      <a:pt x="56989" y="75302"/>
                      <a:pt x="64504" y="65194"/>
                    </a:cubicBezTo>
                    <a:cubicBezTo>
                      <a:pt x="69514" y="61404"/>
                      <a:pt x="75776" y="59508"/>
                      <a:pt x="81726" y="59508"/>
                    </a:cubicBezTo>
                    <a:close/>
                    <a:moveTo>
                      <a:pt x="284525" y="1"/>
                    </a:moveTo>
                    <a:cubicBezTo>
                      <a:pt x="290161" y="1"/>
                      <a:pt x="295798" y="1880"/>
                      <a:pt x="299555" y="5637"/>
                    </a:cubicBezTo>
                    <a:cubicBezTo>
                      <a:pt x="309575" y="15657"/>
                      <a:pt x="309575" y="30686"/>
                      <a:pt x="299555" y="38201"/>
                    </a:cubicBezTo>
                    <a:cubicBezTo>
                      <a:pt x="292040" y="48221"/>
                      <a:pt x="277010" y="48221"/>
                      <a:pt x="269495" y="38201"/>
                    </a:cubicBezTo>
                    <a:cubicBezTo>
                      <a:pt x="259475" y="30686"/>
                      <a:pt x="259475" y="15657"/>
                      <a:pt x="269495" y="5637"/>
                    </a:cubicBezTo>
                    <a:cubicBezTo>
                      <a:pt x="273253" y="1880"/>
                      <a:pt x="278889" y="1"/>
                      <a:pt x="284525" y="1"/>
                    </a:cubicBezTo>
                    <a:close/>
                    <a:moveTo>
                      <a:pt x="22545" y="1"/>
                    </a:moveTo>
                    <a:cubicBezTo>
                      <a:pt x="28181" y="1"/>
                      <a:pt x="33817" y="1880"/>
                      <a:pt x="37575" y="5637"/>
                    </a:cubicBezTo>
                    <a:cubicBezTo>
                      <a:pt x="47595" y="15657"/>
                      <a:pt x="47595" y="30686"/>
                      <a:pt x="37575" y="38201"/>
                    </a:cubicBezTo>
                    <a:cubicBezTo>
                      <a:pt x="30060" y="48221"/>
                      <a:pt x="15030" y="48221"/>
                      <a:pt x="7515" y="38201"/>
                    </a:cubicBezTo>
                    <a:cubicBezTo>
                      <a:pt x="-2505" y="30686"/>
                      <a:pt x="-2505" y="15657"/>
                      <a:pt x="7515" y="5637"/>
                    </a:cubicBezTo>
                    <a:cubicBezTo>
                      <a:pt x="11272" y="1880"/>
                      <a:pt x="16909" y="1"/>
                      <a:pt x="22545" y="1"/>
                    </a:cubicBezTo>
                    <a:close/>
                    <a:moveTo>
                      <a:pt x="153535" y="0"/>
                    </a:moveTo>
                    <a:cubicBezTo>
                      <a:pt x="159098" y="0"/>
                      <a:pt x="164660" y="1879"/>
                      <a:pt x="169604" y="5636"/>
                    </a:cubicBezTo>
                    <a:cubicBezTo>
                      <a:pt x="177020" y="15656"/>
                      <a:pt x="177020" y="30685"/>
                      <a:pt x="169604" y="38200"/>
                    </a:cubicBezTo>
                    <a:cubicBezTo>
                      <a:pt x="159716" y="48220"/>
                      <a:pt x="147355" y="48220"/>
                      <a:pt x="137467" y="38200"/>
                    </a:cubicBezTo>
                    <a:cubicBezTo>
                      <a:pt x="130051" y="30685"/>
                      <a:pt x="130051" y="15656"/>
                      <a:pt x="137467" y="5636"/>
                    </a:cubicBezTo>
                    <a:cubicBezTo>
                      <a:pt x="142411" y="1879"/>
                      <a:pt x="147973" y="0"/>
                      <a:pt x="15353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16DFF">
                      <a:alpha val="0"/>
                    </a:srgbClr>
                  </a:gs>
                  <a:gs pos="77000">
                    <a:srgbClr val="00FFFF"/>
                  </a:gs>
                </a:gsLst>
                <a:lin ang="0" scaled="0"/>
                <a:tileRect/>
              </a:gradFill>
              <a:ln w="317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23" name="组合 522"/>
            <p:cNvGrpSpPr/>
            <p:nvPr/>
          </p:nvGrpSpPr>
          <p:grpSpPr>
            <a:xfrm rot="180000">
              <a:off x="5185982" y="2010750"/>
              <a:ext cx="346188" cy="219677"/>
              <a:chOff x="2671108" y="3542051"/>
              <a:chExt cx="791784" cy="408098"/>
            </a:xfrm>
          </p:grpSpPr>
          <p:sp>
            <p:nvSpPr>
              <p:cNvPr id="530" name="Freeform 5"/>
              <p:cNvSpPr/>
              <p:nvPr/>
            </p:nvSpPr>
            <p:spPr bwMode="auto">
              <a:xfrm>
                <a:off x="3043308" y="3542051"/>
                <a:ext cx="419584" cy="408098"/>
              </a:xfrm>
              <a:custGeom>
                <a:avLst/>
                <a:gdLst>
                  <a:gd name="T0" fmla="*/ 3 w 168"/>
                  <a:gd name="T1" fmla="*/ 153 h 162"/>
                  <a:gd name="T2" fmla="*/ 78 w 168"/>
                  <a:gd name="T3" fmla="*/ 87 h 162"/>
                  <a:gd name="T4" fmla="*/ 78 w 168"/>
                  <a:gd name="T5" fmla="*/ 75 h 162"/>
                  <a:gd name="T6" fmla="*/ 3 w 168"/>
                  <a:gd name="T7" fmla="*/ 9 h 162"/>
                  <a:gd name="T8" fmla="*/ 6 w 168"/>
                  <a:gd name="T9" fmla="*/ 0 h 162"/>
                  <a:gd name="T10" fmla="*/ 73 w 168"/>
                  <a:gd name="T11" fmla="*/ 0 h 162"/>
                  <a:gd name="T12" fmla="*/ 83 w 168"/>
                  <a:gd name="T13" fmla="*/ 4 h 162"/>
                  <a:gd name="T14" fmla="*/ 164 w 168"/>
                  <a:gd name="T15" fmla="*/ 75 h 162"/>
                  <a:gd name="T16" fmla="*/ 164 w 168"/>
                  <a:gd name="T17" fmla="*/ 87 h 162"/>
                  <a:gd name="T18" fmla="*/ 83 w 168"/>
                  <a:gd name="T19" fmla="*/ 158 h 162"/>
                  <a:gd name="T20" fmla="*/ 73 w 168"/>
                  <a:gd name="T21" fmla="*/ 162 h 162"/>
                  <a:gd name="T22" fmla="*/ 6 w 168"/>
                  <a:gd name="T23" fmla="*/ 162 h 162"/>
                  <a:gd name="T24" fmla="*/ 3 w 168"/>
                  <a:gd name="T25" fmla="*/ 15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162">
                    <a:moveTo>
                      <a:pt x="3" y="153"/>
                    </a:moveTo>
                    <a:cubicBezTo>
                      <a:pt x="78" y="87"/>
                      <a:pt x="78" y="87"/>
                      <a:pt x="78" y="87"/>
                    </a:cubicBezTo>
                    <a:cubicBezTo>
                      <a:pt x="82" y="84"/>
                      <a:pt x="82" y="78"/>
                      <a:pt x="78" y="75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6"/>
                      <a:pt x="2" y="0"/>
                      <a:pt x="6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1" y="2"/>
                      <a:pt x="83" y="4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8" y="78"/>
                      <a:pt x="168" y="84"/>
                      <a:pt x="164" y="87"/>
                    </a:cubicBezTo>
                    <a:cubicBezTo>
                      <a:pt x="83" y="158"/>
                      <a:pt x="83" y="158"/>
                      <a:pt x="83" y="158"/>
                    </a:cubicBezTo>
                    <a:cubicBezTo>
                      <a:pt x="81" y="160"/>
                      <a:pt x="77" y="162"/>
                      <a:pt x="73" y="162"/>
                    </a:cubicBezTo>
                    <a:cubicBezTo>
                      <a:pt x="6" y="162"/>
                      <a:pt x="6" y="162"/>
                      <a:pt x="6" y="162"/>
                    </a:cubicBezTo>
                    <a:cubicBezTo>
                      <a:pt x="2" y="162"/>
                      <a:pt x="0" y="156"/>
                      <a:pt x="3" y="1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16DFF">
                      <a:alpha val="0"/>
                    </a:srgbClr>
                  </a:gs>
                  <a:gs pos="100000">
                    <a:srgbClr val="00FFFF"/>
                  </a:gs>
                </a:gsLst>
                <a:lin ang="0" scaled="1"/>
                <a:tileRect/>
              </a:gradFill>
              <a:ln w="3175">
                <a:gradFill flip="none" rotWithShape="1">
                  <a:gsLst>
                    <a:gs pos="0">
                      <a:srgbClr val="00FFFF">
                        <a:alpha val="0"/>
                      </a:srgbClr>
                    </a:gs>
                    <a:gs pos="77000">
                      <a:srgbClr val="00FFFF"/>
                    </a:gs>
                  </a:gsLst>
                  <a:lin ang="0" scaled="1"/>
                  <a:tileRect/>
                </a:gradFill>
                <a:round/>
              </a:ln>
              <a:effectLst>
                <a:outerShdw blurRad="152400" sx="102000" sy="102000" algn="ctr" rotWithShape="0">
                  <a:srgbClr val="00FFFF"/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31" name="任意多边形: 形状 20"/>
              <p:cNvSpPr/>
              <p:nvPr/>
            </p:nvSpPr>
            <p:spPr bwMode="auto">
              <a:xfrm>
                <a:off x="2671108" y="3543931"/>
                <a:ext cx="484506" cy="404302"/>
              </a:xfrm>
              <a:custGeom>
                <a:avLst/>
                <a:gdLst>
                  <a:gd name="connsiteX0" fmla="*/ 153536 w 484506"/>
                  <a:gd name="connsiteY0" fmla="*/ 357634 h 404302"/>
                  <a:gd name="connsiteX1" fmla="*/ 169605 w 484506"/>
                  <a:gd name="connsiteY1" fmla="*/ 365306 h 404302"/>
                  <a:gd name="connsiteX2" fmla="*/ 169605 w 484506"/>
                  <a:gd name="connsiteY2" fmla="*/ 398549 h 404302"/>
                  <a:gd name="connsiteX3" fmla="*/ 137468 w 484506"/>
                  <a:gd name="connsiteY3" fmla="*/ 398549 h 404302"/>
                  <a:gd name="connsiteX4" fmla="*/ 137468 w 484506"/>
                  <a:gd name="connsiteY4" fmla="*/ 365306 h 404302"/>
                  <a:gd name="connsiteX5" fmla="*/ 153536 w 484506"/>
                  <a:gd name="connsiteY5" fmla="*/ 357634 h 404302"/>
                  <a:gd name="connsiteX6" fmla="*/ 284525 w 484506"/>
                  <a:gd name="connsiteY6" fmla="*/ 357633 h 404302"/>
                  <a:gd name="connsiteX7" fmla="*/ 299555 w 484506"/>
                  <a:gd name="connsiteY7" fmla="*/ 365305 h 404302"/>
                  <a:gd name="connsiteX8" fmla="*/ 299555 w 484506"/>
                  <a:gd name="connsiteY8" fmla="*/ 398548 h 404302"/>
                  <a:gd name="connsiteX9" fmla="*/ 269495 w 484506"/>
                  <a:gd name="connsiteY9" fmla="*/ 398548 h 404302"/>
                  <a:gd name="connsiteX10" fmla="*/ 269495 w 484506"/>
                  <a:gd name="connsiteY10" fmla="*/ 365305 h 404302"/>
                  <a:gd name="connsiteX11" fmla="*/ 284525 w 484506"/>
                  <a:gd name="connsiteY11" fmla="*/ 357633 h 404302"/>
                  <a:gd name="connsiteX12" fmla="*/ 22546 w 484506"/>
                  <a:gd name="connsiteY12" fmla="*/ 357633 h 404302"/>
                  <a:gd name="connsiteX13" fmla="*/ 37576 w 484506"/>
                  <a:gd name="connsiteY13" fmla="*/ 365305 h 404302"/>
                  <a:gd name="connsiteX14" fmla="*/ 37576 w 484506"/>
                  <a:gd name="connsiteY14" fmla="*/ 398548 h 404302"/>
                  <a:gd name="connsiteX15" fmla="*/ 7516 w 484506"/>
                  <a:gd name="connsiteY15" fmla="*/ 398548 h 404302"/>
                  <a:gd name="connsiteX16" fmla="*/ 7516 w 484506"/>
                  <a:gd name="connsiteY16" fmla="*/ 365305 h 404302"/>
                  <a:gd name="connsiteX17" fmla="*/ 22546 w 484506"/>
                  <a:gd name="connsiteY17" fmla="*/ 357633 h 404302"/>
                  <a:gd name="connsiteX18" fmla="*/ 342974 w 484506"/>
                  <a:gd name="connsiteY18" fmla="*/ 299566 h 404302"/>
                  <a:gd name="connsiteX19" fmla="*/ 359399 w 484506"/>
                  <a:gd name="connsiteY19" fmla="*/ 305252 h 404302"/>
                  <a:gd name="connsiteX20" fmla="*/ 359399 w 484506"/>
                  <a:gd name="connsiteY20" fmla="*/ 338102 h 404302"/>
                  <a:gd name="connsiteX21" fmla="*/ 326549 w 484506"/>
                  <a:gd name="connsiteY21" fmla="*/ 338102 h 404302"/>
                  <a:gd name="connsiteX22" fmla="*/ 326549 w 484506"/>
                  <a:gd name="connsiteY22" fmla="*/ 305252 h 404302"/>
                  <a:gd name="connsiteX23" fmla="*/ 342974 w 484506"/>
                  <a:gd name="connsiteY23" fmla="*/ 299566 h 404302"/>
                  <a:gd name="connsiteX24" fmla="*/ 212292 w 484506"/>
                  <a:gd name="connsiteY24" fmla="*/ 299566 h 404302"/>
                  <a:gd name="connsiteX25" fmla="*/ 229155 w 484506"/>
                  <a:gd name="connsiteY25" fmla="*/ 305252 h 404302"/>
                  <a:gd name="connsiteX26" fmla="*/ 229155 w 484506"/>
                  <a:gd name="connsiteY26" fmla="*/ 338102 h 404302"/>
                  <a:gd name="connsiteX27" fmla="*/ 197268 w 484506"/>
                  <a:gd name="connsiteY27" fmla="*/ 338102 h 404302"/>
                  <a:gd name="connsiteX28" fmla="*/ 197268 w 484506"/>
                  <a:gd name="connsiteY28" fmla="*/ 305252 h 404302"/>
                  <a:gd name="connsiteX29" fmla="*/ 212292 w 484506"/>
                  <a:gd name="connsiteY29" fmla="*/ 299566 h 404302"/>
                  <a:gd name="connsiteX30" fmla="*/ 81726 w 484506"/>
                  <a:gd name="connsiteY30" fmla="*/ 299566 h 404302"/>
                  <a:gd name="connsiteX31" fmla="*/ 97069 w 484506"/>
                  <a:gd name="connsiteY31" fmla="*/ 305252 h 404302"/>
                  <a:gd name="connsiteX32" fmla="*/ 97069 w 484506"/>
                  <a:gd name="connsiteY32" fmla="*/ 338102 h 404302"/>
                  <a:gd name="connsiteX33" fmla="*/ 64504 w 484506"/>
                  <a:gd name="connsiteY33" fmla="*/ 338102 h 404302"/>
                  <a:gd name="connsiteX34" fmla="*/ 64504 w 484506"/>
                  <a:gd name="connsiteY34" fmla="*/ 305252 h 404302"/>
                  <a:gd name="connsiteX35" fmla="*/ 81726 w 484506"/>
                  <a:gd name="connsiteY35" fmla="*/ 299566 h 404302"/>
                  <a:gd name="connsiteX36" fmla="*/ 272000 w 484506"/>
                  <a:gd name="connsiteY36" fmla="*/ 239014 h 404302"/>
                  <a:gd name="connsiteX37" fmla="*/ 287030 w 484506"/>
                  <a:gd name="connsiteY37" fmla="*/ 244650 h 404302"/>
                  <a:gd name="connsiteX38" fmla="*/ 287030 w 484506"/>
                  <a:gd name="connsiteY38" fmla="*/ 277214 h 404302"/>
                  <a:gd name="connsiteX39" fmla="*/ 256970 w 484506"/>
                  <a:gd name="connsiteY39" fmla="*/ 277214 h 404302"/>
                  <a:gd name="connsiteX40" fmla="*/ 256970 w 484506"/>
                  <a:gd name="connsiteY40" fmla="*/ 244650 h 404302"/>
                  <a:gd name="connsiteX41" fmla="*/ 272000 w 484506"/>
                  <a:gd name="connsiteY41" fmla="*/ 239014 h 404302"/>
                  <a:gd name="connsiteX42" fmla="*/ 402991 w 484506"/>
                  <a:gd name="connsiteY42" fmla="*/ 239013 h 404302"/>
                  <a:gd name="connsiteX43" fmla="*/ 419059 w 484506"/>
                  <a:gd name="connsiteY43" fmla="*/ 244649 h 404302"/>
                  <a:gd name="connsiteX44" fmla="*/ 419059 w 484506"/>
                  <a:gd name="connsiteY44" fmla="*/ 277213 h 404302"/>
                  <a:gd name="connsiteX45" fmla="*/ 386922 w 484506"/>
                  <a:gd name="connsiteY45" fmla="*/ 277213 h 404302"/>
                  <a:gd name="connsiteX46" fmla="*/ 386922 w 484506"/>
                  <a:gd name="connsiteY46" fmla="*/ 244649 h 404302"/>
                  <a:gd name="connsiteX47" fmla="*/ 402991 w 484506"/>
                  <a:gd name="connsiteY47" fmla="*/ 239013 h 404302"/>
                  <a:gd name="connsiteX48" fmla="*/ 141010 w 484506"/>
                  <a:gd name="connsiteY48" fmla="*/ 239013 h 404302"/>
                  <a:gd name="connsiteX49" fmla="*/ 157079 w 484506"/>
                  <a:gd name="connsiteY49" fmla="*/ 244649 h 404302"/>
                  <a:gd name="connsiteX50" fmla="*/ 157079 w 484506"/>
                  <a:gd name="connsiteY50" fmla="*/ 277213 h 404302"/>
                  <a:gd name="connsiteX51" fmla="*/ 124942 w 484506"/>
                  <a:gd name="connsiteY51" fmla="*/ 277213 h 404302"/>
                  <a:gd name="connsiteX52" fmla="*/ 124942 w 484506"/>
                  <a:gd name="connsiteY52" fmla="*/ 244649 h 404302"/>
                  <a:gd name="connsiteX53" fmla="*/ 141010 w 484506"/>
                  <a:gd name="connsiteY53" fmla="*/ 239013 h 404302"/>
                  <a:gd name="connsiteX54" fmla="*/ 461961 w 484506"/>
                  <a:gd name="connsiteY54" fmla="*/ 179103 h 404302"/>
                  <a:gd name="connsiteX55" fmla="*/ 476991 w 484506"/>
                  <a:gd name="connsiteY55" fmla="*/ 186618 h 404302"/>
                  <a:gd name="connsiteX56" fmla="*/ 476991 w 484506"/>
                  <a:gd name="connsiteY56" fmla="*/ 216677 h 404302"/>
                  <a:gd name="connsiteX57" fmla="*/ 446931 w 484506"/>
                  <a:gd name="connsiteY57" fmla="*/ 216677 h 404302"/>
                  <a:gd name="connsiteX58" fmla="*/ 446931 w 484506"/>
                  <a:gd name="connsiteY58" fmla="*/ 186618 h 404302"/>
                  <a:gd name="connsiteX59" fmla="*/ 461961 w 484506"/>
                  <a:gd name="connsiteY59" fmla="*/ 179103 h 404302"/>
                  <a:gd name="connsiteX60" fmla="*/ 331180 w 484506"/>
                  <a:gd name="connsiteY60" fmla="*/ 179103 h 404302"/>
                  <a:gd name="connsiteX61" fmla="*/ 346523 w 484506"/>
                  <a:gd name="connsiteY61" fmla="*/ 186618 h 404302"/>
                  <a:gd name="connsiteX62" fmla="*/ 346523 w 484506"/>
                  <a:gd name="connsiteY62" fmla="*/ 216677 h 404302"/>
                  <a:gd name="connsiteX63" fmla="*/ 313958 w 484506"/>
                  <a:gd name="connsiteY63" fmla="*/ 216677 h 404302"/>
                  <a:gd name="connsiteX64" fmla="*/ 313958 w 484506"/>
                  <a:gd name="connsiteY64" fmla="*/ 186618 h 404302"/>
                  <a:gd name="connsiteX65" fmla="*/ 331180 w 484506"/>
                  <a:gd name="connsiteY65" fmla="*/ 179103 h 404302"/>
                  <a:gd name="connsiteX66" fmla="*/ 199767 w 484506"/>
                  <a:gd name="connsiteY66" fmla="*/ 179103 h 404302"/>
                  <a:gd name="connsiteX67" fmla="*/ 216630 w 484506"/>
                  <a:gd name="connsiteY67" fmla="*/ 186618 h 404302"/>
                  <a:gd name="connsiteX68" fmla="*/ 216630 w 484506"/>
                  <a:gd name="connsiteY68" fmla="*/ 216677 h 404302"/>
                  <a:gd name="connsiteX69" fmla="*/ 184743 w 484506"/>
                  <a:gd name="connsiteY69" fmla="*/ 216677 h 404302"/>
                  <a:gd name="connsiteX70" fmla="*/ 184743 w 484506"/>
                  <a:gd name="connsiteY70" fmla="*/ 186618 h 404302"/>
                  <a:gd name="connsiteX71" fmla="*/ 199767 w 484506"/>
                  <a:gd name="connsiteY71" fmla="*/ 179103 h 404302"/>
                  <a:gd name="connsiteX72" fmla="*/ 402991 w 484506"/>
                  <a:gd name="connsiteY72" fmla="*/ 118568 h 404302"/>
                  <a:gd name="connsiteX73" fmla="*/ 419059 w 484506"/>
                  <a:gd name="connsiteY73" fmla="*/ 126083 h 404302"/>
                  <a:gd name="connsiteX74" fmla="*/ 419059 w 484506"/>
                  <a:gd name="connsiteY74" fmla="*/ 158647 h 404302"/>
                  <a:gd name="connsiteX75" fmla="*/ 386922 w 484506"/>
                  <a:gd name="connsiteY75" fmla="*/ 158647 h 404302"/>
                  <a:gd name="connsiteX76" fmla="*/ 386922 w 484506"/>
                  <a:gd name="connsiteY76" fmla="*/ 126083 h 404302"/>
                  <a:gd name="connsiteX77" fmla="*/ 402991 w 484506"/>
                  <a:gd name="connsiteY77" fmla="*/ 118568 h 404302"/>
                  <a:gd name="connsiteX78" fmla="*/ 141010 w 484506"/>
                  <a:gd name="connsiteY78" fmla="*/ 118568 h 404302"/>
                  <a:gd name="connsiteX79" fmla="*/ 157079 w 484506"/>
                  <a:gd name="connsiteY79" fmla="*/ 126083 h 404302"/>
                  <a:gd name="connsiteX80" fmla="*/ 157079 w 484506"/>
                  <a:gd name="connsiteY80" fmla="*/ 158647 h 404302"/>
                  <a:gd name="connsiteX81" fmla="*/ 124942 w 484506"/>
                  <a:gd name="connsiteY81" fmla="*/ 158647 h 404302"/>
                  <a:gd name="connsiteX82" fmla="*/ 124942 w 484506"/>
                  <a:gd name="connsiteY82" fmla="*/ 126083 h 404302"/>
                  <a:gd name="connsiteX83" fmla="*/ 141010 w 484506"/>
                  <a:gd name="connsiteY83" fmla="*/ 118568 h 404302"/>
                  <a:gd name="connsiteX84" fmla="*/ 272000 w 484506"/>
                  <a:gd name="connsiteY84" fmla="*/ 118567 h 404302"/>
                  <a:gd name="connsiteX85" fmla="*/ 287030 w 484506"/>
                  <a:gd name="connsiteY85" fmla="*/ 126082 h 404302"/>
                  <a:gd name="connsiteX86" fmla="*/ 287030 w 484506"/>
                  <a:gd name="connsiteY86" fmla="*/ 158646 h 404302"/>
                  <a:gd name="connsiteX87" fmla="*/ 256970 w 484506"/>
                  <a:gd name="connsiteY87" fmla="*/ 158646 h 404302"/>
                  <a:gd name="connsiteX88" fmla="*/ 256970 w 484506"/>
                  <a:gd name="connsiteY88" fmla="*/ 126082 h 404302"/>
                  <a:gd name="connsiteX89" fmla="*/ 272000 w 484506"/>
                  <a:gd name="connsiteY89" fmla="*/ 118567 h 404302"/>
                  <a:gd name="connsiteX90" fmla="*/ 342974 w 484506"/>
                  <a:gd name="connsiteY90" fmla="*/ 59509 h 404302"/>
                  <a:gd name="connsiteX91" fmla="*/ 359399 w 484506"/>
                  <a:gd name="connsiteY91" fmla="*/ 65195 h 404302"/>
                  <a:gd name="connsiteX92" fmla="*/ 359399 w 484506"/>
                  <a:gd name="connsiteY92" fmla="*/ 98045 h 404302"/>
                  <a:gd name="connsiteX93" fmla="*/ 326549 w 484506"/>
                  <a:gd name="connsiteY93" fmla="*/ 98045 h 404302"/>
                  <a:gd name="connsiteX94" fmla="*/ 326549 w 484506"/>
                  <a:gd name="connsiteY94" fmla="*/ 65195 h 404302"/>
                  <a:gd name="connsiteX95" fmla="*/ 342974 w 484506"/>
                  <a:gd name="connsiteY95" fmla="*/ 59509 h 404302"/>
                  <a:gd name="connsiteX96" fmla="*/ 212292 w 484506"/>
                  <a:gd name="connsiteY96" fmla="*/ 59508 h 404302"/>
                  <a:gd name="connsiteX97" fmla="*/ 229155 w 484506"/>
                  <a:gd name="connsiteY97" fmla="*/ 65194 h 404302"/>
                  <a:gd name="connsiteX98" fmla="*/ 229155 w 484506"/>
                  <a:gd name="connsiteY98" fmla="*/ 98044 h 404302"/>
                  <a:gd name="connsiteX99" fmla="*/ 197268 w 484506"/>
                  <a:gd name="connsiteY99" fmla="*/ 98044 h 404302"/>
                  <a:gd name="connsiteX100" fmla="*/ 197268 w 484506"/>
                  <a:gd name="connsiteY100" fmla="*/ 65194 h 404302"/>
                  <a:gd name="connsiteX101" fmla="*/ 212292 w 484506"/>
                  <a:gd name="connsiteY101" fmla="*/ 59508 h 404302"/>
                  <a:gd name="connsiteX102" fmla="*/ 81726 w 484506"/>
                  <a:gd name="connsiteY102" fmla="*/ 59508 h 404302"/>
                  <a:gd name="connsiteX103" fmla="*/ 97069 w 484506"/>
                  <a:gd name="connsiteY103" fmla="*/ 65194 h 404302"/>
                  <a:gd name="connsiteX104" fmla="*/ 97069 w 484506"/>
                  <a:gd name="connsiteY104" fmla="*/ 98044 h 404302"/>
                  <a:gd name="connsiteX105" fmla="*/ 64504 w 484506"/>
                  <a:gd name="connsiteY105" fmla="*/ 98044 h 404302"/>
                  <a:gd name="connsiteX106" fmla="*/ 64504 w 484506"/>
                  <a:gd name="connsiteY106" fmla="*/ 65194 h 404302"/>
                  <a:gd name="connsiteX107" fmla="*/ 81726 w 484506"/>
                  <a:gd name="connsiteY107" fmla="*/ 59508 h 404302"/>
                  <a:gd name="connsiteX108" fmla="*/ 284525 w 484506"/>
                  <a:gd name="connsiteY108" fmla="*/ 1 h 404302"/>
                  <a:gd name="connsiteX109" fmla="*/ 299555 w 484506"/>
                  <a:gd name="connsiteY109" fmla="*/ 5637 h 404302"/>
                  <a:gd name="connsiteX110" fmla="*/ 299555 w 484506"/>
                  <a:gd name="connsiteY110" fmla="*/ 38201 h 404302"/>
                  <a:gd name="connsiteX111" fmla="*/ 269495 w 484506"/>
                  <a:gd name="connsiteY111" fmla="*/ 38201 h 404302"/>
                  <a:gd name="connsiteX112" fmla="*/ 269495 w 484506"/>
                  <a:gd name="connsiteY112" fmla="*/ 5637 h 404302"/>
                  <a:gd name="connsiteX113" fmla="*/ 284525 w 484506"/>
                  <a:gd name="connsiteY113" fmla="*/ 1 h 404302"/>
                  <a:gd name="connsiteX114" fmla="*/ 22545 w 484506"/>
                  <a:gd name="connsiteY114" fmla="*/ 1 h 404302"/>
                  <a:gd name="connsiteX115" fmla="*/ 37575 w 484506"/>
                  <a:gd name="connsiteY115" fmla="*/ 5637 h 404302"/>
                  <a:gd name="connsiteX116" fmla="*/ 37575 w 484506"/>
                  <a:gd name="connsiteY116" fmla="*/ 38201 h 404302"/>
                  <a:gd name="connsiteX117" fmla="*/ 7515 w 484506"/>
                  <a:gd name="connsiteY117" fmla="*/ 38201 h 404302"/>
                  <a:gd name="connsiteX118" fmla="*/ 7515 w 484506"/>
                  <a:gd name="connsiteY118" fmla="*/ 5637 h 404302"/>
                  <a:gd name="connsiteX119" fmla="*/ 22545 w 484506"/>
                  <a:gd name="connsiteY119" fmla="*/ 1 h 404302"/>
                  <a:gd name="connsiteX120" fmla="*/ 153535 w 484506"/>
                  <a:gd name="connsiteY120" fmla="*/ 0 h 404302"/>
                  <a:gd name="connsiteX121" fmla="*/ 169604 w 484506"/>
                  <a:gd name="connsiteY121" fmla="*/ 5636 h 404302"/>
                  <a:gd name="connsiteX122" fmla="*/ 169604 w 484506"/>
                  <a:gd name="connsiteY122" fmla="*/ 38200 h 404302"/>
                  <a:gd name="connsiteX123" fmla="*/ 137467 w 484506"/>
                  <a:gd name="connsiteY123" fmla="*/ 38200 h 404302"/>
                  <a:gd name="connsiteX124" fmla="*/ 137467 w 484506"/>
                  <a:gd name="connsiteY124" fmla="*/ 5636 h 404302"/>
                  <a:gd name="connsiteX125" fmla="*/ 153535 w 484506"/>
                  <a:gd name="connsiteY125" fmla="*/ 0 h 40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484506" h="404302">
                    <a:moveTo>
                      <a:pt x="153536" y="357634"/>
                    </a:moveTo>
                    <a:cubicBezTo>
                      <a:pt x="159099" y="357634"/>
                      <a:pt x="164661" y="360191"/>
                      <a:pt x="169605" y="365306"/>
                    </a:cubicBezTo>
                    <a:cubicBezTo>
                      <a:pt x="177021" y="372977"/>
                      <a:pt x="177021" y="388320"/>
                      <a:pt x="169605" y="398549"/>
                    </a:cubicBezTo>
                    <a:cubicBezTo>
                      <a:pt x="159717" y="406220"/>
                      <a:pt x="147356" y="406220"/>
                      <a:pt x="137468" y="398549"/>
                    </a:cubicBezTo>
                    <a:cubicBezTo>
                      <a:pt x="130052" y="388320"/>
                      <a:pt x="130052" y="372977"/>
                      <a:pt x="137468" y="365306"/>
                    </a:cubicBezTo>
                    <a:cubicBezTo>
                      <a:pt x="142412" y="360191"/>
                      <a:pt x="147974" y="357634"/>
                      <a:pt x="153536" y="357634"/>
                    </a:cubicBezTo>
                    <a:close/>
                    <a:moveTo>
                      <a:pt x="284525" y="357633"/>
                    </a:moveTo>
                    <a:cubicBezTo>
                      <a:pt x="290161" y="357633"/>
                      <a:pt x="295798" y="360190"/>
                      <a:pt x="299555" y="365305"/>
                    </a:cubicBezTo>
                    <a:cubicBezTo>
                      <a:pt x="309575" y="372976"/>
                      <a:pt x="309575" y="388319"/>
                      <a:pt x="299555" y="398548"/>
                    </a:cubicBezTo>
                    <a:cubicBezTo>
                      <a:pt x="292040" y="406219"/>
                      <a:pt x="277010" y="406219"/>
                      <a:pt x="269495" y="398548"/>
                    </a:cubicBezTo>
                    <a:cubicBezTo>
                      <a:pt x="259475" y="388319"/>
                      <a:pt x="259475" y="372976"/>
                      <a:pt x="269495" y="365305"/>
                    </a:cubicBezTo>
                    <a:cubicBezTo>
                      <a:pt x="273253" y="360190"/>
                      <a:pt x="278889" y="357633"/>
                      <a:pt x="284525" y="357633"/>
                    </a:cubicBezTo>
                    <a:close/>
                    <a:moveTo>
                      <a:pt x="22546" y="357633"/>
                    </a:moveTo>
                    <a:cubicBezTo>
                      <a:pt x="28182" y="357633"/>
                      <a:pt x="33818" y="360190"/>
                      <a:pt x="37576" y="365305"/>
                    </a:cubicBezTo>
                    <a:cubicBezTo>
                      <a:pt x="47596" y="372976"/>
                      <a:pt x="47596" y="388319"/>
                      <a:pt x="37576" y="398548"/>
                    </a:cubicBezTo>
                    <a:cubicBezTo>
                      <a:pt x="30061" y="406219"/>
                      <a:pt x="15031" y="406219"/>
                      <a:pt x="7516" y="398548"/>
                    </a:cubicBezTo>
                    <a:cubicBezTo>
                      <a:pt x="-2504" y="388319"/>
                      <a:pt x="-2504" y="372976"/>
                      <a:pt x="7516" y="365305"/>
                    </a:cubicBezTo>
                    <a:cubicBezTo>
                      <a:pt x="11273" y="360190"/>
                      <a:pt x="16910" y="357633"/>
                      <a:pt x="22546" y="357633"/>
                    </a:cubicBezTo>
                    <a:close/>
                    <a:moveTo>
                      <a:pt x="342974" y="299566"/>
                    </a:moveTo>
                    <a:cubicBezTo>
                      <a:pt x="348660" y="299566"/>
                      <a:pt x="354345" y="301462"/>
                      <a:pt x="359399" y="305252"/>
                    </a:cubicBezTo>
                    <a:cubicBezTo>
                      <a:pt x="366980" y="315360"/>
                      <a:pt x="366980" y="327994"/>
                      <a:pt x="359399" y="338102"/>
                    </a:cubicBezTo>
                    <a:cubicBezTo>
                      <a:pt x="349291" y="345683"/>
                      <a:pt x="336657" y="345683"/>
                      <a:pt x="326549" y="338102"/>
                    </a:cubicBezTo>
                    <a:cubicBezTo>
                      <a:pt x="318968" y="327994"/>
                      <a:pt x="318968" y="315360"/>
                      <a:pt x="326549" y="305252"/>
                    </a:cubicBezTo>
                    <a:cubicBezTo>
                      <a:pt x="331603" y="301462"/>
                      <a:pt x="337289" y="299566"/>
                      <a:pt x="342974" y="299566"/>
                    </a:cubicBezTo>
                    <a:close/>
                    <a:moveTo>
                      <a:pt x="212292" y="299566"/>
                    </a:moveTo>
                    <a:cubicBezTo>
                      <a:pt x="218118" y="299566"/>
                      <a:pt x="224250" y="301462"/>
                      <a:pt x="229155" y="305252"/>
                    </a:cubicBezTo>
                    <a:cubicBezTo>
                      <a:pt x="236514" y="315360"/>
                      <a:pt x="236514" y="327994"/>
                      <a:pt x="229155" y="338102"/>
                    </a:cubicBezTo>
                    <a:cubicBezTo>
                      <a:pt x="219344" y="345683"/>
                      <a:pt x="204627" y="345683"/>
                      <a:pt x="197268" y="338102"/>
                    </a:cubicBezTo>
                    <a:cubicBezTo>
                      <a:pt x="187457" y="327994"/>
                      <a:pt x="187457" y="315360"/>
                      <a:pt x="197268" y="305252"/>
                    </a:cubicBezTo>
                    <a:cubicBezTo>
                      <a:pt x="200948" y="301462"/>
                      <a:pt x="206467" y="299566"/>
                      <a:pt x="212292" y="299566"/>
                    </a:cubicBezTo>
                    <a:close/>
                    <a:moveTo>
                      <a:pt x="81726" y="299566"/>
                    </a:moveTo>
                    <a:cubicBezTo>
                      <a:pt x="87675" y="299566"/>
                      <a:pt x="93311" y="301462"/>
                      <a:pt x="97069" y="305252"/>
                    </a:cubicBezTo>
                    <a:cubicBezTo>
                      <a:pt x="107089" y="315360"/>
                      <a:pt x="107089" y="327994"/>
                      <a:pt x="97069" y="338102"/>
                    </a:cubicBezTo>
                    <a:cubicBezTo>
                      <a:pt x="89554" y="345683"/>
                      <a:pt x="74524" y="345683"/>
                      <a:pt x="64504" y="338102"/>
                    </a:cubicBezTo>
                    <a:cubicBezTo>
                      <a:pt x="56989" y="327994"/>
                      <a:pt x="56989" y="315360"/>
                      <a:pt x="64504" y="305252"/>
                    </a:cubicBezTo>
                    <a:cubicBezTo>
                      <a:pt x="69514" y="301462"/>
                      <a:pt x="75776" y="299566"/>
                      <a:pt x="81726" y="299566"/>
                    </a:cubicBezTo>
                    <a:close/>
                    <a:moveTo>
                      <a:pt x="272000" y="239014"/>
                    </a:moveTo>
                    <a:cubicBezTo>
                      <a:pt x="277636" y="239014"/>
                      <a:pt x="283273" y="240893"/>
                      <a:pt x="287030" y="244650"/>
                    </a:cubicBezTo>
                    <a:cubicBezTo>
                      <a:pt x="297050" y="254670"/>
                      <a:pt x="297050" y="269699"/>
                      <a:pt x="287030" y="277214"/>
                    </a:cubicBezTo>
                    <a:cubicBezTo>
                      <a:pt x="279515" y="287234"/>
                      <a:pt x="264485" y="287234"/>
                      <a:pt x="256970" y="277214"/>
                    </a:cubicBezTo>
                    <a:cubicBezTo>
                      <a:pt x="246950" y="269699"/>
                      <a:pt x="246950" y="254670"/>
                      <a:pt x="256970" y="244650"/>
                    </a:cubicBezTo>
                    <a:cubicBezTo>
                      <a:pt x="260728" y="240893"/>
                      <a:pt x="266364" y="239014"/>
                      <a:pt x="272000" y="239014"/>
                    </a:cubicBezTo>
                    <a:close/>
                    <a:moveTo>
                      <a:pt x="402991" y="239013"/>
                    </a:moveTo>
                    <a:cubicBezTo>
                      <a:pt x="408553" y="239013"/>
                      <a:pt x="414115" y="240891"/>
                      <a:pt x="419059" y="244649"/>
                    </a:cubicBezTo>
                    <a:cubicBezTo>
                      <a:pt x="426475" y="254669"/>
                      <a:pt x="426475" y="269698"/>
                      <a:pt x="419059" y="277213"/>
                    </a:cubicBezTo>
                    <a:cubicBezTo>
                      <a:pt x="409171" y="287233"/>
                      <a:pt x="396810" y="287233"/>
                      <a:pt x="386922" y="277213"/>
                    </a:cubicBezTo>
                    <a:cubicBezTo>
                      <a:pt x="379506" y="269698"/>
                      <a:pt x="379506" y="254669"/>
                      <a:pt x="386922" y="244649"/>
                    </a:cubicBezTo>
                    <a:cubicBezTo>
                      <a:pt x="391866" y="240891"/>
                      <a:pt x="397428" y="239013"/>
                      <a:pt x="402991" y="239013"/>
                    </a:cubicBezTo>
                    <a:close/>
                    <a:moveTo>
                      <a:pt x="141010" y="239013"/>
                    </a:moveTo>
                    <a:cubicBezTo>
                      <a:pt x="146573" y="239013"/>
                      <a:pt x="152135" y="240892"/>
                      <a:pt x="157079" y="244649"/>
                    </a:cubicBezTo>
                    <a:cubicBezTo>
                      <a:pt x="164495" y="254669"/>
                      <a:pt x="164495" y="269698"/>
                      <a:pt x="157079" y="277213"/>
                    </a:cubicBezTo>
                    <a:cubicBezTo>
                      <a:pt x="147191" y="287233"/>
                      <a:pt x="134830" y="287233"/>
                      <a:pt x="124942" y="277213"/>
                    </a:cubicBezTo>
                    <a:cubicBezTo>
                      <a:pt x="117526" y="269698"/>
                      <a:pt x="117526" y="254669"/>
                      <a:pt x="124942" y="244649"/>
                    </a:cubicBezTo>
                    <a:cubicBezTo>
                      <a:pt x="129886" y="240892"/>
                      <a:pt x="135448" y="239013"/>
                      <a:pt x="141010" y="239013"/>
                    </a:cubicBezTo>
                    <a:close/>
                    <a:moveTo>
                      <a:pt x="461961" y="179103"/>
                    </a:moveTo>
                    <a:cubicBezTo>
                      <a:pt x="467597" y="179103"/>
                      <a:pt x="473234" y="181608"/>
                      <a:pt x="476991" y="186618"/>
                    </a:cubicBezTo>
                    <a:cubicBezTo>
                      <a:pt x="487011" y="194133"/>
                      <a:pt x="487011" y="209162"/>
                      <a:pt x="476991" y="216677"/>
                    </a:cubicBezTo>
                    <a:cubicBezTo>
                      <a:pt x="469476" y="226697"/>
                      <a:pt x="454446" y="226697"/>
                      <a:pt x="446931" y="216677"/>
                    </a:cubicBezTo>
                    <a:cubicBezTo>
                      <a:pt x="436911" y="209162"/>
                      <a:pt x="436911" y="194133"/>
                      <a:pt x="446931" y="186618"/>
                    </a:cubicBezTo>
                    <a:cubicBezTo>
                      <a:pt x="450689" y="181608"/>
                      <a:pt x="456325" y="179103"/>
                      <a:pt x="461961" y="179103"/>
                    </a:cubicBezTo>
                    <a:close/>
                    <a:moveTo>
                      <a:pt x="331180" y="179103"/>
                    </a:moveTo>
                    <a:cubicBezTo>
                      <a:pt x="337129" y="179103"/>
                      <a:pt x="342766" y="181608"/>
                      <a:pt x="346523" y="186618"/>
                    </a:cubicBezTo>
                    <a:cubicBezTo>
                      <a:pt x="356543" y="194133"/>
                      <a:pt x="356543" y="209162"/>
                      <a:pt x="346523" y="216677"/>
                    </a:cubicBezTo>
                    <a:cubicBezTo>
                      <a:pt x="339008" y="226697"/>
                      <a:pt x="323978" y="226697"/>
                      <a:pt x="313958" y="216677"/>
                    </a:cubicBezTo>
                    <a:cubicBezTo>
                      <a:pt x="306443" y="209162"/>
                      <a:pt x="306443" y="194133"/>
                      <a:pt x="313958" y="186618"/>
                    </a:cubicBezTo>
                    <a:cubicBezTo>
                      <a:pt x="318968" y="181608"/>
                      <a:pt x="325231" y="179103"/>
                      <a:pt x="331180" y="179103"/>
                    </a:cubicBezTo>
                    <a:close/>
                    <a:moveTo>
                      <a:pt x="199767" y="179103"/>
                    </a:moveTo>
                    <a:cubicBezTo>
                      <a:pt x="205593" y="179103"/>
                      <a:pt x="211725" y="181608"/>
                      <a:pt x="216630" y="186618"/>
                    </a:cubicBezTo>
                    <a:cubicBezTo>
                      <a:pt x="223989" y="194133"/>
                      <a:pt x="223989" y="209162"/>
                      <a:pt x="216630" y="216677"/>
                    </a:cubicBezTo>
                    <a:cubicBezTo>
                      <a:pt x="206819" y="226697"/>
                      <a:pt x="192102" y="226697"/>
                      <a:pt x="184743" y="216677"/>
                    </a:cubicBezTo>
                    <a:cubicBezTo>
                      <a:pt x="174932" y="209162"/>
                      <a:pt x="174932" y="194133"/>
                      <a:pt x="184743" y="186618"/>
                    </a:cubicBezTo>
                    <a:cubicBezTo>
                      <a:pt x="188423" y="181608"/>
                      <a:pt x="193942" y="179103"/>
                      <a:pt x="199767" y="179103"/>
                    </a:cubicBezTo>
                    <a:close/>
                    <a:moveTo>
                      <a:pt x="402991" y="118568"/>
                    </a:moveTo>
                    <a:cubicBezTo>
                      <a:pt x="408553" y="118568"/>
                      <a:pt x="414115" y="121073"/>
                      <a:pt x="419059" y="126083"/>
                    </a:cubicBezTo>
                    <a:cubicBezTo>
                      <a:pt x="426475" y="133598"/>
                      <a:pt x="426475" y="148627"/>
                      <a:pt x="419059" y="158647"/>
                    </a:cubicBezTo>
                    <a:cubicBezTo>
                      <a:pt x="409171" y="166162"/>
                      <a:pt x="396810" y="166162"/>
                      <a:pt x="386922" y="158647"/>
                    </a:cubicBezTo>
                    <a:cubicBezTo>
                      <a:pt x="379506" y="148627"/>
                      <a:pt x="379506" y="133598"/>
                      <a:pt x="386922" y="126083"/>
                    </a:cubicBezTo>
                    <a:cubicBezTo>
                      <a:pt x="391866" y="121073"/>
                      <a:pt x="397429" y="118568"/>
                      <a:pt x="402991" y="118568"/>
                    </a:cubicBezTo>
                    <a:close/>
                    <a:moveTo>
                      <a:pt x="141010" y="118568"/>
                    </a:moveTo>
                    <a:cubicBezTo>
                      <a:pt x="146573" y="118568"/>
                      <a:pt x="152135" y="121073"/>
                      <a:pt x="157079" y="126083"/>
                    </a:cubicBezTo>
                    <a:cubicBezTo>
                      <a:pt x="164495" y="133598"/>
                      <a:pt x="164495" y="148627"/>
                      <a:pt x="157079" y="158647"/>
                    </a:cubicBezTo>
                    <a:cubicBezTo>
                      <a:pt x="147191" y="166162"/>
                      <a:pt x="134830" y="166162"/>
                      <a:pt x="124942" y="158647"/>
                    </a:cubicBezTo>
                    <a:cubicBezTo>
                      <a:pt x="117526" y="148627"/>
                      <a:pt x="117526" y="133598"/>
                      <a:pt x="124942" y="126083"/>
                    </a:cubicBezTo>
                    <a:cubicBezTo>
                      <a:pt x="129886" y="121073"/>
                      <a:pt x="135448" y="118568"/>
                      <a:pt x="141010" y="118568"/>
                    </a:cubicBezTo>
                    <a:close/>
                    <a:moveTo>
                      <a:pt x="272000" y="118567"/>
                    </a:moveTo>
                    <a:cubicBezTo>
                      <a:pt x="277636" y="118567"/>
                      <a:pt x="283273" y="121072"/>
                      <a:pt x="287030" y="126082"/>
                    </a:cubicBezTo>
                    <a:cubicBezTo>
                      <a:pt x="297050" y="133597"/>
                      <a:pt x="297050" y="148626"/>
                      <a:pt x="287030" y="158646"/>
                    </a:cubicBezTo>
                    <a:cubicBezTo>
                      <a:pt x="279515" y="166161"/>
                      <a:pt x="264485" y="166161"/>
                      <a:pt x="256970" y="158646"/>
                    </a:cubicBezTo>
                    <a:cubicBezTo>
                      <a:pt x="246950" y="148626"/>
                      <a:pt x="246950" y="133597"/>
                      <a:pt x="256970" y="126082"/>
                    </a:cubicBezTo>
                    <a:cubicBezTo>
                      <a:pt x="260728" y="121072"/>
                      <a:pt x="266364" y="118567"/>
                      <a:pt x="272000" y="118567"/>
                    </a:cubicBezTo>
                    <a:close/>
                    <a:moveTo>
                      <a:pt x="342974" y="59509"/>
                    </a:moveTo>
                    <a:cubicBezTo>
                      <a:pt x="348660" y="59509"/>
                      <a:pt x="354345" y="61404"/>
                      <a:pt x="359399" y="65195"/>
                    </a:cubicBezTo>
                    <a:cubicBezTo>
                      <a:pt x="366980" y="75303"/>
                      <a:pt x="366980" y="87937"/>
                      <a:pt x="359399" y="98045"/>
                    </a:cubicBezTo>
                    <a:cubicBezTo>
                      <a:pt x="349291" y="105626"/>
                      <a:pt x="336657" y="105626"/>
                      <a:pt x="326549" y="98045"/>
                    </a:cubicBezTo>
                    <a:cubicBezTo>
                      <a:pt x="318968" y="87937"/>
                      <a:pt x="318968" y="75303"/>
                      <a:pt x="326549" y="65195"/>
                    </a:cubicBezTo>
                    <a:cubicBezTo>
                      <a:pt x="331603" y="61404"/>
                      <a:pt x="337288" y="59509"/>
                      <a:pt x="342974" y="59509"/>
                    </a:cubicBezTo>
                    <a:close/>
                    <a:moveTo>
                      <a:pt x="212292" y="59508"/>
                    </a:moveTo>
                    <a:cubicBezTo>
                      <a:pt x="218118" y="59508"/>
                      <a:pt x="224250" y="61404"/>
                      <a:pt x="229155" y="65194"/>
                    </a:cubicBezTo>
                    <a:cubicBezTo>
                      <a:pt x="236514" y="75302"/>
                      <a:pt x="236514" y="87936"/>
                      <a:pt x="229155" y="98044"/>
                    </a:cubicBezTo>
                    <a:cubicBezTo>
                      <a:pt x="219344" y="105625"/>
                      <a:pt x="204627" y="105625"/>
                      <a:pt x="197268" y="98044"/>
                    </a:cubicBezTo>
                    <a:cubicBezTo>
                      <a:pt x="187457" y="87936"/>
                      <a:pt x="187457" y="75302"/>
                      <a:pt x="197268" y="65194"/>
                    </a:cubicBezTo>
                    <a:cubicBezTo>
                      <a:pt x="200948" y="61404"/>
                      <a:pt x="206467" y="59508"/>
                      <a:pt x="212292" y="59508"/>
                    </a:cubicBezTo>
                    <a:close/>
                    <a:moveTo>
                      <a:pt x="81726" y="59508"/>
                    </a:moveTo>
                    <a:cubicBezTo>
                      <a:pt x="87675" y="59508"/>
                      <a:pt x="93311" y="61404"/>
                      <a:pt x="97069" y="65194"/>
                    </a:cubicBezTo>
                    <a:cubicBezTo>
                      <a:pt x="107089" y="75302"/>
                      <a:pt x="107089" y="87936"/>
                      <a:pt x="97069" y="98044"/>
                    </a:cubicBezTo>
                    <a:cubicBezTo>
                      <a:pt x="89554" y="105625"/>
                      <a:pt x="74524" y="105625"/>
                      <a:pt x="64504" y="98044"/>
                    </a:cubicBezTo>
                    <a:cubicBezTo>
                      <a:pt x="56989" y="87936"/>
                      <a:pt x="56989" y="75302"/>
                      <a:pt x="64504" y="65194"/>
                    </a:cubicBezTo>
                    <a:cubicBezTo>
                      <a:pt x="69514" y="61404"/>
                      <a:pt x="75776" y="59508"/>
                      <a:pt x="81726" y="59508"/>
                    </a:cubicBezTo>
                    <a:close/>
                    <a:moveTo>
                      <a:pt x="284525" y="1"/>
                    </a:moveTo>
                    <a:cubicBezTo>
                      <a:pt x="290161" y="1"/>
                      <a:pt x="295798" y="1880"/>
                      <a:pt x="299555" y="5637"/>
                    </a:cubicBezTo>
                    <a:cubicBezTo>
                      <a:pt x="309575" y="15657"/>
                      <a:pt x="309575" y="30686"/>
                      <a:pt x="299555" y="38201"/>
                    </a:cubicBezTo>
                    <a:cubicBezTo>
                      <a:pt x="292040" y="48221"/>
                      <a:pt x="277010" y="48221"/>
                      <a:pt x="269495" y="38201"/>
                    </a:cubicBezTo>
                    <a:cubicBezTo>
                      <a:pt x="259475" y="30686"/>
                      <a:pt x="259475" y="15657"/>
                      <a:pt x="269495" y="5637"/>
                    </a:cubicBezTo>
                    <a:cubicBezTo>
                      <a:pt x="273253" y="1880"/>
                      <a:pt x="278889" y="1"/>
                      <a:pt x="284525" y="1"/>
                    </a:cubicBezTo>
                    <a:close/>
                    <a:moveTo>
                      <a:pt x="22545" y="1"/>
                    </a:moveTo>
                    <a:cubicBezTo>
                      <a:pt x="28181" y="1"/>
                      <a:pt x="33817" y="1880"/>
                      <a:pt x="37575" y="5637"/>
                    </a:cubicBezTo>
                    <a:cubicBezTo>
                      <a:pt x="47595" y="15657"/>
                      <a:pt x="47595" y="30686"/>
                      <a:pt x="37575" y="38201"/>
                    </a:cubicBezTo>
                    <a:cubicBezTo>
                      <a:pt x="30060" y="48221"/>
                      <a:pt x="15030" y="48221"/>
                      <a:pt x="7515" y="38201"/>
                    </a:cubicBezTo>
                    <a:cubicBezTo>
                      <a:pt x="-2505" y="30686"/>
                      <a:pt x="-2505" y="15657"/>
                      <a:pt x="7515" y="5637"/>
                    </a:cubicBezTo>
                    <a:cubicBezTo>
                      <a:pt x="11272" y="1880"/>
                      <a:pt x="16909" y="1"/>
                      <a:pt x="22545" y="1"/>
                    </a:cubicBezTo>
                    <a:close/>
                    <a:moveTo>
                      <a:pt x="153535" y="0"/>
                    </a:moveTo>
                    <a:cubicBezTo>
                      <a:pt x="159098" y="0"/>
                      <a:pt x="164660" y="1879"/>
                      <a:pt x="169604" y="5636"/>
                    </a:cubicBezTo>
                    <a:cubicBezTo>
                      <a:pt x="177020" y="15656"/>
                      <a:pt x="177020" y="30685"/>
                      <a:pt x="169604" y="38200"/>
                    </a:cubicBezTo>
                    <a:cubicBezTo>
                      <a:pt x="159716" y="48220"/>
                      <a:pt x="147355" y="48220"/>
                      <a:pt x="137467" y="38200"/>
                    </a:cubicBezTo>
                    <a:cubicBezTo>
                      <a:pt x="130051" y="30685"/>
                      <a:pt x="130051" y="15656"/>
                      <a:pt x="137467" y="5636"/>
                    </a:cubicBezTo>
                    <a:cubicBezTo>
                      <a:pt x="142411" y="1879"/>
                      <a:pt x="147973" y="0"/>
                      <a:pt x="15353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16DFF">
                      <a:alpha val="0"/>
                    </a:srgbClr>
                  </a:gs>
                  <a:gs pos="77000">
                    <a:srgbClr val="00FFFF"/>
                  </a:gs>
                </a:gsLst>
                <a:lin ang="0" scaled="0"/>
                <a:tileRect/>
              </a:gradFill>
              <a:ln w="317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24" name="组合 523"/>
            <p:cNvGrpSpPr/>
            <p:nvPr/>
          </p:nvGrpSpPr>
          <p:grpSpPr>
            <a:xfrm rot="180000">
              <a:off x="7689056" y="2010750"/>
              <a:ext cx="346188" cy="219677"/>
              <a:chOff x="2671108" y="3542051"/>
              <a:chExt cx="791784" cy="408098"/>
            </a:xfrm>
          </p:grpSpPr>
          <p:sp>
            <p:nvSpPr>
              <p:cNvPr id="528" name="Freeform 5"/>
              <p:cNvSpPr/>
              <p:nvPr/>
            </p:nvSpPr>
            <p:spPr bwMode="auto">
              <a:xfrm>
                <a:off x="3043308" y="3542051"/>
                <a:ext cx="419584" cy="408098"/>
              </a:xfrm>
              <a:custGeom>
                <a:avLst/>
                <a:gdLst>
                  <a:gd name="T0" fmla="*/ 3 w 168"/>
                  <a:gd name="T1" fmla="*/ 153 h 162"/>
                  <a:gd name="T2" fmla="*/ 78 w 168"/>
                  <a:gd name="T3" fmla="*/ 87 h 162"/>
                  <a:gd name="T4" fmla="*/ 78 w 168"/>
                  <a:gd name="T5" fmla="*/ 75 h 162"/>
                  <a:gd name="T6" fmla="*/ 3 w 168"/>
                  <a:gd name="T7" fmla="*/ 9 h 162"/>
                  <a:gd name="T8" fmla="*/ 6 w 168"/>
                  <a:gd name="T9" fmla="*/ 0 h 162"/>
                  <a:gd name="T10" fmla="*/ 73 w 168"/>
                  <a:gd name="T11" fmla="*/ 0 h 162"/>
                  <a:gd name="T12" fmla="*/ 83 w 168"/>
                  <a:gd name="T13" fmla="*/ 4 h 162"/>
                  <a:gd name="T14" fmla="*/ 164 w 168"/>
                  <a:gd name="T15" fmla="*/ 75 h 162"/>
                  <a:gd name="T16" fmla="*/ 164 w 168"/>
                  <a:gd name="T17" fmla="*/ 87 h 162"/>
                  <a:gd name="T18" fmla="*/ 83 w 168"/>
                  <a:gd name="T19" fmla="*/ 158 h 162"/>
                  <a:gd name="T20" fmla="*/ 73 w 168"/>
                  <a:gd name="T21" fmla="*/ 162 h 162"/>
                  <a:gd name="T22" fmla="*/ 6 w 168"/>
                  <a:gd name="T23" fmla="*/ 162 h 162"/>
                  <a:gd name="T24" fmla="*/ 3 w 168"/>
                  <a:gd name="T25" fmla="*/ 15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162">
                    <a:moveTo>
                      <a:pt x="3" y="153"/>
                    </a:moveTo>
                    <a:cubicBezTo>
                      <a:pt x="78" y="87"/>
                      <a:pt x="78" y="87"/>
                      <a:pt x="78" y="87"/>
                    </a:cubicBezTo>
                    <a:cubicBezTo>
                      <a:pt x="82" y="84"/>
                      <a:pt x="82" y="78"/>
                      <a:pt x="78" y="75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6"/>
                      <a:pt x="2" y="0"/>
                      <a:pt x="6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1" y="2"/>
                      <a:pt x="83" y="4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8" y="78"/>
                      <a:pt x="168" y="84"/>
                      <a:pt x="164" y="87"/>
                    </a:cubicBezTo>
                    <a:cubicBezTo>
                      <a:pt x="83" y="158"/>
                      <a:pt x="83" y="158"/>
                      <a:pt x="83" y="158"/>
                    </a:cubicBezTo>
                    <a:cubicBezTo>
                      <a:pt x="81" y="160"/>
                      <a:pt x="77" y="162"/>
                      <a:pt x="73" y="162"/>
                    </a:cubicBezTo>
                    <a:cubicBezTo>
                      <a:pt x="6" y="162"/>
                      <a:pt x="6" y="162"/>
                      <a:pt x="6" y="162"/>
                    </a:cubicBezTo>
                    <a:cubicBezTo>
                      <a:pt x="2" y="162"/>
                      <a:pt x="0" y="156"/>
                      <a:pt x="3" y="1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16DFF">
                      <a:alpha val="0"/>
                    </a:srgbClr>
                  </a:gs>
                  <a:gs pos="100000">
                    <a:srgbClr val="00FFFF"/>
                  </a:gs>
                </a:gsLst>
                <a:lin ang="0" scaled="1"/>
                <a:tileRect/>
              </a:gradFill>
              <a:ln w="3175">
                <a:gradFill flip="none" rotWithShape="1">
                  <a:gsLst>
                    <a:gs pos="0">
                      <a:srgbClr val="00FFFF">
                        <a:alpha val="0"/>
                      </a:srgbClr>
                    </a:gs>
                    <a:gs pos="77000">
                      <a:srgbClr val="00FFFF"/>
                    </a:gs>
                  </a:gsLst>
                  <a:lin ang="0" scaled="1"/>
                  <a:tileRect/>
                </a:gradFill>
                <a:round/>
              </a:ln>
              <a:effectLst>
                <a:outerShdw blurRad="152400" sx="102000" sy="102000" algn="ctr" rotWithShape="0">
                  <a:srgbClr val="00FFFF"/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29" name="任意多边形: 形状 20"/>
              <p:cNvSpPr/>
              <p:nvPr/>
            </p:nvSpPr>
            <p:spPr bwMode="auto">
              <a:xfrm>
                <a:off x="2671108" y="3543931"/>
                <a:ext cx="484506" cy="404302"/>
              </a:xfrm>
              <a:custGeom>
                <a:avLst/>
                <a:gdLst>
                  <a:gd name="connsiteX0" fmla="*/ 153536 w 484506"/>
                  <a:gd name="connsiteY0" fmla="*/ 357634 h 404302"/>
                  <a:gd name="connsiteX1" fmla="*/ 169605 w 484506"/>
                  <a:gd name="connsiteY1" fmla="*/ 365306 h 404302"/>
                  <a:gd name="connsiteX2" fmla="*/ 169605 w 484506"/>
                  <a:gd name="connsiteY2" fmla="*/ 398549 h 404302"/>
                  <a:gd name="connsiteX3" fmla="*/ 137468 w 484506"/>
                  <a:gd name="connsiteY3" fmla="*/ 398549 h 404302"/>
                  <a:gd name="connsiteX4" fmla="*/ 137468 w 484506"/>
                  <a:gd name="connsiteY4" fmla="*/ 365306 h 404302"/>
                  <a:gd name="connsiteX5" fmla="*/ 153536 w 484506"/>
                  <a:gd name="connsiteY5" fmla="*/ 357634 h 404302"/>
                  <a:gd name="connsiteX6" fmla="*/ 284525 w 484506"/>
                  <a:gd name="connsiteY6" fmla="*/ 357633 h 404302"/>
                  <a:gd name="connsiteX7" fmla="*/ 299555 w 484506"/>
                  <a:gd name="connsiteY7" fmla="*/ 365305 h 404302"/>
                  <a:gd name="connsiteX8" fmla="*/ 299555 w 484506"/>
                  <a:gd name="connsiteY8" fmla="*/ 398548 h 404302"/>
                  <a:gd name="connsiteX9" fmla="*/ 269495 w 484506"/>
                  <a:gd name="connsiteY9" fmla="*/ 398548 h 404302"/>
                  <a:gd name="connsiteX10" fmla="*/ 269495 w 484506"/>
                  <a:gd name="connsiteY10" fmla="*/ 365305 h 404302"/>
                  <a:gd name="connsiteX11" fmla="*/ 284525 w 484506"/>
                  <a:gd name="connsiteY11" fmla="*/ 357633 h 404302"/>
                  <a:gd name="connsiteX12" fmla="*/ 22546 w 484506"/>
                  <a:gd name="connsiteY12" fmla="*/ 357633 h 404302"/>
                  <a:gd name="connsiteX13" fmla="*/ 37576 w 484506"/>
                  <a:gd name="connsiteY13" fmla="*/ 365305 h 404302"/>
                  <a:gd name="connsiteX14" fmla="*/ 37576 w 484506"/>
                  <a:gd name="connsiteY14" fmla="*/ 398548 h 404302"/>
                  <a:gd name="connsiteX15" fmla="*/ 7516 w 484506"/>
                  <a:gd name="connsiteY15" fmla="*/ 398548 h 404302"/>
                  <a:gd name="connsiteX16" fmla="*/ 7516 w 484506"/>
                  <a:gd name="connsiteY16" fmla="*/ 365305 h 404302"/>
                  <a:gd name="connsiteX17" fmla="*/ 22546 w 484506"/>
                  <a:gd name="connsiteY17" fmla="*/ 357633 h 404302"/>
                  <a:gd name="connsiteX18" fmla="*/ 342974 w 484506"/>
                  <a:gd name="connsiteY18" fmla="*/ 299566 h 404302"/>
                  <a:gd name="connsiteX19" fmla="*/ 359399 w 484506"/>
                  <a:gd name="connsiteY19" fmla="*/ 305252 h 404302"/>
                  <a:gd name="connsiteX20" fmla="*/ 359399 w 484506"/>
                  <a:gd name="connsiteY20" fmla="*/ 338102 h 404302"/>
                  <a:gd name="connsiteX21" fmla="*/ 326549 w 484506"/>
                  <a:gd name="connsiteY21" fmla="*/ 338102 h 404302"/>
                  <a:gd name="connsiteX22" fmla="*/ 326549 w 484506"/>
                  <a:gd name="connsiteY22" fmla="*/ 305252 h 404302"/>
                  <a:gd name="connsiteX23" fmla="*/ 342974 w 484506"/>
                  <a:gd name="connsiteY23" fmla="*/ 299566 h 404302"/>
                  <a:gd name="connsiteX24" fmla="*/ 212292 w 484506"/>
                  <a:gd name="connsiteY24" fmla="*/ 299566 h 404302"/>
                  <a:gd name="connsiteX25" fmla="*/ 229155 w 484506"/>
                  <a:gd name="connsiteY25" fmla="*/ 305252 h 404302"/>
                  <a:gd name="connsiteX26" fmla="*/ 229155 w 484506"/>
                  <a:gd name="connsiteY26" fmla="*/ 338102 h 404302"/>
                  <a:gd name="connsiteX27" fmla="*/ 197268 w 484506"/>
                  <a:gd name="connsiteY27" fmla="*/ 338102 h 404302"/>
                  <a:gd name="connsiteX28" fmla="*/ 197268 w 484506"/>
                  <a:gd name="connsiteY28" fmla="*/ 305252 h 404302"/>
                  <a:gd name="connsiteX29" fmla="*/ 212292 w 484506"/>
                  <a:gd name="connsiteY29" fmla="*/ 299566 h 404302"/>
                  <a:gd name="connsiteX30" fmla="*/ 81726 w 484506"/>
                  <a:gd name="connsiteY30" fmla="*/ 299566 h 404302"/>
                  <a:gd name="connsiteX31" fmla="*/ 97069 w 484506"/>
                  <a:gd name="connsiteY31" fmla="*/ 305252 h 404302"/>
                  <a:gd name="connsiteX32" fmla="*/ 97069 w 484506"/>
                  <a:gd name="connsiteY32" fmla="*/ 338102 h 404302"/>
                  <a:gd name="connsiteX33" fmla="*/ 64504 w 484506"/>
                  <a:gd name="connsiteY33" fmla="*/ 338102 h 404302"/>
                  <a:gd name="connsiteX34" fmla="*/ 64504 w 484506"/>
                  <a:gd name="connsiteY34" fmla="*/ 305252 h 404302"/>
                  <a:gd name="connsiteX35" fmla="*/ 81726 w 484506"/>
                  <a:gd name="connsiteY35" fmla="*/ 299566 h 404302"/>
                  <a:gd name="connsiteX36" fmla="*/ 272000 w 484506"/>
                  <a:gd name="connsiteY36" fmla="*/ 239014 h 404302"/>
                  <a:gd name="connsiteX37" fmla="*/ 287030 w 484506"/>
                  <a:gd name="connsiteY37" fmla="*/ 244650 h 404302"/>
                  <a:gd name="connsiteX38" fmla="*/ 287030 w 484506"/>
                  <a:gd name="connsiteY38" fmla="*/ 277214 h 404302"/>
                  <a:gd name="connsiteX39" fmla="*/ 256970 w 484506"/>
                  <a:gd name="connsiteY39" fmla="*/ 277214 h 404302"/>
                  <a:gd name="connsiteX40" fmla="*/ 256970 w 484506"/>
                  <a:gd name="connsiteY40" fmla="*/ 244650 h 404302"/>
                  <a:gd name="connsiteX41" fmla="*/ 272000 w 484506"/>
                  <a:gd name="connsiteY41" fmla="*/ 239014 h 404302"/>
                  <a:gd name="connsiteX42" fmla="*/ 402991 w 484506"/>
                  <a:gd name="connsiteY42" fmla="*/ 239013 h 404302"/>
                  <a:gd name="connsiteX43" fmla="*/ 419059 w 484506"/>
                  <a:gd name="connsiteY43" fmla="*/ 244649 h 404302"/>
                  <a:gd name="connsiteX44" fmla="*/ 419059 w 484506"/>
                  <a:gd name="connsiteY44" fmla="*/ 277213 h 404302"/>
                  <a:gd name="connsiteX45" fmla="*/ 386922 w 484506"/>
                  <a:gd name="connsiteY45" fmla="*/ 277213 h 404302"/>
                  <a:gd name="connsiteX46" fmla="*/ 386922 w 484506"/>
                  <a:gd name="connsiteY46" fmla="*/ 244649 h 404302"/>
                  <a:gd name="connsiteX47" fmla="*/ 402991 w 484506"/>
                  <a:gd name="connsiteY47" fmla="*/ 239013 h 404302"/>
                  <a:gd name="connsiteX48" fmla="*/ 141010 w 484506"/>
                  <a:gd name="connsiteY48" fmla="*/ 239013 h 404302"/>
                  <a:gd name="connsiteX49" fmla="*/ 157079 w 484506"/>
                  <a:gd name="connsiteY49" fmla="*/ 244649 h 404302"/>
                  <a:gd name="connsiteX50" fmla="*/ 157079 w 484506"/>
                  <a:gd name="connsiteY50" fmla="*/ 277213 h 404302"/>
                  <a:gd name="connsiteX51" fmla="*/ 124942 w 484506"/>
                  <a:gd name="connsiteY51" fmla="*/ 277213 h 404302"/>
                  <a:gd name="connsiteX52" fmla="*/ 124942 w 484506"/>
                  <a:gd name="connsiteY52" fmla="*/ 244649 h 404302"/>
                  <a:gd name="connsiteX53" fmla="*/ 141010 w 484506"/>
                  <a:gd name="connsiteY53" fmla="*/ 239013 h 404302"/>
                  <a:gd name="connsiteX54" fmla="*/ 461961 w 484506"/>
                  <a:gd name="connsiteY54" fmla="*/ 179103 h 404302"/>
                  <a:gd name="connsiteX55" fmla="*/ 476991 w 484506"/>
                  <a:gd name="connsiteY55" fmla="*/ 186618 h 404302"/>
                  <a:gd name="connsiteX56" fmla="*/ 476991 w 484506"/>
                  <a:gd name="connsiteY56" fmla="*/ 216677 h 404302"/>
                  <a:gd name="connsiteX57" fmla="*/ 446931 w 484506"/>
                  <a:gd name="connsiteY57" fmla="*/ 216677 h 404302"/>
                  <a:gd name="connsiteX58" fmla="*/ 446931 w 484506"/>
                  <a:gd name="connsiteY58" fmla="*/ 186618 h 404302"/>
                  <a:gd name="connsiteX59" fmla="*/ 461961 w 484506"/>
                  <a:gd name="connsiteY59" fmla="*/ 179103 h 404302"/>
                  <a:gd name="connsiteX60" fmla="*/ 331180 w 484506"/>
                  <a:gd name="connsiteY60" fmla="*/ 179103 h 404302"/>
                  <a:gd name="connsiteX61" fmla="*/ 346523 w 484506"/>
                  <a:gd name="connsiteY61" fmla="*/ 186618 h 404302"/>
                  <a:gd name="connsiteX62" fmla="*/ 346523 w 484506"/>
                  <a:gd name="connsiteY62" fmla="*/ 216677 h 404302"/>
                  <a:gd name="connsiteX63" fmla="*/ 313958 w 484506"/>
                  <a:gd name="connsiteY63" fmla="*/ 216677 h 404302"/>
                  <a:gd name="connsiteX64" fmla="*/ 313958 w 484506"/>
                  <a:gd name="connsiteY64" fmla="*/ 186618 h 404302"/>
                  <a:gd name="connsiteX65" fmla="*/ 331180 w 484506"/>
                  <a:gd name="connsiteY65" fmla="*/ 179103 h 404302"/>
                  <a:gd name="connsiteX66" fmla="*/ 199767 w 484506"/>
                  <a:gd name="connsiteY66" fmla="*/ 179103 h 404302"/>
                  <a:gd name="connsiteX67" fmla="*/ 216630 w 484506"/>
                  <a:gd name="connsiteY67" fmla="*/ 186618 h 404302"/>
                  <a:gd name="connsiteX68" fmla="*/ 216630 w 484506"/>
                  <a:gd name="connsiteY68" fmla="*/ 216677 h 404302"/>
                  <a:gd name="connsiteX69" fmla="*/ 184743 w 484506"/>
                  <a:gd name="connsiteY69" fmla="*/ 216677 h 404302"/>
                  <a:gd name="connsiteX70" fmla="*/ 184743 w 484506"/>
                  <a:gd name="connsiteY70" fmla="*/ 186618 h 404302"/>
                  <a:gd name="connsiteX71" fmla="*/ 199767 w 484506"/>
                  <a:gd name="connsiteY71" fmla="*/ 179103 h 404302"/>
                  <a:gd name="connsiteX72" fmla="*/ 402991 w 484506"/>
                  <a:gd name="connsiteY72" fmla="*/ 118568 h 404302"/>
                  <a:gd name="connsiteX73" fmla="*/ 419059 w 484506"/>
                  <a:gd name="connsiteY73" fmla="*/ 126083 h 404302"/>
                  <a:gd name="connsiteX74" fmla="*/ 419059 w 484506"/>
                  <a:gd name="connsiteY74" fmla="*/ 158647 h 404302"/>
                  <a:gd name="connsiteX75" fmla="*/ 386922 w 484506"/>
                  <a:gd name="connsiteY75" fmla="*/ 158647 h 404302"/>
                  <a:gd name="connsiteX76" fmla="*/ 386922 w 484506"/>
                  <a:gd name="connsiteY76" fmla="*/ 126083 h 404302"/>
                  <a:gd name="connsiteX77" fmla="*/ 402991 w 484506"/>
                  <a:gd name="connsiteY77" fmla="*/ 118568 h 404302"/>
                  <a:gd name="connsiteX78" fmla="*/ 141010 w 484506"/>
                  <a:gd name="connsiteY78" fmla="*/ 118568 h 404302"/>
                  <a:gd name="connsiteX79" fmla="*/ 157079 w 484506"/>
                  <a:gd name="connsiteY79" fmla="*/ 126083 h 404302"/>
                  <a:gd name="connsiteX80" fmla="*/ 157079 w 484506"/>
                  <a:gd name="connsiteY80" fmla="*/ 158647 h 404302"/>
                  <a:gd name="connsiteX81" fmla="*/ 124942 w 484506"/>
                  <a:gd name="connsiteY81" fmla="*/ 158647 h 404302"/>
                  <a:gd name="connsiteX82" fmla="*/ 124942 w 484506"/>
                  <a:gd name="connsiteY82" fmla="*/ 126083 h 404302"/>
                  <a:gd name="connsiteX83" fmla="*/ 141010 w 484506"/>
                  <a:gd name="connsiteY83" fmla="*/ 118568 h 404302"/>
                  <a:gd name="connsiteX84" fmla="*/ 272000 w 484506"/>
                  <a:gd name="connsiteY84" fmla="*/ 118567 h 404302"/>
                  <a:gd name="connsiteX85" fmla="*/ 287030 w 484506"/>
                  <a:gd name="connsiteY85" fmla="*/ 126082 h 404302"/>
                  <a:gd name="connsiteX86" fmla="*/ 287030 w 484506"/>
                  <a:gd name="connsiteY86" fmla="*/ 158646 h 404302"/>
                  <a:gd name="connsiteX87" fmla="*/ 256970 w 484506"/>
                  <a:gd name="connsiteY87" fmla="*/ 158646 h 404302"/>
                  <a:gd name="connsiteX88" fmla="*/ 256970 w 484506"/>
                  <a:gd name="connsiteY88" fmla="*/ 126082 h 404302"/>
                  <a:gd name="connsiteX89" fmla="*/ 272000 w 484506"/>
                  <a:gd name="connsiteY89" fmla="*/ 118567 h 404302"/>
                  <a:gd name="connsiteX90" fmla="*/ 342974 w 484506"/>
                  <a:gd name="connsiteY90" fmla="*/ 59509 h 404302"/>
                  <a:gd name="connsiteX91" fmla="*/ 359399 w 484506"/>
                  <a:gd name="connsiteY91" fmla="*/ 65195 h 404302"/>
                  <a:gd name="connsiteX92" fmla="*/ 359399 w 484506"/>
                  <a:gd name="connsiteY92" fmla="*/ 98045 h 404302"/>
                  <a:gd name="connsiteX93" fmla="*/ 326549 w 484506"/>
                  <a:gd name="connsiteY93" fmla="*/ 98045 h 404302"/>
                  <a:gd name="connsiteX94" fmla="*/ 326549 w 484506"/>
                  <a:gd name="connsiteY94" fmla="*/ 65195 h 404302"/>
                  <a:gd name="connsiteX95" fmla="*/ 342974 w 484506"/>
                  <a:gd name="connsiteY95" fmla="*/ 59509 h 404302"/>
                  <a:gd name="connsiteX96" fmla="*/ 212292 w 484506"/>
                  <a:gd name="connsiteY96" fmla="*/ 59508 h 404302"/>
                  <a:gd name="connsiteX97" fmla="*/ 229155 w 484506"/>
                  <a:gd name="connsiteY97" fmla="*/ 65194 h 404302"/>
                  <a:gd name="connsiteX98" fmla="*/ 229155 w 484506"/>
                  <a:gd name="connsiteY98" fmla="*/ 98044 h 404302"/>
                  <a:gd name="connsiteX99" fmla="*/ 197268 w 484506"/>
                  <a:gd name="connsiteY99" fmla="*/ 98044 h 404302"/>
                  <a:gd name="connsiteX100" fmla="*/ 197268 w 484506"/>
                  <a:gd name="connsiteY100" fmla="*/ 65194 h 404302"/>
                  <a:gd name="connsiteX101" fmla="*/ 212292 w 484506"/>
                  <a:gd name="connsiteY101" fmla="*/ 59508 h 404302"/>
                  <a:gd name="connsiteX102" fmla="*/ 81726 w 484506"/>
                  <a:gd name="connsiteY102" fmla="*/ 59508 h 404302"/>
                  <a:gd name="connsiteX103" fmla="*/ 97069 w 484506"/>
                  <a:gd name="connsiteY103" fmla="*/ 65194 h 404302"/>
                  <a:gd name="connsiteX104" fmla="*/ 97069 w 484506"/>
                  <a:gd name="connsiteY104" fmla="*/ 98044 h 404302"/>
                  <a:gd name="connsiteX105" fmla="*/ 64504 w 484506"/>
                  <a:gd name="connsiteY105" fmla="*/ 98044 h 404302"/>
                  <a:gd name="connsiteX106" fmla="*/ 64504 w 484506"/>
                  <a:gd name="connsiteY106" fmla="*/ 65194 h 404302"/>
                  <a:gd name="connsiteX107" fmla="*/ 81726 w 484506"/>
                  <a:gd name="connsiteY107" fmla="*/ 59508 h 404302"/>
                  <a:gd name="connsiteX108" fmla="*/ 284525 w 484506"/>
                  <a:gd name="connsiteY108" fmla="*/ 1 h 404302"/>
                  <a:gd name="connsiteX109" fmla="*/ 299555 w 484506"/>
                  <a:gd name="connsiteY109" fmla="*/ 5637 h 404302"/>
                  <a:gd name="connsiteX110" fmla="*/ 299555 w 484506"/>
                  <a:gd name="connsiteY110" fmla="*/ 38201 h 404302"/>
                  <a:gd name="connsiteX111" fmla="*/ 269495 w 484506"/>
                  <a:gd name="connsiteY111" fmla="*/ 38201 h 404302"/>
                  <a:gd name="connsiteX112" fmla="*/ 269495 w 484506"/>
                  <a:gd name="connsiteY112" fmla="*/ 5637 h 404302"/>
                  <a:gd name="connsiteX113" fmla="*/ 284525 w 484506"/>
                  <a:gd name="connsiteY113" fmla="*/ 1 h 404302"/>
                  <a:gd name="connsiteX114" fmla="*/ 22545 w 484506"/>
                  <a:gd name="connsiteY114" fmla="*/ 1 h 404302"/>
                  <a:gd name="connsiteX115" fmla="*/ 37575 w 484506"/>
                  <a:gd name="connsiteY115" fmla="*/ 5637 h 404302"/>
                  <a:gd name="connsiteX116" fmla="*/ 37575 w 484506"/>
                  <a:gd name="connsiteY116" fmla="*/ 38201 h 404302"/>
                  <a:gd name="connsiteX117" fmla="*/ 7515 w 484506"/>
                  <a:gd name="connsiteY117" fmla="*/ 38201 h 404302"/>
                  <a:gd name="connsiteX118" fmla="*/ 7515 w 484506"/>
                  <a:gd name="connsiteY118" fmla="*/ 5637 h 404302"/>
                  <a:gd name="connsiteX119" fmla="*/ 22545 w 484506"/>
                  <a:gd name="connsiteY119" fmla="*/ 1 h 404302"/>
                  <a:gd name="connsiteX120" fmla="*/ 153535 w 484506"/>
                  <a:gd name="connsiteY120" fmla="*/ 0 h 404302"/>
                  <a:gd name="connsiteX121" fmla="*/ 169604 w 484506"/>
                  <a:gd name="connsiteY121" fmla="*/ 5636 h 404302"/>
                  <a:gd name="connsiteX122" fmla="*/ 169604 w 484506"/>
                  <a:gd name="connsiteY122" fmla="*/ 38200 h 404302"/>
                  <a:gd name="connsiteX123" fmla="*/ 137467 w 484506"/>
                  <a:gd name="connsiteY123" fmla="*/ 38200 h 404302"/>
                  <a:gd name="connsiteX124" fmla="*/ 137467 w 484506"/>
                  <a:gd name="connsiteY124" fmla="*/ 5636 h 404302"/>
                  <a:gd name="connsiteX125" fmla="*/ 153535 w 484506"/>
                  <a:gd name="connsiteY125" fmla="*/ 0 h 40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484506" h="404302">
                    <a:moveTo>
                      <a:pt x="153536" y="357634"/>
                    </a:moveTo>
                    <a:cubicBezTo>
                      <a:pt x="159099" y="357634"/>
                      <a:pt x="164661" y="360191"/>
                      <a:pt x="169605" y="365306"/>
                    </a:cubicBezTo>
                    <a:cubicBezTo>
                      <a:pt x="177021" y="372977"/>
                      <a:pt x="177021" y="388320"/>
                      <a:pt x="169605" y="398549"/>
                    </a:cubicBezTo>
                    <a:cubicBezTo>
                      <a:pt x="159717" y="406220"/>
                      <a:pt x="147356" y="406220"/>
                      <a:pt x="137468" y="398549"/>
                    </a:cubicBezTo>
                    <a:cubicBezTo>
                      <a:pt x="130052" y="388320"/>
                      <a:pt x="130052" y="372977"/>
                      <a:pt x="137468" y="365306"/>
                    </a:cubicBezTo>
                    <a:cubicBezTo>
                      <a:pt x="142412" y="360191"/>
                      <a:pt x="147974" y="357634"/>
                      <a:pt x="153536" y="357634"/>
                    </a:cubicBezTo>
                    <a:close/>
                    <a:moveTo>
                      <a:pt x="284525" y="357633"/>
                    </a:moveTo>
                    <a:cubicBezTo>
                      <a:pt x="290161" y="357633"/>
                      <a:pt x="295798" y="360190"/>
                      <a:pt x="299555" y="365305"/>
                    </a:cubicBezTo>
                    <a:cubicBezTo>
                      <a:pt x="309575" y="372976"/>
                      <a:pt x="309575" y="388319"/>
                      <a:pt x="299555" y="398548"/>
                    </a:cubicBezTo>
                    <a:cubicBezTo>
                      <a:pt x="292040" y="406219"/>
                      <a:pt x="277010" y="406219"/>
                      <a:pt x="269495" y="398548"/>
                    </a:cubicBezTo>
                    <a:cubicBezTo>
                      <a:pt x="259475" y="388319"/>
                      <a:pt x="259475" y="372976"/>
                      <a:pt x="269495" y="365305"/>
                    </a:cubicBezTo>
                    <a:cubicBezTo>
                      <a:pt x="273253" y="360190"/>
                      <a:pt x="278889" y="357633"/>
                      <a:pt x="284525" y="357633"/>
                    </a:cubicBezTo>
                    <a:close/>
                    <a:moveTo>
                      <a:pt x="22546" y="357633"/>
                    </a:moveTo>
                    <a:cubicBezTo>
                      <a:pt x="28182" y="357633"/>
                      <a:pt x="33818" y="360190"/>
                      <a:pt x="37576" y="365305"/>
                    </a:cubicBezTo>
                    <a:cubicBezTo>
                      <a:pt x="47596" y="372976"/>
                      <a:pt x="47596" y="388319"/>
                      <a:pt x="37576" y="398548"/>
                    </a:cubicBezTo>
                    <a:cubicBezTo>
                      <a:pt x="30061" y="406219"/>
                      <a:pt x="15031" y="406219"/>
                      <a:pt x="7516" y="398548"/>
                    </a:cubicBezTo>
                    <a:cubicBezTo>
                      <a:pt x="-2504" y="388319"/>
                      <a:pt x="-2504" y="372976"/>
                      <a:pt x="7516" y="365305"/>
                    </a:cubicBezTo>
                    <a:cubicBezTo>
                      <a:pt x="11273" y="360190"/>
                      <a:pt x="16910" y="357633"/>
                      <a:pt x="22546" y="357633"/>
                    </a:cubicBezTo>
                    <a:close/>
                    <a:moveTo>
                      <a:pt x="342974" y="299566"/>
                    </a:moveTo>
                    <a:cubicBezTo>
                      <a:pt x="348660" y="299566"/>
                      <a:pt x="354345" y="301462"/>
                      <a:pt x="359399" y="305252"/>
                    </a:cubicBezTo>
                    <a:cubicBezTo>
                      <a:pt x="366980" y="315360"/>
                      <a:pt x="366980" y="327994"/>
                      <a:pt x="359399" y="338102"/>
                    </a:cubicBezTo>
                    <a:cubicBezTo>
                      <a:pt x="349291" y="345683"/>
                      <a:pt x="336657" y="345683"/>
                      <a:pt x="326549" y="338102"/>
                    </a:cubicBezTo>
                    <a:cubicBezTo>
                      <a:pt x="318968" y="327994"/>
                      <a:pt x="318968" y="315360"/>
                      <a:pt x="326549" y="305252"/>
                    </a:cubicBezTo>
                    <a:cubicBezTo>
                      <a:pt x="331603" y="301462"/>
                      <a:pt x="337289" y="299566"/>
                      <a:pt x="342974" y="299566"/>
                    </a:cubicBezTo>
                    <a:close/>
                    <a:moveTo>
                      <a:pt x="212292" y="299566"/>
                    </a:moveTo>
                    <a:cubicBezTo>
                      <a:pt x="218118" y="299566"/>
                      <a:pt x="224250" y="301462"/>
                      <a:pt x="229155" y="305252"/>
                    </a:cubicBezTo>
                    <a:cubicBezTo>
                      <a:pt x="236514" y="315360"/>
                      <a:pt x="236514" y="327994"/>
                      <a:pt x="229155" y="338102"/>
                    </a:cubicBezTo>
                    <a:cubicBezTo>
                      <a:pt x="219344" y="345683"/>
                      <a:pt x="204627" y="345683"/>
                      <a:pt x="197268" y="338102"/>
                    </a:cubicBezTo>
                    <a:cubicBezTo>
                      <a:pt x="187457" y="327994"/>
                      <a:pt x="187457" y="315360"/>
                      <a:pt x="197268" y="305252"/>
                    </a:cubicBezTo>
                    <a:cubicBezTo>
                      <a:pt x="200948" y="301462"/>
                      <a:pt x="206467" y="299566"/>
                      <a:pt x="212292" y="299566"/>
                    </a:cubicBezTo>
                    <a:close/>
                    <a:moveTo>
                      <a:pt x="81726" y="299566"/>
                    </a:moveTo>
                    <a:cubicBezTo>
                      <a:pt x="87675" y="299566"/>
                      <a:pt x="93311" y="301462"/>
                      <a:pt x="97069" y="305252"/>
                    </a:cubicBezTo>
                    <a:cubicBezTo>
                      <a:pt x="107089" y="315360"/>
                      <a:pt x="107089" y="327994"/>
                      <a:pt x="97069" y="338102"/>
                    </a:cubicBezTo>
                    <a:cubicBezTo>
                      <a:pt x="89554" y="345683"/>
                      <a:pt x="74524" y="345683"/>
                      <a:pt x="64504" y="338102"/>
                    </a:cubicBezTo>
                    <a:cubicBezTo>
                      <a:pt x="56989" y="327994"/>
                      <a:pt x="56989" y="315360"/>
                      <a:pt x="64504" y="305252"/>
                    </a:cubicBezTo>
                    <a:cubicBezTo>
                      <a:pt x="69514" y="301462"/>
                      <a:pt x="75776" y="299566"/>
                      <a:pt x="81726" y="299566"/>
                    </a:cubicBezTo>
                    <a:close/>
                    <a:moveTo>
                      <a:pt x="272000" y="239014"/>
                    </a:moveTo>
                    <a:cubicBezTo>
                      <a:pt x="277636" y="239014"/>
                      <a:pt x="283273" y="240893"/>
                      <a:pt x="287030" y="244650"/>
                    </a:cubicBezTo>
                    <a:cubicBezTo>
                      <a:pt x="297050" y="254670"/>
                      <a:pt x="297050" y="269699"/>
                      <a:pt x="287030" y="277214"/>
                    </a:cubicBezTo>
                    <a:cubicBezTo>
                      <a:pt x="279515" y="287234"/>
                      <a:pt x="264485" y="287234"/>
                      <a:pt x="256970" y="277214"/>
                    </a:cubicBezTo>
                    <a:cubicBezTo>
                      <a:pt x="246950" y="269699"/>
                      <a:pt x="246950" y="254670"/>
                      <a:pt x="256970" y="244650"/>
                    </a:cubicBezTo>
                    <a:cubicBezTo>
                      <a:pt x="260728" y="240893"/>
                      <a:pt x="266364" y="239014"/>
                      <a:pt x="272000" y="239014"/>
                    </a:cubicBezTo>
                    <a:close/>
                    <a:moveTo>
                      <a:pt x="402991" y="239013"/>
                    </a:moveTo>
                    <a:cubicBezTo>
                      <a:pt x="408553" y="239013"/>
                      <a:pt x="414115" y="240891"/>
                      <a:pt x="419059" y="244649"/>
                    </a:cubicBezTo>
                    <a:cubicBezTo>
                      <a:pt x="426475" y="254669"/>
                      <a:pt x="426475" y="269698"/>
                      <a:pt x="419059" y="277213"/>
                    </a:cubicBezTo>
                    <a:cubicBezTo>
                      <a:pt x="409171" y="287233"/>
                      <a:pt x="396810" y="287233"/>
                      <a:pt x="386922" y="277213"/>
                    </a:cubicBezTo>
                    <a:cubicBezTo>
                      <a:pt x="379506" y="269698"/>
                      <a:pt x="379506" y="254669"/>
                      <a:pt x="386922" y="244649"/>
                    </a:cubicBezTo>
                    <a:cubicBezTo>
                      <a:pt x="391866" y="240891"/>
                      <a:pt x="397428" y="239013"/>
                      <a:pt x="402991" y="239013"/>
                    </a:cubicBezTo>
                    <a:close/>
                    <a:moveTo>
                      <a:pt x="141010" y="239013"/>
                    </a:moveTo>
                    <a:cubicBezTo>
                      <a:pt x="146573" y="239013"/>
                      <a:pt x="152135" y="240892"/>
                      <a:pt x="157079" y="244649"/>
                    </a:cubicBezTo>
                    <a:cubicBezTo>
                      <a:pt x="164495" y="254669"/>
                      <a:pt x="164495" y="269698"/>
                      <a:pt x="157079" y="277213"/>
                    </a:cubicBezTo>
                    <a:cubicBezTo>
                      <a:pt x="147191" y="287233"/>
                      <a:pt x="134830" y="287233"/>
                      <a:pt x="124942" y="277213"/>
                    </a:cubicBezTo>
                    <a:cubicBezTo>
                      <a:pt x="117526" y="269698"/>
                      <a:pt x="117526" y="254669"/>
                      <a:pt x="124942" y="244649"/>
                    </a:cubicBezTo>
                    <a:cubicBezTo>
                      <a:pt x="129886" y="240892"/>
                      <a:pt x="135448" y="239013"/>
                      <a:pt x="141010" y="239013"/>
                    </a:cubicBezTo>
                    <a:close/>
                    <a:moveTo>
                      <a:pt x="461961" y="179103"/>
                    </a:moveTo>
                    <a:cubicBezTo>
                      <a:pt x="467597" y="179103"/>
                      <a:pt x="473234" y="181608"/>
                      <a:pt x="476991" y="186618"/>
                    </a:cubicBezTo>
                    <a:cubicBezTo>
                      <a:pt x="487011" y="194133"/>
                      <a:pt x="487011" y="209162"/>
                      <a:pt x="476991" y="216677"/>
                    </a:cubicBezTo>
                    <a:cubicBezTo>
                      <a:pt x="469476" y="226697"/>
                      <a:pt x="454446" y="226697"/>
                      <a:pt x="446931" y="216677"/>
                    </a:cubicBezTo>
                    <a:cubicBezTo>
                      <a:pt x="436911" y="209162"/>
                      <a:pt x="436911" y="194133"/>
                      <a:pt x="446931" y="186618"/>
                    </a:cubicBezTo>
                    <a:cubicBezTo>
                      <a:pt x="450689" y="181608"/>
                      <a:pt x="456325" y="179103"/>
                      <a:pt x="461961" y="179103"/>
                    </a:cubicBezTo>
                    <a:close/>
                    <a:moveTo>
                      <a:pt x="331180" y="179103"/>
                    </a:moveTo>
                    <a:cubicBezTo>
                      <a:pt x="337129" y="179103"/>
                      <a:pt x="342766" y="181608"/>
                      <a:pt x="346523" y="186618"/>
                    </a:cubicBezTo>
                    <a:cubicBezTo>
                      <a:pt x="356543" y="194133"/>
                      <a:pt x="356543" y="209162"/>
                      <a:pt x="346523" y="216677"/>
                    </a:cubicBezTo>
                    <a:cubicBezTo>
                      <a:pt x="339008" y="226697"/>
                      <a:pt x="323978" y="226697"/>
                      <a:pt x="313958" y="216677"/>
                    </a:cubicBezTo>
                    <a:cubicBezTo>
                      <a:pt x="306443" y="209162"/>
                      <a:pt x="306443" y="194133"/>
                      <a:pt x="313958" y="186618"/>
                    </a:cubicBezTo>
                    <a:cubicBezTo>
                      <a:pt x="318968" y="181608"/>
                      <a:pt x="325231" y="179103"/>
                      <a:pt x="331180" y="179103"/>
                    </a:cubicBezTo>
                    <a:close/>
                    <a:moveTo>
                      <a:pt x="199767" y="179103"/>
                    </a:moveTo>
                    <a:cubicBezTo>
                      <a:pt x="205593" y="179103"/>
                      <a:pt x="211725" y="181608"/>
                      <a:pt x="216630" y="186618"/>
                    </a:cubicBezTo>
                    <a:cubicBezTo>
                      <a:pt x="223989" y="194133"/>
                      <a:pt x="223989" y="209162"/>
                      <a:pt x="216630" y="216677"/>
                    </a:cubicBezTo>
                    <a:cubicBezTo>
                      <a:pt x="206819" y="226697"/>
                      <a:pt x="192102" y="226697"/>
                      <a:pt x="184743" y="216677"/>
                    </a:cubicBezTo>
                    <a:cubicBezTo>
                      <a:pt x="174932" y="209162"/>
                      <a:pt x="174932" y="194133"/>
                      <a:pt x="184743" y="186618"/>
                    </a:cubicBezTo>
                    <a:cubicBezTo>
                      <a:pt x="188423" y="181608"/>
                      <a:pt x="193942" y="179103"/>
                      <a:pt x="199767" y="179103"/>
                    </a:cubicBezTo>
                    <a:close/>
                    <a:moveTo>
                      <a:pt x="402991" y="118568"/>
                    </a:moveTo>
                    <a:cubicBezTo>
                      <a:pt x="408553" y="118568"/>
                      <a:pt x="414115" y="121073"/>
                      <a:pt x="419059" y="126083"/>
                    </a:cubicBezTo>
                    <a:cubicBezTo>
                      <a:pt x="426475" y="133598"/>
                      <a:pt x="426475" y="148627"/>
                      <a:pt x="419059" y="158647"/>
                    </a:cubicBezTo>
                    <a:cubicBezTo>
                      <a:pt x="409171" y="166162"/>
                      <a:pt x="396810" y="166162"/>
                      <a:pt x="386922" y="158647"/>
                    </a:cubicBezTo>
                    <a:cubicBezTo>
                      <a:pt x="379506" y="148627"/>
                      <a:pt x="379506" y="133598"/>
                      <a:pt x="386922" y="126083"/>
                    </a:cubicBezTo>
                    <a:cubicBezTo>
                      <a:pt x="391866" y="121073"/>
                      <a:pt x="397429" y="118568"/>
                      <a:pt x="402991" y="118568"/>
                    </a:cubicBezTo>
                    <a:close/>
                    <a:moveTo>
                      <a:pt x="141010" y="118568"/>
                    </a:moveTo>
                    <a:cubicBezTo>
                      <a:pt x="146573" y="118568"/>
                      <a:pt x="152135" y="121073"/>
                      <a:pt x="157079" y="126083"/>
                    </a:cubicBezTo>
                    <a:cubicBezTo>
                      <a:pt x="164495" y="133598"/>
                      <a:pt x="164495" y="148627"/>
                      <a:pt x="157079" y="158647"/>
                    </a:cubicBezTo>
                    <a:cubicBezTo>
                      <a:pt x="147191" y="166162"/>
                      <a:pt x="134830" y="166162"/>
                      <a:pt x="124942" y="158647"/>
                    </a:cubicBezTo>
                    <a:cubicBezTo>
                      <a:pt x="117526" y="148627"/>
                      <a:pt x="117526" y="133598"/>
                      <a:pt x="124942" y="126083"/>
                    </a:cubicBezTo>
                    <a:cubicBezTo>
                      <a:pt x="129886" y="121073"/>
                      <a:pt x="135448" y="118568"/>
                      <a:pt x="141010" y="118568"/>
                    </a:cubicBezTo>
                    <a:close/>
                    <a:moveTo>
                      <a:pt x="272000" y="118567"/>
                    </a:moveTo>
                    <a:cubicBezTo>
                      <a:pt x="277636" y="118567"/>
                      <a:pt x="283273" y="121072"/>
                      <a:pt x="287030" y="126082"/>
                    </a:cubicBezTo>
                    <a:cubicBezTo>
                      <a:pt x="297050" y="133597"/>
                      <a:pt x="297050" y="148626"/>
                      <a:pt x="287030" y="158646"/>
                    </a:cubicBezTo>
                    <a:cubicBezTo>
                      <a:pt x="279515" y="166161"/>
                      <a:pt x="264485" y="166161"/>
                      <a:pt x="256970" y="158646"/>
                    </a:cubicBezTo>
                    <a:cubicBezTo>
                      <a:pt x="246950" y="148626"/>
                      <a:pt x="246950" y="133597"/>
                      <a:pt x="256970" y="126082"/>
                    </a:cubicBezTo>
                    <a:cubicBezTo>
                      <a:pt x="260728" y="121072"/>
                      <a:pt x="266364" y="118567"/>
                      <a:pt x="272000" y="118567"/>
                    </a:cubicBezTo>
                    <a:close/>
                    <a:moveTo>
                      <a:pt x="342974" y="59509"/>
                    </a:moveTo>
                    <a:cubicBezTo>
                      <a:pt x="348660" y="59509"/>
                      <a:pt x="354345" y="61404"/>
                      <a:pt x="359399" y="65195"/>
                    </a:cubicBezTo>
                    <a:cubicBezTo>
                      <a:pt x="366980" y="75303"/>
                      <a:pt x="366980" y="87937"/>
                      <a:pt x="359399" y="98045"/>
                    </a:cubicBezTo>
                    <a:cubicBezTo>
                      <a:pt x="349291" y="105626"/>
                      <a:pt x="336657" y="105626"/>
                      <a:pt x="326549" y="98045"/>
                    </a:cubicBezTo>
                    <a:cubicBezTo>
                      <a:pt x="318968" y="87937"/>
                      <a:pt x="318968" y="75303"/>
                      <a:pt x="326549" y="65195"/>
                    </a:cubicBezTo>
                    <a:cubicBezTo>
                      <a:pt x="331603" y="61404"/>
                      <a:pt x="337288" y="59509"/>
                      <a:pt x="342974" y="59509"/>
                    </a:cubicBezTo>
                    <a:close/>
                    <a:moveTo>
                      <a:pt x="212292" y="59508"/>
                    </a:moveTo>
                    <a:cubicBezTo>
                      <a:pt x="218118" y="59508"/>
                      <a:pt x="224250" y="61404"/>
                      <a:pt x="229155" y="65194"/>
                    </a:cubicBezTo>
                    <a:cubicBezTo>
                      <a:pt x="236514" y="75302"/>
                      <a:pt x="236514" y="87936"/>
                      <a:pt x="229155" y="98044"/>
                    </a:cubicBezTo>
                    <a:cubicBezTo>
                      <a:pt x="219344" y="105625"/>
                      <a:pt x="204627" y="105625"/>
                      <a:pt x="197268" y="98044"/>
                    </a:cubicBezTo>
                    <a:cubicBezTo>
                      <a:pt x="187457" y="87936"/>
                      <a:pt x="187457" y="75302"/>
                      <a:pt x="197268" y="65194"/>
                    </a:cubicBezTo>
                    <a:cubicBezTo>
                      <a:pt x="200948" y="61404"/>
                      <a:pt x="206467" y="59508"/>
                      <a:pt x="212292" y="59508"/>
                    </a:cubicBezTo>
                    <a:close/>
                    <a:moveTo>
                      <a:pt x="81726" y="59508"/>
                    </a:moveTo>
                    <a:cubicBezTo>
                      <a:pt x="87675" y="59508"/>
                      <a:pt x="93311" y="61404"/>
                      <a:pt x="97069" y="65194"/>
                    </a:cubicBezTo>
                    <a:cubicBezTo>
                      <a:pt x="107089" y="75302"/>
                      <a:pt x="107089" y="87936"/>
                      <a:pt x="97069" y="98044"/>
                    </a:cubicBezTo>
                    <a:cubicBezTo>
                      <a:pt x="89554" y="105625"/>
                      <a:pt x="74524" y="105625"/>
                      <a:pt x="64504" y="98044"/>
                    </a:cubicBezTo>
                    <a:cubicBezTo>
                      <a:pt x="56989" y="87936"/>
                      <a:pt x="56989" y="75302"/>
                      <a:pt x="64504" y="65194"/>
                    </a:cubicBezTo>
                    <a:cubicBezTo>
                      <a:pt x="69514" y="61404"/>
                      <a:pt x="75776" y="59508"/>
                      <a:pt x="81726" y="59508"/>
                    </a:cubicBezTo>
                    <a:close/>
                    <a:moveTo>
                      <a:pt x="284525" y="1"/>
                    </a:moveTo>
                    <a:cubicBezTo>
                      <a:pt x="290161" y="1"/>
                      <a:pt x="295798" y="1880"/>
                      <a:pt x="299555" y="5637"/>
                    </a:cubicBezTo>
                    <a:cubicBezTo>
                      <a:pt x="309575" y="15657"/>
                      <a:pt x="309575" y="30686"/>
                      <a:pt x="299555" y="38201"/>
                    </a:cubicBezTo>
                    <a:cubicBezTo>
                      <a:pt x="292040" y="48221"/>
                      <a:pt x="277010" y="48221"/>
                      <a:pt x="269495" y="38201"/>
                    </a:cubicBezTo>
                    <a:cubicBezTo>
                      <a:pt x="259475" y="30686"/>
                      <a:pt x="259475" y="15657"/>
                      <a:pt x="269495" y="5637"/>
                    </a:cubicBezTo>
                    <a:cubicBezTo>
                      <a:pt x="273253" y="1880"/>
                      <a:pt x="278889" y="1"/>
                      <a:pt x="284525" y="1"/>
                    </a:cubicBezTo>
                    <a:close/>
                    <a:moveTo>
                      <a:pt x="22545" y="1"/>
                    </a:moveTo>
                    <a:cubicBezTo>
                      <a:pt x="28181" y="1"/>
                      <a:pt x="33817" y="1880"/>
                      <a:pt x="37575" y="5637"/>
                    </a:cubicBezTo>
                    <a:cubicBezTo>
                      <a:pt x="47595" y="15657"/>
                      <a:pt x="47595" y="30686"/>
                      <a:pt x="37575" y="38201"/>
                    </a:cubicBezTo>
                    <a:cubicBezTo>
                      <a:pt x="30060" y="48221"/>
                      <a:pt x="15030" y="48221"/>
                      <a:pt x="7515" y="38201"/>
                    </a:cubicBezTo>
                    <a:cubicBezTo>
                      <a:pt x="-2505" y="30686"/>
                      <a:pt x="-2505" y="15657"/>
                      <a:pt x="7515" y="5637"/>
                    </a:cubicBezTo>
                    <a:cubicBezTo>
                      <a:pt x="11272" y="1880"/>
                      <a:pt x="16909" y="1"/>
                      <a:pt x="22545" y="1"/>
                    </a:cubicBezTo>
                    <a:close/>
                    <a:moveTo>
                      <a:pt x="153535" y="0"/>
                    </a:moveTo>
                    <a:cubicBezTo>
                      <a:pt x="159098" y="0"/>
                      <a:pt x="164660" y="1879"/>
                      <a:pt x="169604" y="5636"/>
                    </a:cubicBezTo>
                    <a:cubicBezTo>
                      <a:pt x="177020" y="15656"/>
                      <a:pt x="177020" y="30685"/>
                      <a:pt x="169604" y="38200"/>
                    </a:cubicBezTo>
                    <a:cubicBezTo>
                      <a:pt x="159716" y="48220"/>
                      <a:pt x="147355" y="48220"/>
                      <a:pt x="137467" y="38200"/>
                    </a:cubicBezTo>
                    <a:cubicBezTo>
                      <a:pt x="130051" y="30685"/>
                      <a:pt x="130051" y="15656"/>
                      <a:pt x="137467" y="5636"/>
                    </a:cubicBezTo>
                    <a:cubicBezTo>
                      <a:pt x="142411" y="1879"/>
                      <a:pt x="147973" y="0"/>
                      <a:pt x="15353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16DFF">
                      <a:alpha val="0"/>
                    </a:srgbClr>
                  </a:gs>
                  <a:gs pos="77000">
                    <a:srgbClr val="00FFFF"/>
                  </a:gs>
                </a:gsLst>
                <a:lin ang="0" scaled="0"/>
                <a:tileRect/>
              </a:gradFill>
              <a:ln w="317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25" name="组合 524"/>
            <p:cNvGrpSpPr/>
            <p:nvPr/>
          </p:nvGrpSpPr>
          <p:grpSpPr>
            <a:xfrm rot="180000">
              <a:off x="9975856" y="2010750"/>
              <a:ext cx="346188" cy="219677"/>
              <a:chOff x="2671108" y="3542051"/>
              <a:chExt cx="791784" cy="408098"/>
            </a:xfrm>
          </p:grpSpPr>
          <p:sp>
            <p:nvSpPr>
              <p:cNvPr id="526" name="Freeform 5"/>
              <p:cNvSpPr/>
              <p:nvPr/>
            </p:nvSpPr>
            <p:spPr bwMode="auto">
              <a:xfrm>
                <a:off x="3043308" y="3542051"/>
                <a:ext cx="419584" cy="408098"/>
              </a:xfrm>
              <a:custGeom>
                <a:avLst/>
                <a:gdLst>
                  <a:gd name="T0" fmla="*/ 3 w 168"/>
                  <a:gd name="T1" fmla="*/ 153 h 162"/>
                  <a:gd name="T2" fmla="*/ 78 w 168"/>
                  <a:gd name="T3" fmla="*/ 87 h 162"/>
                  <a:gd name="T4" fmla="*/ 78 w 168"/>
                  <a:gd name="T5" fmla="*/ 75 h 162"/>
                  <a:gd name="T6" fmla="*/ 3 w 168"/>
                  <a:gd name="T7" fmla="*/ 9 h 162"/>
                  <a:gd name="T8" fmla="*/ 6 w 168"/>
                  <a:gd name="T9" fmla="*/ 0 h 162"/>
                  <a:gd name="T10" fmla="*/ 73 w 168"/>
                  <a:gd name="T11" fmla="*/ 0 h 162"/>
                  <a:gd name="T12" fmla="*/ 83 w 168"/>
                  <a:gd name="T13" fmla="*/ 4 h 162"/>
                  <a:gd name="T14" fmla="*/ 164 w 168"/>
                  <a:gd name="T15" fmla="*/ 75 h 162"/>
                  <a:gd name="T16" fmla="*/ 164 w 168"/>
                  <a:gd name="T17" fmla="*/ 87 h 162"/>
                  <a:gd name="T18" fmla="*/ 83 w 168"/>
                  <a:gd name="T19" fmla="*/ 158 h 162"/>
                  <a:gd name="T20" fmla="*/ 73 w 168"/>
                  <a:gd name="T21" fmla="*/ 162 h 162"/>
                  <a:gd name="T22" fmla="*/ 6 w 168"/>
                  <a:gd name="T23" fmla="*/ 162 h 162"/>
                  <a:gd name="T24" fmla="*/ 3 w 168"/>
                  <a:gd name="T25" fmla="*/ 15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8" h="162">
                    <a:moveTo>
                      <a:pt x="3" y="153"/>
                    </a:moveTo>
                    <a:cubicBezTo>
                      <a:pt x="78" y="87"/>
                      <a:pt x="78" y="87"/>
                      <a:pt x="78" y="87"/>
                    </a:cubicBezTo>
                    <a:cubicBezTo>
                      <a:pt x="82" y="84"/>
                      <a:pt x="82" y="78"/>
                      <a:pt x="78" y="75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6"/>
                      <a:pt x="2" y="0"/>
                      <a:pt x="6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7" y="0"/>
                      <a:pt x="81" y="2"/>
                      <a:pt x="83" y="4"/>
                    </a:cubicBezTo>
                    <a:cubicBezTo>
                      <a:pt x="164" y="75"/>
                      <a:pt x="164" y="75"/>
                      <a:pt x="164" y="75"/>
                    </a:cubicBezTo>
                    <a:cubicBezTo>
                      <a:pt x="168" y="78"/>
                      <a:pt x="168" y="84"/>
                      <a:pt x="164" y="87"/>
                    </a:cubicBezTo>
                    <a:cubicBezTo>
                      <a:pt x="83" y="158"/>
                      <a:pt x="83" y="158"/>
                      <a:pt x="83" y="158"/>
                    </a:cubicBezTo>
                    <a:cubicBezTo>
                      <a:pt x="81" y="160"/>
                      <a:pt x="77" y="162"/>
                      <a:pt x="73" y="162"/>
                    </a:cubicBezTo>
                    <a:cubicBezTo>
                      <a:pt x="6" y="162"/>
                      <a:pt x="6" y="162"/>
                      <a:pt x="6" y="162"/>
                    </a:cubicBezTo>
                    <a:cubicBezTo>
                      <a:pt x="2" y="162"/>
                      <a:pt x="0" y="156"/>
                      <a:pt x="3" y="1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16DFF">
                      <a:alpha val="0"/>
                    </a:srgbClr>
                  </a:gs>
                  <a:gs pos="100000">
                    <a:srgbClr val="00FFFF"/>
                  </a:gs>
                </a:gsLst>
                <a:lin ang="0" scaled="1"/>
                <a:tileRect/>
              </a:gradFill>
              <a:ln w="3175">
                <a:gradFill flip="none" rotWithShape="1">
                  <a:gsLst>
                    <a:gs pos="0">
                      <a:srgbClr val="00FFFF">
                        <a:alpha val="0"/>
                      </a:srgbClr>
                    </a:gs>
                    <a:gs pos="77000">
                      <a:srgbClr val="00FFFF"/>
                    </a:gs>
                  </a:gsLst>
                  <a:lin ang="0" scaled="1"/>
                  <a:tileRect/>
                </a:gradFill>
                <a:round/>
              </a:ln>
              <a:effectLst>
                <a:outerShdw blurRad="152400" sx="102000" sy="102000" algn="ctr" rotWithShape="0">
                  <a:srgbClr val="00FFFF"/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527" name="任意多边形: 形状 20"/>
              <p:cNvSpPr/>
              <p:nvPr/>
            </p:nvSpPr>
            <p:spPr bwMode="auto">
              <a:xfrm>
                <a:off x="2671108" y="3543931"/>
                <a:ext cx="484506" cy="404302"/>
              </a:xfrm>
              <a:custGeom>
                <a:avLst/>
                <a:gdLst>
                  <a:gd name="connsiteX0" fmla="*/ 153536 w 484506"/>
                  <a:gd name="connsiteY0" fmla="*/ 357634 h 404302"/>
                  <a:gd name="connsiteX1" fmla="*/ 169605 w 484506"/>
                  <a:gd name="connsiteY1" fmla="*/ 365306 h 404302"/>
                  <a:gd name="connsiteX2" fmla="*/ 169605 w 484506"/>
                  <a:gd name="connsiteY2" fmla="*/ 398549 h 404302"/>
                  <a:gd name="connsiteX3" fmla="*/ 137468 w 484506"/>
                  <a:gd name="connsiteY3" fmla="*/ 398549 h 404302"/>
                  <a:gd name="connsiteX4" fmla="*/ 137468 w 484506"/>
                  <a:gd name="connsiteY4" fmla="*/ 365306 h 404302"/>
                  <a:gd name="connsiteX5" fmla="*/ 153536 w 484506"/>
                  <a:gd name="connsiteY5" fmla="*/ 357634 h 404302"/>
                  <a:gd name="connsiteX6" fmla="*/ 284525 w 484506"/>
                  <a:gd name="connsiteY6" fmla="*/ 357633 h 404302"/>
                  <a:gd name="connsiteX7" fmla="*/ 299555 w 484506"/>
                  <a:gd name="connsiteY7" fmla="*/ 365305 h 404302"/>
                  <a:gd name="connsiteX8" fmla="*/ 299555 w 484506"/>
                  <a:gd name="connsiteY8" fmla="*/ 398548 h 404302"/>
                  <a:gd name="connsiteX9" fmla="*/ 269495 w 484506"/>
                  <a:gd name="connsiteY9" fmla="*/ 398548 h 404302"/>
                  <a:gd name="connsiteX10" fmla="*/ 269495 w 484506"/>
                  <a:gd name="connsiteY10" fmla="*/ 365305 h 404302"/>
                  <a:gd name="connsiteX11" fmla="*/ 284525 w 484506"/>
                  <a:gd name="connsiteY11" fmla="*/ 357633 h 404302"/>
                  <a:gd name="connsiteX12" fmla="*/ 22546 w 484506"/>
                  <a:gd name="connsiteY12" fmla="*/ 357633 h 404302"/>
                  <a:gd name="connsiteX13" fmla="*/ 37576 w 484506"/>
                  <a:gd name="connsiteY13" fmla="*/ 365305 h 404302"/>
                  <a:gd name="connsiteX14" fmla="*/ 37576 w 484506"/>
                  <a:gd name="connsiteY14" fmla="*/ 398548 h 404302"/>
                  <a:gd name="connsiteX15" fmla="*/ 7516 w 484506"/>
                  <a:gd name="connsiteY15" fmla="*/ 398548 h 404302"/>
                  <a:gd name="connsiteX16" fmla="*/ 7516 w 484506"/>
                  <a:gd name="connsiteY16" fmla="*/ 365305 h 404302"/>
                  <a:gd name="connsiteX17" fmla="*/ 22546 w 484506"/>
                  <a:gd name="connsiteY17" fmla="*/ 357633 h 404302"/>
                  <a:gd name="connsiteX18" fmla="*/ 342974 w 484506"/>
                  <a:gd name="connsiteY18" fmla="*/ 299566 h 404302"/>
                  <a:gd name="connsiteX19" fmla="*/ 359399 w 484506"/>
                  <a:gd name="connsiteY19" fmla="*/ 305252 h 404302"/>
                  <a:gd name="connsiteX20" fmla="*/ 359399 w 484506"/>
                  <a:gd name="connsiteY20" fmla="*/ 338102 h 404302"/>
                  <a:gd name="connsiteX21" fmla="*/ 326549 w 484506"/>
                  <a:gd name="connsiteY21" fmla="*/ 338102 h 404302"/>
                  <a:gd name="connsiteX22" fmla="*/ 326549 w 484506"/>
                  <a:gd name="connsiteY22" fmla="*/ 305252 h 404302"/>
                  <a:gd name="connsiteX23" fmla="*/ 342974 w 484506"/>
                  <a:gd name="connsiteY23" fmla="*/ 299566 h 404302"/>
                  <a:gd name="connsiteX24" fmla="*/ 212292 w 484506"/>
                  <a:gd name="connsiteY24" fmla="*/ 299566 h 404302"/>
                  <a:gd name="connsiteX25" fmla="*/ 229155 w 484506"/>
                  <a:gd name="connsiteY25" fmla="*/ 305252 h 404302"/>
                  <a:gd name="connsiteX26" fmla="*/ 229155 w 484506"/>
                  <a:gd name="connsiteY26" fmla="*/ 338102 h 404302"/>
                  <a:gd name="connsiteX27" fmla="*/ 197268 w 484506"/>
                  <a:gd name="connsiteY27" fmla="*/ 338102 h 404302"/>
                  <a:gd name="connsiteX28" fmla="*/ 197268 w 484506"/>
                  <a:gd name="connsiteY28" fmla="*/ 305252 h 404302"/>
                  <a:gd name="connsiteX29" fmla="*/ 212292 w 484506"/>
                  <a:gd name="connsiteY29" fmla="*/ 299566 h 404302"/>
                  <a:gd name="connsiteX30" fmla="*/ 81726 w 484506"/>
                  <a:gd name="connsiteY30" fmla="*/ 299566 h 404302"/>
                  <a:gd name="connsiteX31" fmla="*/ 97069 w 484506"/>
                  <a:gd name="connsiteY31" fmla="*/ 305252 h 404302"/>
                  <a:gd name="connsiteX32" fmla="*/ 97069 w 484506"/>
                  <a:gd name="connsiteY32" fmla="*/ 338102 h 404302"/>
                  <a:gd name="connsiteX33" fmla="*/ 64504 w 484506"/>
                  <a:gd name="connsiteY33" fmla="*/ 338102 h 404302"/>
                  <a:gd name="connsiteX34" fmla="*/ 64504 w 484506"/>
                  <a:gd name="connsiteY34" fmla="*/ 305252 h 404302"/>
                  <a:gd name="connsiteX35" fmla="*/ 81726 w 484506"/>
                  <a:gd name="connsiteY35" fmla="*/ 299566 h 404302"/>
                  <a:gd name="connsiteX36" fmla="*/ 272000 w 484506"/>
                  <a:gd name="connsiteY36" fmla="*/ 239014 h 404302"/>
                  <a:gd name="connsiteX37" fmla="*/ 287030 w 484506"/>
                  <a:gd name="connsiteY37" fmla="*/ 244650 h 404302"/>
                  <a:gd name="connsiteX38" fmla="*/ 287030 w 484506"/>
                  <a:gd name="connsiteY38" fmla="*/ 277214 h 404302"/>
                  <a:gd name="connsiteX39" fmla="*/ 256970 w 484506"/>
                  <a:gd name="connsiteY39" fmla="*/ 277214 h 404302"/>
                  <a:gd name="connsiteX40" fmla="*/ 256970 w 484506"/>
                  <a:gd name="connsiteY40" fmla="*/ 244650 h 404302"/>
                  <a:gd name="connsiteX41" fmla="*/ 272000 w 484506"/>
                  <a:gd name="connsiteY41" fmla="*/ 239014 h 404302"/>
                  <a:gd name="connsiteX42" fmla="*/ 402991 w 484506"/>
                  <a:gd name="connsiteY42" fmla="*/ 239013 h 404302"/>
                  <a:gd name="connsiteX43" fmla="*/ 419059 w 484506"/>
                  <a:gd name="connsiteY43" fmla="*/ 244649 h 404302"/>
                  <a:gd name="connsiteX44" fmla="*/ 419059 w 484506"/>
                  <a:gd name="connsiteY44" fmla="*/ 277213 h 404302"/>
                  <a:gd name="connsiteX45" fmla="*/ 386922 w 484506"/>
                  <a:gd name="connsiteY45" fmla="*/ 277213 h 404302"/>
                  <a:gd name="connsiteX46" fmla="*/ 386922 w 484506"/>
                  <a:gd name="connsiteY46" fmla="*/ 244649 h 404302"/>
                  <a:gd name="connsiteX47" fmla="*/ 402991 w 484506"/>
                  <a:gd name="connsiteY47" fmla="*/ 239013 h 404302"/>
                  <a:gd name="connsiteX48" fmla="*/ 141010 w 484506"/>
                  <a:gd name="connsiteY48" fmla="*/ 239013 h 404302"/>
                  <a:gd name="connsiteX49" fmla="*/ 157079 w 484506"/>
                  <a:gd name="connsiteY49" fmla="*/ 244649 h 404302"/>
                  <a:gd name="connsiteX50" fmla="*/ 157079 w 484506"/>
                  <a:gd name="connsiteY50" fmla="*/ 277213 h 404302"/>
                  <a:gd name="connsiteX51" fmla="*/ 124942 w 484506"/>
                  <a:gd name="connsiteY51" fmla="*/ 277213 h 404302"/>
                  <a:gd name="connsiteX52" fmla="*/ 124942 w 484506"/>
                  <a:gd name="connsiteY52" fmla="*/ 244649 h 404302"/>
                  <a:gd name="connsiteX53" fmla="*/ 141010 w 484506"/>
                  <a:gd name="connsiteY53" fmla="*/ 239013 h 404302"/>
                  <a:gd name="connsiteX54" fmla="*/ 461961 w 484506"/>
                  <a:gd name="connsiteY54" fmla="*/ 179103 h 404302"/>
                  <a:gd name="connsiteX55" fmla="*/ 476991 w 484506"/>
                  <a:gd name="connsiteY55" fmla="*/ 186618 h 404302"/>
                  <a:gd name="connsiteX56" fmla="*/ 476991 w 484506"/>
                  <a:gd name="connsiteY56" fmla="*/ 216677 h 404302"/>
                  <a:gd name="connsiteX57" fmla="*/ 446931 w 484506"/>
                  <a:gd name="connsiteY57" fmla="*/ 216677 h 404302"/>
                  <a:gd name="connsiteX58" fmla="*/ 446931 w 484506"/>
                  <a:gd name="connsiteY58" fmla="*/ 186618 h 404302"/>
                  <a:gd name="connsiteX59" fmla="*/ 461961 w 484506"/>
                  <a:gd name="connsiteY59" fmla="*/ 179103 h 404302"/>
                  <a:gd name="connsiteX60" fmla="*/ 331180 w 484506"/>
                  <a:gd name="connsiteY60" fmla="*/ 179103 h 404302"/>
                  <a:gd name="connsiteX61" fmla="*/ 346523 w 484506"/>
                  <a:gd name="connsiteY61" fmla="*/ 186618 h 404302"/>
                  <a:gd name="connsiteX62" fmla="*/ 346523 w 484506"/>
                  <a:gd name="connsiteY62" fmla="*/ 216677 h 404302"/>
                  <a:gd name="connsiteX63" fmla="*/ 313958 w 484506"/>
                  <a:gd name="connsiteY63" fmla="*/ 216677 h 404302"/>
                  <a:gd name="connsiteX64" fmla="*/ 313958 w 484506"/>
                  <a:gd name="connsiteY64" fmla="*/ 186618 h 404302"/>
                  <a:gd name="connsiteX65" fmla="*/ 331180 w 484506"/>
                  <a:gd name="connsiteY65" fmla="*/ 179103 h 404302"/>
                  <a:gd name="connsiteX66" fmla="*/ 199767 w 484506"/>
                  <a:gd name="connsiteY66" fmla="*/ 179103 h 404302"/>
                  <a:gd name="connsiteX67" fmla="*/ 216630 w 484506"/>
                  <a:gd name="connsiteY67" fmla="*/ 186618 h 404302"/>
                  <a:gd name="connsiteX68" fmla="*/ 216630 w 484506"/>
                  <a:gd name="connsiteY68" fmla="*/ 216677 h 404302"/>
                  <a:gd name="connsiteX69" fmla="*/ 184743 w 484506"/>
                  <a:gd name="connsiteY69" fmla="*/ 216677 h 404302"/>
                  <a:gd name="connsiteX70" fmla="*/ 184743 w 484506"/>
                  <a:gd name="connsiteY70" fmla="*/ 186618 h 404302"/>
                  <a:gd name="connsiteX71" fmla="*/ 199767 w 484506"/>
                  <a:gd name="connsiteY71" fmla="*/ 179103 h 404302"/>
                  <a:gd name="connsiteX72" fmla="*/ 402991 w 484506"/>
                  <a:gd name="connsiteY72" fmla="*/ 118568 h 404302"/>
                  <a:gd name="connsiteX73" fmla="*/ 419059 w 484506"/>
                  <a:gd name="connsiteY73" fmla="*/ 126083 h 404302"/>
                  <a:gd name="connsiteX74" fmla="*/ 419059 w 484506"/>
                  <a:gd name="connsiteY74" fmla="*/ 158647 h 404302"/>
                  <a:gd name="connsiteX75" fmla="*/ 386922 w 484506"/>
                  <a:gd name="connsiteY75" fmla="*/ 158647 h 404302"/>
                  <a:gd name="connsiteX76" fmla="*/ 386922 w 484506"/>
                  <a:gd name="connsiteY76" fmla="*/ 126083 h 404302"/>
                  <a:gd name="connsiteX77" fmla="*/ 402991 w 484506"/>
                  <a:gd name="connsiteY77" fmla="*/ 118568 h 404302"/>
                  <a:gd name="connsiteX78" fmla="*/ 141010 w 484506"/>
                  <a:gd name="connsiteY78" fmla="*/ 118568 h 404302"/>
                  <a:gd name="connsiteX79" fmla="*/ 157079 w 484506"/>
                  <a:gd name="connsiteY79" fmla="*/ 126083 h 404302"/>
                  <a:gd name="connsiteX80" fmla="*/ 157079 w 484506"/>
                  <a:gd name="connsiteY80" fmla="*/ 158647 h 404302"/>
                  <a:gd name="connsiteX81" fmla="*/ 124942 w 484506"/>
                  <a:gd name="connsiteY81" fmla="*/ 158647 h 404302"/>
                  <a:gd name="connsiteX82" fmla="*/ 124942 w 484506"/>
                  <a:gd name="connsiteY82" fmla="*/ 126083 h 404302"/>
                  <a:gd name="connsiteX83" fmla="*/ 141010 w 484506"/>
                  <a:gd name="connsiteY83" fmla="*/ 118568 h 404302"/>
                  <a:gd name="connsiteX84" fmla="*/ 272000 w 484506"/>
                  <a:gd name="connsiteY84" fmla="*/ 118567 h 404302"/>
                  <a:gd name="connsiteX85" fmla="*/ 287030 w 484506"/>
                  <a:gd name="connsiteY85" fmla="*/ 126082 h 404302"/>
                  <a:gd name="connsiteX86" fmla="*/ 287030 w 484506"/>
                  <a:gd name="connsiteY86" fmla="*/ 158646 h 404302"/>
                  <a:gd name="connsiteX87" fmla="*/ 256970 w 484506"/>
                  <a:gd name="connsiteY87" fmla="*/ 158646 h 404302"/>
                  <a:gd name="connsiteX88" fmla="*/ 256970 w 484506"/>
                  <a:gd name="connsiteY88" fmla="*/ 126082 h 404302"/>
                  <a:gd name="connsiteX89" fmla="*/ 272000 w 484506"/>
                  <a:gd name="connsiteY89" fmla="*/ 118567 h 404302"/>
                  <a:gd name="connsiteX90" fmla="*/ 342974 w 484506"/>
                  <a:gd name="connsiteY90" fmla="*/ 59509 h 404302"/>
                  <a:gd name="connsiteX91" fmla="*/ 359399 w 484506"/>
                  <a:gd name="connsiteY91" fmla="*/ 65195 h 404302"/>
                  <a:gd name="connsiteX92" fmla="*/ 359399 w 484506"/>
                  <a:gd name="connsiteY92" fmla="*/ 98045 h 404302"/>
                  <a:gd name="connsiteX93" fmla="*/ 326549 w 484506"/>
                  <a:gd name="connsiteY93" fmla="*/ 98045 h 404302"/>
                  <a:gd name="connsiteX94" fmla="*/ 326549 w 484506"/>
                  <a:gd name="connsiteY94" fmla="*/ 65195 h 404302"/>
                  <a:gd name="connsiteX95" fmla="*/ 342974 w 484506"/>
                  <a:gd name="connsiteY95" fmla="*/ 59509 h 404302"/>
                  <a:gd name="connsiteX96" fmla="*/ 212292 w 484506"/>
                  <a:gd name="connsiteY96" fmla="*/ 59508 h 404302"/>
                  <a:gd name="connsiteX97" fmla="*/ 229155 w 484506"/>
                  <a:gd name="connsiteY97" fmla="*/ 65194 h 404302"/>
                  <a:gd name="connsiteX98" fmla="*/ 229155 w 484506"/>
                  <a:gd name="connsiteY98" fmla="*/ 98044 h 404302"/>
                  <a:gd name="connsiteX99" fmla="*/ 197268 w 484506"/>
                  <a:gd name="connsiteY99" fmla="*/ 98044 h 404302"/>
                  <a:gd name="connsiteX100" fmla="*/ 197268 w 484506"/>
                  <a:gd name="connsiteY100" fmla="*/ 65194 h 404302"/>
                  <a:gd name="connsiteX101" fmla="*/ 212292 w 484506"/>
                  <a:gd name="connsiteY101" fmla="*/ 59508 h 404302"/>
                  <a:gd name="connsiteX102" fmla="*/ 81726 w 484506"/>
                  <a:gd name="connsiteY102" fmla="*/ 59508 h 404302"/>
                  <a:gd name="connsiteX103" fmla="*/ 97069 w 484506"/>
                  <a:gd name="connsiteY103" fmla="*/ 65194 h 404302"/>
                  <a:gd name="connsiteX104" fmla="*/ 97069 w 484506"/>
                  <a:gd name="connsiteY104" fmla="*/ 98044 h 404302"/>
                  <a:gd name="connsiteX105" fmla="*/ 64504 w 484506"/>
                  <a:gd name="connsiteY105" fmla="*/ 98044 h 404302"/>
                  <a:gd name="connsiteX106" fmla="*/ 64504 w 484506"/>
                  <a:gd name="connsiteY106" fmla="*/ 65194 h 404302"/>
                  <a:gd name="connsiteX107" fmla="*/ 81726 w 484506"/>
                  <a:gd name="connsiteY107" fmla="*/ 59508 h 404302"/>
                  <a:gd name="connsiteX108" fmla="*/ 284525 w 484506"/>
                  <a:gd name="connsiteY108" fmla="*/ 1 h 404302"/>
                  <a:gd name="connsiteX109" fmla="*/ 299555 w 484506"/>
                  <a:gd name="connsiteY109" fmla="*/ 5637 h 404302"/>
                  <a:gd name="connsiteX110" fmla="*/ 299555 w 484506"/>
                  <a:gd name="connsiteY110" fmla="*/ 38201 h 404302"/>
                  <a:gd name="connsiteX111" fmla="*/ 269495 w 484506"/>
                  <a:gd name="connsiteY111" fmla="*/ 38201 h 404302"/>
                  <a:gd name="connsiteX112" fmla="*/ 269495 w 484506"/>
                  <a:gd name="connsiteY112" fmla="*/ 5637 h 404302"/>
                  <a:gd name="connsiteX113" fmla="*/ 284525 w 484506"/>
                  <a:gd name="connsiteY113" fmla="*/ 1 h 404302"/>
                  <a:gd name="connsiteX114" fmla="*/ 22545 w 484506"/>
                  <a:gd name="connsiteY114" fmla="*/ 1 h 404302"/>
                  <a:gd name="connsiteX115" fmla="*/ 37575 w 484506"/>
                  <a:gd name="connsiteY115" fmla="*/ 5637 h 404302"/>
                  <a:gd name="connsiteX116" fmla="*/ 37575 w 484506"/>
                  <a:gd name="connsiteY116" fmla="*/ 38201 h 404302"/>
                  <a:gd name="connsiteX117" fmla="*/ 7515 w 484506"/>
                  <a:gd name="connsiteY117" fmla="*/ 38201 h 404302"/>
                  <a:gd name="connsiteX118" fmla="*/ 7515 w 484506"/>
                  <a:gd name="connsiteY118" fmla="*/ 5637 h 404302"/>
                  <a:gd name="connsiteX119" fmla="*/ 22545 w 484506"/>
                  <a:gd name="connsiteY119" fmla="*/ 1 h 404302"/>
                  <a:gd name="connsiteX120" fmla="*/ 153535 w 484506"/>
                  <a:gd name="connsiteY120" fmla="*/ 0 h 404302"/>
                  <a:gd name="connsiteX121" fmla="*/ 169604 w 484506"/>
                  <a:gd name="connsiteY121" fmla="*/ 5636 h 404302"/>
                  <a:gd name="connsiteX122" fmla="*/ 169604 w 484506"/>
                  <a:gd name="connsiteY122" fmla="*/ 38200 h 404302"/>
                  <a:gd name="connsiteX123" fmla="*/ 137467 w 484506"/>
                  <a:gd name="connsiteY123" fmla="*/ 38200 h 404302"/>
                  <a:gd name="connsiteX124" fmla="*/ 137467 w 484506"/>
                  <a:gd name="connsiteY124" fmla="*/ 5636 h 404302"/>
                  <a:gd name="connsiteX125" fmla="*/ 153535 w 484506"/>
                  <a:gd name="connsiteY125" fmla="*/ 0 h 40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484506" h="404302">
                    <a:moveTo>
                      <a:pt x="153536" y="357634"/>
                    </a:moveTo>
                    <a:cubicBezTo>
                      <a:pt x="159099" y="357634"/>
                      <a:pt x="164661" y="360191"/>
                      <a:pt x="169605" y="365306"/>
                    </a:cubicBezTo>
                    <a:cubicBezTo>
                      <a:pt x="177021" y="372977"/>
                      <a:pt x="177021" y="388320"/>
                      <a:pt x="169605" y="398549"/>
                    </a:cubicBezTo>
                    <a:cubicBezTo>
                      <a:pt x="159717" y="406220"/>
                      <a:pt x="147356" y="406220"/>
                      <a:pt x="137468" y="398549"/>
                    </a:cubicBezTo>
                    <a:cubicBezTo>
                      <a:pt x="130052" y="388320"/>
                      <a:pt x="130052" y="372977"/>
                      <a:pt x="137468" y="365306"/>
                    </a:cubicBezTo>
                    <a:cubicBezTo>
                      <a:pt x="142412" y="360191"/>
                      <a:pt x="147974" y="357634"/>
                      <a:pt x="153536" y="357634"/>
                    </a:cubicBezTo>
                    <a:close/>
                    <a:moveTo>
                      <a:pt x="284525" y="357633"/>
                    </a:moveTo>
                    <a:cubicBezTo>
                      <a:pt x="290161" y="357633"/>
                      <a:pt x="295798" y="360190"/>
                      <a:pt x="299555" y="365305"/>
                    </a:cubicBezTo>
                    <a:cubicBezTo>
                      <a:pt x="309575" y="372976"/>
                      <a:pt x="309575" y="388319"/>
                      <a:pt x="299555" y="398548"/>
                    </a:cubicBezTo>
                    <a:cubicBezTo>
                      <a:pt x="292040" y="406219"/>
                      <a:pt x="277010" y="406219"/>
                      <a:pt x="269495" y="398548"/>
                    </a:cubicBezTo>
                    <a:cubicBezTo>
                      <a:pt x="259475" y="388319"/>
                      <a:pt x="259475" y="372976"/>
                      <a:pt x="269495" y="365305"/>
                    </a:cubicBezTo>
                    <a:cubicBezTo>
                      <a:pt x="273253" y="360190"/>
                      <a:pt x="278889" y="357633"/>
                      <a:pt x="284525" y="357633"/>
                    </a:cubicBezTo>
                    <a:close/>
                    <a:moveTo>
                      <a:pt x="22546" y="357633"/>
                    </a:moveTo>
                    <a:cubicBezTo>
                      <a:pt x="28182" y="357633"/>
                      <a:pt x="33818" y="360190"/>
                      <a:pt x="37576" y="365305"/>
                    </a:cubicBezTo>
                    <a:cubicBezTo>
                      <a:pt x="47596" y="372976"/>
                      <a:pt x="47596" y="388319"/>
                      <a:pt x="37576" y="398548"/>
                    </a:cubicBezTo>
                    <a:cubicBezTo>
                      <a:pt x="30061" y="406219"/>
                      <a:pt x="15031" y="406219"/>
                      <a:pt x="7516" y="398548"/>
                    </a:cubicBezTo>
                    <a:cubicBezTo>
                      <a:pt x="-2504" y="388319"/>
                      <a:pt x="-2504" y="372976"/>
                      <a:pt x="7516" y="365305"/>
                    </a:cubicBezTo>
                    <a:cubicBezTo>
                      <a:pt x="11273" y="360190"/>
                      <a:pt x="16910" y="357633"/>
                      <a:pt x="22546" y="357633"/>
                    </a:cubicBezTo>
                    <a:close/>
                    <a:moveTo>
                      <a:pt x="342974" y="299566"/>
                    </a:moveTo>
                    <a:cubicBezTo>
                      <a:pt x="348660" y="299566"/>
                      <a:pt x="354345" y="301462"/>
                      <a:pt x="359399" y="305252"/>
                    </a:cubicBezTo>
                    <a:cubicBezTo>
                      <a:pt x="366980" y="315360"/>
                      <a:pt x="366980" y="327994"/>
                      <a:pt x="359399" y="338102"/>
                    </a:cubicBezTo>
                    <a:cubicBezTo>
                      <a:pt x="349291" y="345683"/>
                      <a:pt x="336657" y="345683"/>
                      <a:pt x="326549" y="338102"/>
                    </a:cubicBezTo>
                    <a:cubicBezTo>
                      <a:pt x="318968" y="327994"/>
                      <a:pt x="318968" y="315360"/>
                      <a:pt x="326549" y="305252"/>
                    </a:cubicBezTo>
                    <a:cubicBezTo>
                      <a:pt x="331603" y="301462"/>
                      <a:pt x="337289" y="299566"/>
                      <a:pt x="342974" y="299566"/>
                    </a:cubicBezTo>
                    <a:close/>
                    <a:moveTo>
                      <a:pt x="212292" y="299566"/>
                    </a:moveTo>
                    <a:cubicBezTo>
                      <a:pt x="218118" y="299566"/>
                      <a:pt x="224250" y="301462"/>
                      <a:pt x="229155" y="305252"/>
                    </a:cubicBezTo>
                    <a:cubicBezTo>
                      <a:pt x="236514" y="315360"/>
                      <a:pt x="236514" y="327994"/>
                      <a:pt x="229155" y="338102"/>
                    </a:cubicBezTo>
                    <a:cubicBezTo>
                      <a:pt x="219344" y="345683"/>
                      <a:pt x="204627" y="345683"/>
                      <a:pt x="197268" y="338102"/>
                    </a:cubicBezTo>
                    <a:cubicBezTo>
                      <a:pt x="187457" y="327994"/>
                      <a:pt x="187457" y="315360"/>
                      <a:pt x="197268" y="305252"/>
                    </a:cubicBezTo>
                    <a:cubicBezTo>
                      <a:pt x="200948" y="301462"/>
                      <a:pt x="206467" y="299566"/>
                      <a:pt x="212292" y="299566"/>
                    </a:cubicBezTo>
                    <a:close/>
                    <a:moveTo>
                      <a:pt x="81726" y="299566"/>
                    </a:moveTo>
                    <a:cubicBezTo>
                      <a:pt x="87675" y="299566"/>
                      <a:pt x="93311" y="301462"/>
                      <a:pt x="97069" y="305252"/>
                    </a:cubicBezTo>
                    <a:cubicBezTo>
                      <a:pt x="107089" y="315360"/>
                      <a:pt x="107089" y="327994"/>
                      <a:pt x="97069" y="338102"/>
                    </a:cubicBezTo>
                    <a:cubicBezTo>
                      <a:pt x="89554" y="345683"/>
                      <a:pt x="74524" y="345683"/>
                      <a:pt x="64504" y="338102"/>
                    </a:cubicBezTo>
                    <a:cubicBezTo>
                      <a:pt x="56989" y="327994"/>
                      <a:pt x="56989" y="315360"/>
                      <a:pt x="64504" y="305252"/>
                    </a:cubicBezTo>
                    <a:cubicBezTo>
                      <a:pt x="69514" y="301462"/>
                      <a:pt x="75776" y="299566"/>
                      <a:pt x="81726" y="299566"/>
                    </a:cubicBezTo>
                    <a:close/>
                    <a:moveTo>
                      <a:pt x="272000" y="239014"/>
                    </a:moveTo>
                    <a:cubicBezTo>
                      <a:pt x="277636" y="239014"/>
                      <a:pt x="283273" y="240893"/>
                      <a:pt x="287030" y="244650"/>
                    </a:cubicBezTo>
                    <a:cubicBezTo>
                      <a:pt x="297050" y="254670"/>
                      <a:pt x="297050" y="269699"/>
                      <a:pt x="287030" y="277214"/>
                    </a:cubicBezTo>
                    <a:cubicBezTo>
                      <a:pt x="279515" y="287234"/>
                      <a:pt x="264485" y="287234"/>
                      <a:pt x="256970" y="277214"/>
                    </a:cubicBezTo>
                    <a:cubicBezTo>
                      <a:pt x="246950" y="269699"/>
                      <a:pt x="246950" y="254670"/>
                      <a:pt x="256970" y="244650"/>
                    </a:cubicBezTo>
                    <a:cubicBezTo>
                      <a:pt x="260728" y="240893"/>
                      <a:pt x="266364" y="239014"/>
                      <a:pt x="272000" y="239014"/>
                    </a:cubicBezTo>
                    <a:close/>
                    <a:moveTo>
                      <a:pt x="402991" y="239013"/>
                    </a:moveTo>
                    <a:cubicBezTo>
                      <a:pt x="408553" y="239013"/>
                      <a:pt x="414115" y="240891"/>
                      <a:pt x="419059" y="244649"/>
                    </a:cubicBezTo>
                    <a:cubicBezTo>
                      <a:pt x="426475" y="254669"/>
                      <a:pt x="426475" y="269698"/>
                      <a:pt x="419059" y="277213"/>
                    </a:cubicBezTo>
                    <a:cubicBezTo>
                      <a:pt x="409171" y="287233"/>
                      <a:pt x="396810" y="287233"/>
                      <a:pt x="386922" y="277213"/>
                    </a:cubicBezTo>
                    <a:cubicBezTo>
                      <a:pt x="379506" y="269698"/>
                      <a:pt x="379506" y="254669"/>
                      <a:pt x="386922" y="244649"/>
                    </a:cubicBezTo>
                    <a:cubicBezTo>
                      <a:pt x="391866" y="240891"/>
                      <a:pt x="397428" y="239013"/>
                      <a:pt x="402991" y="239013"/>
                    </a:cubicBezTo>
                    <a:close/>
                    <a:moveTo>
                      <a:pt x="141010" y="239013"/>
                    </a:moveTo>
                    <a:cubicBezTo>
                      <a:pt x="146573" y="239013"/>
                      <a:pt x="152135" y="240892"/>
                      <a:pt x="157079" y="244649"/>
                    </a:cubicBezTo>
                    <a:cubicBezTo>
                      <a:pt x="164495" y="254669"/>
                      <a:pt x="164495" y="269698"/>
                      <a:pt x="157079" y="277213"/>
                    </a:cubicBezTo>
                    <a:cubicBezTo>
                      <a:pt x="147191" y="287233"/>
                      <a:pt x="134830" y="287233"/>
                      <a:pt x="124942" y="277213"/>
                    </a:cubicBezTo>
                    <a:cubicBezTo>
                      <a:pt x="117526" y="269698"/>
                      <a:pt x="117526" y="254669"/>
                      <a:pt x="124942" y="244649"/>
                    </a:cubicBezTo>
                    <a:cubicBezTo>
                      <a:pt x="129886" y="240892"/>
                      <a:pt x="135448" y="239013"/>
                      <a:pt x="141010" y="239013"/>
                    </a:cubicBezTo>
                    <a:close/>
                    <a:moveTo>
                      <a:pt x="461961" y="179103"/>
                    </a:moveTo>
                    <a:cubicBezTo>
                      <a:pt x="467597" y="179103"/>
                      <a:pt x="473234" y="181608"/>
                      <a:pt x="476991" y="186618"/>
                    </a:cubicBezTo>
                    <a:cubicBezTo>
                      <a:pt x="487011" y="194133"/>
                      <a:pt x="487011" y="209162"/>
                      <a:pt x="476991" y="216677"/>
                    </a:cubicBezTo>
                    <a:cubicBezTo>
                      <a:pt x="469476" y="226697"/>
                      <a:pt x="454446" y="226697"/>
                      <a:pt x="446931" y="216677"/>
                    </a:cubicBezTo>
                    <a:cubicBezTo>
                      <a:pt x="436911" y="209162"/>
                      <a:pt x="436911" y="194133"/>
                      <a:pt x="446931" y="186618"/>
                    </a:cubicBezTo>
                    <a:cubicBezTo>
                      <a:pt x="450689" y="181608"/>
                      <a:pt x="456325" y="179103"/>
                      <a:pt x="461961" y="179103"/>
                    </a:cubicBezTo>
                    <a:close/>
                    <a:moveTo>
                      <a:pt x="331180" y="179103"/>
                    </a:moveTo>
                    <a:cubicBezTo>
                      <a:pt x="337129" y="179103"/>
                      <a:pt x="342766" y="181608"/>
                      <a:pt x="346523" y="186618"/>
                    </a:cubicBezTo>
                    <a:cubicBezTo>
                      <a:pt x="356543" y="194133"/>
                      <a:pt x="356543" y="209162"/>
                      <a:pt x="346523" y="216677"/>
                    </a:cubicBezTo>
                    <a:cubicBezTo>
                      <a:pt x="339008" y="226697"/>
                      <a:pt x="323978" y="226697"/>
                      <a:pt x="313958" y="216677"/>
                    </a:cubicBezTo>
                    <a:cubicBezTo>
                      <a:pt x="306443" y="209162"/>
                      <a:pt x="306443" y="194133"/>
                      <a:pt x="313958" y="186618"/>
                    </a:cubicBezTo>
                    <a:cubicBezTo>
                      <a:pt x="318968" y="181608"/>
                      <a:pt x="325231" y="179103"/>
                      <a:pt x="331180" y="179103"/>
                    </a:cubicBezTo>
                    <a:close/>
                    <a:moveTo>
                      <a:pt x="199767" y="179103"/>
                    </a:moveTo>
                    <a:cubicBezTo>
                      <a:pt x="205593" y="179103"/>
                      <a:pt x="211725" y="181608"/>
                      <a:pt x="216630" y="186618"/>
                    </a:cubicBezTo>
                    <a:cubicBezTo>
                      <a:pt x="223989" y="194133"/>
                      <a:pt x="223989" y="209162"/>
                      <a:pt x="216630" y="216677"/>
                    </a:cubicBezTo>
                    <a:cubicBezTo>
                      <a:pt x="206819" y="226697"/>
                      <a:pt x="192102" y="226697"/>
                      <a:pt x="184743" y="216677"/>
                    </a:cubicBezTo>
                    <a:cubicBezTo>
                      <a:pt x="174932" y="209162"/>
                      <a:pt x="174932" y="194133"/>
                      <a:pt x="184743" y="186618"/>
                    </a:cubicBezTo>
                    <a:cubicBezTo>
                      <a:pt x="188423" y="181608"/>
                      <a:pt x="193942" y="179103"/>
                      <a:pt x="199767" y="179103"/>
                    </a:cubicBezTo>
                    <a:close/>
                    <a:moveTo>
                      <a:pt x="402991" y="118568"/>
                    </a:moveTo>
                    <a:cubicBezTo>
                      <a:pt x="408553" y="118568"/>
                      <a:pt x="414115" y="121073"/>
                      <a:pt x="419059" y="126083"/>
                    </a:cubicBezTo>
                    <a:cubicBezTo>
                      <a:pt x="426475" y="133598"/>
                      <a:pt x="426475" y="148627"/>
                      <a:pt x="419059" y="158647"/>
                    </a:cubicBezTo>
                    <a:cubicBezTo>
                      <a:pt x="409171" y="166162"/>
                      <a:pt x="396810" y="166162"/>
                      <a:pt x="386922" y="158647"/>
                    </a:cubicBezTo>
                    <a:cubicBezTo>
                      <a:pt x="379506" y="148627"/>
                      <a:pt x="379506" y="133598"/>
                      <a:pt x="386922" y="126083"/>
                    </a:cubicBezTo>
                    <a:cubicBezTo>
                      <a:pt x="391866" y="121073"/>
                      <a:pt x="397429" y="118568"/>
                      <a:pt x="402991" y="118568"/>
                    </a:cubicBezTo>
                    <a:close/>
                    <a:moveTo>
                      <a:pt x="141010" y="118568"/>
                    </a:moveTo>
                    <a:cubicBezTo>
                      <a:pt x="146573" y="118568"/>
                      <a:pt x="152135" y="121073"/>
                      <a:pt x="157079" y="126083"/>
                    </a:cubicBezTo>
                    <a:cubicBezTo>
                      <a:pt x="164495" y="133598"/>
                      <a:pt x="164495" y="148627"/>
                      <a:pt x="157079" y="158647"/>
                    </a:cubicBezTo>
                    <a:cubicBezTo>
                      <a:pt x="147191" y="166162"/>
                      <a:pt x="134830" y="166162"/>
                      <a:pt x="124942" y="158647"/>
                    </a:cubicBezTo>
                    <a:cubicBezTo>
                      <a:pt x="117526" y="148627"/>
                      <a:pt x="117526" y="133598"/>
                      <a:pt x="124942" y="126083"/>
                    </a:cubicBezTo>
                    <a:cubicBezTo>
                      <a:pt x="129886" y="121073"/>
                      <a:pt x="135448" y="118568"/>
                      <a:pt x="141010" y="118568"/>
                    </a:cubicBezTo>
                    <a:close/>
                    <a:moveTo>
                      <a:pt x="272000" y="118567"/>
                    </a:moveTo>
                    <a:cubicBezTo>
                      <a:pt x="277636" y="118567"/>
                      <a:pt x="283273" y="121072"/>
                      <a:pt x="287030" y="126082"/>
                    </a:cubicBezTo>
                    <a:cubicBezTo>
                      <a:pt x="297050" y="133597"/>
                      <a:pt x="297050" y="148626"/>
                      <a:pt x="287030" y="158646"/>
                    </a:cubicBezTo>
                    <a:cubicBezTo>
                      <a:pt x="279515" y="166161"/>
                      <a:pt x="264485" y="166161"/>
                      <a:pt x="256970" y="158646"/>
                    </a:cubicBezTo>
                    <a:cubicBezTo>
                      <a:pt x="246950" y="148626"/>
                      <a:pt x="246950" y="133597"/>
                      <a:pt x="256970" y="126082"/>
                    </a:cubicBezTo>
                    <a:cubicBezTo>
                      <a:pt x="260728" y="121072"/>
                      <a:pt x="266364" y="118567"/>
                      <a:pt x="272000" y="118567"/>
                    </a:cubicBezTo>
                    <a:close/>
                    <a:moveTo>
                      <a:pt x="342974" y="59509"/>
                    </a:moveTo>
                    <a:cubicBezTo>
                      <a:pt x="348660" y="59509"/>
                      <a:pt x="354345" y="61404"/>
                      <a:pt x="359399" y="65195"/>
                    </a:cubicBezTo>
                    <a:cubicBezTo>
                      <a:pt x="366980" y="75303"/>
                      <a:pt x="366980" y="87937"/>
                      <a:pt x="359399" y="98045"/>
                    </a:cubicBezTo>
                    <a:cubicBezTo>
                      <a:pt x="349291" y="105626"/>
                      <a:pt x="336657" y="105626"/>
                      <a:pt x="326549" y="98045"/>
                    </a:cubicBezTo>
                    <a:cubicBezTo>
                      <a:pt x="318968" y="87937"/>
                      <a:pt x="318968" y="75303"/>
                      <a:pt x="326549" y="65195"/>
                    </a:cubicBezTo>
                    <a:cubicBezTo>
                      <a:pt x="331603" y="61404"/>
                      <a:pt x="337288" y="59509"/>
                      <a:pt x="342974" y="59509"/>
                    </a:cubicBezTo>
                    <a:close/>
                    <a:moveTo>
                      <a:pt x="212292" y="59508"/>
                    </a:moveTo>
                    <a:cubicBezTo>
                      <a:pt x="218118" y="59508"/>
                      <a:pt x="224250" y="61404"/>
                      <a:pt x="229155" y="65194"/>
                    </a:cubicBezTo>
                    <a:cubicBezTo>
                      <a:pt x="236514" y="75302"/>
                      <a:pt x="236514" y="87936"/>
                      <a:pt x="229155" y="98044"/>
                    </a:cubicBezTo>
                    <a:cubicBezTo>
                      <a:pt x="219344" y="105625"/>
                      <a:pt x="204627" y="105625"/>
                      <a:pt x="197268" y="98044"/>
                    </a:cubicBezTo>
                    <a:cubicBezTo>
                      <a:pt x="187457" y="87936"/>
                      <a:pt x="187457" y="75302"/>
                      <a:pt x="197268" y="65194"/>
                    </a:cubicBezTo>
                    <a:cubicBezTo>
                      <a:pt x="200948" y="61404"/>
                      <a:pt x="206467" y="59508"/>
                      <a:pt x="212292" y="59508"/>
                    </a:cubicBezTo>
                    <a:close/>
                    <a:moveTo>
                      <a:pt x="81726" y="59508"/>
                    </a:moveTo>
                    <a:cubicBezTo>
                      <a:pt x="87675" y="59508"/>
                      <a:pt x="93311" y="61404"/>
                      <a:pt x="97069" y="65194"/>
                    </a:cubicBezTo>
                    <a:cubicBezTo>
                      <a:pt x="107089" y="75302"/>
                      <a:pt x="107089" y="87936"/>
                      <a:pt x="97069" y="98044"/>
                    </a:cubicBezTo>
                    <a:cubicBezTo>
                      <a:pt x="89554" y="105625"/>
                      <a:pt x="74524" y="105625"/>
                      <a:pt x="64504" y="98044"/>
                    </a:cubicBezTo>
                    <a:cubicBezTo>
                      <a:pt x="56989" y="87936"/>
                      <a:pt x="56989" y="75302"/>
                      <a:pt x="64504" y="65194"/>
                    </a:cubicBezTo>
                    <a:cubicBezTo>
                      <a:pt x="69514" y="61404"/>
                      <a:pt x="75776" y="59508"/>
                      <a:pt x="81726" y="59508"/>
                    </a:cubicBezTo>
                    <a:close/>
                    <a:moveTo>
                      <a:pt x="284525" y="1"/>
                    </a:moveTo>
                    <a:cubicBezTo>
                      <a:pt x="290161" y="1"/>
                      <a:pt x="295798" y="1880"/>
                      <a:pt x="299555" y="5637"/>
                    </a:cubicBezTo>
                    <a:cubicBezTo>
                      <a:pt x="309575" y="15657"/>
                      <a:pt x="309575" y="30686"/>
                      <a:pt x="299555" y="38201"/>
                    </a:cubicBezTo>
                    <a:cubicBezTo>
                      <a:pt x="292040" y="48221"/>
                      <a:pt x="277010" y="48221"/>
                      <a:pt x="269495" y="38201"/>
                    </a:cubicBezTo>
                    <a:cubicBezTo>
                      <a:pt x="259475" y="30686"/>
                      <a:pt x="259475" y="15657"/>
                      <a:pt x="269495" y="5637"/>
                    </a:cubicBezTo>
                    <a:cubicBezTo>
                      <a:pt x="273253" y="1880"/>
                      <a:pt x="278889" y="1"/>
                      <a:pt x="284525" y="1"/>
                    </a:cubicBezTo>
                    <a:close/>
                    <a:moveTo>
                      <a:pt x="22545" y="1"/>
                    </a:moveTo>
                    <a:cubicBezTo>
                      <a:pt x="28181" y="1"/>
                      <a:pt x="33817" y="1880"/>
                      <a:pt x="37575" y="5637"/>
                    </a:cubicBezTo>
                    <a:cubicBezTo>
                      <a:pt x="47595" y="15657"/>
                      <a:pt x="47595" y="30686"/>
                      <a:pt x="37575" y="38201"/>
                    </a:cubicBezTo>
                    <a:cubicBezTo>
                      <a:pt x="30060" y="48221"/>
                      <a:pt x="15030" y="48221"/>
                      <a:pt x="7515" y="38201"/>
                    </a:cubicBezTo>
                    <a:cubicBezTo>
                      <a:pt x="-2505" y="30686"/>
                      <a:pt x="-2505" y="15657"/>
                      <a:pt x="7515" y="5637"/>
                    </a:cubicBezTo>
                    <a:cubicBezTo>
                      <a:pt x="11272" y="1880"/>
                      <a:pt x="16909" y="1"/>
                      <a:pt x="22545" y="1"/>
                    </a:cubicBezTo>
                    <a:close/>
                    <a:moveTo>
                      <a:pt x="153535" y="0"/>
                    </a:moveTo>
                    <a:cubicBezTo>
                      <a:pt x="159098" y="0"/>
                      <a:pt x="164660" y="1879"/>
                      <a:pt x="169604" y="5636"/>
                    </a:cubicBezTo>
                    <a:cubicBezTo>
                      <a:pt x="177020" y="15656"/>
                      <a:pt x="177020" y="30685"/>
                      <a:pt x="169604" y="38200"/>
                    </a:cubicBezTo>
                    <a:cubicBezTo>
                      <a:pt x="159716" y="48220"/>
                      <a:pt x="147355" y="48220"/>
                      <a:pt x="137467" y="38200"/>
                    </a:cubicBezTo>
                    <a:cubicBezTo>
                      <a:pt x="130051" y="30685"/>
                      <a:pt x="130051" y="15656"/>
                      <a:pt x="137467" y="5636"/>
                    </a:cubicBezTo>
                    <a:cubicBezTo>
                      <a:pt x="142411" y="1879"/>
                      <a:pt x="147973" y="0"/>
                      <a:pt x="15353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16DFF">
                      <a:alpha val="0"/>
                    </a:srgbClr>
                  </a:gs>
                  <a:gs pos="77000">
                    <a:srgbClr val="00FFFF"/>
                  </a:gs>
                </a:gsLst>
                <a:lin ang="0" scaled="0"/>
                <a:tileRect/>
              </a:gradFill>
              <a:ln w="3175">
                <a:noFill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73735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库存周转率（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-669047" y="1390318"/>
            <a:ext cx="11205247" cy="3432674"/>
            <a:chOff x="197448" y="1407009"/>
            <a:chExt cx="11205247" cy="3432674"/>
          </a:xfrm>
        </p:grpSpPr>
        <p:grpSp>
          <p:nvGrpSpPr>
            <p:cNvPr id="8" name="组合 7"/>
            <p:cNvGrpSpPr/>
            <p:nvPr/>
          </p:nvGrpSpPr>
          <p:grpSpPr>
            <a:xfrm>
              <a:off x="6319360" y="2503660"/>
              <a:ext cx="3600450" cy="1760221"/>
              <a:chOff x="4937760" y="4002181"/>
              <a:chExt cx="3600450" cy="1232760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4937760" y="4544407"/>
                <a:ext cx="3600450" cy="452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pitchFamily="18" charset="0"/>
                    <a:sym typeface="+mn-ea"/>
                  </a:rPr>
                  <a:t>周转    </a:t>
                </a:r>
                <a:endPara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25" name="任意多边形: 形状 24"/>
              <p:cNvSpPr/>
              <p:nvPr/>
            </p:nvSpPr>
            <p:spPr bwMode="auto">
              <a:xfrm>
                <a:off x="6734964" y="4002181"/>
                <a:ext cx="865986" cy="1232760"/>
              </a:xfrm>
              <a:custGeom>
                <a:avLst/>
                <a:gdLst>
                  <a:gd name="T0" fmla="*/ 697 w 918"/>
                  <a:gd name="T1" fmla="*/ 2015 h 2015"/>
                  <a:gd name="T2" fmla="*/ 697 w 918"/>
                  <a:gd name="T3" fmla="*/ 623 h 2015"/>
                  <a:gd name="T4" fmla="*/ 918 w 918"/>
                  <a:gd name="T5" fmla="*/ 623 h 2015"/>
                  <a:gd name="T6" fmla="*/ 460 w 918"/>
                  <a:gd name="T7" fmla="*/ 0 h 2015"/>
                  <a:gd name="T8" fmla="*/ 0 w 918"/>
                  <a:gd name="T9" fmla="*/ 623 h 2015"/>
                  <a:gd name="T10" fmla="*/ 223 w 918"/>
                  <a:gd name="T11" fmla="*/ 623 h 2015"/>
                  <a:gd name="T12" fmla="*/ 223 w 918"/>
                  <a:gd name="T13" fmla="*/ 800 h 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8" h="2015">
                    <a:moveTo>
                      <a:pt x="697" y="2015"/>
                    </a:moveTo>
                    <a:lnTo>
                      <a:pt x="697" y="623"/>
                    </a:lnTo>
                    <a:lnTo>
                      <a:pt x="918" y="623"/>
                    </a:lnTo>
                    <a:lnTo>
                      <a:pt x="460" y="0"/>
                    </a:lnTo>
                    <a:lnTo>
                      <a:pt x="0" y="623"/>
                    </a:lnTo>
                    <a:lnTo>
                      <a:pt x="223" y="623"/>
                    </a:lnTo>
                    <a:lnTo>
                      <a:pt x="223" y="800"/>
                    </a:lnTo>
                  </a:path>
                </a:pathLst>
              </a:custGeom>
              <a:noFill/>
              <a:ln w="20638" cap="rnd">
                <a:solidFill>
                  <a:srgbClr val="ED745E">
                    <a:lumMod val="75000"/>
                  </a:srgbClr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3"/>
            <p:cNvSpPr txBox="1"/>
            <p:nvPr/>
          </p:nvSpPr>
          <p:spPr>
            <a:xfrm>
              <a:off x="8703908" y="3275711"/>
              <a:ext cx="2698787" cy="2814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20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天→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12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天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Number1"/>
            <p:cNvSpPr/>
            <p:nvPr>
              <p:custDataLst>
                <p:tags r:id="rId3"/>
              </p:custDataLst>
            </p:nvPr>
          </p:nvSpPr>
          <p:spPr>
            <a:xfrm flipH="1">
              <a:off x="6609065" y="1423226"/>
              <a:ext cx="855841" cy="922240"/>
            </a:xfrm>
            <a:custGeom>
              <a:avLst/>
              <a:gdLst>
                <a:gd name="connsiteX0" fmla="*/ 202770 w 478042"/>
                <a:gd name="connsiteY0" fmla="*/ 533400 h 569637"/>
                <a:gd name="connsiteX1" fmla="*/ 6555 w 478042"/>
                <a:gd name="connsiteY1" fmla="*/ 76200 h 569637"/>
                <a:gd name="connsiteX2" fmla="*/ 51322 w 478042"/>
                <a:gd name="connsiteY2" fmla="*/ 0 h 569637"/>
                <a:gd name="connsiteX3" fmla="*/ 225630 w 478042"/>
                <a:gd name="connsiteY3" fmla="*/ 0 h 569637"/>
                <a:gd name="connsiteX4" fmla="*/ 478042 w 478042"/>
                <a:gd name="connsiteY4" fmla="*/ 569595 h 569637"/>
                <a:gd name="connsiteX5" fmla="*/ 252300 w 478042"/>
                <a:gd name="connsiteY5" fmla="*/ 569595 h 569637"/>
                <a:gd name="connsiteX6" fmla="*/ 202770 w 478042"/>
                <a:gd name="connsiteY6" fmla="*/ 533400 h 56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8042" h="569637">
                  <a:moveTo>
                    <a:pt x="202770" y="533400"/>
                  </a:moveTo>
                  <a:cubicBezTo>
                    <a:pt x="153240" y="373380"/>
                    <a:pt x="87517" y="220027"/>
                    <a:pt x="6555" y="76200"/>
                  </a:cubicBezTo>
                  <a:cubicBezTo>
                    <a:pt x="-12495" y="41910"/>
                    <a:pt x="12270" y="0"/>
                    <a:pt x="51322" y="0"/>
                  </a:cubicBezTo>
                  <a:lnTo>
                    <a:pt x="225630" y="0"/>
                  </a:lnTo>
                  <a:cubicBezTo>
                    <a:pt x="334215" y="176213"/>
                    <a:pt x="418987" y="366713"/>
                    <a:pt x="478042" y="569595"/>
                  </a:cubicBezTo>
                  <a:lnTo>
                    <a:pt x="252300" y="569595"/>
                  </a:lnTo>
                  <a:cubicBezTo>
                    <a:pt x="229440" y="570548"/>
                    <a:pt x="209437" y="555307"/>
                    <a:pt x="202770" y="533400"/>
                  </a:cubicBezTo>
                  <a:close/>
                </a:path>
              </a:pathLst>
            </a:custGeom>
            <a:gradFill>
              <a:gsLst>
                <a:gs pos="0">
                  <a:srgbClr val="329DD1"/>
                </a:gs>
                <a:gs pos="89000">
                  <a:srgbClr val="329DD1">
                    <a:lumMod val="60000"/>
                    <a:lumOff val="40000"/>
                  </a:srgbClr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1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" name="Bullet1"/>
            <p:cNvSpPr txBox="1"/>
            <p:nvPr>
              <p:custDataLst>
                <p:tags r:id="rId4"/>
              </p:custDataLst>
            </p:nvPr>
          </p:nvSpPr>
          <p:spPr>
            <a:xfrm flipH="1">
              <a:off x="1076044" y="1407009"/>
              <a:ext cx="5345156" cy="839329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呆滞处理优化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自研库存管理</a:t>
              </a: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SaaS</a:t>
              </a: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系统自动预警呆滞风险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3" name="Number2"/>
            <p:cNvSpPr/>
            <p:nvPr>
              <p:custDataLst>
                <p:tags r:id="rId5"/>
              </p:custDataLst>
            </p:nvPr>
          </p:nvSpPr>
          <p:spPr>
            <a:xfrm flipH="1">
              <a:off x="6504712" y="2526522"/>
              <a:ext cx="570094" cy="633461"/>
            </a:xfrm>
            <a:custGeom>
              <a:avLst/>
              <a:gdLst>
                <a:gd name="connsiteX0" fmla="*/ 77645 w 318627"/>
                <a:gd name="connsiteY0" fmla="*/ 0 h 569595"/>
                <a:gd name="connsiteX1" fmla="*/ 241475 w 318627"/>
                <a:gd name="connsiteY1" fmla="*/ 0 h 569595"/>
                <a:gd name="connsiteX2" fmla="*/ 318627 w 318627"/>
                <a:gd name="connsiteY2" fmla="*/ 569595 h 569595"/>
                <a:gd name="connsiteX3" fmla="*/ 131938 w 318627"/>
                <a:gd name="connsiteY3" fmla="*/ 569595 h 569595"/>
                <a:gd name="connsiteX4" fmla="*/ 53833 w 318627"/>
                <a:gd name="connsiteY4" fmla="*/ 495300 h 569595"/>
                <a:gd name="connsiteX5" fmla="*/ 2398 w 318627"/>
                <a:gd name="connsiteY5" fmla="*/ 95250 h 569595"/>
                <a:gd name="connsiteX6" fmla="*/ 77645 w 318627"/>
                <a:gd name="connsiteY6" fmla="*/ 0 h 56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627" h="569595">
                  <a:moveTo>
                    <a:pt x="77645" y="0"/>
                  </a:moveTo>
                  <a:lnTo>
                    <a:pt x="241475" y="0"/>
                  </a:lnTo>
                  <a:cubicBezTo>
                    <a:pt x="289100" y="181928"/>
                    <a:pt x="315770" y="373380"/>
                    <a:pt x="318627" y="569595"/>
                  </a:cubicBezTo>
                  <a:lnTo>
                    <a:pt x="131938" y="569595"/>
                  </a:lnTo>
                  <a:cubicBezTo>
                    <a:pt x="90027" y="569595"/>
                    <a:pt x="54785" y="537210"/>
                    <a:pt x="53833" y="495300"/>
                  </a:cubicBezTo>
                  <a:cubicBezTo>
                    <a:pt x="48118" y="359093"/>
                    <a:pt x="30020" y="224790"/>
                    <a:pt x="2398" y="95250"/>
                  </a:cubicBezTo>
                  <a:cubicBezTo>
                    <a:pt x="-9985" y="46673"/>
                    <a:pt x="27163" y="0"/>
                    <a:pt x="77645" y="0"/>
                  </a:cubicBezTo>
                  <a:close/>
                </a:path>
              </a:pathLst>
            </a:custGeom>
            <a:gradFill>
              <a:gsLst>
                <a:gs pos="0">
                  <a:srgbClr val="329DD1"/>
                </a:gs>
                <a:gs pos="89000">
                  <a:srgbClr val="329DD1">
                    <a:lumMod val="60000"/>
                    <a:lumOff val="40000"/>
                  </a:srgbClr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2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4" name="Bullet2"/>
            <p:cNvSpPr txBox="1"/>
            <p:nvPr>
              <p:custDataLst>
                <p:tags r:id="rId6"/>
              </p:custDataLst>
            </p:nvPr>
          </p:nvSpPr>
          <p:spPr>
            <a:xfrm flipH="1">
              <a:off x="197448" y="2510968"/>
              <a:ext cx="5784284" cy="575803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到货周期优化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基于仓网路线、供应商类型等，压缩到货周期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6" name="Number3"/>
            <p:cNvSpPr/>
            <p:nvPr>
              <p:custDataLst>
                <p:tags r:id="rId7"/>
              </p:custDataLst>
            </p:nvPr>
          </p:nvSpPr>
          <p:spPr>
            <a:xfrm flipH="1">
              <a:off x="6498408" y="3336851"/>
              <a:ext cx="572195" cy="633461"/>
            </a:xfrm>
            <a:custGeom>
              <a:avLst/>
              <a:gdLst>
                <a:gd name="connsiteX0" fmla="*/ 133223 w 319912"/>
                <a:gd name="connsiteY0" fmla="*/ 0 h 569595"/>
                <a:gd name="connsiteX1" fmla="*/ 319913 w 319912"/>
                <a:gd name="connsiteY1" fmla="*/ 0 h 569595"/>
                <a:gd name="connsiteX2" fmla="*/ 242760 w 319912"/>
                <a:gd name="connsiteY2" fmla="*/ 569595 h 569595"/>
                <a:gd name="connsiteX3" fmla="*/ 78930 w 319912"/>
                <a:gd name="connsiteY3" fmla="*/ 569595 h 569595"/>
                <a:gd name="connsiteX4" fmla="*/ 1777 w 319912"/>
                <a:gd name="connsiteY4" fmla="*/ 474345 h 569595"/>
                <a:gd name="connsiteX5" fmla="*/ 53213 w 319912"/>
                <a:gd name="connsiteY5" fmla="*/ 74295 h 569595"/>
                <a:gd name="connsiteX6" fmla="*/ 133223 w 319912"/>
                <a:gd name="connsiteY6" fmla="*/ 0 h 56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9912" h="569595">
                  <a:moveTo>
                    <a:pt x="133223" y="0"/>
                  </a:moveTo>
                  <a:lnTo>
                    <a:pt x="319913" y="0"/>
                  </a:lnTo>
                  <a:cubicBezTo>
                    <a:pt x="318007" y="196215"/>
                    <a:pt x="291338" y="387667"/>
                    <a:pt x="242760" y="569595"/>
                  </a:cubicBezTo>
                  <a:lnTo>
                    <a:pt x="78930" y="569595"/>
                  </a:lnTo>
                  <a:cubicBezTo>
                    <a:pt x="28448" y="569595"/>
                    <a:pt x="-8700" y="522923"/>
                    <a:pt x="1777" y="474345"/>
                  </a:cubicBezTo>
                  <a:cubicBezTo>
                    <a:pt x="30352" y="344805"/>
                    <a:pt x="47498" y="211455"/>
                    <a:pt x="53213" y="74295"/>
                  </a:cubicBezTo>
                  <a:cubicBezTo>
                    <a:pt x="57023" y="32385"/>
                    <a:pt x="91313" y="0"/>
                    <a:pt x="133223" y="0"/>
                  </a:cubicBezTo>
                  <a:close/>
                </a:path>
              </a:pathLst>
            </a:custGeom>
            <a:gradFill>
              <a:gsLst>
                <a:gs pos="0">
                  <a:srgbClr val="329DD1"/>
                </a:gs>
                <a:gs pos="89000">
                  <a:srgbClr val="329DD1">
                    <a:lumMod val="60000"/>
                    <a:lumOff val="40000"/>
                  </a:srgbClr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3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7" name="Bullet3"/>
            <p:cNvSpPr txBox="1"/>
            <p:nvPr>
              <p:custDataLst>
                <p:tags r:id="rId8"/>
              </p:custDataLst>
            </p:nvPr>
          </p:nvSpPr>
          <p:spPr>
            <a:xfrm flipH="1">
              <a:off x="311914" y="3331854"/>
              <a:ext cx="5784283" cy="575803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marR="0" lvl="0" indent="0" algn="r" defTabSz="91440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低频次物料优化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低频物料，与三方平台合作，少备货甚至不备货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8" name="Number4"/>
            <p:cNvSpPr/>
            <p:nvPr>
              <p:custDataLst>
                <p:tags r:id="rId9"/>
              </p:custDataLst>
            </p:nvPr>
          </p:nvSpPr>
          <p:spPr>
            <a:xfrm flipH="1">
              <a:off x="6612568" y="4147185"/>
              <a:ext cx="821524" cy="633461"/>
            </a:xfrm>
            <a:custGeom>
              <a:avLst/>
              <a:gdLst>
                <a:gd name="connsiteX0" fmla="*/ 253015 w 458755"/>
                <a:gd name="connsiteY0" fmla="*/ 0 h 569595"/>
                <a:gd name="connsiteX1" fmla="*/ 458755 w 458755"/>
                <a:gd name="connsiteY1" fmla="*/ 0 h 569595"/>
                <a:gd name="connsiteX2" fmla="*/ 206343 w 458755"/>
                <a:gd name="connsiteY2" fmla="*/ 569595 h 569595"/>
                <a:gd name="connsiteX3" fmla="*/ 78707 w 458755"/>
                <a:gd name="connsiteY3" fmla="*/ 569595 h 569595"/>
                <a:gd name="connsiteX4" fmla="*/ 9175 w 458755"/>
                <a:gd name="connsiteY4" fmla="*/ 453390 h 569595"/>
                <a:gd name="connsiteX5" fmla="*/ 177768 w 458755"/>
                <a:gd name="connsiteY5" fmla="*/ 54293 h 569595"/>
                <a:gd name="connsiteX6" fmla="*/ 253015 w 458755"/>
                <a:gd name="connsiteY6" fmla="*/ 0 h 56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8755" h="569595">
                  <a:moveTo>
                    <a:pt x="253015" y="0"/>
                  </a:moveTo>
                  <a:lnTo>
                    <a:pt x="458755" y="0"/>
                  </a:lnTo>
                  <a:cubicBezTo>
                    <a:pt x="399700" y="202883"/>
                    <a:pt x="314927" y="393383"/>
                    <a:pt x="206343" y="569595"/>
                  </a:cubicBezTo>
                  <a:lnTo>
                    <a:pt x="78707" y="569595"/>
                  </a:lnTo>
                  <a:cubicBezTo>
                    <a:pt x="19652" y="569595"/>
                    <a:pt x="-18448" y="505778"/>
                    <a:pt x="9175" y="453390"/>
                  </a:cubicBezTo>
                  <a:cubicBezTo>
                    <a:pt x="76802" y="326708"/>
                    <a:pt x="133952" y="193358"/>
                    <a:pt x="177768" y="54293"/>
                  </a:cubicBezTo>
                  <a:cubicBezTo>
                    <a:pt x="188245" y="22860"/>
                    <a:pt x="218725" y="0"/>
                    <a:pt x="253015" y="0"/>
                  </a:cubicBezTo>
                  <a:close/>
                </a:path>
              </a:pathLst>
            </a:custGeom>
            <a:gradFill>
              <a:gsLst>
                <a:gs pos="0">
                  <a:srgbClr val="329DD1"/>
                </a:gs>
                <a:gs pos="89000">
                  <a:srgbClr val="329DD1">
                    <a:lumMod val="60000"/>
                    <a:lumOff val="40000"/>
                  </a:srgbClr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4</a:t>
              </a:r>
              <a:endPara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9" name="Bullet4"/>
            <p:cNvSpPr txBox="1"/>
            <p:nvPr>
              <p:custDataLst>
                <p:tags r:id="rId10"/>
              </p:custDataLst>
            </p:nvPr>
          </p:nvSpPr>
          <p:spPr>
            <a:xfrm flipH="1">
              <a:off x="940244" y="4263881"/>
              <a:ext cx="5345157" cy="575802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marL="0" marR="0" lvl="0" indent="0" algn="r" defTabSz="91440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安全库存</a:t>
              </a: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优化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历史数据分析，智能化弹性调整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731520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供应链响应时间节约（物流效率）（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2546" y="1601868"/>
            <a:ext cx="10620001" cy="2864032"/>
            <a:chOff x="840000" y="1773000"/>
            <a:chExt cx="10620001" cy="3368032"/>
          </a:xfrm>
        </p:grpSpPr>
        <p:grpSp>
          <p:nvGrpSpPr>
            <p:cNvPr id="8" name="组合 7"/>
            <p:cNvGrpSpPr/>
            <p:nvPr/>
          </p:nvGrpSpPr>
          <p:grpSpPr>
            <a:xfrm>
              <a:off x="840000" y="1773000"/>
              <a:ext cx="5406864" cy="2836072"/>
              <a:chOff x="3238417" y="1257721"/>
              <a:chExt cx="8488676" cy="4452580"/>
            </a:xfrm>
          </p:grpSpPr>
          <p:sp>
            <p:nvSpPr>
              <p:cNvPr id="33" name="任意形状 50"/>
              <p:cNvSpPr/>
              <p:nvPr>
                <p:custDataLst>
                  <p:tags r:id="rId3"/>
                </p:custDataLst>
              </p:nvPr>
            </p:nvSpPr>
            <p:spPr>
              <a:xfrm>
                <a:off x="3288000" y="1557000"/>
                <a:ext cx="5357871" cy="557977"/>
              </a:xfrm>
              <a:custGeom>
                <a:avLst/>
                <a:gdLst>
                  <a:gd name="connsiteX0" fmla="*/ 6860288 w 6860288"/>
                  <a:gd name="connsiteY0" fmla="*/ 333267 h 666533"/>
                  <a:gd name="connsiteX1" fmla="*/ 3430144 w 6860288"/>
                  <a:gd name="connsiteY1" fmla="*/ 666533 h 666533"/>
                  <a:gd name="connsiteX2" fmla="*/ 0 w 6860288"/>
                  <a:gd name="connsiteY2" fmla="*/ 333267 h 666533"/>
                  <a:gd name="connsiteX3" fmla="*/ 3430144 w 6860288"/>
                  <a:gd name="connsiteY3" fmla="*/ 0 h 666533"/>
                  <a:gd name="connsiteX4" fmla="*/ 6860288 w 6860288"/>
                  <a:gd name="connsiteY4" fmla="*/ 333267 h 666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60288" h="666533">
                    <a:moveTo>
                      <a:pt x="6860288" y="333267"/>
                    </a:moveTo>
                    <a:cubicBezTo>
                      <a:pt x="6860288" y="517324"/>
                      <a:pt x="5324560" y="666533"/>
                      <a:pt x="3430144" y="666533"/>
                    </a:cubicBezTo>
                    <a:cubicBezTo>
                      <a:pt x="1535728" y="666533"/>
                      <a:pt x="0" y="517324"/>
                      <a:pt x="0" y="333267"/>
                    </a:cubicBezTo>
                    <a:cubicBezTo>
                      <a:pt x="0" y="149209"/>
                      <a:pt x="1535728" y="0"/>
                      <a:pt x="3430144" y="0"/>
                    </a:cubicBezTo>
                    <a:cubicBezTo>
                      <a:pt x="5324560" y="0"/>
                      <a:pt x="6860288" y="149209"/>
                      <a:pt x="6860288" y="333267"/>
                    </a:cubicBezTo>
                    <a:close/>
                  </a:path>
                </a:pathLst>
              </a:custGeom>
              <a:gradFill>
                <a:gsLst>
                  <a:gs pos="92000">
                    <a:srgbClr val="0A68A0">
                      <a:lumMod val="60000"/>
                      <a:lumOff val="40000"/>
                    </a:srgbClr>
                  </a:gs>
                  <a:gs pos="0">
                    <a:srgbClr val="0A68A0">
                      <a:lumMod val="75000"/>
                      <a:alpha val="0"/>
                    </a:srgbClr>
                  </a:gs>
                  <a:gs pos="100000">
                    <a:srgbClr val="0A68A0">
                      <a:lumMod val="20000"/>
                      <a:lumOff val="80000"/>
                    </a:srgbClr>
                  </a:gs>
                </a:gsLst>
                <a:lin ang="5400000" scaled="1"/>
              </a:gradFill>
              <a:ln w="12758" cap="flat">
                <a:gradFill>
                  <a:gsLst>
                    <a:gs pos="0">
                      <a:srgbClr val="CBDFF9">
                        <a:alpha val="0"/>
                      </a:srgbClr>
                    </a:gs>
                    <a:gs pos="100000">
                      <a:srgbClr val="0F325A"/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libaba PuHuiTi 2.0 55 Regular" pitchFamily="18" charset="-122"/>
                    <a:ea typeface="Alibaba PuHuiTi 2.0 55 Regular" pitchFamily="18" charset="-122"/>
                  </a:rPr>
                  <a:t>历史数据、实时数据、外部数据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libaba PuHuiTi 2.0 55 Regular" pitchFamily="18" charset="-122"/>
                  <a:ea typeface="Alibaba PuHuiTi 2.0 55 Regular" pitchFamily="18" charset="-122"/>
                </a:endParaRPr>
              </a:p>
            </p:txBody>
          </p:sp>
          <p:sp>
            <p:nvSpPr>
              <p:cNvPr id="34" name="图形 2_1"/>
              <p:cNvSpPr/>
              <p:nvPr/>
            </p:nvSpPr>
            <p:spPr>
              <a:xfrm rot="10800000">
                <a:off x="3387164" y="2023590"/>
                <a:ext cx="5159542" cy="3115619"/>
              </a:xfrm>
              <a:custGeom>
                <a:avLst/>
                <a:gdLst>
                  <a:gd name="connsiteX0" fmla="*/ 345 w 4216139"/>
                  <a:gd name="connsiteY0" fmla="*/ 3934615 h 3934607"/>
                  <a:gd name="connsiteX1" fmla="*/ 1682698 w 4216139"/>
                  <a:gd name="connsiteY1" fmla="*/ 1588650 h 3934607"/>
                  <a:gd name="connsiteX2" fmla="*/ 1803355 w 4216139"/>
                  <a:gd name="connsiteY2" fmla="*/ 623399 h 3934607"/>
                  <a:gd name="connsiteX3" fmla="*/ 1609099 w 4216139"/>
                  <a:gd name="connsiteY3" fmla="*/ 623399 h 3934607"/>
                  <a:gd name="connsiteX4" fmla="*/ 2104996 w 4216139"/>
                  <a:gd name="connsiteY4" fmla="*/ 7 h 3934607"/>
                  <a:gd name="connsiteX5" fmla="*/ 2621003 w 4216139"/>
                  <a:gd name="connsiteY5" fmla="*/ 623399 h 3934607"/>
                  <a:gd name="connsiteX6" fmla="*/ 2419909 w 4216139"/>
                  <a:gd name="connsiteY6" fmla="*/ 623399 h 3934607"/>
                  <a:gd name="connsiteX7" fmla="*/ 4216485 w 4216139"/>
                  <a:gd name="connsiteY7" fmla="*/ 3934615 h 3934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16139" h="3934607">
                    <a:moveTo>
                      <a:pt x="345" y="3934615"/>
                    </a:moveTo>
                    <a:cubicBezTo>
                      <a:pt x="345" y="3934615"/>
                      <a:pt x="1313891" y="3391661"/>
                      <a:pt x="1682698" y="1588650"/>
                    </a:cubicBezTo>
                    <a:cubicBezTo>
                      <a:pt x="1722917" y="1367447"/>
                      <a:pt x="1803355" y="623399"/>
                      <a:pt x="1803355" y="623399"/>
                    </a:cubicBezTo>
                    <a:lnTo>
                      <a:pt x="1609099" y="623399"/>
                    </a:lnTo>
                    <a:lnTo>
                      <a:pt x="2104996" y="7"/>
                    </a:lnTo>
                    <a:lnTo>
                      <a:pt x="2621003" y="623399"/>
                    </a:lnTo>
                    <a:lnTo>
                      <a:pt x="2419909" y="623399"/>
                    </a:lnTo>
                    <a:cubicBezTo>
                      <a:pt x="2419909" y="623399"/>
                      <a:pt x="2279143" y="2594121"/>
                      <a:pt x="4216485" y="3934615"/>
                    </a:cubicBezTo>
                    <a:close/>
                  </a:path>
                </a:pathLst>
              </a:custGeom>
              <a:gradFill flip="none" rotWithShape="1">
                <a:gsLst>
                  <a:gs pos="33000">
                    <a:srgbClr val="0A68A0"/>
                  </a:gs>
                  <a:gs pos="100000">
                    <a:srgbClr val="0A68A0">
                      <a:lumMod val="60000"/>
                      <a:lumOff val="40000"/>
                      <a:alpha val="25000"/>
                    </a:srgbClr>
                  </a:gs>
                </a:gsLst>
                <a:lin ang="5400000" scaled="1"/>
                <a:tileRect/>
              </a:gradFill>
              <a:ln w="401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35" name="图形 2_1"/>
              <p:cNvSpPr/>
              <p:nvPr/>
            </p:nvSpPr>
            <p:spPr>
              <a:xfrm>
                <a:off x="3287999" y="2186371"/>
                <a:ext cx="5159542" cy="3115619"/>
              </a:xfrm>
              <a:custGeom>
                <a:avLst/>
                <a:gdLst>
                  <a:gd name="connsiteX0" fmla="*/ 345 w 4216139"/>
                  <a:gd name="connsiteY0" fmla="*/ 3934615 h 3934607"/>
                  <a:gd name="connsiteX1" fmla="*/ 1682698 w 4216139"/>
                  <a:gd name="connsiteY1" fmla="*/ 1588650 h 3934607"/>
                  <a:gd name="connsiteX2" fmla="*/ 1803355 w 4216139"/>
                  <a:gd name="connsiteY2" fmla="*/ 623399 h 3934607"/>
                  <a:gd name="connsiteX3" fmla="*/ 1609099 w 4216139"/>
                  <a:gd name="connsiteY3" fmla="*/ 623399 h 3934607"/>
                  <a:gd name="connsiteX4" fmla="*/ 2104996 w 4216139"/>
                  <a:gd name="connsiteY4" fmla="*/ 7 h 3934607"/>
                  <a:gd name="connsiteX5" fmla="*/ 2621003 w 4216139"/>
                  <a:gd name="connsiteY5" fmla="*/ 623399 h 3934607"/>
                  <a:gd name="connsiteX6" fmla="*/ 2419909 w 4216139"/>
                  <a:gd name="connsiteY6" fmla="*/ 623399 h 3934607"/>
                  <a:gd name="connsiteX7" fmla="*/ 4216485 w 4216139"/>
                  <a:gd name="connsiteY7" fmla="*/ 3934615 h 3934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16139" h="3934607">
                    <a:moveTo>
                      <a:pt x="345" y="3934615"/>
                    </a:moveTo>
                    <a:cubicBezTo>
                      <a:pt x="345" y="3934615"/>
                      <a:pt x="1313891" y="3391661"/>
                      <a:pt x="1682698" y="1588650"/>
                    </a:cubicBezTo>
                    <a:cubicBezTo>
                      <a:pt x="1722917" y="1367447"/>
                      <a:pt x="1803355" y="623399"/>
                      <a:pt x="1803355" y="623399"/>
                    </a:cubicBezTo>
                    <a:lnTo>
                      <a:pt x="1609099" y="623399"/>
                    </a:lnTo>
                    <a:lnTo>
                      <a:pt x="2104996" y="7"/>
                    </a:lnTo>
                    <a:lnTo>
                      <a:pt x="2621003" y="623399"/>
                    </a:lnTo>
                    <a:lnTo>
                      <a:pt x="2419909" y="623399"/>
                    </a:lnTo>
                    <a:cubicBezTo>
                      <a:pt x="2419909" y="623399"/>
                      <a:pt x="2279143" y="2594121"/>
                      <a:pt x="4216485" y="3934615"/>
                    </a:cubicBezTo>
                    <a:close/>
                  </a:path>
                </a:pathLst>
              </a:custGeom>
              <a:solidFill>
                <a:srgbClr val="329DD1">
                  <a:lumMod val="60000"/>
                  <a:lumOff val="40000"/>
                  <a:alpha val="30000"/>
                </a:srgbClr>
              </a:solidFill>
              <a:ln w="401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36" name="任意形状 50"/>
              <p:cNvSpPr/>
              <p:nvPr>
                <p:custDataLst>
                  <p:tags r:id="rId4"/>
                </p:custDataLst>
              </p:nvPr>
            </p:nvSpPr>
            <p:spPr>
              <a:xfrm>
                <a:off x="3417064" y="3150011"/>
                <a:ext cx="5357871" cy="557977"/>
              </a:xfrm>
              <a:custGeom>
                <a:avLst/>
                <a:gdLst>
                  <a:gd name="connsiteX0" fmla="*/ 6860288 w 6860288"/>
                  <a:gd name="connsiteY0" fmla="*/ 333267 h 666533"/>
                  <a:gd name="connsiteX1" fmla="*/ 3430144 w 6860288"/>
                  <a:gd name="connsiteY1" fmla="*/ 666533 h 666533"/>
                  <a:gd name="connsiteX2" fmla="*/ 0 w 6860288"/>
                  <a:gd name="connsiteY2" fmla="*/ 333267 h 666533"/>
                  <a:gd name="connsiteX3" fmla="*/ 3430144 w 6860288"/>
                  <a:gd name="connsiteY3" fmla="*/ 0 h 666533"/>
                  <a:gd name="connsiteX4" fmla="*/ 6860288 w 6860288"/>
                  <a:gd name="connsiteY4" fmla="*/ 333267 h 666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60288" h="666533">
                    <a:moveTo>
                      <a:pt x="6860288" y="333267"/>
                    </a:moveTo>
                    <a:cubicBezTo>
                      <a:pt x="6860288" y="517324"/>
                      <a:pt x="5324560" y="666533"/>
                      <a:pt x="3430144" y="666533"/>
                    </a:cubicBezTo>
                    <a:cubicBezTo>
                      <a:pt x="1535728" y="666533"/>
                      <a:pt x="0" y="517324"/>
                      <a:pt x="0" y="333267"/>
                    </a:cubicBezTo>
                    <a:cubicBezTo>
                      <a:pt x="0" y="149209"/>
                      <a:pt x="1535728" y="0"/>
                      <a:pt x="3430144" y="0"/>
                    </a:cubicBezTo>
                    <a:cubicBezTo>
                      <a:pt x="5324560" y="0"/>
                      <a:pt x="6860288" y="149209"/>
                      <a:pt x="6860288" y="333267"/>
                    </a:cubicBezTo>
                    <a:close/>
                  </a:path>
                </a:pathLst>
              </a:custGeom>
              <a:gradFill>
                <a:gsLst>
                  <a:gs pos="92000">
                    <a:srgbClr val="0A68A0">
                      <a:lumMod val="60000"/>
                      <a:lumOff val="40000"/>
                    </a:srgbClr>
                  </a:gs>
                  <a:gs pos="0">
                    <a:srgbClr val="0A68A0">
                      <a:lumMod val="75000"/>
                      <a:alpha val="0"/>
                    </a:srgbClr>
                  </a:gs>
                  <a:gs pos="100000">
                    <a:srgbClr val="0A68A0">
                      <a:lumMod val="20000"/>
                      <a:lumOff val="80000"/>
                    </a:srgbClr>
                  </a:gs>
                </a:gsLst>
                <a:lin ang="5400000" scaled="1"/>
              </a:gradFill>
              <a:ln w="12758" cap="flat">
                <a:gradFill>
                  <a:gsLst>
                    <a:gs pos="0">
                      <a:srgbClr val="CBDFF9">
                        <a:alpha val="0"/>
                      </a:srgbClr>
                    </a:gs>
                    <a:gs pos="100000">
                      <a:srgbClr val="0F325A"/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libaba PuHuiTi 2.0 55 Regular" pitchFamily="18" charset="-122"/>
                    <a:ea typeface="Alibaba PuHuiTi 2.0 55 Regular" pitchFamily="18" charset="-122"/>
                  </a:rPr>
                  <a:t>预测模型、动态算法、系统集成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libaba PuHuiTi 2.0 55 Regular" pitchFamily="18" charset="-122"/>
                  <a:ea typeface="Alibaba PuHuiTi 2.0 55 Regular" pitchFamily="18" charset="-122"/>
                </a:endParaRPr>
              </a:p>
            </p:txBody>
          </p:sp>
          <p:sp>
            <p:nvSpPr>
              <p:cNvPr id="37" name="任意形状 50"/>
              <p:cNvSpPr/>
              <p:nvPr>
                <p:custDataLst>
                  <p:tags r:id="rId5"/>
                </p:custDataLst>
              </p:nvPr>
            </p:nvSpPr>
            <p:spPr>
              <a:xfrm>
                <a:off x="3238417" y="5139209"/>
                <a:ext cx="5357871" cy="557977"/>
              </a:xfrm>
              <a:custGeom>
                <a:avLst/>
                <a:gdLst>
                  <a:gd name="connsiteX0" fmla="*/ 6860288 w 6860288"/>
                  <a:gd name="connsiteY0" fmla="*/ 333267 h 666533"/>
                  <a:gd name="connsiteX1" fmla="*/ 3430144 w 6860288"/>
                  <a:gd name="connsiteY1" fmla="*/ 666533 h 666533"/>
                  <a:gd name="connsiteX2" fmla="*/ 0 w 6860288"/>
                  <a:gd name="connsiteY2" fmla="*/ 333267 h 666533"/>
                  <a:gd name="connsiteX3" fmla="*/ 3430144 w 6860288"/>
                  <a:gd name="connsiteY3" fmla="*/ 0 h 666533"/>
                  <a:gd name="connsiteX4" fmla="*/ 6860288 w 6860288"/>
                  <a:gd name="connsiteY4" fmla="*/ 333267 h 666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60288" h="666533">
                    <a:moveTo>
                      <a:pt x="6860288" y="333267"/>
                    </a:moveTo>
                    <a:cubicBezTo>
                      <a:pt x="6860288" y="517324"/>
                      <a:pt x="5324560" y="666533"/>
                      <a:pt x="3430144" y="666533"/>
                    </a:cubicBezTo>
                    <a:cubicBezTo>
                      <a:pt x="1535728" y="666533"/>
                      <a:pt x="0" y="517324"/>
                      <a:pt x="0" y="333267"/>
                    </a:cubicBezTo>
                    <a:cubicBezTo>
                      <a:pt x="0" y="149209"/>
                      <a:pt x="1535728" y="0"/>
                      <a:pt x="3430144" y="0"/>
                    </a:cubicBezTo>
                    <a:cubicBezTo>
                      <a:pt x="5324560" y="0"/>
                      <a:pt x="6860288" y="149209"/>
                      <a:pt x="6860288" y="333267"/>
                    </a:cubicBezTo>
                    <a:close/>
                  </a:path>
                </a:pathLst>
              </a:custGeom>
              <a:gradFill>
                <a:gsLst>
                  <a:gs pos="92000">
                    <a:srgbClr val="0A68A0">
                      <a:lumMod val="60000"/>
                      <a:lumOff val="40000"/>
                    </a:srgbClr>
                  </a:gs>
                  <a:gs pos="0">
                    <a:srgbClr val="0A68A0">
                      <a:lumMod val="75000"/>
                      <a:alpha val="0"/>
                    </a:srgbClr>
                  </a:gs>
                  <a:gs pos="100000">
                    <a:srgbClr val="0A68A0">
                      <a:lumMod val="20000"/>
                      <a:lumOff val="80000"/>
                    </a:srgbClr>
                  </a:gs>
                </a:gsLst>
                <a:lin ang="5400000" scaled="1"/>
              </a:gradFill>
              <a:ln w="12758" cap="flat">
                <a:gradFill>
                  <a:gsLst>
                    <a:gs pos="0">
                      <a:srgbClr val="CBDFF9">
                        <a:alpha val="0"/>
                      </a:srgbClr>
                    </a:gs>
                    <a:gs pos="100000">
                      <a:srgbClr val="0F325A"/>
                    </a:gs>
                  </a:gsLst>
                  <a:lin ang="5400000" scaled="1"/>
                </a:gra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libaba PuHuiTi 2.0 55 Regular" pitchFamily="18" charset="-122"/>
                    <a:ea typeface="Alibaba PuHuiTi 2.0 55 Regular" pitchFamily="18" charset="-122"/>
                  </a:rPr>
                  <a:t>线路规划、履约执行</a:t>
                </a: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libaba PuHuiTi 2.0 55 Regular" pitchFamily="18" charset="-122"/>
                  <a:ea typeface="Alibaba PuHuiTi 2.0 55 Regular" pitchFamily="18" charset="-122"/>
                </a:endParaRPr>
              </a:p>
            </p:txBody>
          </p:sp>
          <p:sp>
            <p:nvSpPr>
              <p:cNvPr id="38" name="文本占位符 3"/>
              <p:cNvSpPr txBox="1"/>
              <p:nvPr/>
            </p:nvSpPr>
            <p:spPr>
              <a:xfrm>
                <a:off x="5376000" y="4199597"/>
                <a:ext cx="2952000" cy="672075"/>
              </a:xfrm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ource Han Sans CN Bold" panose="020B0500000000000000" charset="-122"/>
                    <a:ea typeface="Source Han Sans CN Bold" panose="020B0500000000000000" charset="-122"/>
                    <a:cs typeface="+mn-cs"/>
                    <a:sym typeface="Arial" panose="020B0604020202020204" pitchFamily="34" charset="0"/>
                  </a:rPr>
                  <a:t>履约反馈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ource Han Sans CN Bold" panose="020B0500000000000000" charset="-122"/>
                  <a:ea typeface="Source Han Sans CN Bold" panose="020B0500000000000000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39" name="文本占位符 3"/>
              <p:cNvSpPr txBox="1"/>
              <p:nvPr/>
            </p:nvSpPr>
            <p:spPr>
              <a:xfrm>
                <a:off x="5376000" y="2555807"/>
                <a:ext cx="2952000" cy="672075"/>
              </a:xfrm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Source Han Sans CN Bold" panose="020B0500000000000000" charset="-122"/>
                    <a:ea typeface="Source Han Sans CN Bold" panose="020B0500000000000000" charset="-122"/>
                    <a:cs typeface="+mn-cs"/>
                    <a:sym typeface="Arial" panose="020B0604020202020204" pitchFamily="34" charset="0"/>
                  </a:rPr>
                  <a:t>预测模型</a:t>
                </a:r>
                <a:endPara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ource Han Sans CN Bold" panose="020B0500000000000000" charset="-122"/>
                  <a:ea typeface="Source Han Sans CN Bold" panose="020B0500000000000000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40" name="矩形: 圆角 39"/>
              <p:cNvSpPr/>
              <p:nvPr/>
            </p:nvSpPr>
            <p:spPr>
              <a:xfrm>
                <a:off x="8878944" y="1257721"/>
                <a:ext cx="2833056" cy="1053826"/>
              </a:xfrm>
              <a:prstGeom prst="roundRect">
                <a:avLst/>
              </a:prstGeom>
              <a:solidFill>
                <a:srgbClr val="2F2F2F">
                  <a:lumMod val="50000"/>
                  <a:lumOff val="50000"/>
                  <a:alpha val="7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需求预测输入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" name="矩形: 圆角 40"/>
              <p:cNvSpPr/>
              <p:nvPr/>
            </p:nvSpPr>
            <p:spPr>
              <a:xfrm>
                <a:off x="8878944" y="2806184"/>
                <a:ext cx="2833056" cy="1126816"/>
              </a:xfrm>
              <a:prstGeom prst="roundRect">
                <a:avLst/>
              </a:prstGeom>
              <a:solidFill>
                <a:srgbClr val="2F2F2F">
                  <a:lumMod val="50000"/>
                  <a:lumOff val="50000"/>
                  <a:alpha val="7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智慧驱动核心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" name="矩形: 圆角 41"/>
              <p:cNvSpPr/>
              <p:nvPr/>
            </p:nvSpPr>
            <p:spPr>
              <a:xfrm>
                <a:off x="8863850" y="4568116"/>
                <a:ext cx="2863243" cy="1142185"/>
              </a:xfrm>
              <a:prstGeom prst="roundRect">
                <a:avLst/>
              </a:prstGeom>
              <a:solidFill>
                <a:srgbClr val="2F2F2F">
                  <a:lumMod val="50000"/>
                  <a:lumOff val="50000"/>
                  <a:alpha val="7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</a:rPr>
                  <a:t>动态调整输出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0471009" y="2205000"/>
              <a:ext cx="635951" cy="511998"/>
              <a:chOff x="9724906" y="1459480"/>
              <a:chExt cx="635951" cy="511998"/>
            </a:xfrm>
          </p:grpSpPr>
          <p:sp>
            <p:nvSpPr>
              <p:cNvPr id="29" name="store_313777"/>
              <p:cNvSpPr/>
              <p:nvPr/>
            </p:nvSpPr>
            <p:spPr>
              <a:xfrm>
                <a:off x="9724906" y="1459480"/>
                <a:ext cx="264789" cy="196121"/>
              </a:xfrm>
              <a:custGeom>
                <a:avLst/>
                <a:gdLst>
                  <a:gd name="T0" fmla="*/ 0 w 6827"/>
                  <a:gd name="T1" fmla="*/ 0 h 6827"/>
                  <a:gd name="T2" fmla="*/ 0 w 6827"/>
                  <a:gd name="T3" fmla="*/ 2828 h 6827"/>
                  <a:gd name="T4" fmla="*/ 0 w 6827"/>
                  <a:gd name="T5" fmla="*/ 6827 h 6827"/>
                  <a:gd name="T6" fmla="*/ 6827 w 6827"/>
                  <a:gd name="T7" fmla="*/ 6827 h 6827"/>
                  <a:gd name="T8" fmla="*/ 6827 w 6827"/>
                  <a:gd name="T9" fmla="*/ 2828 h 6827"/>
                  <a:gd name="T10" fmla="*/ 6827 w 6827"/>
                  <a:gd name="T11" fmla="*/ 0 h 6827"/>
                  <a:gd name="T12" fmla="*/ 0 w 6827"/>
                  <a:gd name="T13" fmla="*/ 0 h 6827"/>
                  <a:gd name="T14" fmla="*/ 3706 w 6827"/>
                  <a:gd name="T15" fmla="*/ 585 h 6827"/>
                  <a:gd name="T16" fmla="*/ 4681 w 6827"/>
                  <a:gd name="T17" fmla="*/ 585 h 6827"/>
                  <a:gd name="T18" fmla="*/ 4681 w 6827"/>
                  <a:gd name="T19" fmla="*/ 2828 h 6827"/>
                  <a:gd name="T20" fmla="*/ 4194 w 6827"/>
                  <a:gd name="T21" fmla="*/ 3316 h 6827"/>
                  <a:gd name="T22" fmla="*/ 3706 w 6827"/>
                  <a:gd name="T23" fmla="*/ 2828 h 6827"/>
                  <a:gd name="T24" fmla="*/ 3706 w 6827"/>
                  <a:gd name="T25" fmla="*/ 585 h 6827"/>
                  <a:gd name="T26" fmla="*/ 2146 w 6827"/>
                  <a:gd name="T27" fmla="*/ 585 h 6827"/>
                  <a:gd name="T28" fmla="*/ 3121 w 6827"/>
                  <a:gd name="T29" fmla="*/ 585 h 6827"/>
                  <a:gd name="T30" fmla="*/ 3121 w 6827"/>
                  <a:gd name="T31" fmla="*/ 2828 h 6827"/>
                  <a:gd name="T32" fmla="*/ 2633 w 6827"/>
                  <a:gd name="T33" fmla="*/ 3316 h 6827"/>
                  <a:gd name="T34" fmla="*/ 2146 w 6827"/>
                  <a:gd name="T35" fmla="*/ 2828 h 6827"/>
                  <a:gd name="T36" fmla="*/ 2146 w 6827"/>
                  <a:gd name="T37" fmla="*/ 585 h 6827"/>
                  <a:gd name="T38" fmla="*/ 585 w 6827"/>
                  <a:gd name="T39" fmla="*/ 585 h 6827"/>
                  <a:gd name="T40" fmla="*/ 1560 w 6827"/>
                  <a:gd name="T41" fmla="*/ 585 h 6827"/>
                  <a:gd name="T42" fmla="*/ 1560 w 6827"/>
                  <a:gd name="T43" fmla="*/ 2828 h 6827"/>
                  <a:gd name="T44" fmla="*/ 1073 w 6827"/>
                  <a:gd name="T45" fmla="*/ 3316 h 6827"/>
                  <a:gd name="T46" fmla="*/ 585 w 6827"/>
                  <a:gd name="T47" fmla="*/ 2828 h 6827"/>
                  <a:gd name="T48" fmla="*/ 585 w 6827"/>
                  <a:gd name="T49" fmla="*/ 585 h 6827"/>
                  <a:gd name="T50" fmla="*/ 3706 w 6827"/>
                  <a:gd name="T51" fmla="*/ 6242 h 6827"/>
                  <a:gd name="T52" fmla="*/ 3121 w 6827"/>
                  <a:gd name="T53" fmla="*/ 6242 h 6827"/>
                  <a:gd name="T54" fmla="*/ 3121 w 6827"/>
                  <a:gd name="T55" fmla="*/ 5266 h 6827"/>
                  <a:gd name="T56" fmla="*/ 3706 w 6827"/>
                  <a:gd name="T57" fmla="*/ 5266 h 6827"/>
                  <a:gd name="T58" fmla="*/ 3706 w 6827"/>
                  <a:gd name="T59" fmla="*/ 6242 h 6827"/>
                  <a:gd name="T60" fmla="*/ 6242 w 6827"/>
                  <a:gd name="T61" fmla="*/ 6242 h 6827"/>
                  <a:gd name="T62" fmla="*/ 4291 w 6827"/>
                  <a:gd name="T63" fmla="*/ 6242 h 6827"/>
                  <a:gd name="T64" fmla="*/ 4291 w 6827"/>
                  <a:gd name="T65" fmla="*/ 4681 h 6827"/>
                  <a:gd name="T66" fmla="*/ 2536 w 6827"/>
                  <a:gd name="T67" fmla="*/ 4681 h 6827"/>
                  <a:gd name="T68" fmla="*/ 2536 w 6827"/>
                  <a:gd name="T69" fmla="*/ 6242 h 6827"/>
                  <a:gd name="T70" fmla="*/ 585 w 6827"/>
                  <a:gd name="T71" fmla="*/ 6242 h 6827"/>
                  <a:gd name="T72" fmla="*/ 585 w 6827"/>
                  <a:gd name="T73" fmla="*/ 3783 h 6827"/>
                  <a:gd name="T74" fmla="*/ 1073 w 6827"/>
                  <a:gd name="T75" fmla="*/ 3901 h 6827"/>
                  <a:gd name="T76" fmla="*/ 1853 w 6827"/>
                  <a:gd name="T77" fmla="*/ 3563 h 6827"/>
                  <a:gd name="T78" fmla="*/ 2633 w 6827"/>
                  <a:gd name="T79" fmla="*/ 3901 h 6827"/>
                  <a:gd name="T80" fmla="*/ 3413 w 6827"/>
                  <a:gd name="T81" fmla="*/ 3563 h 6827"/>
                  <a:gd name="T82" fmla="*/ 4194 w 6827"/>
                  <a:gd name="T83" fmla="*/ 3901 h 6827"/>
                  <a:gd name="T84" fmla="*/ 4974 w 6827"/>
                  <a:gd name="T85" fmla="*/ 3563 h 6827"/>
                  <a:gd name="T86" fmla="*/ 5754 w 6827"/>
                  <a:gd name="T87" fmla="*/ 3901 h 6827"/>
                  <a:gd name="T88" fmla="*/ 6241 w 6827"/>
                  <a:gd name="T89" fmla="*/ 3783 h 6827"/>
                  <a:gd name="T90" fmla="*/ 6241 w 6827"/>
                  <a:gd name="T91" fmla="*/ 6242 h 6827"/>
                  <a:gd name="T92" fmla="*/ 6242 w 6827"/>
                  <a:gd name="T93" fmla="*/ 6242 h 6827"/>
                  <a:gd name="T94" fmla="*/ 6242 w 6827"/>
                  <a:gd name="T95" fmla="*/ 2828 h 6827"/>
                  <a:gd name="T96" fmla="*/ 5754 w 6827"/>
                  <a:gd name="T97" fmla="*/ 3316 h 6827"/>
                  <a:gd name="T98" fmla="*/ 5266 w 6827"/>
                  <a:gd name="T99" fmla="*/ 2828 h 6827"/>
                  <a:gd name="T100" fmla="*/ 5266 w 6827"/>
                  <a:gd name="T101" fmla="*/ 585 h 6827"/>
                  <a:gd name="T102" fmla="*/ 6242 w 6827"/>
                  <a:gd name="T103" fmla="*/ 585 h 6827"/>
                  <a:gd name="T104" fmla="*/ 6242 w 6827"/>
                  <a:gd name="T105" fmla="*/ 282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27" h="6827">
                    <a:moveTo>
                      <a:pt x="0" y="0"/>
                    </a:moveTo>
                    <a:lnTo>
                      <a:pt x="0" y="2828"/>
                    </a:lnTo>
                    <a:lnTo>
                      <a:pt x="0" y="6827"/>
                    </a:lnTo>
                    <a:lnTo>
                      <a:pt x="6827" y="6827"/>
                    </a:lnTo>
                    <a:lnTo>
                      <a:pt x="6827" y="2828"/>
                    </a:lnTo>
                    <a:lnTo>
                      <a:pt x="6827" y="0"/>
                    </a:lnTo>
                    <a:lnTo>
                      <a:pt x="0" y="0"/>
                    </a:lnTo>
                    <a:close/>
                    <a:moveTo>
                      <a:pt x="3706" y="585"/>
                    </a:moveTo>
                    <a:lnTo>
                      <a:pt x="4681" y="585"/>
                    </a:lnTo>
                    <a:lnTo>
                      <a:pt x="4681" y="2828"/>
                    </a:lnTo>
                    <a:cubicBezTo>
                      <a:pt x="4681" y="3097"/>
                      <a:pt x="4462" y="3316"/>
                      <a:pt x="4194" y="3316"/>
                    </a:cubicBezTo>
                    <a:cubicBezTo>
                      <a:pt x="3925" y="3316"/>
                      <a:pt x="3706" y="3097"/>
                      <a:pt x="3706" y="2828"/>
                    </a:cubicBezTo>
                    <a:lnTo>
                      <a:pt x="3706" y="585"/>
                    </a:lnTo>
                    <a:close/>
                    <a:moveTo>
                      <a:pt x="2146" y="585"/>
                    </a:moveTo>
                    <a:lnTo>
                      <a:pt x="3121" y="585"/>
                    </a:lnTo>
                    <a:lnTo>
                      <a:pt x="3121" y="2828"/>
                    </a:lnTo>
                    <a:cubicBezTo>
                      <a:pt x="3121" y="3097"/>
                      <a:pt x="2902" y="3316"/>
                      <a:pt x="2633" y="3316"/>
                    </a:cubicBezTo>
                    <a:cubicBezTo>
                      <a:pt x="2364" y="3316"/>
                      <a:pt x="2146" y="3097"/>
                      <a:pt x="2146" y="2828"/>
                    </a:cubicBezTo>
                    <a:lnTo>
                      <a:pt x="2146" y="585"/>
                    </a:lnTo>
                    <a:close/>
                    <a:moveTo>
                      <a:pt x="585" y="585"/>
                    </a:moveTo>
                    <a:lnTo>
                      <a:pt x="1560" y="585"/>
                    </a:lnTo>
                    <a:lnTo>
                      <a:pt x="1560" y="2828"/>
                    </a:lnTo>
                    <a:cubicBezTo>
                      <a:pt x="1560" y="3097"/>
                      <a:pt x="1342" y="3316"/>
                      <a:pt x="1073" y="3316"/>
                    </a:cubicBezTo>
                    <a:cubicBezTo>
                      <a:pt x="804" y="3316"/>
                      <a:pt x="585" y="3097"/>
                      <a:pt x="585" y="2828"/>
                    </a:cubicBezTo>
                    <a:lnTo>
                      <a:pt x="585" y="585"/>
                    </a:lnTo>
                    <a:close/>
                    <a:moveTo>
                      <a:pt x="3706" y="6242"/>
                    </a:moveTo>
                    <a:lnTo>
                      <a:pt x="3121" y="6242"/>
                    </a:lnTo>
                    <a:lnTo>
                      <a:pt x="3121" y="5266"/>
                    </a:lnTo>
                    <a:lnTo>
                      <a:pt x="3706" y="5266"/>
                    </a:lnTo>
                    <a:lnTo>
                      <a:pt x="3706" y="6242"/>
                    </a:lnTo>
                    <a:close/>
                    <a:moveTo>
                      <a:pt x="6242" y="6242"/>
                    </a:moveTo>
                    <a:lnTo>
                      <a:pt x="4291" y="6242"/>
                    </a:lnTo>
                    <a:lnTo>
                      <a:pt x="4291" y="4681"/>
                    </a:lnTo>
                    <a:lnTo>
                      <a:pt x="2536" y="4681"/>
                    </a:lnTo>
                    <a:lnTo>
                      <a:pt x="2536" y="6242"/>
                    </a:lnTo>
                    <a:lnTo>
                      <a:pt x="585" y="6242"/>
                    </a:lnTo>
                    <a:lnTo>
                      <a:pt x="585" y="3783"/>
                    </a:lnTo>
                    <a:cubicBezTo>
                      <a:pt x="732" y="3858"/>
                      <a:pt x="897" y="3901"/>
                      <a:pt x="1073" y="3901"/>
                    </a:cubicBezTo>
                    <a:cubicBezTo>
                      <a:pt x="1380" y="3901"/>
                      <a:pt x="1657" y="3771"/>
                      <a:pt x="1853" y="3563"/>
                    </a:cubicBezTo>
                    <a:cubicBezTo>
                      <a:pt x="2049" y="3771"/>
                      <a:pt x="2326" y="3901"/>
                      <a:pt x="2633" y="3901"/>
                    </a:cubicBezTo>
                    <a:cubicBezTo>
                      <a:pt x="2940" y="3901"/>
                      <a:pt x="3218" y="3771"/>
                      <a:pt x="3413" y="3563"/>
                    </a:cubicBezTo>
                    <a:cubicBezTo>
                      <a:pt x="3609" y="3771"/>
                      <a:pt x="3886" y="3901"/>
                      <a:pt x="4194" y="3901"/>
                    </a:cubicBezTo>
                    <a:cubicBezTo>
                      <a:pt x="4501" y="3901"/>
                      <a:pt x="4778" y="3771"/>
                      <a:pt x="4974" y="3563"/>
                    </a:cubicBezTo>
                    <a:cubicBezTo>
                      <a:pt x="5169" y="3771"/>
                      <a:pt x="5447" y="3901"/>
                      <a:pt x="5754" y="3901"/>
                    </a:cubicBezTo>
                    <a:cubicBezTo>
                      <a:pt x="5929" y="3901"/>
                      <a:pt x="6095" y="3858"/>
                      <a:pt x="6241" y="3783"/>
                    </a:cubicBezTo>
                    <a:lnTo>
                      <a:pt x="6241" y="6242"/>
                    </a:lnTo>
                    <a:lnTo>
                      <a:pt x="6242" y="6242"/>
                    </a:lnTo>
                    <a:close/>
                    <a:moveTo>
                      <a:pt x="6242" y="2828"/>
                    </a:moveTo>
                    <a:cubicBezTo>
                      <a:pt x="6242" y="3097"/>
                      <a:pt x="6023" y="3316"/>
                      <a:pt x="5754" y="3316"/>
                    </a:cubicBezTo>
                    <a:cubicBezTo>
                      <a:pt x="5485" y="3316"/>
                      <a:pt x="5266" y="3097"/>
                      <a:pt x="5266" y="2828"/>
                    </a:cubicBezTo>
                    <a:lnTo>
                      <a:pt x="5266" y="585"/>
                    </a:lnTo>
                    <a:lnTo>
                      <a:pt x="6242" y="585"/>
                    </a:lnTo>
                    <a:lnTo>
                      <a:pt x="6242" y="2828"/>
                    </a:lnTo>
                    <a:close/>
                  </a:path>
                </a:pathLst>
              </a:custGeom>
              <a:solidFill>
                <a:srgbClr val="ED745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" name="store_313777"/>
              <p:cNvSpPr/>
              <p:nvPr/>
            </p:nvSpPr>
            <p:spPr>
              <a:xfrm>
                <a:off x="9724906" y="1775357"/>
                <a:ext cx="264789" cy="196121"/>
              </a:xfrm>
              <a:custGeom>
                <a:avLst/>
                <a:gdLst>
                  <a:gd name="T0" fmla="*/ 0 w 6827"/>
                  <a:gd name="T1" fmla="*/ 0 h 6827"/>
                  <a:gd name="T2" fmla="*/ 0 w 6827"/>
                  <a:gd name="T3" fmla="*/ 2828 h 6827"/>
                  <a:gd name="T4" fmla="*/ 0 w 6827"/>
                  <a:gd name="T5" fmla="*/ 6827 h 6827"/>
                  <a:gd name="T6" fmla="*/ 6827 w 6827"/>
                  <a:gd name="T7" fmla="*/ 6827 h 6827"/>
                  <a:gd name="T8" fmla="*/ 6827 w 6827"/>
                  <a:gd name="T9" fmla="*/ 2828 h 6827"/>
                  <a:gd name="T10" fmla="*/ 6827 w 6827"/>
                  <a:gd name="T11" fmla="*/ 0 h 6827"/>
                  <a:gd name="T12" fmla="*/ 0 w 6827"/>
                  <a:gd name="T13" fmla="*/ 0 h 6827"/>
                  <a:gd name="T14" fmla="*/ 3706 w 6827"/>
                  <a:gd name="T15" fmla="*/ 585 h 6827"/>
                  <a:gd name="T16" fmla="*/ 4681 w 6827"/>
                  <a:gd name="T17" fmla="*/ 585 h 6827"/>
                  <a:gd name="T18" fmla="*/ 4681 w 6827"/>
                  <a:gd name="T19" fmla="*/ 2828 h 6827"/>
                  <a:gd name="T20" fmla="*/ 4194 w 6827"/>
                  <a:gd name="T21" fmla="*/ 3316 h 6827"/>
                  <a:gd name="T22" fmla="*/ 3706 w 6827"/>
                  <a:gd name="T23" fmla="*/ 2828 h 6827"/>
                  <a:gd name="T24" fmla="*/ 3706 w 6827"/>
                  <a:gd name="T25" fmla="*/ 585 h 6827"/>
                  <a:gd name="T26" fmla="*/ 2146 w 6827"/>
                  <a:gd name="T27" fmla="*/ 585 h 6827"/>
                  <a:gd name="T28" fmla="*/ 3121 w 6827"/>
                  <a:gd name="T29" fmla="*/ 585 h 6827"/>
                  <a:gd name="T30" fmla="*/ 3121 w 6827"/>
                  <a:gd name="T31" fmla="*/ 2828 h 6827"/>
                  <a:gd name="T32" fmla="*/ 2633 w 6827"/>
                  <a:gd name="T33" fmla="*/ 3316 h 6827"/>
                  <a:gd name="T34" fmla="*/ 2146 w 6827"/>
                  <a:gd name="T35" fmla="*/ 2828 h 6827"/>
                  <a:gd name="T36" fmla="*/ 2146 w 6827"/>
                  <a:gd name="T37" fmla="*/ 585 h 6827"/>
                  <a:gd name="T38" fmla="*/ 585 w 6827"/>
                  <a:gd name="T39" fmla="*/ 585 h 6827"/>
                  <a:gd name="T40" fmla="*/ 1560 w 6827"/>
                  <a:gd name="T41" fmla="*/ 585 h 6827"/>
                  <a:gd name="T42" fmla="*/ 1560 w 6827"/>
                  <a:gd name="T43" fmla="*/ 2828 h 6827"/>
                  <a:gd name="T44" fmla="*/ 1073 w 6827"/>
                  <a:gd name="T45" fmla="*/ 3316 h 6827"/>
                  <a:gd name="T46" fmla="*/ 585 w 6827"/>
                  <a:gd name="T47" fmla="*/ 2828 h 6827"/>
                  <a:gd name="T48" fmla="*/ 585 w 6827"/>
                  <a:gd name="T49" fmla="*/ 585 h 6827"/>
                  <a:gd name="T50" fmla="*/ 3706 w 6827"/>
                  <a:gd name="T51" fmla="*/ 6242 h 6827"/>
                  <a:gd name="T52" fmla="*/ 3121 w 6827"/>
                  <a:gd name="T53" fmla="*/ 6242 h 6827"/>
                  <a:gd name="T54" fmla="*/ 3121 w 6827"/>
                  <a:gd name="T55" fmla="*/ 5266 h 6827"/>
                  <a:gd name="T56" fmla="*/ 3706 w 6827"/>
                  <a:gd name="T57" fmla="*/ 5266 h 6827"/>
                  <a:gd name="T58" fmla="*/ 3706 w 6827"/>
                  <a:gd name="T59" fmla="*/ 6242 h 6827"/>
                  <a:gd name="T60" fmla="*/ 6242 w 6827"/>
                  <a:gd name="T61" fmla="*/ 6242 h 6827"/>
                  <a:gd name="T62" fmla="*/ 4291 w 6827"/>
                  <a:gd name="T63" fmla="*/ 6242 h 6827"/>
                  <a:gd name="T64" fmla="*/ 4291 w 6827"/>
                  <a:gd name="T65" fmla="*/ 4681 h 6827"/>
                  <a:gd name="T66" fmla="*/ 2536 w 6827"/>
                  <a:gd name="T67" fmla="*/ 4681 h 6827"/>
                  <a:gd name="T68" fmla="*/ 2536 w 6827"/>
                  <a:gd name="T69" fmla="*/ 6242 h 6827"/>
                  <a:gd name="T70" fmla="*/ 585 w 6827"/>
                  <a:gd name="T71" fmla="*/ 6242 h 6827"/>
                  <a:gd name="T72" fmla="*/ 585 w 6827"/>
                  <a:gd name="T73" fmla="*/ 3783 h 6827"/>
                  <a:gd name="T74" fmla="*/ 1073 w 6827"/>
                  <a:gd name="T75" fmla="*/ 3901 h 6827"/>
                  <a:gd name="T76" fmla="*/ 1853 w 6827"/>
                  <a:gd name="T77" fmla="*/ 3563 h 6827"/>
                  <a:gd name="T78" fmla="*/ 2633 w 6827"/>
                  <a:gd name="T79" fmla="*/ 3901 h 6827"/>
                  <a:gd name="T80" fmla="*/ 3413 w 6827"/>
                  <a:gd name="T81" fmla="*/ 3563 h 6827"/>
                  <a:gd name="T82" fmla="*/ 4194 w 6827"/>
                  <a:gd name="T83" fmla="*/ 3901 h 6827"/>
                  <a:gd name="T84" fmla="*/ 4974 w 6827"/>
                  <a:gd name="T85" fmla="*/ 3563 h 6827"/>
                  <a:gd name="T86" fmla="*/ 5754 w 6827"/>
                  <a:gd name="T87" fmla="*/ 3901 h 6827"/>
                  <a:gd name="T88" fmla="*/ 6241 w 6827"/>
                  <a:gd name="T89" fmla="*/ 3783 h 6827"/>
                  <a:gd name="T90" fmla="*/ 6241 w 6827"/>
                  <a:gd name="T91" fmla="*/ 6242 h 6827"/>
                  <a:gd name="T92" fmla="*/ 6242 w 6827"/>
                  <a:gd name="T93" fmla="*/ 6242 h 6827"/>
                  <a:gd name="T94" fmla="*/ 6242 w 6827"/>
                  <a:gd name="T95" fmla="*/ 2828 h 6827"/>
                  <a:gd name="T96" fmla="*/ 5754 w 6827"/>
                  <a:gd name="T97" fmla="*/ 3316 h 6827"/>
                  <a:gd name="T98" fmla="*/ 5266 w 6827"/>
                  <a:gd name="T99" fmla="*/ 2828 h 6827"/>
                  <a:gd name="T100" fmla="*/ 5266 w 6827"/>
                  <a:gd name="T101" fmla="*/ 585 h 6827"/>
                  <a:gd name="T102" fmla="*/ 6242 w 6827"/>
                  <a:gd name="T103" fmla="*/ 585 h 6827"/>
                  <a:gd name="T104" fmla="*/ 6242 w 6827"/>
                  <a:gd name="T105" fmla="*/ 282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27" h="6827">
                    <a:moveTo>
                      <a:pt x="0" y="0"/>
                    </a:moveTo>
                    <a:lnTo>
                      <a:pt x="0" y="2828"/>
                    </a:lnTo>
                    <a:lnTo>
                      <a:pt x="0" y="6827"/>
                    </a:lnTo>
                    <a:lnTo>
                      <a:pt x="6827" y="6827"/>
                    </a:lnTo>
                    <a:lnTo>
                      <a:pt x="6827" y="2828"/>
                    </a:lnTo>
                    <a:lnTo>
                      <a:pt x="6827" y="0"/>
                    </a:lnTo>
                    <a:lnTo>
                      <a:pt x="0" y="0"/>
                    </a:lnTo>
                    <a:close/>
                    <a:moveTo>
                      <a:pt x="3706" y="585"/>
                    </a:moveTo>
                    <a:lnTo>
                      <a:pt x="4681" y="585"/>
                    </a:lnTo>
                    <a:lnTo>
                      <a:pt x="4681" y="2828"/>
                    </a:lnTo>
                    <a:cubicBezTo>
                      <a:pt x="4681" y="3097"/>
                      <a:pt x="4462" y="3316"/>
                      <a:pt x="4194" y="3316"/>
                    </a:cubicBezTo>
                    <a:cubicBezTo>
                      <a:pt x="3925" y="3316"/>
                      <a:pt x="3706" y="3097"/>
                      <a:pt x="3706" y="2828"/>
                    </a:cubicBezTo>
                    <a:lnTo>
                      <a:pt x="3706" y="585"/>
                    </a:lnTo>
                    <a:close/>
                    <a:moveTo>
                      <a:pt x="2146" y="585"/>
                    </a:moveTo>
                    <a:lnTo>
                      <a:pt x="3121" y="585"/>
                    </a:lnTo>
                    <a:lnTo>
                      <a:pt x="3121" y="2828"/>
                    </a:lnTo>
                    <a:cubicBezTo>
                      <a:pt x="3121" y="3097"/>
                      <a:pt x="2902" y="3316"/>
                      <a:pt x="2633" y="3316"/>
                    </a:cubicBezTo>
                    <a:cubicBezTo>
                      <a:pt x="2364" y="3316"/>
                      <a:pt x="2146" y="3097"/>
                      <a:pt x="2146" y="2828"/>
                    </a:cubicBezTo>
                    <a:lnTo>
                      <a:pt x="2146" y="585"/>
                    </a:lnTo>
                    <a:close/>
                    <a:moveTo>
                      <a:pt x="585" y="585"/>
                    </a:moveTo>
                    <a:lnTo>
                      <a:pt x="1560" y="585"/>
                    </a:lnTo>
                    <a:lnTo>
                      <a:pt x="1560" y="2828"/>
                    </a:lnTo>
                    <a:cubicBezTo>
                      <a:pt x="1560" y="3097"/>
                      <a:pt x="1342" y="3316"/>
                      <a:pt x="1073" y="3316"/>
                    </a:cubicBezTo>
                    <a:cubicBezTo>
                      <a:pt x="804" y="3316"/>
                      <a:pt x="585" y="3097"/>
                      <a:pt x="585" y="2828"/>
                    </a:cubicBezTo>
                    <a:lnTo>
                      <a:pt x="585" y="585"/>
                    </a:lnTo>
                    <a:close/>
                    <a:moveTo>
                      <a:pt x="3706" y="6242"/>
                    </a:moveTo>
                    <a:lnTo>
                      <a:pt x="3121" y="6242"/>
                    </a:lnTo>
                    <a:lnTo>
                      <a:pt x="3121" y="5266"/>
                    </a:lnTo>
                    <a:lnTo>
                      <a:pt x="3706" y="5266"/>
                    </a:lnTo>
                    <a:lnTo>
                      <a:pt x="3706" y="6242"/>
                    </a:lnTo>
                    <a:close/>
                    <a:moveTo>
                      <a:pt x="6242" y="6242"/>
                    </a:moveTo>
                    <a:lnTo>
                      <a:pt x="4291" y="6242"/>
                    </a:lnTo>
                    <a:lnTo>
                      <a:pt x="4291" y="4681"/>
                    </a:lnTo>
                    <a:lnTo>
                      <a:pt x="2536" y="4681"/>
                    </a:lnTo>
                    <a:lnTo>
                      <a:pt x="2536" y="6242"/>
                    </a:lnTo>
                    <a:lnTo>
                      <a:pt x="585" y="6242"/>
                    </a:lnTo>
                    <a:lnTo>
                      <a:pt x="585" y="3783"/>
                    </a:lnTo>
                    <a:cubicBezTo>
                      <a:pt x="732" y="3858"/>
                      <a:pt x="897" y="3901"/>
                      <a:pt x="1073" y="3901"/>
                    </a:cubicBezTo>
                    <a:cubicBezTo>
                      <a:pt x="1380" y="3901"/>
                      <a:pt x="1657" y="3771"/>
                      <a:pt x="1853" y="3563"/>
                    </a:cubicBezTo>
                    <a:cubicBezTo>
                      <a:pt x="2049" y="3771"/>
                      <a:pt x="2326" y="3901"/>
                      <a:pt x="2633" y="3901"/>
                    </a:cubicBezTo>
                    <a:cubicBezTo>
                      <a:pt x="2940" y="3901"/>
                      <a:pt x="3218" y="3771"/>
                      <a:pt x="3413" y="3563"/>
                    </a:cubicBezTo>
                    <a:cubicBezTo>
                      <a:pt x="3609" y="3771"/>
                      <a:pt x="3886" y="3901"/>
                      <a:pt x="4194" y="3901"/>
                    </a:cubicBezTo>
                    <a:cubicBezTo>
                      <a:pt x="4501" y="3901"/>
                      <a:pt x="4778" y="3771"/>
                      <a:pt x="4974" y="3563"/>
                    </a:cubicBezTo>
                    <a:cubicBezTo>
                      <a:pt x="5169" y="3771"/>
                      <a:pt x="5447" y="3901"/>
                      <a:pt x="5754" y="3901"/>
                    </a:cubicBezTo>
                    <a:cubicBezTo>
                      <a:pt x="5929" y="3901"/>
                      <a:pt x="6095" y="3858"/>
                      <a:pt x="6241" y="3783"/>
                    </a:cubicBezTo>
                    <a:lnTo>
                      <a:pt x="6241" y="6242"/>
                    </a:lnTo>
                    <a:lnTo>
                      <a:pt x="6242" y="6242"/>
                    </a:lnTo>
                    <a:close/>
                    <a:moveTo>
                      <a:pt x="6242" y="2828"/>
                    </a:moveTo>
                    <a:cubicBezTo>
                      <a:pt x="6242" y="3097"/>
                      <a:pt x="6023" y="3316"/>
                      <a:pt x="5754" y="3316"/>
                    </a:cubicBezTo>
                    <a:cubicBezTo>
                      <a:pt x="5485" y="3316"/>
                      <a:pt x="5266" y="3097"/>
                      <a:pt x="5266" y="2828"/>
                    </a:cubicBezTo>
                    <a:lnTo>
                      <a:pt x="5266" y="585"/>
                    </a:lnTo>
                    <a:lnTo>
                      <a:pt x="6242" y="585"/>
                    </a:lnTo>
                    <a:lnTo>
                      <a:pt x="6242" y="2828"/>
                    </a:lnTo>
                    <a:close/>
                  </a:path>
                </a:pathLst>
              </a:custGeom>
              <a:solidFill>
                <a:srgbClr val="718E7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1" name="store_313777"/>
              <p:cNvSpPr/>
              <p:nvPr/>
            </p:nvSpPr>
            <p:spPr>
              <a:xfrm>
                <a:off x="10096068" y="1459480"/>
                <a:ext cx="264789" cy="196121"/>
              </a:xfrm>
              <a:custGeom>
                <a:avLst/>
                <a:gdLst>
                  <a:gd name="T0" fmla="*/ 0 w 6827"/>
                  <a:gd name="T1" fmla="*/ 0 h 6827"/>
                  <a:gd name="T2" fmla="*/ 0 w 6827"/>
                  <a:gd name="T3" fmla="*/ 2828 h 6827"/>
                  <a:gd name="T4" fmla="*/ 0 w 6827"/>
                  <a:gd name="T5" fmla="*/ 6827 h 6827"/>
                  <a:gd name="T6" fmla="*/ 6827 w 6827"/>
                  <a:gd name="T7" fmla="*/ 6827 h 6827"/>
                  <a:gd name="T8" fmla="*/ 6827 w 6827"/>
                  <a:gd name="T9" fmla="*/ 2828 h 6827"/>
                  <a:gd name="T10" fmla="*/ 6827 w 6827"/>
                  <a:gd name="T11" fmla="*/ 0 h 6827"/>
                  <a:gd name="T12" fmla="*/ 0 w 6827"/>
                  <a:gd name="T13" fmla="*/ 0 h 6827"/>
                  <a:gd name="T14" fmla="*/ 3706 w 6827"/>
                  <a:gd name="T15" fmla="*/ 585 h 6827"/>
                  <a:gd name="T16" fmla="*/ 4681 w 6827"/>
                  <a:gd name="T17" fmla="*/ 585 h 6827"/>
                  <a:gd name="T18" fmla="*/ 4681 w 6827"/>
                  <a:gd name="T19" fmla="*/ 2828 h 6827"/>
                  <a:gd name="T20" fmla="*/ 4194 w 6827"/>
                  <a:gd name="T21" fmla="*/ 3316 h 6827"/>
                  <a:gd name="T22" fmla="*/ 3706 w 6827"/>
                  <a:gd name="T23" fmla="*/ 2828 h 6827"/>
                  <a:gd name="T24" fmla="*/ 3706 w 6827"/>
                  <a:gd name="T25" fmla="*/ 585 h 6827"/>
                  <a:gd name="T26" fmla="*/ 2146 w 6827"/>
                  <a:gd name="T27" fmla="*/ 585 h 6827"/>
                  <a:gd name="T28" fmla="*/ 3121 w 6827"/>
                  <a:gd name="T29" fmla="*/ 585 h 6827"/>
                  <a:gd name="T30" fmla="*/ 3121 w 6827"/>
                  <a:gd name="T31" fmla="*/ 2828 h 6827"/>
                  <a:gd name="T32" fmla="*/ 2633 w 6827"/>
                  <a:gd name="T33" fmla="*/ 3316 h 6827"/>
                  <a:gd name="T34" fmla="*/ 2146 w 6827"/>
                  <a:gd name="T35" fmla="*/ 2828 h 6827"/>
                  <a:gd name="T36" fmla="*/ 2146 w 6827"/>
                  <a:gd name="T37" fmla="*/ 585 h 6827"/>
                  <a:gd name="T38" fmla="*/ 585 w 6827"/>
                  <a:gd name="T39" fmla="*/ 585 h 6827"/>
                  <a:gd name="T40" fmla="*/ 1560 w 6827"/>
                  <a:gd name="T41" fmla="*/ 585 h 6827"/>
                  <a:gd name="T42" fmla="*/ 1560 w 6827"/>
                  <a:gd name="T43" fmla="*/ 2828 h 6827"/>
                  <a:gd name="T44" fmla="*/ 1073 w 6827"/>
                  <a:gd name="T45" fmla="*/ 3316 h 6827"/>
                  <a:gd name="T46" fmla="*/ 585 w 6827"/>
                  <a:gd name="T47" fmla="*/ 2828 h 6827"/>
                  <a:gd name="T48" fmla="*/ 585 w 6827"/>
                  <a:gd name="T49" fmla="*/ 585 h 6827"/>
                  <a:gd name="T50" fmla="*/ 3706 w 6827"/>
                  <a:gd name="T51" fmla="*/ 6242 h 6827"/>
                  <a:gd name="T52" fmla="*/ 3121 w 6827"/>
                  <a:gd name="T53" fmla="*/ 6242 h 6827"/>
                  <a:gd name="T54" fmla="*/ 3121 w 6827"/>
                  <a:gd name="T55" fmla="*/ 5266 h 6827"/>
                  <a:gd name="T56" fmla="*/ 3706 w 6827"/>
                  <a:gd name="T57" fmla="*/ 5266 h 6827"/>
                  <a:gd name="T58" fmla="*/ 3706 w 6827"/>
                  <a:gd name="T59" fmla="*/ 6242 h 6827"/>
                  <a:gd name="T60" fmla="*/ 6242 w 6827"/>
                  <a:gd name="T61" fmla="*/ 6242 h 6827"/>
                  <a:gd name="T62" fmla="*/ 4291 w 6827"/>
                  <a:gd name="T63" fmla="*/ 6242 h 6827"/>
                  <a:gd name="T64" fmla="*/ 4291 w 6827"/>
                  <a:gd name="T65" fmla="*/ 4681 h 6827"/>
                  <a:gd name="T66" fmla="*/ 2536 w 6827"/>
                  <a:gd name="T67" fmla="*/ 4681 h 6827"/>
                  <a:gd name="T68" fmla="*/ 2536 w 6827"/>
                  <a:gd name="T69" fmla="*/ 6242 h 6827"/>
                  <a:gd name="T70" fmla="*/ 585 w 6827"/>
                  <a:gd name="T71" fmla="*/ 6242 h 6827"/>
                  <a:gd name="T72" fmla="*/ 585 w 6827"/>
                  <a:gd name="T73" fmla="*/ 3783 h 6827"/>
                  <a:gd name="T74" fmla="*/ 1073 w 6827"/>
                  <a:gd name="T75" fmla="*/ 3901 h 6827"/>
                  <a:gd name="T76" fmla="*/ 1853 w 6827"/>
                  <a:gd name="T77" fmla="*/ 3563 h 6827"/>
                  <a:gd name="T78" fmla="*/ 2633 w 6827"/>
                  <a:gd name="T79" fmla="*/ 3901 h 6827"/>
                  <a:gd name="T80" fmla="*/ 3413 w 6827"/>
                  <a:gd name="T81" fmla="*/ 3563 h 6827"/>
                  <a:gd name="T82" fmla="*/ 4194 w 6827"/>
                  <a:gd name="T83" fmla="*/ 3901 h 6827"/>
                  <a:gd name="T84" fmla="*/ 4974 w 6827"/>
                  <a:gd name="T85" fmla="*/ 3563 h 6827"/>
                  <a:gd name="T86" fmla="*/ 5754 w 6827"/>
                  <a:gd name="T87" fmla="*/ 3901 h 6827"/>
                  <a:gd name="T88" fmla="*/ 6241 w 6827"/>
                  <a:gd name="T89" fmla="*/ 3783 h 6827"/>
                  <a:gd name="T90" fmla="*/ 6241 w 6827"/>
                  <a:gd name="T91" fmla="*/ 6242 h 6827"/>
                  <a:gd name="T92" fmla="*/ 6242 w 6827"/>
                  <a:gd name="T93" fmla="*/ 6242 h 6827"/>
                  <a:gd name="T94" fmla="*/ 6242 w 6827"/>
                  <a:gd name="T95" fmla="*/ 2828 h 6827"/>
                  <a:gd name="T96" fmla="*/ 5754 w 6827"/>
                  <a:gd name="T97" fmla="*/ 3316 h 6827"/>
                  <a:gd name="T98" fmla="*/ 5266 w 6827"/>
                  <a:gd name="T99" fmla="*/ 2828 h 6827"/>
                  <a:gd name="T100" fmla="*/ 5266 w 6827"/>
                  <a:gd name="T101" fmla="*/ 585 h 6827"/>
                  <a:gd name="T102" fmla="*/ 6242 w 6827"/>
                  <a:gd name="T103" fmla="*/ 585 h 6827"/>
                  <a:gd name="T104" fmla="*/ 6242 w 6827"/>
                  <a:gd name="T105" fmla="*/ 282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27" h="6827">
                    <a:moveTo>
                      <a:pt x="0" y="0"/>
                    </a:moveTo>
                    <a:lnTo>
                      <a:pt x="0" y="2828"/>
                    </a:lnTo>
                    <a:lnTo>
                      <a:pt x="0" y="6827"/>
                    </a:lnTo>
                    <a:lnTo>
                      <a:pt x="6827" y="6827"/>
                    </a:lnTo>
                    <a:lnTo>
                      <a:pt x="6827" y="2828"/>
                    </a:lnTo>
                    <a:lnTo>
                      <a:pt x="6827" y="0"/>
                    </a:lnTo>
                    <a:lnTo>
                      <a:pt x="0" y="0"/>
                    </a:lnTo>
                    <a:close/>
                    <a:moveTo>
                      <a:pt x="3706" y="585"/>
                    </a:moveTo>
                    <a:lnTo>
                      <a:pt x="4681" y="585"/>
                    </a:lnTo>
                    <a:lnTo>
                      <a:pt x="4681" y="2828"/>
                    </a:lnTo>
                    <a:cubicBezTo>
                      <a:pt x="4681" y="3097"/>
                      <a:pt x="4462" y="3316"/>
                      <a:pt x="4194" y="3316"/>
                    </a:cubicBezTo>
                    <a:cubicBezTo>
                      <a:pt x="3925" y="3316"/>
                      <a:pt x="3706" y="3097"/>
                      <a:pt x="3706" y="2828"/>
                    </a:cubicBezTo>
                    <a:lnTo>
                      <a:pt x="3706" y="585"/>
                    </a:lnTo>
                    <a:close/>
                    <a:moveTo>
                      <a:pt x="2146" y="585"/>
                    </a:moveTo>
                    <a:lnTo>
                      <a:pt x="3121" y="585"/>
                    </a:lnTo>
                    <a:lnTo>
                      <a:pt x="3121" y="2828"/>
                    </a:lnTo>
                    <a:cubicBezTo>
                      <a:pt x="3121" y="3097"/>
                      <a:pt x="2902" y="3316"/>
                      <a:pt x="2633" y="3316"/>
                    </a:cubicBezTo>
                    <a:cubicBezTo>
                      <a:pt x="2364" y="3316"/>
                      <a:pt x="2146" y="3097"/>
                      <a:pt x="2146" y="2828"/>
                    </a:cubicBezTo>
                    <a:lnTo>
                      <a:pt x="2146" y="585"/>
                    </a:lnTo>
                    <a:close/>
                    <a:moveTo>
                      <a:pt x="585" y="585"/>
                    </a:moveTo>
                    <a:lnTo>
                      <a:pt x="1560" y="585"/>
                    </a:lnTo>
                    <a:lnTo>
                      <a:pt x="1560" y="2828"/>
                    </a:lnTo>
                    <a:cubicBezTo>
                      <a:pt x="1560" y="3097"/>
                      <a:pt x="1342" y="3316"/>
                      <a:pt x="1073" y="3316"/>
                    </a:cubicBezTo>
                    <a:cubicBezTo>
                      <a:pt x="804" y="3316"/>
                      <a:pt x="585" y="3097"/>
                      <a:pt x="585" y="2828"/>
                    </a:cubicBezTo>
                    <a:lnTo>
                      <a:pt x="585" y="585"/>
                    </a:lnTo>
                    <a:close/>
                    <a:moveTo>
                      <a:pt x="3706" y="6242"/>
                    </a:moveTo>
                    <a:lnTo>
                      <a:pt x="3121" y="6242"/>
                    </a:lnTo>
                    <a:lnTo>
                      <a:pt x="3121" y="5266"/>
                    </a:lnTo>
                    <a:lnTo>
                      <a:pt x="3706" y="5266"/>
                    </a:lnTo>
                    <a:lnTo>
                      <a:pt x="3706" y="6242"/>
                    </a:lnTo>
                    <a:close/>
                    <a:moveTo>
                      <a:pt x="6242" y="6242"/>
                    </a:moveTo>
                    <a:lnTo>
                      <a:pt x="4291" y="6242"/>
                    </a:lnTo>
                    <a:lnTo>
                      <a:pt x="4291" y="4681"/>
                    </a:lnTo>
                    <a:lnTo>
                      <a:pt x="2536" y="4681"/>
                    </a:lnTo>
                    <a:lnTo>
                      <a:pt x="2536" y="6242"/>
                    </a:lnTo>
                    <a:lnTo>
                      <a:pt x="585" y="6242"/>
                    </a:lnTo>
                    <a:lnTo>
                      <a:pt x="585" y="3783"/>
                    </a:lnTo>
                    <a:cubicBezTo>
                      <a:pt x="732" y="3858"/>
                      <a:pt x="897" y="3901"/>
                      <a:pt x="1073" y="3901"/>
                    </a:cubicBezTo>
                    <a:cubicBezTo>
                      <a:pt x="1380" y="3901"/>
                      <a:pt x="1657" y="3771"/>
                      <a:pt x="1853" y="3563"/>
                    </a:cubicBezTo>
                    <a:cubicBezTo>
                      <a:pt x="2049" y="3771"/>
                      <a:pt x="2326" y="3901"/>
                      <a:pt x="2633" y="3901"/>
                    </a:cubicBezTo>
                    <a:cubicBezTo>
                      <a:pt x="2940" y="3901"/>
                      <a:pt x="3218" y="3771"/>
                      <a:pt x="3413" y="3563"/>
                    </a:cubicBezTo>
                    <a:cubicBezTo>
                      <a:pt x="3609" y="3771"/>
                      <a:pt x="3886" y="3901"/>
                      <a:pt x="4194" y="3901"/>
                    </a:cubicBezTo>
                    <a:cubicBezTo>
                      <a:pt x="4501" y="3901"/>
                      <a:pt x="4778" y="3771"/>
                      <a:pt x="4974" y="3563"/>
                    </a:cubicBezTo>
                    <a:cubicBezTo>
                      <a:pt x="5169" y="3771"/>
                      <a:pt x="5447" y="3901"/>
                      <a:pt x="5754" y="3901"/>
                    </a:cubicBezTo>
                    <a:cubicBezTo>
                      <a:pt x="5929" y="3901"/>
                      <a:pt x="6095" y="3858"/>
                      <a:pt x="6241" y="3783"/>
                    </a:cubicBezTo>
                    <a:lnTo>
                      <a:pt x="6241" y="6242"/>
                    </a:lnTo>
                    <a:lnTo>
                      <a:pt x="6242" y="6242"/>
                    </a:lnTo>
                    <a:close/>
                    <a:moveTo>
                      <a:pt x="6242" y="2828"/>
                    </a:moveTo>
                    <a:cubicBezTo>
                      <a:pt x="6242" y="3097"/>
                      <a:pt x="6023" y="3316"/>
                      <a:pt x="5754" y="3316"/>
                    </a:cubicBezTo>
                    <a:cubicBezTo>
                      <a:pt x="5485" y="3316"/>
                      <a:pt x="5266" y="3097"/>
                      <a:pt x="5266" y="2828"/>
                    </a:cubicBezTo>
                    <a:lnTo>
                      <a:pt x="5266" y="585"/>
                    </a:lnTo>
                    <a:lnTo>
                      <a:pt x="6242" y="585"/>
                    </a:lnTo>
                    <a:lnTo>
                      <a:pt x="6242" y="2828"/>
                    </a:lnTo>
                    <a:close/>
                  </a:path>
                </a:pathLst>
              </a:cu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2" name="store_313777"/>
              <p:cNvSpPr/>
              <p:nvPr/>
            </p:nvSpPr>
            <p:spPr>
              <a:xfrm>
                <a:off x="10096068" y="1775357"/>
                <a:ext cx="264789" cy="196121"/>
              </a:xfrm>
              <a:custGeom>
                <a:avLst/>
                <a:gdLst>
                  <a:gd name="T0" fmla="*/ 0 w 6827"/>
                  <a:gd name="T1" fmla="*/ 0 h 6827"/>
                  <a:gd name="T2" fmla="*/ 0 w 6827"/>
                  <a:gd name="T3" fmla="*/ 2828 h 6827"/>
                  <a:gd name="T4" fmla="*/ 0 w 6827"/>
                  <a:gd name="T5" fmla="*/ 6827 h 6827"/>
                  <a:gd name="T6" fmla="*/ 6827 w 6827"/>
                  <a:gd name="T7" fmla="*/ 6827 h 6827"/>
                  <a:gd name="T8" fmla="*/ 6827 w 6827"/>
                  <a:gd name="T9" fmla="*/ 2828 h 6827"/>
                  <a:gd name="T10" fmla="*/ 6827 w 6827"/>
                  <a:gd name="T11" fmla="*/ 0 h 6827"/>
                  <a:gd name="T12" fmla="*/ 0 w 6827"/>
                  <a:gd name="T13" fmla="*/ 0 h 6827"/>
                  <a:gd name="T14" fmla="*/ 3706 w 6827"/>
                  <a:gd name="T15" fmla="*/ 585 h 6827"/>
                  <a:gd name="T16" fmla="*/ 4681 w 6827"/>
                  <a:gd name="T17" fmla="*/ 585 h 6827"/>
                  <a:gd name="T18" fmla="*/ 4681 w 6827"/>
                  <a:gd name="T19" fmla="*/ 2828 h 6827"/>
                  <a:gd name="T20" fmla="*/ 4194 w 6827"/>
                  <a:gd name="T21" fmla="*/ 3316 h 6827"/>
                  <a:gd name="T22" fmla="*/ 3706 w 6827"/>
                  <a:gd name="T23" fmla="*/ 2828 h 6827"/>
                  <a:gd name="T24" fmla="*/ 3706 w 6827"/>
                  <a:gd name="T25" fmla="*/ 585 h 6827"/>
                  <a:gd name="T26" fmla="*/ 2146 w 6827"/>
                  <a:gd name="T27" fmla="*/ 585 h 6827"/>
                  <a:gd name="T28" fmla="*/ 3121 w 6827"/>
                  <a:gd name="T29" fmla="*/ 585 h 6827"/>
                  <a:gd name="T30" fmla="*/ 3121 w 6827"/>
                  <a:gd name="T31" fmla="*/ 2828 h 6827"/>
                  <a:gd name="T32" fmla="*/ 2633 w 6827"/>
                  <a:gd name="T33" fmla="*/ 3316 h 6827"/>
                  <a:gd name="T34" fmla="*/ 2146 w 6827"/>
                  <a:gd name="T35" fmla="*/ 2828 h 6827"/>
                  <a:gd name="T36" fmla="*/ 2146 w 6827"/>
                  <a:gd name="T37" fmla="*/ 585 h 6827"/>
                  <a:gd name="T38" fmla="*/ 585 w 6827"/>
                  <a:gd name="T39" fmla="*/ 585 h 6827"/>
                  <a:gd name="T40" fmla="*/ 1560 w 6827"/>
                  <a:gd name="T41" fmla="*/ 585 h 6827"/>
                  <a:gd name="T42" fmla="*/ 1560 w 6827"/>
                  <a:gd name="T43" fmla="*/ 2828 h 6827"/>
                  <a:gd name="T44" fmla="*/ 1073 w 6827"/>
                  <a:gd name="T45" fmla="*/ 3316 h 6827"/>
                  <a:gd name="T46" fmla="*/ 585 w 6827"/>
                  <a:gd name="T47" fmla="*/ 2828 h 6827"/>
                  <a:gd name="T48" fmla="*/ 585 w 6827"/>
                  <a:gd name="T49" fmla="*/ 585 h 6827"/>
                  <a:gd name="T50" fmla="*/ 3706 w 6827"/>
                  <a:gd name="T51" fmla="*/ 6242 h 6827"/>
                  <a:gd name="T52" fmla="*/ 3121 w 6827"/>
                  <a:gd name="T53" fmla="*/ 6242 h 6827"/>
                  <a:gd name="T54" fmla="*/ 3121 w 6827"/>
                  <a:gd name="T55" fmla="*/ 5266 h 6827"/>
                  <a:gd name="T56" fmla="*/ 3706 w 6827"/>
                  <a:gd name="T57" fmla="*/ 5266 h 6827"/>
                  <a:gd name="T58" fmla="*/ 3706 w 6827"/>
                  <a:gd name="T59" fmla="*/ 6242 h 6827"/>
                  <a:gd name="T60" fmla="*/ 6242 w 6827"/>
                  <a:gd name="T61" fmla="*/ 6242 h 6827"/>
                  <a:gd name="T62" fmla="*/ 4291 w 6827"/>
                  <a:gd name="T63" fmla="*/ 6242 h 6827"/>
                  <a:gd name="T64" fmla="*/ 4291 w 6827"/>
                  <a:gd name="T65" fmla="*/ 4681 h 6827"/>
                  <a:gd name="T66" fmla="*/ 2536 w 6827"/>
                  <a:gd name="T67" fmla="*/ 4681 h 6827"/>
                  <a:gd name="T68" fmla="*/ 2536 w 6827"/>
                  <a:gd name="T69" fmla="*/ 6242 h 6827"/>
                  <a:gd name="T70" fmla="*/ 585 w 6827"/>
                  <a:gd name="T71" fmla="*/ 6242 h 6827"/>
                  <a:gd name="T72" fmla="*/ 585 w 6827"/>
                  <a:gd name="T73" fmla="*/ 3783 h 6827"/>
                  <a:gd name="T74" fmla="*/ 1073 w 6827"/>
                  <a:gd name="T75" fmla="*/ 3901 h 6827"/>
                  <a:gd name="T76" fmla="*/ 1853 w 6827"/>
                  <a:gd name="T77" fmla="*/ 3563 h 6827"/>
                  <a:gd name="T78" fmla="*/ 2633 w 6827"/>
                  <a:gd name="T79" fmla="*/ 3901 h 6827"/>
                  <a:gd name="T80" fmla="*/ 3413 w 6827"/>
                  <a:gd name="T81" fmla="*/ 3563 h 6827"/>
                  <a:gd name="T82" fmla="*/ 4194 w 6827"/>
                  <a:gd name="T83" fmla="*/ 3901 h 6827"/>
                  <a:gd name="T84" fmla="*/ 4974 w 6827"/>
                  <a:gd name="T85" fmla="*/ 3563 h 6827"/>
                  <a:gd name="T86" fmla="*/ 5754 w 6827"/>
                  <a:gd name="T87" fmla="*/ 3901 h 6827"/>
                  <a:gd name="T88" fmla="*/ 6241 w 6827"/>
                  <a:gd name="T89" fmla="*/ 3783 h 6827"/>
                  <a:gd name="T90" fmla="*/ 6241 w 6827"/>
                  <a:gd name="T91" fmla="*/ 6242 h 6827"/>
                  <a:gd name="T92" fmla="*/ 6242 w 6827"/>
                  <a:gd name="T93" fmla="*/ 6242 h 6827"/>
                  <a:gd name="T94" fmla="*/ 6242 w 6827"/>
                  <a:gd name="T95" fmla="*/ 2828 h 6827"/>
                  <a:gd name="T96" fmla="*/ 5754 w 6827"/>
                  <a:gd name="T97" fmla="*/ 3316 h 6827"/>
                  <a:gd name="T98" fmla="*/ 5266 w 6827"/>
                  <a:gd name="T99" fmla="*/ 2828 h 6827"/>
                  <a:gd name="T100" fmla="*/ 5266 w 6827"/>
                  <a:gd name="T101" fmla="*/ 585 h 6827"/>
                  <a:gd name="T102" fmla="*/ 6242 w 6827"/>
                  <a:gd name="T103" fmla="*/ 585 h 6827"/>
                  <a:gd name="T104" fmla="*/ 6242 w 6827"/>
                  <a:gd name="T105" fmla="*/ 282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27" h="6827">
                    <a:moveTo>
                      <a:pt x="0" y="0"/>
                    </a:moveTo>
                    <a:lnTo>
                      <a:pt x="0" y="2828"/>
                    </a:lnTo>
                    <a:lnTo>
                      <a:pt x="0" y="6827"/>
                    </a:lnTo>
                    <a:lnTo>
                      <a:pt x="6827" y="6827"/>
                    </a:lnTo>
                    <a:lnTo>
                      <a:pt x="6827" y="2828"/>
                    </a:lnTo>
                    <a:lnTo>
                      <a:pt x="6827" y="0"/>
                    </a:lnTo>
                    <a:lnTo>
                      <a:pt x="0" y="0"/>
                    </a:lnTo>
                    <a:close/>
                    <a:moveTo>
                      <a:pt x="3706" y="585"/>
                    </a:moveTo>
                    <a:lnTo>
                      <a:pt x="4681" y="585"/>
                    </a:lnTo>
                    <a:lnTo>
                      <a:pt x="4681" y="2828"/>
                    </a:lnTo>
                    <a:cubicBezTo>
                      <a:pt x="4681" y="3097"/>
                      <a:pt x="4462" y="3316"/>
                      <a:pt x="4194" y="3316"/>
                    </a:cubicBezTo>
                    <a:cubicBezTo>
                      <a:pt x="3925" y="3316"/>
                      <a:pt x="3706" y="3097"/>
                      <a:pt x="3706" y="2828"/>
                    </a:cubicBezTo>
                    <a:lnTo>
                      <a:pt x="3706" y="585"/>
                    </a:lnTo>
                    <a:close/>
                    <a:moveTo>
                      <a:pt x="2146" y="585"/>
                    </a:moveTo>
                    <a:lnTo>
                      <a:pt x="3121" y="585"/>
                    </a:lnTo>
                    <a:lnTo>
                      <a:pt x="3121" y="2828"/>
                    </a:lnTo>
                    <a:cubicBezTo>
                      <a:pt x="3121" y="3097"/>
                      <a:pt x="2902" y="3316"/>
                      <a:pt x="2633" y="3316"/>
                    </a:cubicBezTo>
                    <a:cubicBezTo>
                      <a:pt x="2364" y="3316"/>
                      <a:pt x="2146" y="3097"/>
                      <a:pt x="2146" y="2828"/>
                    </a:cubicBezTo>
                    <a:lnTo>
                      <a:pt x="2146" y="585"/>
                    </a:lnTo>
                    <a:close/>
                    <a:moveTo>
                      <a:pt x="585" y="585"/>
                    </a:moveTo>
                    <a:lnTo>
                      <a:pt x="1560" y="585"/>
                    </a:lnTo>
                    <a:lnTo>
                      <a:pt x="1560" y="2828"/>
                    </a:lnTo>
                    <a:cubicBezTo>
                      <a:pt x="1560" y="3097"/>
                      <a:pt x="1342" y="3316"/>
                      <a:pt x="1073" y="3316"/>
                    </a:cubicBezTo>
                    <a:cubicBezTo>
                      <a:pt x="804" y="3316"/>
                      <a:pt x="585" y="3097"/>
                      <a:pt x="585" y="2828"/>
                    </a:cubicBezTo>
                    <a:lnTo>
                      <a:pt x="585" y="585"/>
                    </a:lnTo>
                    <a:close/>
                    <a:moveTo>
                      <a:pt x="3706" y="6242"/>
                    </a:moveTo>
                    <a:lnTo>
                      <a:pt x="3121" y="6242"/>
                    </a:lnTo>
                    <a:lnTo>
                      <a:pt x="3121" y="5266"/>
                    </a:lnTo>
                    <a:lnTo>
                      <a:pt x="3706" y="5266"/>
                    </a:lnTo>
                    <a:lnTo>
                      <a:pt x="3706" y="6242"/>
                    </a:lnTo>
                    <a:close/>
                    <a:moveTo>
                      <a:pt x="6242" y="6242"/>
                    </a:moveTo>
                    <a:lnTo>
                      <a:pt x="4291" y="6242"/>
                    </a:lnTo>
                    <a:lnTo>
                      <a:pt x="4291" y="4681"/>
                    </a:lnTo>
                    <a:lnTo>
                      <a:pt x="2536" y="4681"/>
                    </a:lnTo>
                    <a:lnTo>
                      <a:pt x="2536" y="6242"/>
                    </a:lnTo>
                    <a:lnTo>
                      <a:pt x="585" y="6242"/>
                    </a:lnTo>
                    <a:lnTo>
                      <a:pt x="585" y="3783"/>
                    </a:lnTo>
                    <a:cubicBezTo>
                      <a:pt x="732" y="3858"/>
                      <a:pt x="897" y="3901"/>
                      <a:pt x="1073" y="3901"/>
                    </a:cubicBezTo>
                    <a:cubicBezTo>
                      <a:pt x="1380" y="3901"/>
                      <a:pt x="1657" y="3771"/>
                      <a:pt x="1853" y="3563"/>
                    </a:cubicBezTo>
                    <a:cubicBezTo>
                      <a:pt x="2049" y="3771"/>
                      <a:pt x="2326" y="3901"/>
                      <a:pt x="2633" y="3901"/>
                    </a:cubicBezTo>
                    <a:cubicBezTo>
                      <a:pt x="2940" y="3901"/>
                      <a:pt x="3218" y="3771"/>
                      <a:pt x="3413" y="3563"/>
                    </a:cubicBezTo>
                    <a:cubicBezTo>
                      <a:pt x="3609" y="3771"/>
                      <a:pt x="3886" y="3901"/>
                      <a:pt x="4194" y="3901"/>
                    </a:cubicBezTo>
                    <a:cubicBezTo>
                      <a:pt x="4501" y="3901"/>
                      <a:pt x="4778" y="3771"/>
                      <a:pt x="4974" y="3563"/>
                    </a:cubicBezTo>
                    <a:cubicBezTo>
                      <a:pt x="5169" y="3771"/>
                      <a:pt x="5447" y="3901"/>
                      <a:pt x="5754" y="3901"/>
                    </a:cubicBezTo>
                    <a:cubicBezTo>
                      <a:pt x="5929" y="3901"/>
                      <a:pt x="6095" y="3858"/>
                      <a:pt x="6241" y="3783"/>
                    </a:cubicBezTo>
                    <a:lnTo>
                      <a:pt x="6241" y="6242"/>
                    </a:lnTo>
                    <a:lnTo>
                      <a:pt x="6242" y="6242"/>
                    </a:lnTo>
                    <a:close/>
                    <a:moveTo>
                      <a:pt x="6242" y="2828"/>
                    </a:moveTo>
                    <a:cubicBezTo>
                      <a:pt x="6242" y="3097"/>
                      <a:pt x="6023" y="3316"/>
                      <a:pt x="5754" y="3316"/>
                    </a:cubicBezTo>
                    <a:cubicBezTo>
                      <a:pt x="5485" y="3316"/>
                      <a:pt x="5266" y="3097"/>
                      <a:pt x="5266" y="2828"/>
                    </a:cubicBezTo>
                    <a:lnTo>
                      <a:pt x="5266" y="585"/>
                    </a:lnTo>
                    <a:lnTo>
                      <a:pt x="6242" y="585"/>
                    </a:lnTo>
                    <a:lnTo>
                      <a:pt x="6242" y="2828"/>
                    </a:lnTo>
                    <a:close/>
                  </a:path>
                </a:pathLst>
              </a:custGeom>
              <a:solidFill>
                <a:srgbClr val="79C2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10" name="Text1"/>
            <p:cNvSpPr txBox="1"/>
            <p:nvPr/>
          </p:nvSpPr>
          <p:spPr>
            <a:xfrm>
              <a:off x="10200000" y="4437000"/>
              <a:ext cx="1148434" cy="35527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品牌门店</a:t>
              </a:r>
              <a:endPara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471009" y="3006127"/>
              <a:ext cx="635951" cy="511998"/>
              <a:chOff x="9724906" y="1459480"/>
              <a:chExt cx="635951" cy="511998"/>
            </a:xfrm>
          </p:grpSpPr>
          <p:sp>
            <p:nvSpPr>
              <p:cNvPr id="25" name="store_313777"/>
              <p:cNvSpPr/>
              <p:nvPr/>
            </p:nvSpPr>
            <p:spPr>
              <a:xfrm>
                <a:off x="9724906" y="1459480"/>
                <a:ext cx="264789" cy="196121"/>
              </a:xfrm>
              <a:custGeom>
                <a:avLst/>
                <a:gdLst>
                  <a:gd name="T0" fmla="*/ 0 w 6827"/>
                  <a:gd name="T1" fmla="*/ 0 h 6827"/>
                  <a:gd name="T2" fmla="*/ 0 w 6827"/>
                  <a:gd name="T3" fmla="*/ 2828 h 6827"/>
                  <a:gd name="T4" fmla="*/ 0 w 6827"/>
                  <a:gd name="T5" fmla="*/ 6827 h 6827"/>
                  <a:gd name="T6" fmla="*/ 6827 w 6827"/>
                  <a:gd name="T7" fmla="*/ 6827 h 6827"/>
                  <a:gd name="T8" fmla="*/ 6827 w 6827"/>
                  <a:gd name="T9" fmla="*/ 2828 h 6827"/>
                  <a:gd name="T10" fmla="*/ 6827 w 6827"/>
                  <a:gd name="T11" fmla="*/ 0 h 6827"/>
                  <a:gd name="T12" fmla="*/ 0 w 6827"/>
                  <a:gd name="T13" fmla="*/ 0 h 6827"/>
                  <a:gd name="T14" fmla="*/ 3706 w 6827"/>
                  <a:gd name="T15" fmla="*/ 585 h 6827"/>
                  <a:gd name="T16" fmla="*/ 4681 w 6827"/>
                  <a:gd name="T17" fmla="*/ 585 h 6827"/>
                  <a:gd name="T18" fmla="*/ 4681 w 6827"/>
                  <a:gd name="T19" fmla="*/ 2828 h 6827"/>
                  <a:gd name="T20" fmla="*/ 4194 w 6827"/>
                  <a:gd name="T21" fmla="*/ 3316 h 6827"/>
                  <a:gd name="T22" fmla="*/ 3706 w 6827"/>
                  <a:gd name="T23" fmla="*/ 2828 h 6827"/>
                  <a:gd name="T24" fmla="*/ 3706 w 6827"/>
                  <a:gd name="T25" fmla="*/ 585 h 6827"/>
                  <a:gd name="T26" fmla="*/ 2146 w 6827"/>
                  <a:gd name="T27" fmla="*/ 585 h 6827"/>
                  <a:gd name="T28" fmla="*/ 3121 w 6827"/>
                  <a:gd name="T29" fmla="*/ 585 h 6827"/>
                  <a:gd name="T30" fmla="*/ 3121 w 6827"/>
                  <a:gd name="T31" fmla="*/ 2828 h 6827"/>
                  <a:gd name="T32" fmla="*/ 2633 w 6827"/>
                  <a:gd name="T33" fmla="*/ 3316 h 6827"/>
                  <a:gd name="T34" fmla="*/ 2146 w 6827"/>
                  <a:gd name="T35" fmla="*/ 2828 h 6827"/>
                  <a:gd name="T36" fmla="*/ 2146 w 6827"/>
                  <a:gd name="T37" fmla="*/ 585 h 6827"/>
                  <a:gd name="T38" fmla="*/ 585 w 6827"/>
                  <a:gd name="T39" fmla="*/ 585 h 6827"/>
                  <a:gd name="T40" fmla="*/ 1560 w 6827"/>
                  <a:gd name="T41" fmla="*/ 585 h 6827"/>
                  <a:gd name="T42" fmla="*/ 1560 w 6827"/>
                  <a:gd name="T43" fmla="*/ 2828 h 6827"/>
                  <a:gd name="T44" fmla="*/ 1073 w 6827"/>
                  <a:gd name="T45" fmla="*/ 3316 h 6827"/>
                  <a:gd name="T46" fmla="*/ 585 w 6827"/>
                  <a:gd name="T47" fmla="*/ 2828 h 6827"/>
                  <a:gd name="T48" fmla="*/ 585 w 6827"/>
                  <a:gd name="T49" fmla="*/ 585 h 6827"/>
                  <a:gd name="T50" fmla="*/ 3706 w 6827"/>
                  <a:gd name="T51" fmla="*/ 6242 h 6827"/>
                  <a:gd name="T52" fmla="*/ 3121 w 6827"/>
                  <a:gd name="T53" fmla="*/ 6242 h 6827"/>
                  <a:gd name="T54" fmla="*/ 3121 w 6827"/>
                  <a:gd name="T55" fmla="*/ 5266 h 6827"/>
                  <a:gd name="T56" fmla="*/ 3706 w 6827"/>
                  <a:gd name="T57" fmla="*/ 5266 h 6827"/>
                  <a:gd name="T58" fmla="*/ 3706 w 6827"/>
                  <a:gd name="T59" fmla="*/ 6242 h 6827"/>
                  <a:gd name="T60" fmla="*/ 6242 w 6827"/>
                  <a:gd name="T61" fmla="*/ 6242 h 6827"/>
                  <a:gd name="T62" fmla="*/ 4291 w 6827"/>
                  <a:gd name="T63" fmla="*/ 6242 h 6827"/>
                  <a:gd name="T64" fmla="*/ 4291 w 6827"/>
                  <a:gd name="T65" fmla="*/ 4681 h 6827"/>
                  <a:gd name="T66" fmla="*/ 2536 w 6827"/>
                  <a:gd name="T67" fmla="*/ 4681 h 6827"/>
                  <a:gd name="T68" fmla="*/ 2536 w 6827"/>
                  <a:gd name="T69" fmla="*/ 6242 h 6827"/>
                  <a:gd name="T70" fmla="*/ 585 w 6827"/>
                  <a:gd name="T71" fmla="*/ 6242 h 6827"/>
                  <a:gd name="T72" fmla="*/ 585 w 6827"/>
                  <a:gd name="T73" fmla="*/ 3783 h 6827"/>
                  <a:gd name="T74" fmla="*/ 1073 w 6827"/>
                  <a:gd name="T75" fmla="*/ 3901 h 6827"/>
                  <a:gd name="T76" fmla="*/ 1853 w 6827"/>
                  <a:gd name="T77" fmla="*/ 3563 h 6827"/>
                  <a:gd name="T78" fmla="*/ 2633 w 6827"/>
                  <a:gd name="T79" fmla="*/ 3901 h 6827"/>
                  <a:gd name="T80" fmla="*/ 3413 w 6827"/>
                  <a:gd name="T81" fmla="*/ 3563 h 6827"/>
                  <a:gd name="T82" fmla="*/ 4194 w 6827"/>
                  <a:gd name="T83" fmla="*/ 3901 h 6827"/>
                  <a:gd name="T84" fmla="*/ 4974 w 6827"/>
                  <a:gd name="T85" fmla="*/ 3563 h 6827"/>
                  <a:gd name="T86" fmla="*/ 5754 w 6827"/>
                  <a:gd name="T87" fmla="*/ 3901 h 6827"/>
                  <a:gd name="T88" fmla="*/ 6241 w 6827"/>
                  <a:gd name="T89" fmla="*/ 3783 h 6827"/>
                  <a:gd name="T90" fmla="*/ 6241 w 6827"/>
                  <a:gd name="T91" fmla="*/ 6242 h 6827"/>
                  <a:gd name="T92" fmla="*/ 6242 w 6827"/>
                  <a:gd name="T93" fmla="*/ 6242 h 6827"/>
                  <a:gd name="T94" fmla="*/ 6242 w 6827"/>
                  <a:gd name="T95" fmla="*/ 2828 h 6827"/>
                  <a:gd name="T96" fmla="*/ 5754 w 6827"/>
                  <a:gd name="T97" fmla="*/ 3316 h 6827"/>
                  <a:gd name="T98" fmla="*/ 5266 w 6827"/>
                  <a:gd name="T99" fmla="*/ 2828 h 6827"/>
                  <a:gd name="T100" fmla="*/ 5266 w 6827"/>
                  <a:gd name="T101" fmla="*/ 585 h 6827"/>
                  <a:gd name="T102" fmla="*/ 6242 w 6827"/>
                  <a:gd name="T103" fmla="*/ 585 h 6827"/>
                  <a:gd name="T104" fmla="*/ 6242 w 6827"/>
                  <a:gd name="T105" fmla="*/ 282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27" h="6827">
                    <a:moveTo>
                      <a:pt x="0" y="0"/>
                    </a:moveTo>
                    <a:lnTo>
                      <a:pt x="0" y="2828"/>
                    </a:lnTo>
                    <a:lnTo>
                      <a:pt x="0" y="6827"/>
                    </a:lnTo>
                    <a:lnTo>
                      <a:pt x="6827" y="6827"/>
                    </a:lnTo>
                    <a:lnTo>
                      <a:pt x="6827" y="2828"/>
                    </a:lnTo>
                    <a:lnTo>
                      <a:pt x="6827" y="0"/>
                    </a:lnTo>
                    <a:lnTo>
                      <a:pt x="0" y="0"/>
                    </a:lnTo>
                    <a:close/>
                    <a:moveTo>
                      <a:pt x="3706" y="585"/>
                    </a:moveTo>
                    <a:lnTo>
                      <a:pt x="4681" y="585"/>
                    </a:lnTo>
                    <a:lnTo>
                      <a:pt x="4681" y="2828"/>
                    </a:lnTo>
                    <a:cubicBezTo>
                      <a:pt x="4681" y="3097"/>
                      <a:pt x="4462" y="3316"/>
                      <a:pt x="4194" y="3316"/>
                    </a:cubicBezTo>
                    <a:cubicBezTo>
                      <a:pt x="3925" y="3316"/>
                      <a:pt x="3706" y="3097"/>
                      <a:pt x="3706" y="2828"/>
                    </a:cubicBezTo>
                    <a:lnTo>
                      <a:pt x="3706" y="585"/>
                    </a:lnTo>
                    <a:close/>
                    <a:moveTo>
                      <a:pt x="2146" y="585"/>
                    </a:moveTo>
                    <a:lnTo>
                      <a:pt x="3121" y="585"/>
                    </a:lnTo>
                    <a:lnTo>
                      <a:pt x="3121" y="2828"/>
                    </a:lnTo>
                    <a:cubicBezTo>
                      <a:pt x="3121" y="3097"/>
                      <a:pt x="2902" y="3316"/>
                      <a:pt x="2633" y="3316"/>
                    </a:cubicBezTo>
                    <a:cubicBezTo>
                      <a:pt x="2364" y="3316"/>
                      <a:pt x="2146" y="3097"/>
                      <a:pt x="2146" y="2828"/>
                    </a:cubicBezTo>
                    <a:lnTo>
                      <a:pt x="2146" y="585"/>
                    </a:lnTo>
                    <a:close/>
                    <a:moveTo>
                      <a:pt x="585" y="585"/>
                    </a:moveTo>
                    <a:lnTo>
                      <a:pt x="1560" y="585"/>
                    </a:lnTo>
                    <a:lnTo>
                      <a:pt x="1560" y="2828"/>
                    </a:lnTo>
                    <a:cubicBezTo>
                      <a:pt x="1560" y="3097"/>
                      <a:pt x="1342" y="3316"/>
                      <a:pt x="1073" y="3316"/>
                    </a:cubicBezTo>
                    <a:cubicBezTo>
                      <a:pt x="804" y="3316"/>
                      <a:pt x="585" y="3097"/>
                      <a:pt x="585" y="2828"/>
                    </a:cubicBezTo>
                    <a:lnTo>
                      <a:pt x="585" y="585"/>
                    </a:lnTo>
                    <a:close/>
                    <a:moveTo>
                      <a:pt x="3706" y="6242"/>
                    </a:moveTo>
                    <a:lnTo>
                      <a:pt x="3121" y="6242"/>
                    </a:lnTo>
                    <a:lnTo>
                      <a:pt x="3121" y="5266"/>
                    </a:lnTo>
                    <a:lnTo>
                      <a:pt x="3706" y="5266"/>
                    </a:lnTo>
                    <a:lnTo>
                      <a:pt x="3706" y="6242"/>
                    </a:lnTo>
                    <a:close/>
                    <a:moveTo>
                      <a:pt x="6242" y="6242"/>
                    </a:moveTo>
                    <a:lnTo>
                      <a:pt x="4291" y="6242"/>
                    </a:lnTo>
                    <a:lnTo>
                      <a:pt x="4291" y="4681"/>
                    </a:lnTo>
                    <a:lnTo>
                      <a:pt x="2536" y="4681"/>
                    </a:lnTo>
                    <a:lnTo>
                      <a:pt x="2536" y="6242"/>
                    </a:lnTo>
                    <a:lnTo>
                      <a:pt x="585" y="6242"/>
                    </a:lnTo>
                    <a:lnTo>
                      <a:pt x="585" y="3783"/>
                    </a:lnTo>
                    <a:cubicBezTo>
                      <a:pt x="732" y="3858"/>
                      <a:pt x="897" y="3901"/>
                      <a:pt x="1073" y="3901"/>
                    </a:cubicBezTo>
                    <a:cubicBezTo>
                      <a:pt x="1380" y="3901"/>
                      <a:pt x="1657" y="3771"/>
                      <a:pt x="1853" y="3563"/>
                    </a:cubicBezTo>
                    <a:cubicBezTo>
                      <a:pt x="2049" y="3771"/>
                      <a:pt x="2326" y="3901"/>
                      <a:pt x="2633" y="3901"/>
                    </a:cubicBezTo>
                    <a:cubicBezTo>
                      <a:pt x="2940" y="3901"/>
                      <a:pt x="3218" y="3771"/>
                      <a:pt x="3413" y="3563"/>
                    </a:cubicBezTo>
                    <a:cubicBezTo>
                      <a:pt x="3609" y="3771"/>
                      <a:pt x="3886" y="3901"/>
                      <a:pt x="4194" y="3901"/>
                    </a:cubicBezTo>
                    <a:cubicBezTo>
                      <a:pt x="4501" y="3901"/>
                      <a:pt x="4778" y="3771"/>
                      <a:pt x="4974" y="3563"/>
                    </a:cubicBezTo>
                    <a:cubicBezTo>
                      <a:pt x="5169" y="3771"/>
                      <a:pt x="5447" y="3901"/>
                      <a:pt x="5754" y="3901"/>
                    </a:cubicBezTo>
                    <a:cubicBezTo>
                      <a:pt x="5929" y="3901"/>
                      <a:pt x="6095" y="3858"/>
                      <a:pt x="6241" y="3783"/>
                    </a:cubicBezTo>
                    <a:lnTo>
                      <a:pt x="6241" y="6242"/>
                    </a:lnTo>
                    <a:lnTo>
                      <a:pt x="6242" y="6242"/>
                    </a:lnTo>
                    <a:close/>
                    <a:moveTo>
                      <a:pt x="6242" y="2828"/>
                    </a:moveTo>
                    <a:cubicBezTo>
                      <a:pt x="6242" y="3097"/>
                      <a:pt x="6023" y="3316"/>
                      <a:pt x="5754" y="3316"/>
                    </a:cubicBezTo>
                    <a:cubicBezTo>
                      <a:pt x="5485" y="3316"/>
                      <a:pt x="5266" y="3097"/>
                      <a:pt x="5266" y="2828"/>
                    </a:cubicBezTo>
                    <a:lnTo>
                      <a:pt x="5266" y="585"/>
                    </a:lnTo>
                    <a:lnTo>
                      <a:pt x="6242" y="585"/>
                    </a:lnTo>
                    <a:lnTo>
                      <a:pt x="6242" y="2828"/>
                    </a:lnTo>
                    <a:close/>
                  </a:path>
                </a:pathLst>
              </a:custGeom>
              <a:solidFill>
                <a:srgbClr val="ED745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6" name="store_313777"/>
              <p:cNvSpPr/>
              <p:nvPr/>
            </p:nvSpPr>
            <p:spPr>
              <a:xfrm>
                <a:off x="9724906" y="1775357"/>
                <a:ext cx="264789" cy="196121"/>
              </a:xfrm>
              <a:custGeom>
                <a:avLst/>
                <a:gdLst>
                  <a:gd name="T0" fmla="*/ 0 w 6827"/>
                  <a:gd name="T1" fmla="*/ 0 h 6827"/>
                  <a:gd name="T2" fmla="*/ 0 w 6827"/>
                  <a:gd name="T3" fmla="*/ 2828 h 6827"/>
                  <a:gd name="T4" fmla="*/ 0 w 6827"/>
                  <a:gd name="T5" fmla="*/ 6827 h 6827"/>
                  <a:gd name="T6" fmla="*/ 6827 w 6827"/>
                  <a:gd name="T7" fmla="*/ 6827 h 6827"/>
                  <a:gd name="T8" fmla="*/ 6827 w 6827"/>
                  <a:gd name="T9" fmla="*/ 2828 h 6827"/>
                  <a:gd name="T10" fmla="*/ 6827 w 6827"/>
                  <a:gd name="T11" fmla="*/ 0 h 6827"/>
                  <a:gd name="T12" fmla="*/ 0 w 6827"/>
                  <a:gd name="T13" fmla="*/ 0 h 6827"/>
                  <a:gd name="T14" fmla="*/ 3706 w 6827"/>
                  <a:gd name="T15" fmla="*/ 585 h 6827"/>
                  <a:gd name="T16" fmla="*/ 4681 w 6827"/>
                  <a:gd name="T17" fmla="*/ 585 h 6827"/>
                  <a:gd name="T18" fmla="*/ 4681 w 6827"/>
                  <a:gd name="T19" fmla="*/ 2828 h 6827"/>
                  <a:gd name="T20" fmla="*/ 4194 w 6827"/>
                  <a:gd name="T21" fmla="*/ 3316 h 6827"/>
                  <a:gd name="T22" fmla="*/ 3706 w 6827"/>
                  <a:gd name="T23" fmla="*/ 2828 h 6827"/>
                  <a:gd name="T24" fmla="*/ 3706 w 6827"/>
                  <a:gd name="T25" fmla="*/ 585 h 6827"/>
                  <a:gd name="T26" fmla="*/ 2146 w 6827"/>
                  <a:gd name="T27" fmla="*/ 585 h 6827"/>
                  <a:gd name="T28" fmla="*/ 3121 w 6827"/>
                  <a:gd name="T29" fmla="*/ 585 h 6827"/>
                  <a:gd name="T30" fmla="*/ 3121 w 6827"/>
                  <a:gd name="T31" fmla="*/ 2828 h 6827"/>
                  <a:gd name="T32" fmla="*/ 2633 w 6827"/>
                  <a:gd name="T33" fmla="*/ 3316 h 6827"/>
                  <a:gd name="T34" fmla="*/ 2146 w 6827"/>
                  <a:gd name="T35" fmla="*/ 2828 h 6827"/>
                  <a:gd name="T36" fmla="*/ 2146 w 6827"/>
                  <a:gd name="T37" fmla="*/ 585 h 6827"/>
                  <a:gd name="T38" fmla="*/ 585 w 6827"/>
                  <a:gd name="T39" fmla="*/ 585 h 6827"/>
                  <a:gd name="T40" fmla="*/ 1560 w 6827"/>
                  <a:gd name="T41" fmla="*/ 585 h 6827"/>
                  <a:gd name="T42" fmla="*/ 1560 w 6827"/>
                  <a:gd name="T43" fmla="*/ 2828 h 6827"/>
                  <a:gd name="T44" fmla="*/ 1073 w 6827"/>
                  <a:gd name="T45" fmla="*/ 3316 h 6827"/>
                  <a:gd name="T46" fmla="*/ 585 w 6827"/>
                  <a:gd name="T47" fmla="*/ 2828 h 6827"/>
                  <a:gd name="T48" fmla="*/ 585 w 6827"/>
                  <a:gd name="T49" fmla="*/ 585 h 6827"/>
                  <a:gd name="T50" fmla="*/ 3706 w 6827"/>
                  <a:gd name="T51" fmla="*/ 6242 h 6827"/>
                  <a:gd name="T52" fmla="*/ 3121 w 6827"/>
                  <a:gd name="T53" fmla="*/ 6242 h 6827"/>
                  <a:gd name="T54" fmla="*/ 3121 w 6827"/>
                  <a:gd name="T55" fmla="*/ 5266 h 6827"/>
                  <a:gd name="T56" fmla="*/ 3706 w 6827"/>
                  <a:gd name="T57" fmla="*/ 5266 h 6827"/>
                  <a:gd name="T58" fmla="*/ 3706 w 6827"/>
                  <a:gd name="T59" fmla="*/ 6242 h 6827"/>
                  <a:gd name="T60" fmla="*/ 6242 w 6827"/>
                  <a:gd name="T61" fmla="*/ 6242 h 6827"/>
                  <a:gd name="T62" fmla="*/ 4291 w 6827"/>
                  <a:gd name="T63" fmla="*/ 6242 h 6827"/>
                  <a:gd name="T64" fmla="*/ 4291 w 6827"/>
                  <a:gd name="T65" fmla="*/ 4681 h 6827"/>
                  <a:gd name="T66" fmla="*/ 2536 w 6827"/>
                  <a:gd name="T67" fmla="*/ 4681 h 6827"/>
                  <a:gd name="T68" fmla="*/ 2536 w 6827"/>
                  <a:gd name="T69" fmla="*/ 6242 h 6827"/>
                  <a:gd name="T70" fmla="*/ 585 w 6827"/>
                  <a:gd name="T71" fmla="*/ 6242 h 6827"/>
                  <a:gd name="T72" fmla="*/ 585 w 6827"/>
                  <a:gd name="T73" fmla="*/ 3783 h 6827"/>
                  <a:gd name="T74" fmla="*/ 1073 w 6827"/>
                  <a:gd name="T75" fmla="*/ 3901 h 6827"/>
                  <a:gd name="T76" fmla="*/ 1853 w 6827"/>
                  <a:gd name="T77" fmla="*/ 3563 h 6827"/>
                  <a:gd name="T78" fmla="*/ 2633 w 6827"/>
                  <a:gd name="T79" fmla="*/ 3901 h 6827"/>
                  <a:gd name="T80" fmla="*/ 3413 w 6827"/>
                  <a:gd name="T81" fmla="*/ 3563 h 6827"/>
                  <a:gd name="T82" fmla="*/ 4194 w 6827"/>
                  <a:gd name="T83" fmla="*/ 3901 h 6827"/>
                  <a:gd name="T84" fmla="*/ 4974 w 6827"/>
                  <a:gd name="T85" fmla="*/ 3563 h 6827"/>
                  <a:gd name="T86" fmla="*/ 5754 w 6827"/>
                  <a:gd name="T87" fmla="*/ 3901 h 6827"/>
                  <a:gd name="T88" fmla="*/ 6241 w 6827"/>
                  <a:gd name="T89" fmla="*/ 3783 h 6827"/>
                  <a:gd name="T90" fmla="*/ 6241 w 6827"/>
                  <a:gd name="T91" fmla="*/ 6242 h 6827"/>
                  <a:gd name="T92" fmla="*/ 6242 w 6827"/>
                  <a:gd name="T93" fmla="*/ 6242 h 6827"/>
                  <a:gd name="T94" fmla="*/ 6242 w 6827"/>
                  <a:gd name="T95" fmla="*/ 2828 h 6827"/>
                  <a:gd name="T96" fmla="*/ 5754 w 6827"/>
                  <a:gd name="T97" fmla="*/ 3316 h 6827"/>
                  <a:gd name="T98" fmla="*/ 5266 w 6827"/>
                  <a:gd name="T99" fmla="*/ 2828 h 6827"/>
                  <a:gd name="T100" fmla="*/ 5266 w 6827"/>
                  <a:gd name="T101" fmla="*/ 585 h 6827"/>
                  <a:gd name="T102" fmla="*/ 6242 w 6827"/>
                  <a:gd name="T103" fmla="*/ 585 h 6827"/>
                  <a:gd name="T104" fmla="*/ 6242 w 6827"/>
                  <a:gd name="T105" fmla="*/ 282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27" h="6827">
                    <a:moveTo>
                      <a:pt x="0" y="0"/>
                    </a:moveTo>
                    <a:lnTo>
                      <a:pt x="0" y="2828"/>
                    </a:lnTo>
                    <a:lnTo>
                      <a:pt x="0" y="6827"/>
                    </a:lnTo>
                    <a:lnTo>
                      <a:pt x="6827" y="6827"/>
                    </a:lnTo>
                    <a:lnTo>
                      <a:pt x="6827" y="2828"/>
                    </a:lnTo>
                    <a:lnTo>
                      <a:pt x="6827" y="0"/>
                    </a:lnTo>
                    <a:lnTo>
                      <a:pt x="0" y="0"/>
                    </a:lnTo>
                    <a:close/>
                    <a:moveTo>
                      <a:pt x="3706" y="585"/>
                    </a:moveTo>
                    <a:lnTo>
                      <a:pt x="4681" y="585"/>
                    </a:lnTo>
                    <a:lnTo>
                      <a:pt x="4681" y="2828"/>
                    </a:lnTo>
                    <a:cubicBezTo>
                      <a:pt x="4681" y="3097"/>
                      <a:pt x="4462" y="3316"/>
                      <a:pt x="4194" y="3316"/>
                    </a:cubicBezTo>
                    <a:cubicBezTo>
                      <a:pt x="3925" y="3316"/>
                      <a:pt x="3706" y="3097"/>
                      <a:pt x="3706" y="2828"/>
                    </a:cubicBezTo>
                    <a:lnTo>
                      <a:pt x="3706" y="585"/>
                    </a:lnTo>
                    <a:close/>
                    <a:moveTo>
                      <a:pt x="2146" y="585"/>
                    </a:moveTo>
                    <a:lnTo>
                      <a:pt x="3121" y="585"/>
                    </a:lnTo>
                    <a:lnTo>
                      <a:pt x="3121" y="2828"/>
                    </a:lnTo>
                    <a:cubicBezTo>
                      <a:pt x="3121" y="3097"/>
                      <a:pt x="2902" y="3316"/>
                      <a:pt x="2633" y="3316"/>
                    </a:cubicBezTo>
                    <a:cubicBezTo>
                      <a:pt x="2364" y="3316"/>
                      <a:pt x="2146" y="3097"/>
                      <a:pt x="2146" y="2828"/>
                    </a:cubicBezTo>
                    <a:lnTo>
                      <a:pt x="2146" y="585"/>
                    </a:lnTo>
                    <a:close/>
                    <a:moveTo>
                      <a:pt x="585" y="585"/>
                    </a:moveTo>
                    <a:lnTo>
                      <a:pt x="1560" y="585"/>
                    </a:lnTo>
                    <a:lnTo>
                      <a:pt x="1560" y="2828"/>
                    </a:lnTo>
                    <a:cubicBezTo>
                      <a:pt x="1560" y="3097"/>
                      <a:pt x="1342" y="3316"/>
                      <a:pt x="1073" y="3316"/>
                    </a:cubicBezTo>
                    <a:cubicBezTo>
                      <a:pt x="804" y="3316"/>
                      <a:pt x="585" y="3097"/>
                      <a:pt x="585" y="2828"/>
                    </a:cubicBezTo>
                    <a:lnTo>
                      <a:pt x="585" y="585"/>
                    </a:lnTo>
                    <a:close/>
                    <a:moveTo>
                      <a:pt x="3706" y="6242"/>
                    </a:moveTo>
                    <a:lnTo>
                      <a:pt x="3121" y="6242"/>
                    </a:lnTo>
                    <a:lnTo>
                      <a:pt x="3121" y="5266"/>
                    </a:lnTo>
                    <a:lnTo>
                      <a:pt x="3706" y="5266"/>
                    </a:lnTo>
                    <a:lnTo>
                      <a:pt x="3706" y="6242"/>
                    </a:lnTo>
                    <a:close/>
                    <a:moveTo>
                      <a:pt x="6242" y="6242"/>
                    </a:moveTo>
                    <a:lnTo>
                      <a:pt x="4291" y="6242"/>
                    </a:lnTo>
                    <a:lnTo>
                      <a:pt x="4291" y="4681"/>
                    </a:lnTo>
                    <a:lnTo>
                      <a:pt x="2536" y="4681"/>
                    </a:lnTo>
                    <a:lnTo>
                      <a:pt x="2536" y="6242"/>
                    </a:lnTo>
                    <a:lnTo>
                      <a:pt x="585" y="6242"/>
                    </a:lnTo>
                    <a:lnTo>
                      <a:pt x="585" y="3783"/>
                    </a:lnTo>
                    <a:cubicBezTo>
                      <a:pt x="732" y="3858"/>
                      <a:pt x="897" y="3901"/>
                      <a:pt x="1073" y="3901"/>
                    </a:cubicBezTo>
                    <a:cubicBezTo>
                      <a:pt x="1380" y="3901"/>
                      <a:pt x="1657" y="3771"/>
                      <a:pt x="1853" y="3563"/>
                    </a:cubicBezTo>
                    <a:cubicBezTo>
                      <a:pt x="2049" y="3771"/>
                      <a:pt x="2326" y="3901"/>
                      <a:pt x="2633" y="3901"/>
                    </a:cubicBezTo>
                    <a:cubicBezTo>
                      <a:pt x="2940" y="3901"/>
                      <a:pt x="3218" y="3771"/>
                      <a:pt x="3413" y="3563"/>
                    </a:cubicBezTo>
                    <a:cubicBezTo>
                      <a:pt x="3609" y="3771"/>
                      <a:pt x="3886" y="3901"/>
                      <a:pt x="4194" y="3901"/>
                    </a:cubicBezTo>
                    <a:cubicBezTo>
                      <a:pt x="4501" y="3901"/>
                      <a:pt x="4778" y="3771"/>
                      <a:pt x="4974" y="3563"/>
                    </a:cubicBezTo>
                    <a:cubicBezTo>
                      <a:pt x="5169" y="3771"/>
                      <a:pt x="5447" y="3901"/>
                      <a:pt x="5754" y="3901"/>
                    </a:cubicBezTo>
                    <a:cubicBezTo>
                      <a:pt x="5929" y="3901"/>
                      <a:pt x="6095" y="3858"/>
                      <a:pt x="6241" y="3783"/>
                    </a:cubicBezTo>
                    <a:lnTo>
                      <a:pt x="6241" y="6242"/>
                    </a:lnTo>
                    <a:lnTo>
                      <a:pt x="6242" y="6242"/>
                    </a:lnTo>
                    <a:close/>
                    <a:moveTo>
                      <a:pt x="6242" y="2828"/>
                    </a:moveTo>
                    <a:cubicBezTo>
                      <a:pt x="6242" y="3097"/>
                      <a:pt x="6023" y="3316"/>
                      <a:pt x="5754" y="3316"/>
                    </a:cubicBezTo>
                    <a:cubicBezTo>
                      <a:pt x="5485" y="3316"/>
                      <a:pt x="5266" y="3097"/>
                      <a:pt x="5266" y="2828"/>
                    </a:cubicBezTo>
                    <a:lnTo>
                      <a:pt x="5266" y="585"/>
                    </a:lnTo>
                    <a:lnTo>
                      <a:pt x="6242" y="585"/>
                    </a:lnTo>
                    <a:lnTo>
                      <a:pt x="6242" y="2828"/>
                    </a:lnTo>
                    <a:close/>
                  </a:path>
                </a:pathLst>
              </a:custGeom>
              <a:solidFill>
                <a:srgbClr val="718E7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7" name="store_313777"/>
              <p:cNvSpPr/>
              <p:nvPr/>
            </p:nvSpPr>
            <p:spPr>
              <a:xfrm>
                <a:off x="10096068" y="1459480"/>
                <a:ext cx="264789" cy="196121"/>
              </a:xfrm>
              <a:custGeom>
                <a:avLst/>
                <a:gdLst>
                  <a:gd name="T0" fmla="*/ 0 w 6827"/>
                  <a:gd name="T1" fmla="*/ 0 h 6827"/>
                  <a:gd name="T2" fmla="*/ 0 w 6827"/>
                  <a:gd name="T3" fmla="*/ 2828 h 6827"/>
                  <a:gd name="T4" fmla="*/ 0 w 6827"/>
                  <a:gd name="T5" fmla="*/ 6827 h 6827"/>
                  <a:gd name="T6" fmla="*/ 6827 w 6827"/>
                  <a:gd name="T7" fmla="*/ 6827 h 6827"/>
                  <a:gd name="T8" fmla="*/ 6827 w 6827"/>
                  <a:gd name="T9" fmla="*/ 2828 h 6827"/>
                  <a:gd name="T10" fmla="*/ 6827 w 6827"/>
                  <a:gd name="T11" fmla="*/ 0 h 6827"/>
                  <a:gd name="T12" fmla="*/ 0 w 6827"/>
                  <a:gd name="T13" fmla="*/ 0 h 6827"/>
                  <a:gd name="T14" fmla="*/ 3706 w 6827"/>
                  <a:gd name="T15" fmla="*/ 585 h 6827"/>
                  <a:gd name="T16" fmla="*/ 4681 w 6827"/>
                  <a:gd name="T17" fmla="*/ 585 h 6827"/>
                  <a:gd name="T18" fmla="*/ 4681 w 6827"/>
                  <a:gd name="T19" fmla="*/ 2828 h 6827"/>
                  <a:gd name="T20" fmla="*/ 4194 w 6827"/>
                  <a:gd name="T21" fmla="*/ 3316 h 6827"/>
                  <a:gd name="T22" fmla="*/ 3706 w 6827"/>
                  <a:gd name="T23" fmla="*/ 2828 h 6827"/>
                  <a:gd name="T24" fmla="*/ 3706 w 6827"/>
                  <a:gd name="T25" fmla="*/ 585 h 6827"/>
                  <a:gd name="T26" fmla="*/ 2146 w 6827"/>
                  <a:gd name="T27" fmla="*/ 585 h 6827"/>
                  <a:gd name="T28" fmla="*/ 3121 w 6827"/>
                  <a:gd name="T29" fmla="*/ 585 h 6827"/>
                  <a:gd name="T30" fmla="*/ 3121 w 6827"/>
                  <a:gd name="T31" fmla="*/ 2828 h 6827"/>
                  <a:gd name="T32" fmla="*/ 2633 w 6827"/>
                  <a:gd name="T33" fmla="*/ 3316 h 6827"/>
                  <a:gd name="T34" fmla="*/ 2146 w 6827"/>
                  <a:gd name="T35" fmla="*/ 2828 h 6827"/>
                  <a:gd name="T36" fmla="*/ 2146 w 6827"/>
                  <a:gd name="T37" fmla="*/ 585 h 6827"/>
                  <a:gd name="T38" fmla="*/ 585 w 6827"/>
                  <a:gd name="T39" fmla="*/ 585 h 6827"/>
                  <a:gd name="T40" fmla="*/ 1560 w 6827"/>
                  <a:gd name="T41" fmla="*/ 585 h 6827"/>
                  <a:gd name="T42" fmla="*/ 1560 w 6827"/>
                  <a:gd name="T43" fmla="*/ 2828 h 6827"/>
                  <a:gd name="T44" fmla="*/ 1073 w 6827"/>
                  <a:gd name="T45" fmla="*/ 3316 h 6827"/>
                  <a:gd name="T46" fmla="*/ 585 w 6827"/>
                  <a:gd name="T47" fmla="*/ 2828 h 6827"/>
                  <a:gd name="T48" fmla="*/ 585 w 6827"/>
                  <a:gd name="T49" fmla="*/ 585 h 6827"/>
                  <a:gd name="T50" fmla="*/ 3706 w 6827"/>
                  <a:gd name="T51" fmla="*/ 6242 h 6827"/>
                  <a:gd name="T52" fmla="*/ 3121 w 6827"/>
                  <a:gd name="T53" fmla="*/ 6242 h 6827"/>
                  <a:gd name="T54" fmla="*/ 3121 w 6827"/>
                  <a:gd name="T55" fmla="*/ 5266 h 6827"/>
                  <a:gd name="T56" fmla="*/ 3706 w 6827"/>
                  <a:gd name="T57" fmla="*/ 5266 h 6827"/>
                  <a:gd name="T58" fmla="*/ 3706 w 6827"/>
                  <a:gd name="T59" fmla="*/ 6242 h 6827"/>
                  <a:gd name="T60" fmla="*/ 6242 w 6827"/>
                  <a:gd name="T61" fmla="*/ 6242 h 6827"/>
                  <a:gd name="T62" fmla="*/ 4291 w 6827"/>
                  <a:gd name="T63" fmla="*/ 6242 h 6827"/>
                  <a:gd name="T64" fmla="*/ 4291 w 6827"/>
                  <a:gd name="T65" fmla="*/ 4681 h 6827"/>
                  <a:gd name="T66" fmla="*/ 2536 w 6827"/>
                  <a:gd name="T67" fmla="*/ 4681 h 6827"/>
                  <a:gd name="T68" fmla="*/ 2536 w 6827"/>
                  <a:gd name="T69" fmla="*/ 6242 h 6827"/>
                  <a:gd name="T70" fmla="*/ 585 w 6827"/>
                  <a:gd name="T71" fmla="*/ 6242 h 6827"/>
                  <a:gd name="T72" fmla="*/ 585 w 6827"/>
                  <a:gd name="T73" fmla="*/ 3783 h 6827"/>
                  <a:gd name="T74" fmla="*/ 1073 w 6827"/>
                  <a:gd name="T75" fmla="*/ 3901 h 6827"/>
                  <a:gd name="T76" fmla="*/ 1853 w 6827"/>
                  <a:gd name="T77" fmla="*/ 3563 h 6827"/>
                  <a:gd name="T78" fmla="*/ 2633 w 6827"/>
                  <a:gd name="T79" fmla="*/ 3901 h 6827"/>
                  <a:gd name="T80" fmla="*/ 3413 w 6827"/>
                  <a:gd name="T81" fmla="*/ 3563 h 6827"/>
                  <a:gd name="T82" fmla="*/ 4194 w 6827"/>
                  <a:gd name="T83" fmla="*/ 3901 h 6827"/>
                  <a:gd name="T84" fmla="*/ 4974 w 6827"/>
                  <a:gd name="T85" fmla="*/ 3563 h 6827"/>
                  <a:gd name="T86" fmla="*/ 5754 w 6827"/>
                  <a:gd name="T87" fmla="*/ 3901 h 6827"/>
                  <a:gd name="T88" fmla="*/ 6241 w 6827"/>
                  <a:gd name="T89" fmla="*/ 3783 h 6827"/>
                  <a:gd name="T90" fmla="*/ 6241 w 6827"/>
                  <a:gd name="T91" fmla="*/ 6242 h 6827"/>
                  <a:gd name="T92" fmla="*/ 6242 w 6827"/>
                  <a:gd name="T93" fmla="*/ 6242 h 6827"/>
                  <a:gd name="T94" fmla="*/ 6242 w 6827"/>
                  <a:gd name="T95" fmla="*/ 2828 h 6827"/>
                  <a:gd name="T96" fmla="*/ 5754 w 6827"/>
                  <a:gd name="T97" fmla="*/ 3316 h 6827"/>
                  <a:gd name="T98" fmla="*/ 5266 w 6827"/>
                  <a:gd name="T99" fmla="*/ 2828 h 6827"/>
                  <a:gd name="T100" fmla="*/ 5266 w 6827"/>
                  <a:gd name="T101" fmla="*/ 585 h 6827"/>
                  <a:gd name="T102" fmla="*/ 6242 w 6827"/>
                  <a:gd name="T103" fmla="*/ 585 h 6827"/>
                  <a:gd name="T104" fmla="*/ 6242 w 6827"/>
                  <a:gd name="T105" fmla="*/ 282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27" h="6827">
                    <a:moveTo>
                      <a:pt x="0" y="0"/>
                    </a:moveTo>
                    <a:lnTo>
                      <a:pt x="0" y="2828"/>
                    </a:lnTo>
                    <a:lnTo>
                      <a:pt x="0" y="6827"/>
                    </a:lnTo>
                    <a:lnTo>
                      <a:pt x="6827" y="6827"/>
                    </a:lnTo>
                    <a:lnTo>
                      <a:pt x="6827" y="2828"/>
                    </a:lnTo>
                    <a:lnTo>
                      <a:pt x="6827" y="0"/>
                    </a:lnTo>
                    <a:lnTo>
                      <a:pt x="0" y="0"/>
                    </a:lnTo>
                    <a:close/>
                    <a:moveTo>
                      <a:pt x="3706" y="585"/>
                    </a:moveTo>
                    <a:lnTo>
                      <a:pt x="4681" y="585"/>
                    </a:lnTo>
                    <a:lnTo>
                      <a:pt x="4681" y="2828"/>
                    </a:lnTo>
                    <a:cubicBezTo>
                      <a:pt x="4681" y="3097"/>
                      <a:pt x="4462" y="3316"/>
                      <a:pt x="4194" y="3316"/>
                    </a:cubicBezTo>
                    <a:cubicBezTo>
                      <a:pt x="3925" y="3316"/>
                      <a:pt x="3706" y="3097"/>
                      <a:pt x="3706" y="2828"/>
                    </a:cubicBezTo>
                    <a:lnTo>
                      <a:pt x="3706" y="585"/>
                    </a:lnTo>
                    <a:close/>
                    <a:moveTo>
                      <a:pt x="2146" y="585"/>
                    </a:moveTo>
                    <a:lnTo>
                      <a:pt x="3121" y="585"/>
                    </a:lnTo>
                    <a:lnTo>
                      <a:pt x="3121" y="2828"/>
                    </a:lnTo>
                    <a:cubicBezTo>
                      <a:pt x="3121" y="3097"/>
                      <a:pt x="2902" y="3316"/>
                      <a:pt x="2633" y="3316"/>
                    </a:cubicBezTo>
                    <a:cubicBezTo>
                      <a:pt x="2364" y="3316"/>
                      <a:pt x="2146" y="3097"/>
                      <a:pt x="2146" y="2828"/>
                    </a:cubicBezTo>
                    <a:lnTo>
                      <a:pt x="2146" y="585"/>
                    </a:lnTo>
                    <a:close/>
                    <a:moveTo>
                      <a:pt x="585" y="585"/>
                    </a:moveTo>
                    <a:lnTo>
                      <a:pt x="1560" y="585"/>
                    </a:lnTo>
                    <a:lnTo>
                      <a:pt x="1560" y="2828"/>
                    </a:lnTo>
                    <a:cubicBezTo>
                      <a:pt x="1560" y="3097"/>
                      <a:pt x="1342" y="3316"/>
                      <a:pt x="1073" y="3316"/>
                    </a:cubicBezTo>
                    <a:cubicBezTo>
                      <a:pt x="804" y="3316"/>
                      <a:pt x="585" y="3097"/>
                      <a:pt x="585" y="2828"/>
                    </a:cubicBezTo>
                    <a:lnTo>
                      <a:pt x="585" y="585"/>
                    </a:lnTo>
                    <a:close/>
                    <a:moveTo>
                      <a:pt x="3706" y="6242"/>
                    </a:moveTo>
                    <a:lnTo>
                      <a:pt x="3121" y="6242"/>
                    </a:lnTo>
                    <a:lnTo>
                      <a:pt x="3121" y="5266"/>
                    </a:lnTo>
                    <a:lnTo>
                      <a:pt x="3706" y="5266"/>
                    </a:lnTo>
                    <a:lnTo>
                      <a:pt x="3706" y="6242"/>
                    </a:lnTo>
                    <a:close/>
                    <a:moveTo>
                      <a:pt x="6242" y="6242"/>
                    </a:moveTo>
                    <a:lnTo>
                      <a:pt x="4291" y="6242"/>
                    </a:lnTo>
                    <a:lnTo>
                      <a:pt x="4291" y="4681"/>
                    </a:lnTo>
                    <a:lnTo>
                      <a:pt x="2536" y="4681"/>
                    </a:lnTo>
                    <a:lnTo>
                      <a:pt x="2536" y="6242"/>
                    </a:lnTo>
                    <a:lnTo>
                      <a:pt x="585" y="6242"/>
                    </a:lnTo>
                    <a:lnTo>
                      <a:pt x="585" y="3783"/>
                    </a:lnTo>
                    <a:cubicBezTo>
                      <a:pt x="732" y="3858"/>
                      <a:pt x="897" y="3901"/>
                      <a:pt x="1073" y="3901"/>
                    </a:cubicBezTo>
                    <a:cubicBezTo>
                      <a:pt x="1380" y="3901"/>
                      <a:pt x="1657" y="3771"/>
                      <a:pt x="1853" y="3563"/>
                    </a:cubicBezTo>
                    <a:cubicBezTo>
                      <a:pt x="2049" y="3771"/>
                      <a:pt x="2326" y="3901"/>
                      <a:pt x="2633" y="3901"/>
                    </a:cubicBezTo>
                    <a:cubicBezTo>
                      <a:pt x="2940" y="3901"/>
                      <a:pt x="3218" y="3771"/>
                      <a:pt x="3413" y="3563"/>
                    </a:cubicBezTo>
                    <a:cubicBezTo>
                      <a:pt x="3609" y="3771"/>
                      <a:pt x="3886" y="3901"/>
                      <a:pt x="4194" y="3901"/>
                    </a:cubicBezTo>
                    <a:cubicBezTo>
                      <a:pt x="4501" y="3901"/>
                      <a:pt x="4778" y="3771"/>
                      <a:pt x="4974" y="3563"/>
                    </a:cubicBezTo>
                    <a:cubicBezTo>
                      <a:pt x="5169" y="3771"/>
                      <a:pt x="5447" y="3901"/>
                      <a:pt x="5754" y="3901"/>
                    </a:cubicBezTo>
                    <a:cubicBezTo>
                      <a:pt x="5929" y="3901"/>
                      <a:pt x="6095" y="3858"/>
                      <a:pt x="6241" y="3783"/>
                    </a:cubicBezTo>
                    <a:lnTo>
                      <a:pt x="6241" y="6242"/>
                    </a:lnTo>
                    <a:lnTo>
                      <a:pt x="6242" y="6242"/>
                    </a:lnTo>
                    <a:close/>
                    <a:moveTo>
                      <a:pt x="6242" y="2828"/>
                    </a:moveTo>
                    <a:cubicBezTo>
                      <a:pt x="6242" y="3097"/>
                      <a:pt x="6023" y="3316"/>
                      <a:pt x="5754" y="3316"/>
                    </a:cubicBezTo>
                    <a:cubicBezTo>
                      <a:pt x="5485" y="3316"/>
                      <a:pt x="5266" y="3097"/>
                      <a:pt x="5266" y="2828"/>
                    </a:cubicBezTo>
                    <a:lnTo>
                      <a:pt x="5266" y="585"/>
                    </a:lnTo>
                    <a:lnTo>
                      <a:pt x="6242" y="585"/>
                    </a:lnTo>
                    <a:lnTo>
                      <a:pt x="6242" y="2828"/>
                    </a:lnTo>
                    <a:close/>
                  </a:path>
                </a:pathLst>
              </a:cu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8" name="store_313777"/>
              <p:cNvSpPr/>
              <p:nvPr/>
            </p:nvSpPr>
            <p:spPr>
              <a:xfrm>
                <a:off x="10096068" y="1775357"/>
                <a:ext cx="264789" cy="196121"/>
              </a:xfrm>
              <a:custGeom>
                <a:avLst/>
                <a:gdLst>
                  <a:gd name="T0" fmla="*/ 0 w 6827"/>
                  <a:gd name="T1" fmla="*/ 0 h 6827"/>
                  <a:gd name="T2" fmla="*/ 0 w 6827"/>
                  <a:gd name="T3" fmla="*/ 2828 h 6827"/>
                  <a:gd name="T4" fmla="*/ 0 w 6827"/>
                  <a:gd name="T5" fmla="*/ 6827 h 6827"/>
                  <a:gd name="T6" fmla="*/ 6827 w 6827"/>
                  <a:gd name="T7" fmla="*/ 6827 h 6827"/>
                  <a:gd name="T8" fmla="*/ 6827 w 6827"/>
                  <a:gd name="T9" fmla="*/ 2828 h 6827"/>
                  <a:gd name="T10" fmla="*/ 6827 w 6827"/>
                  <a:gd name="T11" fmla="*/ 0 h 6827"/>
                  <a:gd name="T12" fmla="*/ 0 w 6827"/>
                  <a:gd name="T13" fmla="*/ 0 h 6827"/>
                  <a:gd name="T14" fmla="*/ 3706 w 6827"/>
                  <a:gd name="T15" fmla="*/ 585 h 6827"/>
                  <a:gd name="T16" fmla="*/ 4681 w 6827"/>
                  <a:gd name="T17" fmla="*/ 585 h 6827"/>
                  <a:gd name="T18" fmla="*/ 4681 w 6827"/>
                  <a:gd name="T19" fmla="*/ 2828 h 6827"/>
                  <a:gd name="T20" fmla="*/ 4194 w 6827"/>
                  <a:gd name="T21" fmla="*/ 3316 h 6827"/>
                  <a:gd name="T22" fmla="*/ 3706 w 6827"/>
                  <a:gd name="T23" fmla="*/ 2828 h 6827"/>
                  <a:gd name="T24" fmla="*/ 3706 w 6827"/>
                  <a:gd name="T25" fmla="*/ 585 h 6827"/>
                  <a:gd name="T26" fmla="*/ 2146 w 6827"/>
                  <a:gd name="T27" fmla="*/ 585 h 6827"/>
                  <a:gd name="T28" fmla="*/ 3121 w 6827"/>
                  <a:gd name="T29" fmla="*/ 585 h 6827"/>
                  <a:gd name="T30" fmla="*/ 3121 w 6827"/>
                  <a:gd name="T31" fmla="*/ 2828 h 6827"/>
                  <a:gd name="T32" fmla="*/ 2633 w 6827"/>
                  <a:gd name="T33" fmla="*/ 3316 h 6827"/>
                  <a:gd name="T34" fmla="*/ 2146 w 6827"/>
                  <a:gd name="T35" fmla="*/ 2828 h 6827"/>
                  <a:gd name="T36" fmla="*/ 2146 w 6827"/>
                  <a:gd name="T37" fmla="*/ 585 h 6827"/>
                  <a:gd name="T38" fmla="*/ 585 w 6827"/>
                  <a:gd name="T39" fmla="*/ 585 h 6827"/>
                  <a:gd name="T40" fmla="*/ 1560 w 6827"/>
                  <a:gd name="T41" fmla="*/ 585 h 6827"/>
                  <a:gd name="T42" fmla="*/ 1560 w 6827"/>
                  <a:gd name="T43" fmla="*/ 2828 h 6827"/>
                  <a:gd name="T44" fmla="*/ 1073 w 6827"/>
                  <a:gd name="T45" fmla="*/ 3316 h 6827"/>
                  <a:gd name="T46" fmla="*/ 585 w 6827"/>
                  <a:gd name="T47" fmla="*/ 2828 h 6827"/>
                  <a:gd name="T48" fmla="*/ 585 w 6827"/>
                  <a:gd name="T49" fmla="*/ 585 h 6827"/>
                  <a:gd name="T50" fmla="*/ 3706 w 6827"/>
                  <a:gd name="T51" fmla="*/ 6242 h 6827"/>
                  <a:gd name="T52" fmla="*/ 3121 w 6827"/>
                  <a:gd name="T53" fmla="*/ 6242 h 6827"/>
                  <a:gd name="T54" fmla="*/ 3121 w 6827"/>
                  <a:gd name="T55" fmla="*/ 5266 h 6827"/>
                  <a:gd name="T56" fmla="*/ 3706 w 6827"/>
                  <a:gd name="T57" fmla="*/ 5266 h 6827"/>
                  <a:gd name="T58" fmla="*/ 3706 w 6827"/>
                  <a:gd name="T59" fmla="*/ 6242 h 6827"/>
                  <a:gd name="T60" fmla="*/ 6242 w 6827"/>
                  <a:gd name="T61" fmla="*/ 6242 h 6827"/>
                  <a:gd name="T62" fmla="*/ 4291 w 6827"/>
                  <a:gd name="T63" fmla="*/ 6242 h 6827"/>
                  <a:gd name="T64" fmla="*/ 4291 w 6827"/>
                  <a:gd name="T65" fmla="*/ 4681 h 6827"/>
                  <a:gd name="T66" fmla="*/ 2536 w 6827"/>
                  <a:gd name="T67" fmla="*/ 4681 h 6827"/>
                  <a:gd name="T68" fmla="*/ 2536 w 6827"/>
                  <a:gd name="T69" fmla="*/ 6242 h 6827"/>
                  <a:gd name="T70" fmla="*/ 585 w 6827"/>
                  <a:gd name="T71" fmla="*/ 6242 h 6827"/>
                  <a:gd name="T72" fmla="*/ 585 w 6827"/>
                  <a:gd name="T73" fmla="*/ 3783 h 6827"/>
                  <a:gd name="T74" fmla="*/ 1073 w 6827"/>
                  <a:gd name="T75" fmla="*/ 3901 h 6827"/>
                  <a:gd name="T76" fmla="*/ 1853 w 6827"/>
                  <a:gd name="T77" fmla="*/ 3563 h 6827"/>
                  <a:gd name="T78" fmla="*/ 2633 w 6827"/>
                  <a:gd name="T79" fmla="*/ 3901 h 6827"/>
                  <a:gd name="T80" fmla="*/ 3413 w 6827"/>
                  <a:gd name="T81" fmla="*/ 3563 h 6827"/>
                  <a:gd name="T82" fmla="*/ 4194 w 6827"/>
                  <a:gd name="T83" fmla="*/ 3901 h 6827"/>
                  <a:gd name="T84" fmla="*/ 4974 w 6827"/>
                  <a:gd name="T85" fmla="*/ 3563 h 6827"/>
                  <a:gd name="T86" fmla="*/ 5754 w 6827"/>
                  <a:gd name="T87" fmla="*/ 3901 h 6827"/>
                  <a:gd name="T88" fmla="*/ 6241 w 6827"/>
                  <a:gd name="T89" fmla="*/ 3783 h 6827"/>
                  <a:gd name="T90" fmla="*/ 6241 w 6827"/>
                  <a:gd name="T91" fmla="*/ 6242 h 6827"/>
                  <a:gd name="T92" fmla="*/ 6242 w 6827"/>
                  <a:gd name="T93" fmla="*/ 6242 h 6827"/>
                  <a:gd name="T94" fmla="*/ 6242 w 6827"/>
                  <a:gd name="T95" fmla="*/ 2828 h 6827"/>
                  <a:gd name="T96" fmla="*/ 5754 w 6827"/>
                  <a:gd name="T97" fmla="*/ 3316 h 6827"/>
                  <a:gd name="T98" fmla="*/ 5266 w 6827"/>
                  <a:gd name="T99" fmla="*/ 2828 h 6827"/>
                  <a:gd name="T100" fmla="*/ 5266 w 6827"/>
                  <a:gd name="T101" fmla="*/ 585 h 6827"/>
                  <a:gd name="T102" fmla="*/ 6242 w 6827"/>
                  <a:gd name="T103" fmla="*/ 585 h 6827"/>
                  <a:gd name="T104" fmla="*/ 6242 w 6827"/>
                  <a:gd name="T105" fmla="*/ 282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27" h="6827">
                    <a:moveTo>
                      <a:pt x="0" y="0"/>
                    </a:moveTo>
                    <a:lnTo>
                      <a:pt x="0" y="2828"/>
                    </a:lnTo>
                    <a:lnTo>
                      <a:pt x="0" y="6827"/>
                    </a:lnTo>
                    <a:lnTo>
                      <a:pt x="6827" y="6827"/>
                    </a:lnTo>
                    <a:lnTo>
                      <a:pt x="6827" y="2828"/>
                    </a:lnTo>
                    <a:lnTo>
                      <a:pt x="6827" y="0"/>
                    </a:lnTo>
                    <a:lnTo>
                      <a:pt x="0" y="0"/>
                    </a:lnTo>
                    <a:close/>
                    <a:moveTo>
                      <a:pt x="3706" y="585"/>
                    </a:moveTo>
                    <a:lnTo>
                      <a:pt x="4681" y="585"/>
                    </a:lnTo>
                    <a:lnTo>
                      <a:pt x="4681" y="2828"/>
                    </a:lnTo>
                    <a:cubicBezTo>
                      <a:pt x="4681" y="3097"/>
                      <a:pt x="4462" y="3316"/>
                      <a:pt x="4194" y="3316"/>
                    </a:cubicBezTo>
                    <a:cubicBezTo>
                      <a:pt x="3925" y="3316"/>
                      <a:pt x="3706" y="3097"/>
                      <a:pt x="3706" y="2828"/>
                    </a:cubicBezTo>
                    <a:lnTo>
                      <a:pt x="3706" y="585"/>
                    </a:lnTo>
                    <a:close/>
                    <a:moveTo>
                      <a:pt x="2146" y="585"/>
                    </a:moveTo>
                    <a:lnTo>
                      <a:pt x="3121" y="585"/>
                    </a:lnTo>
                    <a:lnTo>
                      <a:pt x="3121" y="2828"/>
                    </a:lnTo>
                    <a:cubicBezTo>
                      <a:pt x="3121" y="3097"/>
                      <a:pt x="2902" y="3316"/>
                      <a:pt x="2633" y="3316"/>
                    </a:cubicBezTo>
                    <a:cubicBezTo>
                      <a:pt x="2364" y="3316"/>
                      <a:pt x="2146" y="3097"/>
                      <a:pt x="2146" y="2828"/>
                    </a:cubicBezTo>
                    <a:lnTo>
                      <a:pt x="2146" y="585"/>
                    </a:lnTo>
                    <a:close/>
                    <a:moveTo>
                      <a:pt x="585" y="585"/>
                    </a:moveTo>
                    <a:lnTo>
                      <a:pt x="1560" y="585"/>
                    </a:lnTo>
                    <a:lnTo>
                      <a:pt x="1560" y="2828"/>
                    </a:lnTo>
                    <a:cubicBezTo>
                      <a:pt x="1560" y="3097"/>
                      <a:pt x="1342" y="3316"/>
                      <a:pt x="1073" y="3316"/>
                    </a:cubicBezTo>
                    <a:cubicBezTo>
                      <a:pt x="804" y="3316"/>
                      <a:pt x="585" y="3097"/>
                      <a:pt x="585" y="2828"/>
                    </a:cubicBezTo>
                    <a:lnTo>
                      <a:pt x="585" y="585"/>
                    </a:lnTo>
                    <a:close/>
                    <a:moveTo>
                      <a:pt x="3706" y="6242"/>
                    </a:moveTo>
                    <a:lnTo>
                      <a:pt x="3121" y="6242"/>
                    </a:lnTo>
                    <a:lnTo>
                      <a:pt x="3121" y="5266"/>
                    </a:lnTo>
                    <a:lnTo>
                      <a:pt x="3706" y="5266"/>
                    </a:lnTo>
                    <a:lnTo>
                      <a:pt x="3706" y="6242"/>
                    </a:lnTo>
                    <a:close/>
                    <a:moveTo>
                      <a:pt x="6242" y="6242"/>
                    </a:moveTo>
                    <a:lnTo>
                      <a:pt x="4291" y="6242"/>
                    </a:lnTo>
                    <a:lnTo>
                      <a:pt x="4291" y="4681"/>
                    </a:lnTo>
                    <a:lnTo>
                      <a:pt x="2536" y="4681"/>
                    </a:lnTo>
                    <a:lnTo>
                      <a:pt x="2536" y="6242"/>
                    </a:lnTo>
                    <a:lnTo>
                      <a:pt x="585" y="6242"/>
                    </a:lnTo>
                    <a:lnTo>
                      <a:pt x="585" y="3783"/>
                    </a:lnTo>
                    <a:cubicBezTo>
                      <a:pt x="732" y="3858"/>
                      <a:pt x="897" y="3901"/>
                      <a:pt x="1073" y="3901"/>
                    </a:cubicBezTo>
                    <a:cubicBezTo>
                      <a:pt x="1380" y="3901"/>
                      <a:pt x="1657" y="3771"/>
                      <a:pt x="1853" y="3563"/>
                    </a:cubicBezTo>
                    <a:cubicBezTo>
                      <a:pt x="2049" y="3771"/>
                      <a:pt x="2326" y="3901"/>
                      <a:pt x="2633" y="3901"/>
                    </a:cubicBezTo>
                    <a:cubicBezTo>
                      <a:pt x="2940" y="3901"/>
                      <a:pt x="3218" y="3771"/>
                      <a:pt x="3413" y="3563"/>
                    </a:cubicBezTo>
                    <a:cubicBezTo>
                      <a:pt x="3609" y="3771"/>
                      <a:pt x="3886" y="3901"/>
                      <a:pt x="4194" y="3901"/>
                    </a:cubicBezTo>
                    <a:cubicBezTo>
                      <a:pt x="4501" y="3901"/>
                      <a:pt x="4778" y="3771"/>
                      <a:pt x="4974" y="3563"/>
                    </a:cubicBezTo>
                    <a:cubicBezTo>
                      <a:pt x="5169" y="3771"/>
                      <a:pt x="5447" y="3901"/>
                      <a:pt x="5754" y="3901"/>
                    </a:cubicBezTo>
                    <a:cubicBezTo>
                      <a:pt x="5929" y="3901"/>
                      <a:pt x="6095" y="3858"/>
                      <a:pt x="6241" y="3783"/>
                    </a:cubicBezTo>
                    <a:lnTo>
                      <a:pt x="6241" y="6242"/>
                    </a:lnTo>
                    <a:lnTo>
                      <a:pt x="6242" y="6242"/>
                    </a:lnTo>
                    <a:close/>
                    <a:moveTo>
                      <a:pt x="6242" y="2828"/>
                    </a:moveTo>
                    <a:cubicBezTo>
                      <a:pt x="6242" y="3097"/>
                      <a:pt x="6023" y="3316"/>
                      <a:pt x="5754" y="3316"/>
                    </a:cubicBezTo>
                    <a:cubicBezTo>
                      <a:pt x="5485" y="3316"/>
                      <a:pt x="5266" y="3097"/>
                      <a:pt x="5266" y="2828"/>
                    </a:cubicBezTo>
                    <a:lnTo>
                      <a:pt x="5266" y="585"/>
                    </a:lnTo>
                    <a:lnTo>
                      <a:pt x="6242" y="585"/>
                    </a:lnTo>
                    <a:lnTo>
                      <a:pt x="6242" y="2828"/>
                    </a:lnTo>
                    <a:close/>
                  </a:path>
                </a:pathLst>
              </a:custGeom>
              <a:solidFill>
                <a:srgbClr val="79C2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pic>
          <p:nvPicPr>
            <p:cNvPr id="12" name="图片 11" descr="1蜀海供应链（左右组合含保护区域）反白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6859416" y="2608179"/>
              <a:ext cx="1627662" cy="636187"/>
            </a:xfrm>
            <a:prstGeom prst="rect">
              <a:avLst/>
            </a:prstGeom>
          </p:spPr>
        </p:pic>
        <p:cxnSp>
          <p:nvCxnSpPr>
            <p:cNvPr id="13" name="直接箭头连接符 12"/>
            <p:cNvCxnSpPr/>
            <p:nvPr/>
          </p:nvCxnSpPr>
          <p:spPr>
            <a:xfrm flipV="1">
              <a:off x="8391114" y="2609736"/>
              <a:ext cx="1944370" cy="266065"/>
            </a:xfrm>
            <a:prstGeom prst="straightConnector1">
              <a:avLst/>
            </a:prstGeom>
            <a:noFill/>
            <a:ln w="9525" cap="flat" cmpd="sng" algn="ctr">
              <a:solidFill>
                <a:srgbClr val="329DD1">
                  <a:lumMod val="60000"/>
                  <a:lumOff val="40000"/>
                </a:srgbClr>
              </a:solidFill>
              <a:prstDash val="dash"/>
              <a:tailEnd type="triangle"/>
            </a:ln>
            <a:effectLst/>
          </p:spPr>
        </p:cxnSp>
        <p:cxnSp>
          <p:nvCxnSpPr>
            <p:cNvPr id="14" name="直接箭头连接符 13"/>
            <p:cNvCxnSpPr/>
            <p:nvPr/>
          </p:nvCxnSpPr>
          <p:spPr>
            <a:xfrm>
              <a:off x="8391114" y="2897391"/>
              <a:ext cx="1916887" cy="387609"/>
            </a:xfrm>
            <a:prstGeom prst="straightConnector1">
              <a:avLst/>
            </a:prstGeom>
            <a:noFill/>
            <a:ln w="9525" cap="flat" cmpd="sng" algn="ctr">
              <a:solidFill>
                <a:srgbClr val="329DD1">
                  <a:lumMod val="60000"/>
                  <a:lumOff val="40000"/>
                </a:srgbClr>
              </a:solidFill>
              <a:prstDash val="dash"/>
              <a:tailEnd type="triangle"/>
            </a:ln>
            <a:effectLst/>
          </p:spPr>
        </p:cxnSp>
        <p:grpSp>
          <p:nvGrpSpPr>
            <p:cNvPr id="15" name="组合 14"/>
            <p:cNvGrpSpPr/>
            <p:nvPr/>
          </p:nvGrpSpPr>
          <p:grpSpPr>
            <a:xfrm>
              <a:off x="10488000" y="3781002"/>
              <a:ext cx="635951" cy="511998"/>
              <a:chOff x="9724906" y="1459480"/>
              <a:chExt cx="635951" cy="511998"/>
            </a:xfrm>
          </p:grpSpPr>
          <p:sp>
            <p:nvSpPr>
              <p:cNvPr id="21" name="store_313777"/>
              <p:cNvSpPr/>
              <p:nvPr/>
            </p:nvSpPr>
            <p:spPr>
              <a:xfrm>
                <a:off x="9724906" y="1459480"/>
                <a:ext cx="264789" cy="196121"/>
              </a:xfrm>
              <a:custGeom>
                <a:avLst/>
                <a:gdLst>
                  <a:gd name="T0" fmla="*/ 0 w 6827"/>
                  <a:gd name="T1" fmla="*/ 0 h 6827"/>
                  <a:gd name="T2" fmla="*/ 0 w 6827"/>
                  <a:gd name="T3" fmla="*/ 2828 h 6827"/>
                  <a:gd name="T4" fmla="*/ 0 w 6827"/>
                  <a:gd name="T5" fmla="*/ 6827 h 6827"/>
                  <a:gd name="T6" fmla="*/ 6827 w 6827"/>
                  <a:gd name="T7" fmla="*/ 6827 h 6827"/>
                  <a:gd name="T8" fmla="*/ 6827 w 6827"/>
                  <a:gd name="T9" fmla="*/ 2828 h 6827"/>
                  <a:gd name="T10" fmla="*/ 6827 w 6827"/>
                  <a:gd name="T11" fmla="*/ 0 h 6827"/>
                  <a:gd name="T12" fmla="*/ 0 w 6827"/>
                  <a:gd name="T13" fmla="*/ 0 h 6827"/>
                  <a:gd name="T14" fmla="*/ 3706 w 6827"/>
                  <a:gd name="T15" fmla="*/ 585 h 6827"/>
                  <a:gd name="T16" fmla="*/ 4681 w 6827"/>
                  <a:gd name="T17" fmla="*/ 585 h 6827"/>
                  <a:gd name="T18" fmla="*/ 4681 w 6827"/>
                  <a:gd name="T19" fmla="*/ 2828 h 6827"/>
                  <a:gd name="T20" fmla="*/ 4194 w 6827"/>
                  <a:gd name="T21" fmla="*/ 3316 h 6827"/>
                  <a:gd name="T22" fmla="*/ 3706 w 6827"/>
                  <a:gd name="T23" fmla="*/ 2828 h 6827"/>
                  <a:gd name="T24" fmla="*/ 3706 w 6827"/>
                  <a:gd name="T25" fmla="*/ 585 h 6827"/>
                  <a:gd name="T26" fmla="*/ 2146 w 6827"/>
                  <a:gd name="T27" fmla="*/ 585 h 6827"/>
                  <a:gd name="T28" fmla="*/ 3121 w 6827"/>
                  <a:gd name="T29" fmla="*/ 585 h 6827"/>
                  <a:gd name="T30" fmla="*/ 3121 w 6827"/>
                  <a:gd name="T31" fmla="*/ 2828 h 6827"/>
                  <a:gd name="T32" fmla="*/ 2633 w 6827"/>
                  <a:gd name="T33" fmla="*/ 3316 h 6827"/>
                  <a:gd name="T34" fmla="*/ 2146 w 6827"/>
                  <a:gd name="T35" fmla="*/ 2828 h 6827"/>
                  <a:gd name="T36" fmla="*/ 2146 w 6827"/>
                  <a:gd name="T37" fmla="*/ 585 h 6827"/>
                  <a:gd name="T38" fmla="*/ 585 w 6827"/>
                  <a:gd name="T39" fmla="*/ 585 h 6827"/>
                  <a:gd name="T40" fmla="*/ 1560 w 6827"/>
                  <a:gd name="T41" fmla="*/ 585 h 6827"/>
                  <a:gd name="T42" fmla="*/ 1560 w 6827"/>
                  <a:gd name="T43" fmla="*/ 2828 h 6827"/>
                  <a:gd name="T44" fmla="*/ 1073 w 6827"/>
                  <a:gd name="T45" fmla="*/ 3316 h 6827"/>
                  <a:gd name="T46" fmla="*/ 585 w 6827"/>
                  <a:gd name="T47" fmla="*/ 2828 h 6827"/>
                  <a:gd name="T48" fmla="*/ 585 w 6827"/>
                  <a:gd name="T49" fmla="*/ 585 h 6827"/>
                  <a:gd name="T50" fmla="*/ 3706 w 6827"/>
                  <a:gd name="T51" fmla="*/ 6242 h 6827"/>
                  <a:gd name="T52" fmla="*/ 3121 w 6827"/>
                  <a:gd name="T53" fmla="*/ 6242 h 6827"/>
                  <a:gd name="T54" fmla="*/ 3121 w 6827"/>
                  <a:gd name="T55" fmla="*/ 5266 h 6827"/>
                  <a:gd name="T56" fmla="*/ 3706 w 6827"/>
                  <a:gd name="T57" fmla="*/ 5266 h 6827"/>
                  <a:gd name="T58" fmla="*/ 3706 w 6827"/>
                  <a:gd name="T59" fmla="*/ 6242 h 6827"/>
                  <a:gd name="T60" fmla="*/ 6242 w 6827"/>
                  <a:gd name="T61" fmla="*/ 6242 h 6827"/>
                  <a:gd name="T62" fmla="*/ 4291 w 6827"/>
                  <a:gd name="T63" fmla="*/ 6242 h 6827"/>
                  <a:gd name="T64" fmla="*/ 4291 w 6827"/>
                  <a:gd name="T65" fmla="*/ 4681 h 6827"/>
                  <a:gd name="T66" fmla="*/ 2536 w 6827"/>
                  <a:gd name="T67" fmla="*/ 4681 h 6827"/>
                  <a:gd name="T68" fmla="*/ 2536 w 6827"/>
                  <a:gd name="T69" fmla="*/ 6242 h 6827"/>
                  <a:gd name="T70" fmla="*/ 585 w 6827"/>
                  <a:gd name="T71" fmla="*/ 6242 h 6827"/>
                  <a:gd name="T72" fmla="*/ 585 w 6827"/>
                  <a:gd name="T73" fmla="*/ 3783 h 6827"/>
                  <a:gd name="T74" fmla="*/ 1073 w 6827"/>
                  <a:gd name="T75" fmla="*/ 3901 h 6827"/>
                  <a:gd name="T76" fmla="*/ 1853 w 6827"/>
                  <a:gd name="T77" fmla="*/ 3563 h 6827"/>
                  <a:gd name="T78" fmla="*/ 2633 w 6827"/>
                  <a:gd name="T79" fmla="*/ 3901 h 6827"/>
                  <a:gd name="T80" fmla="*/ 3413 w 6827"/>
                  <a:gd name="T81" fmla="*/ 3563 h 6827"/>
                  <a:gd name="T82" fmla="*/ 4194 w 6827"/>
                  <a:gd name="T83" fmla="*/ 3901 h 6827"/>
                  <a:gd name="T84" fmla="*/ 4974 w 6827"/>
                  <a:gd name="T85" fmla="*/ 3563 h 6827"/>
                  <a:gd name="T86" fmla="*/ 5754 w 6827"/>
                  <a:gd name="T87" fmla="*/ 3901 h 6827"/>
                  <a:gd name="T88" fmla="*/ 6241 w 6827"/>
                  <a:gd name="T89" fmla="*/ 3783 h 6827"/>
                  <a:gd name="T90" fmla="*/ 6241 w 6827"/>
                  <a:gd name="T91" fmla="*/ 6242 h 6827"/>
                  <a:gd name="T92" fmla="*/ 6242 w 6827"/>
                  <a:gd name="T93" fmla="*/ 6242 h 6827"/>
                  <a:gd name="T94" fmla="*/ 6242 w 6827"/>
                  <a:gd name="T95" fmla="*/ 2828 h 6827"/>
                  <a:gd name="T96" fmla="*/ 5754 w 6827"/>
                  <a:gd name="T97" fmla="*/ 3316 h 6827"/>
                  <a:gd name="T98" fmla="*/ 5266 w 6827"/>
                  <a:gd name="T99" fmla="*/ 2828 h 6827"/>
                  <a:gd name="T100" fmla="*/ 5266 w 6827"/>
                  <a:gd name="T101" fmla="*/ 585 h 6827"/>
                  <a:gd name="T102" fmla="*/ 6242 w 6827"/>
                  <a:gd name="T103" fmla="*/ 585 h 6827"/>
                  <a:gd name="T104" fmla="*/ 6242 w 6827"/>
                  <a:gd name="T105" fmla="*/ 282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27" h="6827">
                    <a:moveTo>
                      <a:pt x="0" y="0"/>
                    </a:moveTo>
                    <a:lnTo>
                      <a:pt x="0" y="2828"/>
                    </a:lnTo>
                    <a:lnTo>
                      <a:pt x="0" y="6827"/>
                    </a:lnTo>
                    <a:lnTo>
                      <a:pt x="6827" y="6827"/>
                    </a:lnTo>
                    <a:lnTo>
                      <a:pt x="6827" y="2828"/>
                    </a:lnTo>
                    <a:lnTo>
                      <a:pt x="6827" y="0"/>
                    </a:lnTo>
                    <a:lnTo>
                      <a:pt x="0" y="0"/>
                    </a:lnTo>
                    <a:close/>
                    <a:moveTo>
                      <a:pt x="3706" y="585"/>
                    </a:moveTo>
                    <a:lnTo>
                      <a:pt x="4681" y="585"/>
                    </a:lnTo>
                    <a:lnTo>
                      <a:pt x="4681" y="2828"/>
                    </a:lnTo>
                    <a:cubicBezTo>
                      <a:pt x="4681" y="3097"/>
                      <a:pt x="4462" y="3316"/>
                      <a:pt x="4194" y="3316"/>
                    </a:cubicBezTo>
                    <a:cubicBezTo>
                      <a:pt x="3925" y="3316"/>
                      <a:pt x="3706" y="3097"/>
                      <a:pt x="3706" y="2828"/>
                    </a:cubicBezTo>
                    <a:lnTo>
                      <a:pt x="3706" y="585"/>
                    </a:lnTo>
                    <a:close/>
                    <a:moveTo>
                      <a:pt x="2146" y="585"/>
                    </a:moveTo>
                    <a:lnTo>
                      <a:pt x="3121" y="585"/>
                    </a:lnTo>
                    <a:lnTo>
                      <a:pt x="3121" y="2828"/>
                    </a:lnTo>
                    <a:cubicBezTo>
                      <a:pt x="3121" y="3097"/>
                      <a:pt x="2902" y="3316"/>
                      <a:pt x="2633" y="3316"/>
                    </a:cubicBezTo>
                    <a:cubicBezTo>
                      <a:pt x="2364" y="3316"/>
                      <a:pt x="2146" y="3097"/>
                      <a:pt x="2146" y="2828"/>
                    </a:cubicBezTo>
                    <a:lnTo>
                      <a:pt x="2146" y="585"/>
                    </a:lnTo>
                    <a:close/>
                    <a:moveTo>
                      <a:pt x="585" y="585"/>
                    </a:moveTo>
                    <a:lnTo>
                      <a:pt x="1560" y="585"/>
                    </a:lnTo>
                    <a:lnTo>
                      <a:pt x="1560" y="2828"/>
                    </a:lnTo>
                    <a:cubicBezTo>
                      <a:pt x="1560" y="3097"/>
                      <a:pt x="1342" y="3316"/>
                      <a:pt x="1073" y="3316"/>
                    </a:cubicBezTo>
                    <a:cubicBezTo>
                      <a:pt x="804" y="3316"/>
                      <a:pt x="585" y="3097"/>
                      <a:pt x="585" y="2828"/>
                    </a:cubicBezTo>
                    <a:lnTo>
                      <a:pt x="585" y="585"/>
                    </a:lnTo>
                    <a:close/>
                    <a:moveTo>
                      <a:pt x="3706" y="6242"/>
                    </a:moveTo>
                    <a:lnTo>
                      <a:pt x="3121" y="6242"/>
                    </a:lnTo>
                    <a:lnTo>
                      <a:pt x="3121" y="5266"/>
                    </a:lnTo>
                    <a:lnTo>
                      <a:pt x="3706" y="5266"/>
                    </a:lnTo>
                    <a:lnTo>
                      <a:pt x="3706" y="6242"/>
                    </a:lnTo>
                    <a:close/>
                    <a:moveTo>
                      <a:pt x="6242" y="6242"/>
                    </a:moveTo>
                    <a:lnTo>
                      <a:pt x="4291" y="6242"/>
                    </a:lnTo>
                    <a:lnTo>
                      <a:pt x="4291" y="4681"/>
                    </a:lnTo>
                    <a:lnTo>
                      <a:pt x="2536" y="4681"/>
                    </a:lnTo>
                    <a:lnTo>
                      <a:pt x="2536" y="6242"/>
                    </a:lnTo>
                    <a:lnTo>
                      <a:pt x="585" y="6242"/>
                    </a:lnTo>
                    <a:lnTo>
                      <a:pt x="585" y="3783"/>
                    </a:lnTo>
                    <a:cubicBezTo>
                      <a:pt x="732" y="3858"/>
                      <a:pt x="897" y="3901"/>
                      <a:pt x="1073" y="3901"/>
                    </a:cubicBezTo>
                    <a:cubicBezTo>
                      <a:pt x="1380" y="3901"/>
                      <a:pt x="1657" y="3771"/>
                      <a:pt x="1853" y="3563"/>
                    </a:cubicBezTo>
                    <a:cubicBezTo>
                      <a:pt x="2049" y="3771"/>
                      <a:pt x="2326" y="3901"/>
                      <a:pt x="2633" y="3901"/>
                    </a:cubicBezTo>
                    <a:cubicBezTo>
                      <a:pt x="2940" y="3901"/>
                      <a:pt x="3218" y="3771"/>
                      <a:pt x="3413" y="3563"/>
                    </a:cubicBezTo>
                    <a:cubicBezTo>
                      <a:pt x="3609" y="3771"/>
                      <a:pt x="3886" y="3901"/>
                      <a:pt x="4194" y="3901"/>
                    </a:cubicBezTo>
                    <a:cubicBezTo>
                      <a:pt x="4501" y="3901"/>
                      <a:pt x="4778" y="3771"/>
                      <a:pt x="4974" y="3563"/>
                    </a:cubicBezTo>
                    <a:cubicBezTo>
                      <a:pt x="5169" y="3771"/>
                      <a:pt x="5447" y="3901"/>
                      <a:pt x="5754" y="3901"/>
                    </a:cubicBezTo>
                    <a:cubicBezTo>
                      <a:pt x="5929" y="3901"/>
                      <a:pt x="6095" y="3858"/>
                      <a:pt x="6241" y="3783"/>
                    </a:cubicBezTo>
                    <a:lnTo>
                      <a:pt x="6241" y="6242"/>
                    </a:lnTo>
                    <a:lnTo>
                      <a:pt x="6242" y="6242"/>
                    </a:lnTo>
                    <a:close/>
                    <a:moveTo>
                      <a:pt x="6242" y="2828"/>
                    </a:moveTo>
                    <a:cubicBezTo>
                      <a:pt x="6242" y="3097"/>
                      <a:pt x="6023" y="3316"/>
                      <a:pt x="5754" y="3316"/>
                    </a:cubicBezTo>
                    <a:cubicBezTo>
                      <a:pt x="5485" y="3316"/>
                      <a:pt x="5266" y="3097"/>
                      <a:pt x="5266" y="2828"/>
                    </a:cubicBezTo>
                    <a:lnTo>
                      <a:pt x="5266" y="585"/>
                    </a:lnTo>
                    <a:lnTo>
                      <a:pt x="6242" y="585"/>
                    </a:lnTo>
                    <a:lnTo>
                      <a:pt x="6242" y="2828"/>
                    </a:lnTo>
                    <a:close/>
                  </a:path>
                </a:pathLst>
              </a:custGeom>
              <a:solidFill>
                <a:srgbClr val="ED745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2" name="store_313777"/>
              <p:cNvSpPr/>
              <p:nvPr/>
            </p:nvSpPr>
            <p:spPr>
              <a:xfrm>
                <a:off x="9724906" y="1775357"/>
                <a:ext cx="264789" cy="196121"/>
              </a:xfrm>
              <a:custGeom>
                <a:avLst/>
                <a:gdLst>
                  <a:gd name="T0" fmla="*/ 0 w 6827"/>
                  <a:gd name="T1" fmla="*/ 0 h 6827"/>
                  <a:gd name="T2" fmla="*/ 0 w 6827"/>
                  <a:gd name="T3" fmla="*/ 2828 h 6827"/>
                  <a:gd name="T4" fmla="*/ 0 w 6827"/>
                  <a:gd name="T5" fmla="*/ 6827 h 6827"/>
                  <a:gd name="T6" fmla="*/ 6827 w 6827"/>
                  <a:gd name="T7" fmla="*/ 6827 h 6827"/>
                  <a:gd name="T8" fmla="*/ 6827 w 6827"/>
                  <a:gd name="T9" fmla="*/ 2828 h 6827"/>
                  <a:gd name="T10" fmla="*/ 6827 w 6827"/>
                  <a:gd name="T11" fmla="*/ 0 h 6827"/>
                  <a:gd name="T12" fmla="*/ 0 w 6827"/>
                  <a:gd name="T13" fmla="*/ 0 h 6827"/>
                  <a:gd name="T14" fmla="*/ 3706 w 6827"/>
                  <a:gd name="T15" fmla="*/ 585 h 6827"/>
                  <a:gd name="T16" fmla="*/ 4681 w 6827"/>
                  <a:gd name="T17" fmla="*/ 585 h 6827"/>
                  <a:gd name="T18" fmla="*/ 4681 w 6827"/>
                  <a:gd name="T19" fmla="*/ 2828 h 6827"/>
                  <a:gd name="T20" fmla="*/ 4194 w 6827"/>
                  <a:gd name="T21" fmla="*/ 3316 h 6827"/>
                  <a:gd name="T22" fmla="*/ 3706 w 6827"/>
                  <a:gd name="T23" fmla="*/ 2828 h 6827"/>
                  <a:gd name="T24" fmla="*/ 3706 w 6827"/>
                  <a:gd name="T25" fmla="*/ 585 h 6827"/>
                  <a:gd name="T26" fmla="*/ 2146 w 6827"/>
                  <a:gd name="T27" fmla="*/ 585 h 6827"/>
                  <a:gd name="T28" fmla="*/ 3121 w 6827"/>
                  <a:gd name="T29" fmla="*/ 585 h 6827"/>
                  <a:gd name="T30" fmla="*/ 3121 w 6827"/>
                  <a:gd name="T31" fmla="*/ 2828 h 6827"/>
                  <a:gd name="T32" fmla="*/ 2633 w 6827"/>
                  <a:gd name="T33" fmla="*/ 3316 h 6827"/>
                  <a:gd name="T34" fmla="*/ 2146 w 6827"/>
                  <a:gd name="T35" fmla="*/ 2828 h 6827"/>
                  <a:gd name="T36" fmla="*/ 2146 w 6827"/>
                  <a:gd name="T37" fmla="*/ 585 h 6827"/>
                  <a:gd name="T38" fmla="*/ 585 w 6827"/>
                  <a:gd name="T39" fmla="*/ 585 h 6827"/>
                  <a:gd name="T40" fmla="*/ 1560 w 6827"/>
                  <a:gd name="T41" fmla="*/ 585 h 6827"/>
                  <a:gd name="T42" fmla="*/ 1560 w 6827"/>
                  <a:gd name="T43" fmla="*/ 2828 h 6827"/>
                  <a:gd name="T44" fmla="*/ 1073 w 6827"/>
                  <a:gd name="T45" fmla="*/ 3316 h 6827"/>
                  <a:gd name="T46" fmla="*/ 585 w 6827"/>
                  <a:gd name="T47" fmla="*/ 2828 h 6827"/>
                  <a:gd name="T48" fmla="*/ 585 w 6827"/>
                  <a:gd name="T49" fmla="*/ 585 h 6827"/>
                  <a:gd name="T50" fmla="*/ 3706 w 6827"/>
                  <a:gd name="T51" fmla="*/ 6242 h 6827"/>
                  <a:gd name="T52" fmla="*/ 3121 w 6827"/>
                  <a:gd name="T53" fmla="*/ 6242 h 6827"/>
                  <a:gd name="T54" fmla="*/ 3121 w 6827"/>
                  <a:gd name="T55" fmla="*/ 5266 h 6827"/>
                  <a:gd name="T56" fmla="*/ 3706 w 6827"/>
                  <a:gd name="T57" fmla="*/ 5266 h 6827"/>
                  <a:gd name="T58" fmla="*/ 3706 w 6827"/>
                  <a:gd name="T59" fmla="*/ 6242 h 6827"/>
                  <a:gd name="T60" fmla="*/ 6242 w 6827"/>
                  <a:gd name="T61" fmla="*/ 6242 h 6827"/>
                  <a:gd name="T62" fmla="*/ 4291 w 6827"/>
                  <a:gd name="T63" fmla="*/ 6242 h 6827"/>
                  <a:gd name="T64" fmla="*/ 4291 w 6827"/>
                  <a:gd name="T65" fmla="*/ 4681 h 6827"/>
                  <a:gd name="T66" fmla="*/ 2536 w 6827"/>
                  <a:gd name="T67" fmla="*/ 4681 h 6827"/>
                  <a:gd name="T68" fmla="*/ 2536 w 6827"/>
                  <a:gd name="T69" fmla="*/ 6242 h 6827"/>
                  <a:gd name="T70" fmla="*/ 585 w 6827"/>
                  <a:gd name="T71" fmla="*/ 6242 h 6827"/>
                  <a:gd name="T72" fmla="*/ 585 w 6827"/>
                  <a:gd name="T73" fmla="*/ 3783 h 6827"/>
                  <a:gd name="T74" fmla="*/ 1073 w 6827"/>
                  <a:gd name="T75" fmla="*/ 3901 h 6827"/>
                  <a:gd name="T76" fmla="*/ 1853 w 6827"/>
                  <a:gd name="T77" fmla="*/ 3563 h 6827"/>
                  <a:gd name="T78" fmla="*/ 2633 w 6827"/>
                  <a:gd name="T79" fmla="*/ 3901 h 6827"/>
                  <a:gd name="T80" fmla="*/ 3413 w 6827"/>
                  <a:gd name="T81" fmla="*/ 3563 h 6827"/>
                  <a:gd name="T82" fmla="*/ 4194 w 6827"/>
                  <a:gd name="T83" fmla="*/ 3901 h 6827"/>
                  <a:gd name="T84" fmla="*/ 4974 w 6827"/>
                  <a:gd name="T85" fmla="*/ 3563 h 6827"/>
                  <a:gd name="T86" fmla="*/ 5754 w 6827"/>
                  <a:gd name="T87" fmla="*/ 3901 h 6827"/>
                  <a:gd name="T88" fmla="*/ 6241 w 6827"/>
                  <a:gd name="T89" fmla="*/ 3783 h 6827"/>
                  <a:gd name="T90" fmla="*/ 6241 w 6827"/>
                  <a:gd name="T91" fmla="*/ 6242 h 6827"/>
                  <a:gd name="T92" fmla="*/ 6242 w 6827"/>
                  <a:gd name="T93" fmla="*/ 6242 h 6827"/>
                  <a:gd name="T94" fmla="*/ 6242 w 6827"/>
                  <a:gd name="T95" fmla="*/ 2828 h 6827"/>
                  <a:gd name="T96" fmla="*/ 5754 w 6827"/>
                  <a:gd name="T97" fmla="*/ 3316 h 6827"/>
                  <a:gd name="T98" fmla="*/ 5266 w 6827"/>
                  <a:gd name="T99" fmla="*/ 2828 h 6827"/>
                  <a:gd name="T100" fmla="*/ 5266 w 6827"/>
                  <a:gd name="T101" fmla="*/ 585 h 6827"/>
                  <a:gd name="T102" fmla="*/ 6242 w 6827"/>
                  <a:gd name="T103" fmla="*/ 585 h 6827"/>
                  <a:gd name="T104" fmla="*/ 6242 w 6827"/>
                  <a:gd name="T105" fmla="*/ 282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27" h="6827">
                    <a:moveTo>
                      <a:pt x="0" y="0"/>
                    </a:moveTo>
                    <a:lnTo>
                      <a:pt x="0" y="2828"/>
                    </a:lnTo>
                    <a:lnTo>
                      <a:pt x="0" y="6827"/>
                    </a:lnTo>
                    <a:lnTo>
                      <a:pt x="6827" y="6827"/>
                    </a:lnTo>
                    <a:lnTo>
                      <a:pt x="6827" y="2828"/>
                    </a:lnTo>
                    <a:lnTo>
                      <a:pt x="6827" y="0"/>
                    </a:lnTo>
                    <a:lnTo>
                      <a:pt x="0" y="0"/>
                    </a:lnTo>
                    <a:close/>
                    <a:moveTo>
                      <a:pt x="3706" y="585"/>
                    </a:moveTo>
                    <a:lnTo>
                      <a:pt x="4681" y="585"/>
                    </a:lnTo>
                    <a:lnTo>
                      <a:pt x="4681" y="2828"/>
                    </a:lnTo>
                    <a:cubicBezTo>
                      <a:pt x="4681" y="3097"/>
                      <a:pt x="4462" y="3316"/>
                      <a:pt x="4194" y="3316"/>
                    </a:cubicBezTo>
                    <a:cubicBezTo>
                      <a:pt x="3925" y="3316"/>
                      <a:pt x="3706" y="3097"/>
                      <a:pt x="3706" y="2828"/>
                    </a:cubicBezTo>
                    <a:lnTo>
                      <a:pt x="3706" y="585"/>
                    </a:lnTo>
                    <a:close/>
                    <a:moveTo>
                      <a:pt x="2146" y="585"/>
                    </a:moveTo>
                    <a:lnTo>
                      <a:pt x="3121" y="585"/>
                    </a:lnTo>
                    <a:lnTo>
                      <a:pt x="3121" y="2828"/>
                    </a:lnTo>
                    <a:cubicBezTo>
                      <a:pt x="3121" y="3097"/>
                      <a:pt x="2902" y="3316"/>
                      <a:pt x="2633" y="3316"/>
                    </a:cubicBezTo>
                    <a:cubicBezTo>
                      <a:pt x="2364" y="3316"/>
                      <a:pt x="2146" y="3097"/>
                      <a:pt x="2146" y="2828"/>
                    </a:cubicBezTo>
                    <a:lnTo>
                      <a:pt x="2146" y="585"/>
                    </a:lnTo>
                    <a:close/>
                    <a:moveTo>
                      <a:pt x="585" y="585"/>
                    </a:moveTo>
                    <a:lnTo>
                      <a:pt x="1560" y="585"/>
                    </a:lnTo>
                    <a:lnTo>
                      <a:pt x="1560" y="2828"/>
                    </a:lnTo>
                    <a:cubicBezTo>
                      <a:pt x="1560" y="3097"/>
                      <a:pt x="1342" y="3316"/>
                      <a:pt x="1073" y="3316"/>
                    </a:cubicBezTo>
                    <a:cubicBezTo>
                      <a:pt x="804" y="3316"/>
                      <a:pt x="585" y="3097"/>
                      <a:pt x="585" y="2828"/>
                    </a:cubicBezTo>
                    <a:lnTo>
                      <a:pt x="585" y="585"/>
                    </a:lnTo>
                    <a:close/>
                    <a:moveTo>
                      <a:pt x="3706" y="6242"/>
                    </a:moveTo>
                    <a:lnTo>
                      <a:pt x="3121" y="6242"/>
                    </a:lnTo>
                    <a:lnTo>
                      <a:pt x="3121" y="5266"/>
                    </a:lnTo>
                    <a:lnTo>
                      <a:pt x="3706" y="5266"/>
                    </a:lnTo>
                    <a:lnTo>
                      <a:pt x="3706" y="6242"/>
                    </a:lnTo>
                    <a:close/>
                    <a:moveTo>
                      <a:pt x="6242" y="6242"/>
                    </a:moveTo>
                    <a:lnTo>
                      <a:pt x="4291" y="6242"/>
                    </a:lnTo>
                    <a:lnTo>
                      <a:pt x="4291" y="4681"/>
                    </a:lnTo>
                    <a:lnTo>
                      <a:pt x="2536" y="4681"/>
                    </a:lnTo>
                    <a:lnTo>
                      <a:pt x="2536" y="6242"/>
                    </a:lnTo>
                    <a:lnTo>
                      <a:pt x="585" y="6242"/>
                    </a:lnTo>
                    <a:lnTo>
                      <a:pt x="585" y="3783"/>
                    </a:lnTo>
                    <a:cubicBezTo>
                      <a:pt x="732" y="3858"/>
                      <a:pt x="897" y="3901"/>
                      <a:pt x="1073" y="3901"/>
                    </a:cubicBezTo>
                    <a:cubicBezTo>
                      <a:pt x="1380" y="3901"/>
                      <a:pt x="1657" y="3771"/>
                      <a:pt x="1853" y="3563"/>
                    </a:cubicBezTo>
                    <a:cubicBezTo>
                      <a:pt x="2049" y="3771"/>
                      <a:pt x="2326" y="3901"/>
                      <a:pt x="2633" y="3901"/>
                    </a:cubicBezTo>
                    <a:cubicBezTo>
                      <a:pt x="2940" y="3901"/>
                      <a:pt x="3218" y="3771"/>
                      <a:pt x="3413" y="3563"/>
                    </a:cubicBezTo>
                    <a:cubicBezTo>
                      <a:pt x="3609" y="3771"/>
                      <a:pt x="3886" y="3901"/>
                      <a:pt x="4194" y="3901"/>
                    </a:cubicBezTo>
                    <a:cubicBezTo>
                      <a:pt x="4501" y="3901"/>
                      <a:pt x="4778" y="3771"/>
                      <a:pt x="4974" y="3563"/>
                    </a:cubicBezTo>
                    <a:cubicBezTo>
                      <a:pt x="5169" y="3771"/>
                      <a:pt x="5447" y="3901"/>
                      <a:pt x="5754" y="3901"/>
                    </a:cubicBezTo>
                    <a:cubicBezTo>
                      <a:pt x="5929" y="3901"/>
                      <a:pt x="6095" y="3858"/>
                      <a:pt x="6241" y="3783"/>
                    </a:cubicBezTo>
                    <a:lnTo>
                      <a:pt x="6241" y="6242"/>
                    </a:lnTo>
                    <a:lnTo>
                      <a:pt x="6242" y="6242"/>
                    </a:lnTo>
                    <a:close/>
                    <a:moveTo>
                      <a:pt x="6242" y="2828"/>
                    </a:moveTo>
                    <a:cubicBezTo>
                      <a:pt x="6242" y="3097"/>
                      <a:pt x="6023" y="3316"/>
                      <a:pt x="5754" y="3316"/>
                    </a:cubicBezTo>
                    <a:cubicBezTo>
                      <a:pt x="5485" y="3316"/>
                      <a:pt x="5266" y="3097"/>
                      <a:pt x="5266" y="2828"/>
                    </a:cubicBezTo>
                    <a:lnTo>
                      <a:pt x="5266" y="585"/>
                    </a:lnTo>
                    <a:lnTo>
                      <a:pt x="6242" y="585"/>
                    </a:lnTo>
                    <a:lnTo>
                      <a:pt x="6242" y="2828"/>
                    </a:lnTo>
                    <a:close/>
                  </a:path>
                </a:pathLst>
              </a:custGeom>
              <a:solidFill>
                <a:srgbClr val="718E7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store_313777"/>
              <p:cNvSpPr/>
              <p:nvPr/>
            </p:nvSpPr>
            <p:spPr>
              <a:xfrm>
                <a:off x="10096068" y="1459480"/>
                <a:ext cx="264789" cy="196121"/>
              </a:xfrm>
              <a:custGeom>
                <a:avLst/>
                <a:gdLst>
                  <a:gd name="T0" fmla="*/ 0 w 6827"/>
                  <a:gd name="T1" fmla="*/ 0 h 6827"/>
                  <a:gd name="T2" fmla="*/ 0 w 6827"/>
                  <a:gd name="T3" fmla="*/ 2828 h 6827"/>
                  <a:gd name="T4" fmla="*/ 0 w 6827"/>
                  <a:gd name="T5" fmla="*/ 6827 h 6827"/>
                  <a:gd name="T6" fmla="*/ 6827 w 6827"/>
                  <a:gd name="T7" fmla="*/ 6827 h 6827"/>
                  <a:gd name="T8" fmla="*/ 6827 w 6827"/>
                  <a:gd name="T9" fmla="*/ 2828 h 6827"/>
                  <a:gd name="T10" fmla="*/ 6827 w 6827"/>
                  <a:gd name="T11" fmla="*/ 0 h 6827"/>
                  <a:gd name="T12" fmla="*/ 0 w 6827"/>
                  <a:gd name="T13" fmla="*/ 0 h 6827"/>
                  <a:gd name="T14" fmla="*/ 3706 w 6827"/>
                  <a:gd name="T15" fmla="*/ 585 h 6827"/>
                  <a:gd name="T16" fmla="*/ 4681 w 6827"/>
                  <a:gd name="T17" fmla="*/ 585 h 6827"/>
                  <a:gd name="T18" fmla="*/ 4681 w 6827"/>
                  <a:gd name="T19" fmla="*/ 2828 h 6827"/>
                  <a:gd name="T20" fmla="*/ 4194 w 6827"/>
                  <a:gd name="T21" fmla="*/ 3316 h 6827"/>
                  <a:gd name="T22" fmla="*/ 3706 w 6827"/>
                  <a:gd name="T23" fmla="*/ 2828 h 6827"/>
                  <a:gd name="T24" fmla="*/ 3706 w 6827"/>
                  <a:gd name="T25" fmla="*/ 585 h 6827"/>
                  <a:gd name="T26" fmla="*/ 2146 w 6827"/>
                  <a:gd name="T27" fmla="*/ 585 h 6827"/>
                  <a:gd name="T28" fmla="*/ 3121 w 6827"/>
                  <a:gd name="T29" fmla="*/ 585 h 6827"/>
                  <a:gd name="T30" fmla="*/ 3121 w 6827"/>
                  <a:gd name="T31" fmla="*/ 2828 h 6827"/>
                  <a:gd name="T32" fmla="*/ 2633 w 6827"/>
                  <a:gd name="T33" fmla="*/ 3316 h 6827"/>
                  <a:gd name="T34" fmla="*/ 2146 w 6827"/>
                  <a:gd name="T35" fmla="*/ 2828 h 6827"/>
                  <a:gd name="T36" fmla="*/ 2146 w 6827"/>
                  <a:gd name="T37" fmla="*/ 585 h 6827"/>
                  <a:gd name="T38" fmla="*/ 585 w 6827"/>
                  <a:gd name="T39" fmla="*/ 585 h 6827"/>
                  <a:gd name="T40" fmla="*/ 1560 w 6827"/>
                  <a:gd name="T41" fmla="*/ 585 h 6827"/>
                  <a:gd name="T42" fmla="*/ 1560 w 6827"/>
                  <a:gd name="T43" fmla="*/ 2828 h 6827"/>
                  <a:gd name="T44" fmla="*/ 1073 w 6827"/>
                  <a:gd name="T45" fmla="*/ 3316 h 6827"/>
                  <a:gd name="T46" fmla="*/ 585 w 6827"/>
                  <a:gd name="T47" fmla="*/ 2828 h 6827"/>
                  <a:gd name="T48" fmla="*/ 585 w 6827"/>
                  <a:gd name="T49" fmla="*/ 585 h 6827"/>
                  <a:gd name="T50" fmla="*/ 3706 w 6827"/>
                  <a:gd name="T51" fmla="*/ 6242 h 6827"/>
                  <a:gd name="T52" fmla="*/ 3121 w 6827"/>
                  <a:gd name="T53" fmla="*/ 6242 h 6827"/>
                  <a:gd name="T54" fmla="*/ 3121 w 6827"/>
                  <a:gd name="T55" fmla="*/ 5266 h 6827"/>
                  <a:gd name="T56" fmla="*/ 3706 w 6827"/>
                  <a:gd name="T57" fmla="*/ 5266 h 6827"/>
                  <a:gd name="T58" fmla="*/ 3706 w 6827"/>
                  <a:gd name="T59" fmla="*/ 6242 h 6827"/>
                  <a:gd name="T60" fmla="*/ 6242 w 6827"/>
                  <a:gd name="T61" fmla="*/ 6242 h 6827"/>
                  <a:gd name="T62" fmla="*/ 4291 w 6827"/>
                  <a:gd name="T63" fmla="*/ 6242 h 6827"/>
                  <a:gd name="T64" fmla="*/ 4291 w 6827"/>
                  <a:gd name="T65" fmla="*/ 4681 h 6827"/>
                  <a:gd name="T66" fmla="*/ 2536 w 6827"/>
                  <a:gd name="T67" fmla="*/ 4681 h 6827"/>
                  <a:gd name="T68" fmla="*/ 2536 w 6827"/>
                  <a:gd name="T69" fmla="*/ 6242 h 6827"/>
                  <a:gd name="T70" fmla="*/ 585 w 6827"/>
                  <a:gd name="T71" fmla="*/ 6242 h 6827"/>
                  <a:gd name="T72" fmla="*/ 585 w 6827"/>
                  <a:gd name="T73" fmla="*/ 3783 h 6827"/>
                  <a:gd name="T74" fmla="*/ 1073 w 6827"/>
                  <a:gd name="T75" fmla="*/ 3901 h 6827"/>
                  <a:gd name="T76" fmla="*/ 1853 w 6827"/>
                  <a:gd name="T77" fmla="*/ 3563 h 6827"/>
                  <a:gd name="T78" fmla="*/ 2633 w 6827"/>
                  <a:gd name="T79" fmla="*/ 3901 h 6827"/>
                  <a:gd name="T80" fmla="*/ 3413 w 6827"/>
                  <a:gd name="T81" fmla="*/ 3563 h 6827"/>
                  <a:gd name="T82" fmla="*/ 4194 w 6827"/>
                  <a:gd name="T83" fmla="*/ 3901 h 6827"/>
                  <a:gd name="T84" fmla="*/ 4974 w 6827"/>
                  <a:gd name="T85" fmla="*/ 3563 h 6827"/>
                  <a:gd name="T86" fmla="*/ 5754 w 6827"/>
                  <a:gd name="T87" fmla="*/ 3901 h 6827"/>
                  <a:gd name="T88" fmla="*/ 6241 w 6827"/>
                  <a:gd name="T89" fmla="*/ 3783 h 6827"/>
                  <a:gd name="T90" fmla="*/ 6241 w 6827"/>
                  <a:gd name="T91" fmla="*/ 6242 h 6827"/>
                  <a:gd name="T92" fmla="*/ 6242 w 6827"/>
                  <a:gd name="T93" fmla="*/ 6242 h 6827"/>
                  <a:gd name="T94" fmla="*/ 6242 w 6827"/>
                  <a:gd name="T95" fmla="*/ 2828 h 6827"/>
                  <a:gd name="T96" fmla="*/ 5754 w 6827"/>
                  <a:gd name="T97" fmla="*/ 3316 h 6827"/>
                  <a:gd name="T98" fmla="*/ 5266 w 6827"/>
                  <a:gd name="T99" fmla="*/ 2828 h 6827"/>
                  <a:gd name="T100" fmla="*/ 5266 w 6827"/>
                  <a:gd name="T101" fmla="*/ 585 h 6827"/>
                  <a:gd name="T102" fmla="*/ 6242 w 6827"/>
                  <a:gd name="T103" fmla="*/ 585 h 6827"/>
                  <a:gd name="T104" fmla="*/ 6242 w 6827"/>
                  <a:gd name="T105" fmla="*/ 282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27" h="6827">
                    <a:moveTo>
                      <a:pt x="0" y="0"/>
                    </a:moveTo>
                    <a:lnTo>
                      <a:pt x="0" y="2828"/>
                    </a:lnTo>
                    <a:lnTo>
                      <a:pt x="0" y="6827"/>
                    </a:lnTo>
                    <a:lnTo>
                      <a:pt x="6827" y="6827"/>
                    </a:lnTo>
                    <a:lnTo>
                      <a:pt x="6827" y="2828"/>
                    </a:lnTo>
                    <a:lnTo>
                      <a:pt x="6827" y="0"/>
                    </a:lnTo>
                    <a:lnTo>
                      <a:pt x="0" y="0"/>
                    </a:lnTo>
                    <a:close/>
                    <a:moveTo>
                      <a:pt x="3706" y="585"/>
                    </a:moveTo>
                    <a:lnTo>
                      <a:pt x="4681" y="585"/>
                    </a:lnTo>
                    <a:lnTo>
                      <a:pt x="4681" y="2828"/>
                    </a:lnTo>
                    <a:cubicBezTo>
                      <a:pt x="4681" y="3097"/>
                      <a:pt x="4462" y="3316"/>
                      <a:pt x="4194" y="3316"/>
                    </a:cubicBezTo>
                    <a:cubicBezTo>
                      <a:pt x="3925" y="3316"/>
                      <a:pt x="3706" y="3097"/>
                      <a:pt x="3706" y="2828"/>
                    </a:cubicBezTo>
                    <a:lnTo>
                      <a:pt x="3706" y="585"/>
                    </a:lnTo>
                    <a:close/>
                    <a:moveTo>
                      <a:pt x="2146" y="585"/>
                    </a:moveTo>
                    <a:lnTo>
                      <a:pt x="3121" y="585"/>
                    </a:lnTo>
                    <a:lnTo>
                      <a:pt x="3121" y="2828"/>
                    </a:lnTo>
                    <a:cubicBezTo>
                      <a:pt x="3121" y="3097"/>
                      <a:pt x="2902" y="3316"/>
                      <a:pt x="2633" y="3316"/>
                    </a:cubicBezTo>
                    <a:cubicBezTo>
                      <a:pt x="2364" y="3316"/>
                      <a:pt x="2146" y="3097"/>
                      <a:pt x="2146" y="2828"/>
                    </a:cubicBezTo>
                    <a:lnTo>
                      <a:pt x="2146" y="585"/>
                    </a:lnTo>
                    <a:close/>
                    <a:moveTo>
                      <a:pt x="585" y="585"/>
                    </a:moveTo>
                    <a:lnTo>
                      <a:pt x="1560" y="585"/>
                    </a:lnTo>
                    <a:lnTo>
                      <a:pt x="1560" y="2828"/>
                    </a:lnTo>
                    <a:cubicBezTo>
                      <a:pt x="1560" y="3097"/>
                      <a:pt x="1342" y="3316"/>
                      <a:pt x="1073" y="3316"/>
                    </a:cubicBezTo>
                    <a:cubicBezTo>
                      <a:pt x="804" y="3316"/>
                      <a:pt x="585" y="3097"/>
                      <a:pt x="585" y="2828"/>
                    </a:cubicBezTo>
                    <a:lnTo>
                      <a:pt x="585" y="585"/>
                    </a:lnTo>
                    <a:close/>
                    <a:moveTo>
                      <a:pt x="3706" y="6242"/>
                    </a:moveTo>
                    <a:lnTo>
                      <a:pt x="3121" y="6242"/>
                    </a:lnTo>
                    <a:lnTo>
                      <a:pt x="3121" y="5266"/>
                    </a:lnTo>
                    <a:lnTo>
                      <a:pt x="3706" y="5266"/>
                    </a:lnTo>
                    <a:lnTo>
                      <a:pt x="3706" y="6242"/>
                    </a:lnTo>
                    <a:close/>
                    <a:moveTo>
                      <a:pt x="6242" y="6242"/>
                    </a:moveTo>
                    <a:lnTo>
                      <a:pt x="4291" y="6242"/>
                    </a:lnTo>
                    <a:lnTo>
                      <a:pt x="4291" y="4681"/>
                    </a:lnTo>
                    <a:lnTo>
                      <a:pt x="2536" y="4681"/>
                    </a:lnTo>
                    <a:lnTo>
                      <a:pt x="2536" y="6242"/>
                    </a:lnTo>
                    <a:lnTo>
                      <a:pt x="585" y="6242"/>
                    </a:lnTo>
                    <a:lnTo>
                      <a:pt x="585" y="3783"/>
                    </a:lnTo>
                    <a:cubicBezTo>
                      <a:pt x="732" y="3858"/>
                      <a:pt x="897" y="3901"/>
                      <a:pt x="1073" y="3901"/>
                    </a:cubicBezTo>
                    <a:cubicBezTo>
                      <a:pt x="1380" y="3901"/>
                      <a:pt x="1657" y="3771"/>
                      <a:pt x="1853" y="3563"/>
                    </a:cubicBezTo>
                    <a:cubicBezTo>
                      <a:pt x="2049" y="3771"/>
                      <a:pt x="2326" y="3901"/>
                      <a:pt x="2633" y="3901"/>
                    </a:cubicBezTo>
                    <a:cubicBezTo>
                      <a:pt x="2940" y="3901"/>
                      <a:pt x="3218" y="3771"/>
                      <a:pt x="3413" y="3563"/>
                    </a:cubicBezTo>
                    <a:cubicBezTo>
                      <a:pt x="3609" y="3771"/>
                      <a:pt x="3886" y="3901"/>
                      <a:pt x="4194" y="3901"/>
                    </a:cubicBezTo>
                    <a:cubicBezTo>
                      <a:pt x="4501" y="3901"/>
                      <a:pt x="4778" y="3771"/>
                      <a:pt x="4974" y="3563"/>
                    </a:cubicBezTo>
                    <a:cubicBezTo>
                      <a:pt x="5169" y="3771"/>
                      <a:pt x="5447" y="3901"/>
                      <a:pt x="5754" y="3901"/>
                    </a:cubicBezTo>
                    <a:cubicBezTo>
                      <a:pt x="5929" y="3901"/>
                      <a:pt x="6095" y="3858"/>
                      <a:pt x="6241" y="3783"/>
                    </a:cubicBezTo>
                    <a:lnTo>
                      <a:pt x="6241" y="6242"/>
                    </a:lnTo>
                    <a:lnTo>
                      <a:pt x="6242" y="6242"/>
                    </a:lnTo>
                    <a:close/>
                    <a:moveTo>
                      <a:pt x="6242" y="2828"/>
                    </a:moveTo>
                    <a:cubicBezTo>
                      <a:pt x="6242" y="3097"/>
                      <a:pt x="6023" y="3316"/>
                      <a:pt x="5754" y="3316"/>
                    </a:cubicBezTo>
                    <a:cubicBezTo>
                      <a:pt x="5485" y="3316"/>
                      <a:pt x="5266" y="3097"/>
                      <a:pt x="5266" y="2828"/>
                    </a:cubicBezTo>
                    <a:lnTo>
                      <a:pt x="5266" y="585"/>
                    </a:lnTo>
                    <a:lnTo>
                      <a:pt x="6242" y="585"/>
                    </a:lnTo>
                    <a:lnTo>
                      <a:pt x="6242" y="2828"/>
                    </a:lnTo>
                    <a:close/>
                  </a:path>
                </a:pathLst>
              </a:custGeom>
              <a:solidFill>
                <a:srgbClr val="FFFF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4" name="store_313777"/>
              <p:cNvSpPr/>
              <p:nvPr/>
            </p:nvSpPr>
            <p:spPr>
              <a:xfrm>
                <a:off x="10096068" y="1775357"/>
                <a:ext cx="264789" cy="196121"/>
              </a:xfrm>
              <a:custGeom>
                <a:avLst/>
                <a:gdLst>
                  <a:gd name="T0" fmla="*/ 0 w 6827"/>
                  <a:gd name="T1" fmla="*/ 0 h 6827"/>
                  <a:gd name="T2" fmla="*/ 0 w 6827"/>
                  <a:gd name="T3" fmla="*/ 2828 h 6827"/>
                  <a:gd name="T4" fmla="*/ 0 w 6827"/>
                  <a:gd name="T5" fmla="*/ 6827 h 6827"/>
                  <a:gd name="T6" fmla="*/ 6827 w 6827"/>
                  <a:gd name="T7" fmla="*/ 6827 h 6827"/>
                  <a:gd name="T8" fmla="*/ 6827 w 6827"/>
                  <a:gd name="T9" fmla="*/ 2828 h 6827"/>
                  <a:gd name="T10" fmla="*/ 6827 w 6827"/>
                  <a:gd name="T11" fmla="*/ 0 h 6827"/>
                  <a:gd name="T12" fmla="*/ 0 w 6827"/>
                  <a:gd name="T13" fmla="*/ 0 h 6827"/>
                  <a:gd name="T14" fmla="*/ 3706 w 6827"/>
                  <a:gd name="T15" fmla="*/ 585 h 6827"/>
                  <a:gd name="T16" fmla="*/ 4681 w 6827"/>
                  <a:gd name="T17" fmla="*/ 585 h 6827"/>
                  <a:gd name="T18" fmla="*/ 4681 w 6827"/>
                  <a:gd name="T19" fmla="*/ 2828 h 6827"/>
                  <a:gd name="T20" fmla="*/ 4194 w 6827"/>
                  <a:gd name="T21" fmla="*/ 3316 h 6827"/>
                  <a:gd name="T22" fmla="*/ 3706 w 6827"/>
                  <a:gd name="T23" fmla="*/ 2828 h 6827"/>
                  <a:gd name="T24" fmla="*/ 3706 w 6827"/>
                  <a:gd name="T25" fmla="*/ 585 h 6827"/>
                  <a:gd name="T26" fmla="*/ 2146 w 6827"/>
                  <a:gd name="T27" fmla="*/ 585 h 6827"/>
                  <a:gd name="T28" fmla="*/ 3121 w 6827"/>
                  <a:gd name="T29" fmla="*/ 585 h 6827"/>
                  <a:gd name="T30" fmla="*/ 3121 w 6827"/>
                  <a:gd name="T31" fmla="*/ 2828 h 6827"/>
                  <a:gd name="T32" fmla="*/ 2633 w 6827"/>
                  <a:gd name="T33" fmla="*/ 3316 h 6827"/>
                  <a:gd name="T34" fmla="*/ 2146 w 6827"/>
                  <a:gd name="T35" fmla="*/ 2828 h 6827"/>
                  <a:gd name="T36" fmla="*/ 2146 w 6827"/>
                  <a:gd name="T37" fmla="*/ 585 h 6827"/>
                  <a:gd name="T38" fmla="*/ 585 w 6827"/>
                  <a:gd name="T39" fmla="*/ 585 h 6827"/>
                  <a:gd name="T40" fmla="*/ 1560 w 6827"/>
                  <a:gd name="T41" fmla="*/ 585 h 6827"/>
                  <a:gd name="T42" fmla="*/ 1560 w 6827"/>
                  <a:gd name="T43" fmla="*/ 2828 h 6827"/>
                  <a:gd name="T44" fmla="*/ 1073 w 6827"/>
                  <a:gd name="T45" fmla="*/ 3316 h 6827"/>
                  <a:gd name="T46" fmla="*/ 585 w 6827"/>
                  <a:gd name="T47" fmla="*/ 2828 h 6827"/>
                  <a:gd name="T48" fmla="*/ 585 w 6827"/>
                  <a:gd name="T49" fmla="*/ 585 h 6827"/>
                  <a:gd name="T50" fmla="*/ 3706 w 6827"/>
                  <a:gd name="T51" fmla="*/ 6242 h 6827"/>
                  <a:gd name="T52" fmla="*/ 3121 w 6827"/>
                  <a:gd name="T53" fmla="*/ 6242 h 6827"/>
                  <a:gd name="T54" fmla="*/ 3121 w 6827"/>
                  <a:gd name="T55" fmla="*/ 5266 h 6827"/>
                  <a:gd name="T56" fmla="*/ 3706 w 6827"/>
                  <a:gd name="T57" fmla="*/ 5266 h 6827"/>
                  <a:gd name="T58" fmla="*/ 3706 w 6827"/>
                  <a:gd name="T59" fmla="*/ 6242 h 6827"/>
                  <a:gd name="T60" fmla="*/ 6242 w 6827"/>
                  <a:gd name="T61" fmla="*/ 6242 h 6827"/>
                  <a:gd name="T62" fmla="*/ 4291 w 6827"/>
                  <a:gd name="T63" fmla="*/ 6242 h 6827"/>
                  <a:gd name="T64" fmla="*/ 4291 w 6827"/>
                  <a:gd name="T65" fmla="*/ 4681 h 6827"/>
                  <a:gd name="T66" fmla="*/ 2536 w 6827"/>
                  <a:gd name="T67" fmla="*/ 4681 h 6827"/>
                  <a:gd name="T68" fmla="*/ 2536 w 6827"/>
                  <a:gd name="T69" fmla="*/ 6242 h 6827"/>
                  <a:gd name="T70" fmla="*/ 585 w 6827"/>
                  <a:gd name="T71" fmla="*/ 6242 h 6827"/>
                  <a:gd name="T72" fmla="*/ 585 w 6827"/>
                  <a:gd name="T73" fmla="*/ 3783 h 6827"/>
                  <a:gd name="T74" fmla="*/ 1073 w 6827"/>
                  <a:gd name="T75" fmla="*/ 3901 h 6827"/>
                  <a:gd name="T76" fmla="*/ 1853 w 6827"/>
                  <a:gd name="T77" fmla="*/ 3563 h 6827"/>
                  <a:gd name="T78" fmla="*/ 2633 w 6827"/>
                  <a:gd name="T79" fmla="*/ 3901 h 6827"/>
                  <a:gd name="T80" fmla="*/ 3413 w 6827"/>
                  <a:gd name="T81" fmla="*/ 3563 h 6827"/>
                  <a:gd name="T82" fmla="*/ 4194 w 6827"/>
                  <a:gd name="T83" fmla="*/ 3901 h 6827"/>
                  <a:gd name="T84" fmla="*/ 4974 w 6827"/>
                  <a:gd name="T85" fmla="*/ 3563 h 6827"/>
                  <a:gd name="T86" fmla="*/ 5754 w 6827"/>
                  <a:gd name="T87" fmla="*/ 3901 h 6827"/>
                  <a:gd name="T88" fmla="*/ 6241 w 6827"/>
                  <a:gd name="T89" fmla="*/ 3783 h 6827"/>
                  <a:gd name="T90" fmla="*/ 6241 w 6827"/>
                  <a:gd name="T91" fmla="*/ 6242 h 6827"/>
                  <a:gd name="T92" fmla="*/ 6242 w 6827"/>
                  <a:gd name="T93" fmla="*/ 6242 h 6827"/>
                  <a:gd name="T94" fmla="*/ 6242 w 6827"/>
                  <a:gd name="T95" fmla="*/ 2828 h 6827"/>
                  <a:gd name="T96" fmla="*/ 5754 w 6827"/>
                  <a:gd name="T97" fmla="*/ 3316 h 6827"/>
                  <a:gd name="T98" fmla="*/ 5266 w 6827"/>
                  <a:gd name="T99" fmla="*/ 2828 h 6827"/>
                  <a:gd name="T100" fmla="*/ 5266 w 6827"/>
                  <a:gd name="T101" fmla="*/ 585 h 6827"/>
                  <a:gd name="T102" fmla="*/ 6242 w 6827"/>
                  <a:gd name="T103" fmla="*/ 585 h 6827"/>
                  <a:gd name="T104" fmla="*/ 6242 w 6827"/>
                  <a:gd name="T105" fmla="*/ 282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827" h="6827">
                    <a:moveTo>
                      <a:pt x="0" y="0"/>
                    </a:moveTo>
                    <a:lnTo>
                      <a:pt x="0" y="2828"/>
                    </a:lnTo>
                    <a:lnTo>
                      <a:pt x="0" y="6827"/>
                    </a:lnTo>
                    <a:lnTo>
                      <a:pt x="6827" y="6827"/>
                    </a:lnTo>
                    <a:lnTo>
                      <a:pt x="6827" y="2828"/>
                    </a:lnTo>
                    <a:lnTo>
                      <a:pt x="6827" y="0"/>
                    </a:lnTo>
                    <a:lnTo>
                      <a:pt x="0" y="0"/>
                    </a:lnTo>
                    <a:close/>
                    <a:moveTo>
                      <a:pt x="3706" y="585"/>
                    </a:moveTo>
                    <a:lnTo>
                      <a:pt x="4681" y="585"/>
                    </a:lnTo>
                    <a:lnTo>
                      <a:pt x="4681" y="2828"/>
                    </a:lnTo>
                    <a:cubicBezTo>
                      <a:pt x="4681" y="3097"/>
                      <a:pt x="4462" y="3316"/>
                      <a:pt x="4194" y="3316"/>
                    </a:cubicBezTo>
                    <a:cubicBezTo>
                      <a:pt x="3925" y="3316"/>
                      <a:pt x="3706" y="3097"/>
                      <a:pt x="3706" y="2828"/>
                    </a:cubicBezTo>
                    <a:lnTo>
                      <a:pt x="3706" y="585"/>
                    </a:lnTo>
                    <a:close/>
                    <a:moveTo>
                      <a:pt x="2146" y="585"/>
                    </a:moveTo>
                    <a:lnTo>
                      <a:pt x="3121" y="585"/>
                    </a:lnTo>
                    <a:lnTo>
                      <a:pt x="3121" y="2828"/>
                    </a:lnTo>
                    <a:cubicBezTo>
                      <a:pt x="3121" y="3097"/>
                      <a:pt x="2902" y="3316"/>
                      <a:pt x="2633" y="3316"/>
                    </a:cubicBezTo>
                    <a:cubicBezTo>
                      <a:pt x="2364" y="3316"/>
                      <a:pt x="2146" y="3097"/>
                      <a:pt x="2146" y="2828"/>
                    </a:cubicBezTo>
                    <a:lnTo>
                      <a:pt x="2146" y="585"/>
                    </a:lnTo>
                    <a:close/>
                    <a:moveTo>
                      <a:pt x="585" y="585"/>
                    </a:moveTo>
                    <a:lnTo>
                      <a:pt x="1560" y="585"/>
                    </a:lnTo>
                    <a:lnTo>
                      <a:pt x="1560" y="2828"/>
                    </a:lnTo>
                    <a:cubicBezTo>
                      <a:pt x="1560" y="3097"/>
                      <a:pt x="1342" y="3316"/>
                      <a:pt x="1073" y="3316"/>
                    </a:cubicBezTo>
                    <a:cubicBezTo>
                      <a:pt x="804" y="3316"/>
                      <a:pt x="585" y="3097"/>
                      <a:pt x="585" y="2828"/>
                    </a:cubicBezTo>
                    <a:lnTo>
                      <a:pt x="585" y="585"/>
                    </a:lnTo>
                    <a:close/>
                    <a:moveTo>
                      <a:pt x="3706" y="6242"/>
                    </a:moveTo>
                    <a:lnTo>
                      <a:pt x="3121" y="6242"/>
                    </a:lnTo>
                    <a:lnTo>
                      <a:pt x="3121" y="5266"/>
                    </a:lnTo>
                    <a:lnTo>
                      <a:pt x="3706" y="5266"/>
                    </a:lnTo>
                    <a:lnTo>
                      <a:pt x="3706" y="6242"/>
                    </a:lnTo>
                    <a:close/>
                    <a:moveTo>
                      <a:pt x="6242" y="6242"/>
                    </a:moveTo>
                    <a:lnTo>
                      <a:pt x="4291" y="6242"/>
                    </a:lnTo>
                    <a:lnTo>
                      <a:pt x="4291" y="4681"/>
                    </a:lnTo>
                    <a:lnTo>
                      <a:pt x="2536" y="4681"/>
                    </a:lnTo>
                    <a:lnTo>
                      <a:pt x="2536" y="6242"/>
                    </a:lnTo>
                    <a:lnTo>
                      <a:pt x="585" y="6242"/>
                    </a:lnTo>
                    <a:lnTo>
                      <a:pt x="585" y="3783"/>
                    </a:lnTo>
                    <a:cubicBezTo>
                      <a:pt x="732" y="3858"/>
                      <a:pt x="897" y="3901"/>
                      <a:pt x="1073" y="3901"/>
                    </a:cubicBezTo>
                    <a:cubicBezTo>
                      <a:pt x="1380" y="3901"/>
                      <a:pt x="1657" y="3771"/>
                      <a:pt x="1853" y="3563"/>
                    </a:cubicBezTo>
                    <a:cubicBezTo>
                      <a:pt x="2049" y="3771"/>
                      <a:pt x="2326" y="3901"/>
                      <a:pt x="2633" y="3901"/>
                    </a:cubicBezTo>
                    <a:cubicBezTo>
                      <a:pt x="2940" y="3901"/>
                      <a:pt x="3218" y="3771"/>
                      <a:pt x="3413" y="3563"/>
                    </a:cubicBezTo>
                    <a:cubicBezTo>
                      <a:pt x="3609" y="3771"/>
                      <a:pt x="3886" y="3901"/>
                      <a:pt x="4194" y="3901"/>
                    </a:cubicBezTo>
                    <a:cubicBezTo>
                      <a:pt x="4501" y="3901"/>
                      <a:pt x="4778" y="3771"/>
                      <a:pt x="4974" y="3563"/>
                    </a:cubicBezTo>
                    <a:cubicBezTo>
                      <a:pt x="5169" y="3771"/>
                      <a:pt x="5447" y="3901"/>
                      <a:pt x="5754" y="3901"/>
                    </a:cubicBezTo>
                    <a:cubicBezTo>
                      <a:pt x="5929" y="3901"/>
                      <a:pt x="6095" y="3858"/>
                      <a:pt x="6241" y="3783"/>
                    </a:cubicBezTo>
                    <a:lnTo>
                      <a:pt x="6241" y="6242"/>
                    </a:lnTo>
                    <a:lnTo>
                      <a:pt x="6242" y="6242"/>
                    </a:lnTo>
                    <a:close/>
                    <a:moveTo>
                      <a:pt x="6242" y="2828"/>
                    </a:moveTo>
                    <a:cubicBezTo>
                      <a:pt x="6242" y="3097"/>
                      <a:pt x="6023" y="3316"/>
                      <a:pt x="5754" y="3316"/>
                    </a:cubicBezTo>
                    <a:cubicBezTo>
                      <a:pt x="5485" y="3316"/>
                      <a:pt x="5266" y="3097"/>
                      <a:pt x="5266" y="2828"/>
                    </a:cubicBezTo>
                    <a:lnTo>
                      <a:pt x="5266" y="585"/>
                    </a:lnTo>
                    <a:lnTo>
                      <a:pt x="6242" y="585"/>
                    </a:lnTo>
                    <a:lnTo>
                      <a:pt x="6242" y="2828"/>
                    </a:lnTo>
                    <a:close/>
                  </a:path>
                </a:pathLst>
              </a:custGeom>
              <a:solidFill>
                <a:srgbClr val="79C2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cxnSp>
          <p:nvCxnSpPr>
            <p:cNvPr id="16" name="直接箭头连接符 15"/>
            <p:cNvCxnSpPr/>
            <p:nvPr/>
          </p:nvCxnSpPr>
          <p:spPr>
            <a:xfrm>
              <a:off x="8400000" y="2925000"/>
              <a:ext cx="2016000" cy="1080000"/>
            </a:xfrm>
            <a:prstGeom prst="straightConnector1">
              <a:avLst/>
            </a:prstGeom>
            <a:noFill/>
            <a:ln w="9525" cap="flat" cmpd="sng" algn="ctr">
              <a:solidFill>
                <a:srgbClr val="329DD1">
                  <a:lumMod val="60000"/>
                  <a:lumOff val="40000"/>
                </a:srgbClr>
              </a:solidFill>
              <a:prstDash val="dash"/>
              <a:tailEnd type="triangle"/>
            </a:ln>
            <a:effectLst/>
          </p:spPr>
        </p:cxnSp>
        <p:sp>
          <p:nvSpPr>
            <p:cNvPr id="17" name="矩形: 圆角 16"/>
            <p:cNvSpPr/>
            <p:nvPr/>
          </p:nvSpPr>
          <p:spPr>
            <a:xfrm>
              <a:off x="6708001" y="1917000"/>
              <a:ext cx="4752000" cy="3024000"/>
            </a:xfrm>
            <a:prstGeom prst="roundRect">
              <a:avLst>
                <a:gd name="adj" fmla="val 4088"/>
              </a:avLst>
            </a:prstGeom>
            <a:gradFill>
              <a:gsLst>
                <a:gs pos="100000">
                  <a:srgbClr val="329DD1">
                    <a:lumMod val="20000"/>
                    <a:lumOff val="80000"/>
                    <a:alpha val="10000"/>
                  </a:srgbClr>
                </a:gs>
                <a:gs pos="100000">
                  <a:srgbClr val="0E3259">
                    <a:lumMod val="75000"/>
                  </a:srgbClr>
                </a:gs>
              </a:gsLst>
              <a:lin ang="5400000" scaled="1"/>
            </a:gradFill>
            <a:ln w="25400" cap="flat" cmpd="sng" algn="ctr">
              <a:solidFill>
                <a:srgbClr val="0F9DA6">
                  <a:lumMod val="60000"/>
                  <a:lumOff val="40000"/>
                </a:srgbClr>
              </a:solidFill>
              <a:prstDash val="solid"/>
            </a:ln>
            <a:effectLst>
              <a:outerShdw blurRad="787400" dist="660400" dir="5400000" sx="87000" sy="87000" algn="t" rotWithShape="0">
                <a:srgbClr val="329DD1">
                  <a:alpha val="4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7176000" y="4725000"/>
              <a:ext cx="2304000" cy="416032"/>
              <a:chOff x="2823355" y="3877391"/>
              <a:chExt cx="1927492" cy="416032"/>
            </a:xfrm>
          </p:grpSpPr>
          <p:sp>
            <p:nvSpPr>
              <p:cNvPr id="19" name="矩形: 圆角 18"/>
              <p:cNvSpPr/>
              <p:nvPr/>
            </p:nvSpPr>
            <p:spPr>
              <a:xfrm>
                <a:off x="2823355" y="3877391"/>
                <a:ext cx="1927492" cy="416032"/>
              </a:xfrm>
              <a:prstGeom prst="roundRect">
                <a:avLst/>
              </a:prstGeom>
              <a:solidFill>
                <a:srgbClr val="13406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0" name="Text1"/>
              <p:cNvSpPr txBox="1"/>
              <p:nvPr/>
            </p:nvSpPr>
            <p:spPr>
              <a:xfrm>
                <a:off x="2854840" y="3909692"/>
                <a:ext cx="1896007" cy="355279"/>
              </a:xfrm>
              <a:prstGeom prst="rect">
                <a:avLst/>
              </a:prstGeom>
              <a:gradFill>
                <a:gsLst>
                  <a:gs pos="100000">
                    <a:srgbClr val="0F9DA6">
                      <a:lumMod val="60000"/>
                      <a:lumOff val="40000"/>
                    </a:srgbClr>
                  </a:gs>
                  <a:gs pos="0">
                    <a:srgbClr val="329DD1">
                      <a:lumMod val="20000"/>
                      <a:lumOff val="80000"/>
                      <a:alpha val="10000"/>
                    </a:srgbClr>
                  </a:gs>
                  <a:gs pos="100000">
                    <a:srgbClr val="329DD1">
                      <a:lumMod val="20000"/>
                      <a:lumOff val="80000"/>
                      <a:alpha val="10000"/>
                    </a:srgbClr>
                  </a:gs>
                  <a:gs pos="100000">
                    <a:srgbClr val="0E3259">
                      <a:lumMod val="75000"/>
                    </a:srgbClr>
                  </a:gs>
                </a:gsLst>
                <a:lin ang="5400000" scaled="1"/>
              </a:gradFill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高密度一车多点</a:t>
                </a:r>
                <a:endParaRPr kumimoji="1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734546" y="4481868"/>
            <a:ext cx="10656000" cy="1358100"/>
            <a:chOff x="1128000" y="2565000"/>
            <a:chExt cx="10656000" cy="1862100"/>
          </a:xfrm>
        </p:grpSpPr>
        <p:sp>
          <p:nvSpPr>
            <p:cNvPr id="44" name="Bullet1"/>
            <p:cNvSpPr/>
            <p:nvPr/>
          </p:nvSpPr>
          <p:spPr>
            <a:xfrm>
              <a:off x="1128000" y="3054092"/>
              <a:ext cx="2669465" cy="1373008"/>
            </a:xfrm>
            <a:prstGeom prst="roundRect">
              <a:avLst>
                <a:gd name="adj" fmla="val 9413"/>
              </a:avLst>
            </a:prstGeom>
            <a:noFill/>
            <a:ln w="38100" cap="flat" cmpd="sng" algn="ctr">
              <a:solidFill>
                <a:srgbClr val="F9BE6A">
                  <a:lumMod val="75000"/>
                </a:srgbClr>
              </a:solidFill>
              <a:prstDash val="solid"/>
            </a:ln>
            <a:effectLst>
              <a:outerShdw blurRad="254000" dist="38100" dir="2160000" algn="tl" rotWithShape="0">
                <a:srgbClr val="2F2F2F">
                  <a:alpha val="10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准确率高达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99.99%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5" name="Bullet2"/>
            <p:cNvSpPr/>
            <p:nvPr/>
          </p:nvSpPr>
          <p:spPr>
            <a:xfrm>
              <a:off x="3930493" y="3054092"/>
              <a:ext cx="2525642" cy="1373008"/>
            </a:xfrm>
            <a:prstGeom prst="roundRect">
              <a:avLst>
                <a:gd name="adj" fmla="val 9413"/>
              </a:avLst>
            </a:prstGeom>
            <a:noFill/>
            <a:ln w="38100" cap="flat" cmpd="sng" algn="ctr">
              <a:solidFill>
                <a:srgbClr val="F9BE6A">
                  <a:lumMod val="75000"/>
                </a:srgbClr>
              </a:solidFill>
              <a:prstDash val="solid"/>
            </a:ln>
            <a:effectLst>
              <a:outerShdw blurRad="254000" dist="38100" dir="2160000" algn="tl" rotWithShape="0">
                <a:srgbClr val="2F2F2F">
                  <a:alpha val="10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拣货效率提升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52%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" name="Bullet3"/>
            <p:cNvSpPr/>
            <p:nvPr/>
          </p:nvSpPr>
          <p:spPr>
            <a:xfrm>
              <a:off x="6589163" y="3054092"/>
              <a:ext cx="2525642" cy="1373008"/>
            </a:xfrm>
            <a:prstGeom prst="roundRect">
              <a:avLst>
                <a:gd name="adj" fmla="val 9413"/>
              </a:avLst>
            </a:prstGeom>
            <a:noFill/>
            <a:ln w="38100" cap="flat" cmpd="sng" algn="ctr">
              <a:solidFill>
                <a:srgbClr val="F9BE6A">
                  <a:lumMod val="75000"/>
                </a:srgbClr>
              </a:solidFill>
              <a:prstDash val="solid"/>
            </a:ln>
            <a:effectLst>
              <a:outerShdw blurRad="254000" dist="38100" dir="2160000" algn="tl" rotWithShape="0">
                <a:srgbClr val="2F2F2F">
                  <a:alpha val="10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总成本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降低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20%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7" name="Bullet4"/>
            <p:cNvSpPr/>
            <p:nvPr/>
          </p:nvSpPr>
          <p:spPr>
            <a:xfrm>
              <a:off x="9247834" y="3054092"/>
              <a:ext cx="2525642" cy="1373008"/>
            </a:xfrm>
            <a:prstGeom prst="roundRect">
              <a:avLst>
                <a:gd name="adj" fmla="val 9413"/>
              </a:avLst>
            </a:prstGeom>
            <a:noFill/>
            <a:ln w="38100" cap="flat" cmpd="sng" algn="ctr">
              <a:solidFill>
                <a:srgbClr val="F9BE6A">
                  <a:lumMod val="75000"/>
                </a:srgbClr>
              </a:solidFill>
              <a:prstDash val="solid"/>
            </a:ln>
            <a:effectLst>
              <a:outerShdw blurRad="254000" dist="38100" dir="2160000" algn="tl" rotWithShape="0">
                <a:srgbClr val="2F2F2F">
                  <a:alpha val="10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整体效率提升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1145654" y="2565000"/>
              <a:ext cx="314325" cy="190500"/>
              <a:chOff x="10784566" y="4272000"/>
              <a:chExt cx="314325" cy="190500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10784566" y="4272000"/>
                <a:ext cx="190500" cy="1905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10908391" y="4272000"/>
                <a:ext cx="190500" cy="190500"/>
              </a:xfrm>
              <a:prstGeom prst="ellipse">
                <a:avLst/>
              </a:prstGeom>
              <a:solidFill>
                <a:srgbClr val="FFFFFF">
                  <a:alpha val="3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1272000" y="3012525"/>
              <a:ext cx="1080000" cy="80550"/>
            </a:xfrm>
            <a:prstGeom prst="rect">
              <a:avLst/>
            </a:prstGeom>
            <a:solidFill>
              <a:srgbClr val="10375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0" name="文本占位符 2"/>
            <p:cNvSpPr txBox="1"/>
            <p:nvPr/>
          </p:nvSpPr>
          <p:spPr>
            <a:xfrm>
              <a:off x="1200000" y="2611500"/>
              <a:ext cx="2448000" cy="67207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12192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065" b="1" kern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990600" indent="-3810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7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40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6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8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4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20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6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9BE6A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库存</a:t>
              </a:r>
              <a:endPara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9BE6A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041314" y="3012525"/>
              <a:ext cx="974686" cy="103087"/>
            </a:xfrm>
            <a:prstGeom prst="rect">
              <a:avLst/>
            </a:prstGeom>
            <a:solidFill>
              <a:srgbClr val="10375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744135" y="3012525"/>
              <a:ext cx="1007865" cy="103087"/>
            </a:xfrm>
            <a:prstGeom prst="rect">
              <a:avLst/>
            </a:prstGeom>
            <a:solidFill>
              <a:srgbClr val="10375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9433898" y="3012525"/>
              <a:ext cx="1054102" cy="96075"/>
            </a:xfrm>
            <a:prstGeom prst="rect">
              <a:avLst/>
            </a:prstGeom>
            <a:solidFill>
              <a:srgbClr val="10375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4" name="文本占位符 2"/>
            <p:cNvSpPr txBox="1"/>
            <p:nvPr/>
          </p:nvSpPr>
          <p:spPr>
            <a:xfrm>
              <a:off x="3936000" y="2611500"/>
              <a:ext cx="2448000" cy="67207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12192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065" b="1" kern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990600" indent="-3810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7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40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6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8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4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20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6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9BE6A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拣货</a:t>
              </a:r>
              <a:endPara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9BE6A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5" name="文本占位符 2"/>
            <p:cNvSpPr txBox="1"/>
            <p:nvPr/>
          </p:nvSpPr>
          <p:spPr>
            <a:xfrm>
              <a:off x="6600000" y="2683500"/>
              <a:ext cx="2448000" cy="67207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12192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065" b="1" kern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990600" indent="-3810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7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40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6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8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4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20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6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9BE6A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成本</a:t>
              </a:r>
              <a:endPara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9BE6A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6" name="文本占位符 2"/>
            <p:cNvSpPr txBox="1"/>
            <p:nvPr/>
          </p:nvSpPr>
          <p:spPr>
            <a:xfrm>
              <a:off x="9336000" y="2683500"/>
              <a:ext cx="2448000" cy="67207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12192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065" b="1" kern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990600" indent="-3810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7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40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6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8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4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20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6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9BE6A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效率</a:t>
              </a:r>
              <a:endPara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9BE6A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562241" y="1260874"/>
            <a:ext cx="11218126" cy="4650059"/>
          </a:xfrm>
          <a:prstGeom prst="rect">
            <a:avLst/>
          </a:prstGeom>
          <a:solidFill>
            <a:srgbClr val="10375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3" name="组合 132"/>
          <p:cNvGrpSpPr/>
          <p:nvPr/>
        </p:nvGrpSpPr>
        <p:grpSpPr>
          <a:xfrm>
            <a:off x="786000" y="1428285"/>
            <a:ext cx="5406863" cy="2411681"/>
            <a:chOff x="3238417" y="1257721"/>
            <a:chExt cx="8488676" cy="4452580"/>
          </a:xfrm>
        </p:grpSpPr>
        <p:sp>
          <p:nvSpPr>
            <p:cNvPr id="158" name="任意形状 50"/>
            <p:cNvSpPr/>
            <p:nvPr/>
          </p:nvSpPr>
          <p:spPr>
            <a:xfrm>
              <a:off x="3288000" y="1557000"/>
              <a:ext cx="5357871" cy="557977"/>
            </a:xfrm>
            <a:custGeom>
              <a:avLst/>
              <a:gdLst>
                <a:gd name="connsiteX0" fmla="*/ 6860288 w 6860288"/>
                <a:gd name="connsiteY0" fmla="*/ 333267 h 666533"/>
                <a:gd name="connsiteX1" fmla="*/ 3430144 w 6860288"/>
                <a:gd name="connsiteY1" fmla="*/ 666533 h 666533"/>
                <a:gd name="connsiteX2" fmla="*/ 0 w 6860288"/>
                <a:gd name="connsiteY2" fmla="*/ 333267 h 666533"/>
                <a:gd name="connsiteX3" fmla="*/ 3430144 w 6860288"/>
                <a:gd name="connsiteY3" fmla="*/ 0 h 666533"/>
                <a:gd name="connsiteX4" fmla="*/ 6860288 w 6860288"/>
                <a:gd name="connsiteY4" fmla="*/ 333267 h 66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0288" h="666533">
                  <a:moveTo>
                    <a:pt x="6860288" y="333267"/>
                  </a:moveTo>
                  <a:cubicBezTo>
                    <a:pt x="6860288" y="517324"/>
                    <a:pt x="5324560" y="666533"/>
                    <a:pt x="3430144" y="666533"/>
                  </a:cubicBezTo>
                  <a:cubicBezTo>
                    <a:pt x="1535728" y="666533"/>
                    <a:pt x="0" y="517324"/>
                    <a:pt x="0" y="333267"/>
                  </a:cubicBezTo>
                  <a:cubicBezTo>
                    <a:pt x="0" y="149209"/>
                    <a:pt x="1535728" y="0"/>
                    <a:pt x="3430144" y="0"/>
                  </a:cubicBezTo>
                  <a:cubicBezTo>
                    <a:pt x="5324560" y="0"/>
                    <a:pt x="6860288" y="149209"/>
                    <a:pt x="6860288" y="333267"/>
                  </a:cubicBezTo>
                  <a:close/>
                </a:path>
              </a:pathLst>
            </a:custGeom>
            <a:gradFill>
              <a:gsLst>
                <a:gs pos="92000">
                  <a:srgbClr val="0A68A0">
                    <a:lumMod val="60000"/>
                    <a:lumOff val="40000"/>
                  </a:srgbClr>
                </a:gs>
                <a:gs pos="0">
                  <a:srgbClr val="0A68A0">
                    <a:lumMod val="75000"/>
                    <a:alpha val="0"/>
                  </a:srgbClr>
                </a:gs>
                <a:gs pos="100000">
                  <a:srgbClr val="0A68A0">
                    <a:lumMod val="20000"/>
                    <a:lumOff val="80000"/>
                  </a:srgbClr>
                </a:gs>
              </a:gsLst>
              <a:lin ang="5400000" scaled="1"/>
            </a:gradFill>
            <a:ln w="12758" cap="flat">
              <a:gradFill>
                <a:gsLst>
                  <a:gs pos="0">
                    <a:srgbClr val="CBDFF9">
                      <a:alpha val="0"/>
                    </a:srgbClr>
                  </a:gs>
                  <a:gs pos="100000">
                    <a:srgbClr val="0F325A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libaba PuHuiTi 2.0 55 Regular" pitchFamily="18" charset="-122"/>
                  <a:ea typeface="Alibaba PuHuiTi 2.0 55 Regular" pitchFamily="18" charset="-122"/>
                  <a:cs typeface="+mn-cs"/>
                </a:rPr>
                <a:t>历史数据、实时数据、外部数据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libaba PuHuiTi 2.0 55 Regular" pitchFamily="18" charset="-122"/>
                <a:ea typeface="Alibaba PuHuiTi 2.0 55 Regular" pitchFamily="18" charset="-122"/>
                <a:cs typeface="+mn-cs"/>
              </a:endParaRPr>
            </a:p>
          </p:txBody>
        </p:sp>
        <p:sp>
          <p:nvSpPr>
            <p:cNvPr id="159" name="图形 2_1"/>
            <p:cNvSpPr/>
            <p:nvPr/>
          </p:nvSpPr>
          <p:spPr>
            <a:xfrm rot="10800000">
              <a:off x="3387164" y="2023590"/>
              <a:ext cx="5159542" cy="3115619"/>
            </a:xfrm>
            <a:custGeom>
              <a:avLst/>
              <a:gdLst>
                <a:gd name="connsiteX0" fmla="*/ 345 w 4216139"/>
                <a:gd name="connsiteY0" fmla="*/ 3934615 h 3934607"/>
                <a:gd name="connsiteX1" fmla="*/ 1682698 w 4216139"/>
                <a:gd name="connsiteY1" fmla="*/ 1588650 h 3934607"/>
                <a:gd name="connsiteX2" fmla="*/ 1803355 w 4216139"/>
                <a:gd name="connsiteY2" fmla="*/ 623399 h 3934607"/>
                <a:gd name="connsiteX3" fmla="*/ 1609099 w 4216139"/>
                <a:gd name="connsiteY3" fmla="*/ 623399 h 3934607"/>
                <a:gd name="connsiteX4" fmla="*/ 2104996 w 4216139"/>
                <a:gd name="connsiteY4" fmla="*/ 7 h 3934607"/>
                <a:gd name="connsiteX5" fmla="*/ 2621003 w 4216139"/>
                <a:gd name="connsiteY5" fmla="*/ 623399 h 3934607"/>
                <a:gd name="connsiteX6" fmla="*/ 2419909 w 4216139"/>
                <a:gd name="connsiteY6" fmla="*/ 623399 h 3934607"/>
                <a:gd name="connsiteX7" fmla="*/ 4216485 w 4216139"/>
                <a:gd name="connsiteY7" fmla="*/ 3934615 h 393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6139" h="3934607">
                  <a:moveTo>
                    <a:pt x="345" y="3934615"/>
                  </a:moveTo>
                  <a:cubicBezTo>
                    <a:pt x="345" y="3934615"/>
                    <a:pt x="1313891" y="3391661"/>
                    <a:pt x="1682698" y="1588650"/>
                  </a:cubicBezTo>
                  <a:cubicBezTo>
                    <a:pt x="1722917" y="1367447"/>
                    <a:pt x="1803355" y="623399"/>
                    <a:pt x="1803355" y="623399"/>
                  </a:cubicBezTo>
                  <a:lnTo>
                    <a:pt x="1609099" y="623399"/>
                  </a:lnTo>
                  <a:lnTo>
                    <a:pt x="2104996" y="7"/>
                  </a:lnTo>
                  <a:lnTo>
                    <a:pt x="2621003" y="623399"/>
                  </a:lnTo>
                  <a:lnTo>
                    <a:pt x="2419909" y="623399"/>
                  </a:lnTo>
                  <a:cubicBezTo>
                    <a:pt x="2419909" y="623399"/>
                    <a:pt x="2279143" y="2594121"/>
                    <a:pt x="4216485" y="3934615"/>
                  </a:cubicBezTo>
                  <a:close/>
                </a:path>
              </a:pathLst>
            </a:custGeom>
            <a:gradFill flip="none" rotWithShape="1">
              <a:gsLst>
                <a:gs pos="33000">
                  <a:srgbClr val="0A68A0"/>
                </a:gs>
                <a:gs pos="100000">
                  <a:srgbClr val="0A68A0">
                    <a:lumMod val="60000"/>
                    <a:lumOff val="40000"/>
                    <a:alpha val="25000"/>
                  </a:srgbClr>
                </a:gs>
              </a:gsLst>
              <a:lin ang="5400000" scaled="1"/>
              <a:tileRect/>
            </a:gradFill>
            <a:ln w="4018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0" name="图形 2_1"/>
            <p:cNvSpPr/>
            <p:nvPr/>
          </p:nvSpPr>
          <p:spPr>
            <a:xfrm>
              <a:off x="3287999" y="2186371"/>
              <a:ext cx="5159542" cy="3115619"/>
            </a:xfrm>
            <a:custGeom>
              <a:avLst/>
              <a:gdLst>
                <a:gd name="connsiteX0" fmla="*/ 345 w 4216139"/>
                <a:gd name="connsiteY0" fmla="*/ 3934615 h 3934607"/>
                <a:gd name="connsiteX1" fmla="*/ 1682698 w 4216139"/>
                <a:gd name="connsiteY1" fmla="*/ 1588650 h 3934607"/>
                <a:gd name="connsiteX2" fmla="*/ 1803355 w 4216139"/>
                <a:gd name="connsiteY2" fmla="*/ 623399 h 3934607"/>
                <a:gd name="connsiteX3" fmla="*/ 1609099 w 4216139"/>
                <a:gd name="connsiteY3" fmla="*/ 623399 h 3934607"/>
                <a:gd name="connsiteX4" fmla="*/ 2104996 w 4216139"/>
                <a:gd name="connsiteY4" fmla="*/ 7 h 3934607"/>
                <a:gd name="connsiteX5" fmla="*/ 2621003 w 4216139"/>
                <a:gd name="connsiteY5" fmla="*/ 623399 h 3934607"/>
                <a:gd name="connsiteX6" fmla="*/ 2419909 w 4216139"/>
                <a:gd name="connsiteY6" fmla="*/ 623399 h 3934607"/>
                <a:gd name="connsiteX7" fmla="*/ 4216485 w 4216139"/>
                <a:gd name="connsiteY7" fmla="*/ 3934615 h 3934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6139" h="3934607">
                  <a:moveTo>
                    <a:pt x="345" y="3934615"/>
                  </a:moveTo>
                  <a:cubicBezTo>
                    <a:pt x="345" y="3934615"/>
                    <a:pt x="1313891" y="3391661"/>
                    <a:pt x="1682698" y="1588650"/>
                  </a:cubicBezTo>
                  <a:cubicBezTo>
                    <a:pt x="1722917" y="1367447"/>
                    <a:pt x="1803355" y="623399"/>
                    <a:pt x="1803355" y="623399"/>
                  </a:cubicBezTo>
                  <a:lnTo>
                    <a:pt x="1609099" y="623399"/>
                  </a:lnTo>
                  <a:lnTo>
                    <a:pt x="2104996" y="7"/>
                  </a:lnTo>
                  <a:lnTo>
                    <a:pt x="2621003" y="623399"/>
                  </a:lnTo>
                  <a:lnTo>
                    <a:pt x="2419909" y="623399"/>
                  </a:lnTo>
                  <a:cubicBezTo>
                    <a:pt x="2419909" y="623399"/>
                    <a:pt x="2279143" y="2594121"/>
                    <a:pt x="4216485" y="3934615"/>
                  </a:cubicBezTo>
                  <a:close/>
                </a:path>
              </a:pathLst>
            </a:custGeom>
            <a:solidFill>
              <a:srgbClr val="329DD1">
                <a:lumMod val="60000"/>
                <a:lumOff val="40000"/>
                <a:alpha val="30000"/>
              </a:srgbClr>
            </a:solidFill>
            <a:ln w="40186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1" name="任意形状 50"/>
            <p:cNvSpPr/>
            <p:nvPr/>
          </p:nvSpPr>
          <p:spPr>
            <a:xfrm>
              <a:off x="3417064" y="3150011"/>
              <a:ext cx="5357871" cy="557977"/>
            </a:xfrm>
            <a:custGeom>
              <a:avLst/>
              <a:gdLst>
                <a:gd name="connsiteX0" fmla="*/ 6860288 w 6860288"/>
                <a:gd name="connsiteY0" fmla="*/ 333267 h 666533"/>
                <a:gd name="connsiteX1" fmla="*/ 3430144 w 6860288"/>
                <a:gd name="connsiteY1" fmla="*/ 666533 h 666533"/>
                <a:gd name="connsiteX2" fmla="*/ 0 w 6860288"/>
                <a:gd name="connsiteY2" fmla="*/ 333267 h 666533"/>
                <a:gd name="connsiteX3" fmla="*/ 3430144 w 6860288"/>
                <a:gd name="connsiteY3" fmla="*/ 0 h 666533"/>
                <a:gd name="connsiteX4" fmla="*/ 6860288 w 6860288"/>
                <a:gd name="connsiteY4" fmla="*/ 333267 h 66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0288" h="666533">
                  <a:moveTo>
                    <a:pt x="6860288" y="333267"/>
                  </a:moveTo>
                  <a:cubicBezTo>
                    <a:pt x="6860288" y="517324"/>
                    <a:pt x="5324560" y="666533"/>
                    <a:pt x="3430144" y="666533"/>
                  </a:cubicBezTo>
                  <a:cubicBezTo>
                    <a:pt x="1535728" y="666533"/>
                    <a:pt x="0" y="517324"/>
                    <a:pt x="0" y="333267"/>
                  </a:cubicBezTo>
                  <a:cubicBezTo>
                    <a:pt x="0" y="149209"/>
                    <a:pt x="1535728" y="0"/>
                    <a:pt x="3430144" y="0"/>
                  </a:cubicBezTo>
                  <a:cubicBezTo>
                    <a:pt x="5324560" y="0"/>
                    <a:pt x="6860288" y="149209"/>
                    <a:pt x="6860288" y="333267"/>
                  </a:cubicBezTo>
                  <a:close/>
                </a:path>
              </a:pathLst>
            </a:custGeom>
            <a:gradFill>
              <a:gsLst>
                <a:gs pos="92000">
                  <a:srgbClr val="0A68A0">
                    <a:lumMod val="60000"/>
                    <a:lumOff val="40000"/>
                  </a:srgbClr>
                </a:gs>
                <a:gs pos="0">
                  <a:srgbClr val="0A68A0">
                    <a:lumMod val="75000"/>
                    <a:alpha val="0"/>
                  </a:srgbClr>
                </a:gs>
                <a:gs pos="100000">
                  <a:srgbClr val="0A68A0">
                    <a:lumMod val="20000"/>
                    <a:lumOff val="80000"/>
                  </a:srgbClr>
                </a:gs>
              </a:gsLst>
              <a:lin ang="5400000" scaled="1"/>
            </a:gradFill>
            <a:ln w="12758" cap="flat">
              <a:gradFill>
                <a:gsLst>
                  <a:gs pos="0">
                    <a:srgbClr val="CBDFF9">
                      <a:alpha val="0"/>
                    </a:srgbClr>
                  </a:gs>
                  <a:gs pos="100000">
                    <a:srgbClr val="0F325A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libaba PuHuiTi 2.0 55 Regular" pitchFamily="18" charset="-122"/>
                  <a:ea typeface="Alibaba PuHuiTi 2.0 55 Regular" pitchFamily="18" charset="-122"/>
                  <a:cs typeface="+mn-cs"/>
                </a:rPr>
                <a:t>预测模型、动态算法、系统集成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libaba PuHuiTi 2.0 55 Regular" pitchFamily="18" charset="-122"/>
                <a:ea typeface="Alibaba PuHuiTi 2.0 55 Regular" pitchFamily="18" charset="-122"/>
                <a:cs typeface="+mn-cs"/>
              </a:endParaRPr>
            </a:p>
          </p:txBody>
        </p:sp>
        <p:sp>
          <p:nvSpPr>
            <p:cNvPr id="162" name="任意形状 50"/>
            <p:cNvSpPr/>
            <p:nvPr/>
          </p:nvSpPr>
          <p:spPr>
            <a:xfrm>
              <a:off x="3238417" y="5139209"/>
              <a:ext cx="5357871" cy="557977"/>
            </a:xfrm>
            <a:custGeom>
              <a:avLst/>
              <a:gdLst>
                <a:gd name="connsiteX0" fmla="*/ 6860288 w 6860288"/>
                <a:gd name="connsiteY0" fmla="*/ 333267 h 666533"/>
                <a:gd name="connsiteX1" fmla="*/ 3430144 w 6860288"/>
                <a:gd name="connsiteY1" fmla="*/ 666533 h 666533"/>
                <a:gd name="connsiteX2" fmla="*/ 0 w 6860288"/>
                <a:gd name="connsiteY2" fmla="*/ 333267 h 666533"/>
                <a:gd name="connsiteX3" fmla="*/ 3430144 w 6860288"/>
                <a:gd name="connsiteY3" fmla="*/ 0 h 666533"/>
                <a:gd name="connsiteX4" fmla="*/ 6860288 w 6860288"/>
                <a:gd name="connsiteY4" fmla="*/ 333267 h 66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0288" h="666533">
                  <a:moveTo>
                    <a:pt x="6860288" y="333267"/>
                  </a:moveTo>
                  <a:cubicBezTo>
                    <a:pt x="6860288" y="517324"/>
                    <a:pt x="5324560" y="666533"/>
                    <a:pt x="3430144" y="666533"/>
                  </a:cubicBezTo>
                  <a:cubicBezTo>
                    <a:pt x="1535728" y="666533"/>
                    <a:pt x="0" y="517324"/>
                    <a:pt x="0" y="333267"/>
                  </a:cubicBezTo>
                  <a:cubicBezTo>
                    <a:pt x="0" y="149209"/>
                    <a:pt x="1535728" y="0"/>
                    <a:pt x="3430144" y="0"/>
                  </a:cubicBezTo>
                  <a:cubicBezTo>
                    <a:pt x="5324560" y="0"/>
                    <a:pt x="6860288" y="149209"/>
                    <a:pt x="6860288" y="333267"/>
                  </a:cubicBezTo>
                  <a:close/>
                </a:path>
              </a:pathLst>
            </a:custGeom>
            <a:gradFill>
              <a:gsLst>
                <a:gs pos="92000">
                  <a:srgbClr val="0A68A0">
                    <a:lumMod val="60000"/>
                    <a:lumOff val="40000"/>
                  </a:srgbClr>
                </a:gs>
                <a:gs pos="0">
                  <a:srgbClr val="0A68A0">
                    <a:lumMod val="75000"/>
                    <a:alpha val="0"/>
                  </a:srgbClr>
                </a:gs>
                <a:gs pos="100000">
                  <a:srgbClr val="0A68A0">
                    <a:lumMod val="20000"/>
                    <a:lumOff val="80000"/>
                  </a:srgbClr>
                </a:gs>
              </a:gsLst>
              <a:lin ang="5400000" scaled="1"/>
            </a:gradFill>
            <a:ln w="12758" cap="flat">
              <a:gradFill>
                <a:gsLst>
                  <a:gs pos="0">
                    <a:srgbClr val="CBDFF9">
                      <a:alpha val="0"/>
                    </a:srgbClr>
                  </a:gs>
                  <a:gs pos="100000">
                    <a:srgbClr val="0F325A"/>
                  </a:gs>
                </a:gsLst>
                <a:lin ang="5400000" scaled="1"/>
              </a:gradFill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libaba PuHuiTi 2.0 55 Regular" pitchFamily="18" charset="-122"/>
                  <a:ea typeface="Alibaba PuHuiTi 2.0 55 Regular" pitchFamily="18" charset="-122"/>
                  <a:cs typeface="+mn-cs"/>
                </a:rPr>
                <a:t>线路规划、履约执行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libaba PuHuiTi 2.0 55 Regular" pitchFamily="18" charset="-122"/>
                <a:ea typeface="Alibaba PuHuiTi 2.0 55 Regular" pitchFamily="18" charset="-122"/>
                <a:cs typeface="+mn-cs"/>
              </a:endParaRPr>
            </a:p>
          </p:txBody>
        </p:sp>
        <p:sp>
          <p:nvSpPr>
            <p:cNvPr id="163" name="文本占位符 3"/>
            <p:cNvSpPr txBox="1"/>
            <p:nvPr/>
          </p:nvSpPr>
          <p:spPr>
            <a:xfrm>
              <a:off x="5376000" y="4199597"/>
              <a:ext cx="2952000" cy="672075"/>
            </a:xfrm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A6D39C">
                      <a:lumMod val="60000"/>
                      <a:lumOff val="40000"/>
                      <a:alpha val="50000"/>
                    </a:srgbClr>
                  </a:solidFill>
                  <a:effectLst/>
                  <a:uLnTx/>
                  <a:uFillTx/>
                  <a:latin typeface="Source Han Sans CN Bold" panose="020B0500000000000000" charset="-122"/>
                  <a:ea typeface="Source Han Sans CN Bold" panose="020B0500000000000000" charset="-122"/>
                  <a:cs typeface="+mn-cs"/>
                  <a:sym typeface="Arial" panose="020B0604020202020204" pitchFamily="34" charset="0"/>
                </a:rPr>
                <a:t>履约反馈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6D39C">
                    <a:lumMod val="60000"/>
                    <a:lumOff val="40000"/>
                    <a:alpha val="50000"/>
                  </a:srgbClr>
                </a:solidFill>
                <a:effectLst/>
                <a:uLnTx/>
                <a:uFillTx/>
                <a:latin typeface="Source Han Sans CN Bold" panose="020B0500000000000000" charset="-122"/>
                <a:ea typeface="Source Han Sans CN Bold" panose="020B0500000000000000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4" name="文本占位符 3"/>
            <p:cNvSpPr txBox="1"/>
            <p:nvPr/>
          </p:nvSpPr>
          <p:spPr>
            <a:xfrm>
              <a:off x="5376000" y="2555807"/>
              <a:ext cx="2952000" cy="672075"/>
            </a:xfrm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>
                      <a:alpha val="50000"/>
                    </a:srgbClr>
                  </a:solidFill>
                  <a:effectLst/>
                  <a:uLnTx/>
                  <a:uFillTx/>
                  <a:latin typeface="Source Han Sans CN Bold" panose="020B0500000000000000" charset="-122"/>
                  <a:ea typeface="Source Han Sans CN Bold" panose="020B0500000000000000" charset="-122"/>
                  <a:cs typeface="+mn-cs"/>
                  <a:sym typeface="Arial" panose="020B0604020202020204" pitchFamily="34" charset="0"/>
                </a:rPr>
                <a:t>预测模型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>
                    <a:alpha val="50000"/>
                  </a:srgbClr>
                </a:solidFill>
                <a:effectLst/>
                <a:uLnTx/>
                <a:uFillTx/>
                <a:latin typeface="Source Han Sans CN Bold" panose="020B0500000000000000" charset="-122"/>
                <a:ea typeface="Source Han Sans CN Bold" panose="020B0500000000000000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5" name="矩形: 圆角 164"/>
            <p:cNvSpPr/>
            <p:nvPr/>
          </p:nvSpPr>
          <p:spPr>
            <a:xfrm>
              <a:off x="8878944" y="1257721"/>
              <a:ext cx="2833056" cy="1053826"/>
            </a:xfrm>
            <a:prstGeom prst="roundRect">
              <a:avLst/>
            </a:prstGeom>
            <a:solidFill>
              <a:srgbClr val="2F2F2F">
                <a:lumMod val="50000"/>
                <a:lumOff val="50000"/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需求预测输入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6" name="矩形: 圆角 165"/>
            <p:cNvSpPr/>
            <p:nvPr/>
          </p:nvSpPr>
          <p:spPr>
            <a:xfrm>
              <a:off x="8878944" y="2806184"/>
              <a:ext cx="2833056" cy="1126816"/>
            </a:xfrm>
            <a:prstGeom prst="roundRect">
              <a:avLst/>
            </a:prstGeom>
            <a:solidFill>
              <a:srgbClr val="2F2F2F">
                <a:lumMod val="50000"/>
                <a:lumOff val="50000"/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智慧驱动核心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7" name="矩形: 圆角 166"/>
            <p:cNvSpPr/>
            <p:nvPr/>
          </p:nvSpPr>
          <p:spPr>
            <a:xfrm>
              <a:off x="8863850" y="4568116"/>
              <a:ext cx="2863243" cy="1142185"/>
            </a:xfrm>
            <a:prstGeom prst="roundRect">
              <a:avLst/>
            </a:prstGeom>
            <a:solidFill>
              <a:srgbClr val="2F2F2F">
                <a:lumMod val="50000"/>
                <a:lumOff val="50000"/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A6D39C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动态调整输出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6D39C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7121999" y="3938541"/>
            <a:ext cx="2304000" cy="353776"/>
            <a:chOff x="2823355" y="3877391"/>
            <a:chExt cx="1927492" cy="416032"/>
          </a:xfrm>
        </p:grpSpPr>
        <p:sp>
          <p:nvSpPr>
            <p:cNvPr id="144" name="矩形: 圆角 143"/>
            <p:cNvSpPr/>
            <p:nvPr/>
          </p:nvSpPr>
          <p:spPr>
            <a:xfrm>
              <a:off x="2823355" y="3877391"/>
              <a:ext cx="1927492" cy="416032"/>
            </a:xfrm>
            <a:prstGeom prst="roundRect">
              <a:avLst/>
            </a:prstGeom>
            <a:solidFill>
              <a:srgbClr val="13406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5" name="Text1"/>
            <p:cNvSpPr txBox="1"/>
            <p:nvPr/>
          </p:nvSpPr>
          <p:spPr>
            <a:xfrm>
              <a:off x="2854840" y="3909692"/>
              <a:ext cx="1896007" cy="355279"/>
            </a:xfrm>
            <a:prstGeom prst="rect">
              <a:avLst/>
            </a:prstGeom>
            <a:gradFill>
              <a:gsLst>
                <a:gs pos="100000">
                  <a:srgbClr val="0F9DA6">
                    <a:lumMod val="60000"/>
                    <a:lumOff val="40000"/>
                  </a:srgbClr>
                </a:gs>
                <a:gs pos="0">
                  <a:srgbClr val="329DD1">
                    <a:lumMod val="20000"/>
                    <a:lumOff val="80000"/>
                    <a:alpha val="10000"/>
                  </a:srgbClr>
                </a:gs>
                <a:gs pos="100000">
                  <a:srgbClr val="329DD1">
                    <a:lumMod val="20000"/>
                    <a:lumOff val="80000"/>
                    <a:alpha val="10000"/>
                  </a:srgbClr>
                </a:gs>
                <a:gs pos="100000">
                  <a:srgbClr val="0E3259">
                    <a:lumMod val="75000"/>
                  </a:srgbClr>
                </a:gs>
              </a:gsLst>
              <a:lin ang="5400000" scaled="1"/>
            </a:gradFill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高密度一车多点</a:t>
              </a:r>
              <a:endPara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04000" y="4189950"/>
            <a:ext cx="10331979" cy="1358100"/>
            <a:chOff x="1128000" y="2565000"/>
            <a:chExt cx="10331979" cy="1862100"/>
          </a:xfrm>
        </p:grpSpPr>
        <p:sp>
          <p:nvSpPr>
            <p:cNvPr id="118" name="Bullet1"/>
            <p:cNvSpPr/>
            <p:nvPr/>
          </p:nvSpPr>
          <p:spPr>
            <a:xfrm>
              <a:off x="1128000" y="3054092"/>
              <a:ext cx="2669465" cy="1373008"/>
            </a:xfrm>
            <a:prstGeom prst="roundRect">
              <a:avLst>
                <a:gd name="adj" fmla="val 9413"/>
              </a:avLst>
            </a:prstGeom>
            <a:noFill/>
            <a:ln w="38100" cap="flat" cmpd="sng" algn="ctr">
              <a:solidFill>
                <a:srgbClr val="F9BE6A">
                  <a:lumMod val="75000"/>
                </a:srgbClr>
              </a:solidFill>
              <a:prstDash val="solid"/>
            </a:ln>
            <a:effectLst>
              <a:outerShdw blurRad="254000" dist="38100" dir="2160000" algn="tl" rotWithShape="0">
                <a:srgbClr val="2F2F2F">
                  <a:alpha val="10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准确率高达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99.99%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9" name="Bullet2"/>
            <p:cNvSpPr/>
            <p:nvPr/>
          </p:nvSpPr>
          <p:spPr>
            <a:xfrm>
              <a:off x="3930493" y="3054092"/>
              <a:ext cx="2525642" cy="1373008"/>
            </a:xfrm>
            <a:prstGeom prst="roundRect">
              <a:avLst>
                <a:gd name="adj" fmla="val 9413"/>
              </a:avLst>
            </a:prstGeom>
            <a:noFill/>
            <a:ln w="38100" cap="flat" cmpd="sng" algn="ctr">
              <a:solidFill>
                <a:srgbClr val="F9BE6A">
                  <a:lumMod val="75000"/>
                </a:srgbClr>
              </a:solidFill>
              <a:prstDash val="solid"/>
            </a:ln>
            <a:effectLst>
              <a:outerShdw blurRad="254000" dist="38100" dir="2160000" algn="tl" rotWithShape="0">
                <a:srgbClr val="2F2F2F">
                  <a:alpha val="10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拣货效率提升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52%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0" name="Bullet3"/>
            <p:cNvSpPr/>
            <p:nvPr/>
          </p:nvSpPr>
          <p:spPr>
            <a:xfrm>
              <a:off x="6589163" y="3054092"/>
              <a:ext cx="2525642" cy="1373008"/>
            </a:xfrm>
            <a:prstGeom prst="roundRect">
              <a:avLst>
                <a:gd name="adj" fmla="val 9413"/>
              </a:avLst>
            </a:prstGeom>
            <a:noFill/>
            <a:ln w="38100" cap="flat" cmpd="sng" algn="ctr">
              <a:solidFill>
                <a:srgbClr val="F9BE6A">
                  <a:lumMod val="75000"/>
                </a:srgbClr>
              </a:solidFill>
              <a:prstDash val="solid"/>
            </a:ln>
            <a:effectLst>
              <a:outerShdw blurRad="254000" dist="38100" dir="2160000" algn="tl" rotWithShape="0">
                <a:srgbClr val="2F2F2F">
                  <a:alpha val="10000"/>
                </a:srgbClr>
              </a:outerShdw>
            </a:effectLst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总成本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降低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20%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122" name="组合 121"/>
            <p:cNvGrpSpPr/>
            <p:nvPr/>
          </p:nvGrpSpPr>
          <p:grpSpPr>
            <a:xfrm>
              <a:off x="11145654" y="2565000"/>
              <a:ext cx="314325" cy="190500"/>
              <a:chOff x="10784566" y="4272000"/>
              <a:chExt cx="314325" cy="190500"/>
            </a:xfrm>
          </p:grpSpPr>
          <p:sp>
            <p:nvSpPr>
              <p:cNvPr id="131" name="椭圆 130"/>
              <p:cNvSpPr/>
              <p:nvPr/>
            </p:nvSpPr>
            <p:spPr>
              <a:xfrm>
                <a:off x="10784566" y="4272000"/>
                <a:ext cx="190500" cy="1905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32" name="椭圆 131"/>
              <p:cNvSpPr/>
              <p:nvPr/>
            </p:nvSpPr>
            <p:spPr>
              <a:xfrm>
                <a:off x="10908391" y="4272000"/>
                <a:ext cx="190500" cy="190500"/>
              </a:xfrm>
              <a:prstGeom prst="ellipse">
                <a:avLst/>
              </a:prstGeom>
              <a:solidFill>
                <a:srgbClr val="FFFFFF">
                  <a:alpha val="3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sp>
          <p:nvSpPr>
            <p:cNvPr id="123" name="矩形 122"/>
            <p:cNvSpPr/>
            <p:nvPr/>
          </p:nvSpPr>
          <p:spPr>
            <a:xfrm>
              <a:off x="1272000" y="3012525"/>
              <a:ext cx="1080000" cy="80550"/>
            </a:xfrm>
            <a:prstGeom prst="rect">
              <a:avLst/>
            </a:prstGeom>
            <a:solidFill>
              <a:srgbClr val="10375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120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4" name="文本占位符 2"/>
            <p:cNvSpPr txBox="1"/>
            <p:nvPr/>
          </p:nvSpPr>
          <p:spPr>
            <a:xfrm>
              <a:off x="1200000" y="2611500"/>
              <a:ext cx="2448000" cy="672075"/>
            </a:xfrm>
            <a:prstGeom prst="rect">
              <a:avLst/>
            </a:prstGeom>
          </p:spPr>
          <p:txBody>
            <a:bodyPr>
              <a:noAutofit/>
            </a:bodyPr>
            <a:lstStyle>
              <a:defPPr>
                <a:defRPr lang="zh-CN"/>
              </a:defPPr>
              <a:lvl1pPr marL="0" indent="0" algn="l" defTabSz="12192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065" b="1" kern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990600" indent="-3810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7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40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6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8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4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20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6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9BE6A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库存</a:t>
              </a:r>
              <a:endPara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9BE6A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4041314" y="3012525"/>
              <a:ext cx="974686" cy="103087"/>
            </a:xfrm>
            <a:prstGeom prst="rect">
              <a:avLst/>
            </a:prstGeom>
            <a:solidFill>
              <a:srgbClr val="10375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120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6744135" y="3012525"/>
              <a:ext cx="1007865" cy="103087"/>
            </a:xfrm>
            <a:prstGeom prst="rect">
              <a:avLst/>
            </a:prstGeom>
            <a:solidFill>
              <a:srgbClr val="10375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120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7" name="矩形 126"/>
            <p:cNvSpPr/>
            <p:nvPr/>
          </p:nvSpPr>
          <p:spPr>
            <a:xfrm>
              <a:off x="9433898" y="3012525"/>
              <a:ext cx="1054102" cy="96075"/>
            </a:xfrm>
            <a:prstGeom prst="rect">
              <a:avLst/>
            </a:prstGeom>
            <a:solidFill>
              <a:srgbClr val="10375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1" i="0" u="none" strike="noStrike" kern="1200" cap="none" spc="0" normalizeH="0" baseline="-2500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8" name="文本占位符 2"/>
            <p:cNvSpPr txBox="1"/>
            <p:nvPr/>
          </p:nvSpPr>
          <p:spPr>
            <a:xfrm>
              <a:off x="3936000" y="2611500"/>
              <a:ext cx="2448000" cy="672075"/>
            </a:xfrm>
            <a:prstGeom prst="rect">
              <a:avLst/>
            </a:prstGeom>
          </p:spPr>
          <p:txBody>
            <a:bodyPr>
              <a:noAutofit/>
            </a:bodyPr>
            <a:lstStyle>
              <a:defPPr>
                <a:defRPr lang="zh-CN"/>
              </a:defPPr>
              <a:lvl1pPr marL="0" indent="0" algn="l" defTabSz="12192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065" b="1" kern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990600" indent="-3810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7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40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6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8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4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20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6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9BE6A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拣货</a:t>
              </a:r>
              <a:endPara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9BE6A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9" name="文本占位符 2"/>
            <p:cNvSpPr txBox="1"/>
            <p:nvPr/>
          </p:nvSpPr>
          <p:spPr>
            <a:xfrm>
              <a:off x="6600000" y="2683500"/>
              <a:ext cx="2448000" cy="672075"/>
            </a:xfrm>
            <a:prstGeom prst="rect">
              <a:avLst/>
            </a:prstGeom>
          </p:spPr>
          <p:txBody>
            <a:bodyPr>
              <a:noAutofit/>
            </a:bodyPr>
            <a:lstStyle>
              <a:defPPr>
                <a:defRPr lang="zh-CN"/>
              </a:defPPr>
              <a:lvl1pPr marL="0" indent="0" algn="l" defTabSz="1219200" rtl="0" eaLnBrk="1" latinLnBrk="0" hangingPunct="1">
                <a:lnSpc>
                  <a:spcPct val="12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065" b="1" kern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defRPr>
              </a:lvl1pPr>
              <a:lvl2pPr marL="990600" indent="-3810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7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240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336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3528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9624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5720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181600" indent="-304800" algn="l" defTabSz="12192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66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219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9BE6A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成本</a:t>
              </a:r>
              <a:endParaRPr kumimoji="0" lang="zh-CN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9BE6A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6328857" y="1802054"/>
            <a:ext cx="5303399" cy="1344756"/>
            <a:chOff x="583510" y="2781000"/>
            <a:chExt cx="5303399" cy="1344756"/>
          </a:xfrm>
        </p:grpSpPr>
        <p:sp>
          <p:nvSpPr>
            <p:cNvPr id="169" name="矩形: 圆角 168"/>
            <p:cNvSpPr/>
            <p:nvPr/>
          </p:nvSpPr>
          <p:spPr>
            <a:xfrm>
              <a:off x="583510" y="2895542"/>
              <a:ext cx="5303399" cy="1230214"/>
            </a:xfrm>
            <a:prstGeom prst="roundRect">
              <a:avLst>
                <a:gd name="adj" fmla="val 4088"/>
              </a:avLst>
            </a:prstGeom>
            <a:gradFill>
              <a:gsLst>
                <a:gs pos="100000">
                  <a:schemeClr val="accent2">
                    <a:lumMod val="20000"/>
                    <a:lumOff val="80000"/>
                    <a:alpha val="1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787400" dist="660400" dir="5400000" sx="87000" sy="87000" algn="t" rotWithShape="0">
                <a:schemeClr val="accent2">
                  <a:alpha val="4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 dirty="0"/>
            </a:p>
          </p:txBody>
        </p:sp>
        <p:grpSp>
          <p:nvGrpSpPr>
            <p:cNvPr id="170" name="组合 169"/>
            <p:cNvGrpSpPr/>
            <p:nvPr/>
          </p:nvGrpSpPr>
          <p:grpSpPr>
            <a:xfrm>
              <a:off x="2295019" y="2781000"/>
              <a:ext cx="1823207" cy="268851"/>
              <a:chOff x="2831900" y="1432756"/>
              <a:chExt cx="2444758" cy="416032"/>
            </a:xfrm>
          </p:grpSpPr>
          <p:sp>
            <p:nvSpPr>
              <p:cNvPr id="171" name="矩形: 圆角 170"/>
              <p:cNvSpPr/>
              <p:nvPr/>
            </p:nvSpPr>
            <p:spPr>
              <a:xfrm>
                <a:off x="2831900" y="1432756"/>
                <a:ext cx="2444758" cy="416032"/>
              </a:xfrm>
              <a:prstGeom prst="roundRect">
                <a:avLst/>
              </a:prstGeom>
              <a:solidFill>
                <a:srgbClr val="1340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zh-CN" altLang="en-US" sz="1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2" name="Text1"/>
              <p:cNvSpPr txBox="1"/>
              <p:nvPr/>
            </p:nvSpPr>
            <p:spPr>
              <a:xfrm>
                <a:off x="2857511" y="1454909"/>
                <a:ext cx="2419147" cy="355279"/>
              </a:xfrm>
              <a:prstGeom prst="rect">
                <a:avLst/>
              </a:prstGeom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2">
                      <a:lumMod val="20000"/>
                      <a:lumOff val="80000"/>
                      <a:alpha val="10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10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5400000" scaled="1"/>
              </a:gradFill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kumimoji="1" lang="zh-CN" altLang="en-US" sz="1100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蜀海模型</a:t>
                </a:r>
                <a:endParaRPr kumimoji="1" lang="en-US" altLang="zh-CN" sz="1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173" name="组合 172"/>
          <p:cNvGrpSpPr/>
          <p:nvPr/>
        </p:nvGrpSpPr>
        <p:grpSpPr>
          <a:xfrm>
            <a:off x="6309865" y="1996006"/>
            <a:ext cx="5255431" cy="1133665"/>
            <a:chOff x="533008" y="2974952"/>
            <a:chExt cx="5255431" cy="1133665"/>
          </a:xfrm>
        </p:grpSpPr>
        <p:cxnSp>
          <p:nvCxnSpPr>
            <p:cNvPr id="174" name="直接连接符 173"/>
            <p:cNvCxnSpPr/>
            <p:nvPr/>
          </p:nvCxnSpPr>
          <p:spPr>
            <a:xfrm>
              <a:off x="1306140" y="3724642"/>
              <a:ext cx="2512089" cy="0"/>
            </a:xfrm>
            <a:prstGeom prst="line">
              <a:avLst/>
            </a:prstGeom>
            <a:ln w="12700">
              <a:solidFill>
                <a:schemeClr val="tx1"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" name="组合 174"/>
            <p:cNvGrpSpPr/>
            <p:nvPr/>
          </p:nvGrpSpPr>
          <p:grpSpPr>
            <a:xfrm>
              <a:off x="533008" y="2974952"/>
              <a:ext cx="5255431" cy="1133665"/>
              <a:chOff x="3549897" y="1459480"/>
              <a:chExt cx="7047063" cy="1754285"/>
            </a:xfrm>
          </p:grpSpPr>
          <p:sp>
            <p:nvSpPr>
              <p:cNvPr id="180" name="conveyor_272956"/>
              <p:cNvSpPr/>
              <p:nvPr/>
            </p:nvSpPr>
            <p:spPr>
              <a:xfrm>
                <a:off x="3864000" y="2361743"/>
                <a:ext cx="460421" cy="309726"/>
              </a:xfrm>
              <a:custGeom>
                <a:avLst/>
                <a:gdLst>
                  <a:gd name="connsiteX0" fmla="*/ 499142 w 607639"/>
                  <a:gd name="connsiteY0" fmla="*/ 421016 h 551045"/>
                  <a:gd name="connsiteX1" fmla="*/ 499142 w 607639"/>
                  <a:gd name="connsiteY1" fmla="*/ 532469 h 551045"/>
                  <a:gd name="connsiteX2" fmla="*/ 530115 w 607639"/>
                  <a:gd name="connsiteY2" fmla="*/ 532469 h 551045"/>
                  <a:gd name="connsiteX3" fmla="*/ 530115 w 607639"/>
                  <a:gd name="connsiteY3" fmla="*/ 421016 h 551045"/>
                  <a:gd name="connsiteX4" fmla="*/ 127100 w 607639"/>
                  <a:gd name="connsiteY4" fmla="*/ 421016 h 551045"/>
                  <a:gd name="connsiteX5" fmla="*/ 127100 w 607639"/>
                  <a:gd name="connsiteY5" fmla="*/ 532469 h 551045"/>
                  <a:gd name="connsiteX6" fmla="*/ 480539 w 607639"/>
                  <a:gd name="connsiteY6" fmla="*/ 532469 h 551045"/>
                  <a:gd name="connsiteX7" fmla="*/ 480539 w 607639"/>
                  <a:gd name="connsiteY7" fmla="*/ 421016 h 551045"/>
                  <a:gd name="connsiteX8" fmla="*/ 77524 w 607639"/>
                  <a:gd name="connsiteY8" fmla="*/ 421016 h 551045"/>
                  <a:gd name="connsiteX9" fmla="*/ 77524 w 607639"/>
                  <a:gd name="connsiteY9" fmla="*/ 532469 h 551045"/>
                  <a:gd name="connsiteX10" fmla="*/ 108497 w 607639"/>
                  <a:gd name="connsiteY10" fmla="*/ 532469 h 551045"/>
                  <a:gd name="connsiteX11" fmla="*/ 108497 w 607639"/>
                  <a:gd name="connsiteY11" fmla="*/ 421016 h 551045"/>
                  <a:gd name="connsiteX12" fmla="*/ 77524 w 607639"/>
                  <a:gd name="connsiteY12" fmla="*/ 371511 h 551045"/>
                  <a:gd name="connsiteX13" fmla="*/ 77524 w 607639"/>
                  <a:gd name="connsiteY13" fmla="*/ 402441 h 551045"/>
                  <a:gd name="connsiteX14" fmla="*/ 530115 w 607639"/>
                  <a:gd name="connsiteY14" fmla="*/ 402441 h 551045"/>
                  <a:gd name="connsiteX15" fmla="*/ 530115 w 607639"/>
                  <a:gd name="connsiteY15" fmla="*/ 371511 h 551045"/>
                  <a:gd name="connsiteX16" fmla="*/ 535545 w 607639"/>
                  <a:gd name="connsiteY16" fmla="*/ 322006 h 551045"/>
                  <a:gd name="connsiteX17" fmla="*/ 520325 w 607639"/>
                  <a:gd name="connsiteY17" fmla="*/ 352935 h 551045"/>
                  <a:gd name="connsiteX18" fmla="*/ 582807 w 607639"/>
                  <a:gd name="connsiteY18" fmla="*/ 352935 h 551045"/>
                  <a:gd name="connsiteX19" fmla="*/ 585922 w 607639"/>
                  <a:gd name="connsiteY19" fmla="*/ 349825 h 551045"/>
                  <a:gd name="connsiteX20" fmla="*/ 585922 w 607639"/>
                  <a:gd name="connsiteY20" fmla="*/ 322006 h 551045"/>
                  <a:gd name="connsiteX21" fmla="*/ 361984 w 607639"/>
                  <a:gd name="connsiteY21" fmla="*/ 322006 h 551045"/>
                  <a:gd name="connsiteX22" fmla="*/ 346676 w 607639"/>
                  <a:gd name="connsiteY22" fmla="*/ 352935 h 551045"/>
                  <a:gd name="connsiteX23" fmla="*/ 434524 w 607639"/>
                  <a:gd name="connsiteY23" fmla="*/ 352935 h 551045"/>
                  <a:gd name="connsiteX24" fmla="*/ 419215 w 607639"/>
                  <a:gd name="connsiteY24" fmla="*/ 322006 h 551045"/>
                  <a:gd name="connsiteX25" fmla="*/ 188335 w 607639"/>
                  <a:gd name="connsiteY25" fmla="*/ 322006 h 551045"/>
                  <a:gd name="connsiteX26" fmla="*/ 173115 w 607639"/>
                  <a:gd name="connsiteY26" fmla="*/ 352935 h 551045"/>
                  <a:gd name="connsiteX27" fmla="*/ 260875 w 607639"/>
                  <a:gd name="connsiteY27" fmla="*/ 352935 h 551045"/>
                  <a:gd name="connsiteX28" fmla="*/ 245655 w 607639"/>
                  <a:gd name="connsiteY28" fmla="*/ 322006 h 551045"/>
                  <a:gd name="connsiteX29" fmla="*/ 21717 w 607639"/>
                  <a:gd name="connsiteY29" fmla="*/ 322006 h 551045"/>
                  <a:gd name="connsiteX30" fmla="*/ 21717 w 607639"/>
                  <a:gd name="connsiteY30" fmla="*/ 349825 h 551045"/>
                  <a:gd name="connsiteX31" fmla="*/ 24833 w 607639"/>
                  <a:gd name="connsiteY31" fmla="*/ 352935 h 551045"/>
                  <a:gd name="connsiteX32" fmla="*/ 87314 w 607639"/>
                  <a:gd name="connsiteY32" fmla="*/ 352935 h 551045"/>
                  <a:gd name="connsiteX33" fmla="*/ 72005 w 607639"/>
                  <a:gd name="connsiteY33" fmla="*/ 322006 h 551045"/>
                  <a:gd name="connsiteX34" fmla="*/ 464956 w 607639"/>
                  <a:gd name="connsiteY34" fmla="*/ 303431 h 551045"/>
                  <a:gd name="connsiteX35" fmla="*/ 489795 w 607639"/>
                  <a:gd name="connsiteY35" fmla="*/ 303431 h 551045"/>
                  <a:gd name="connsiteX36" fmla="*/ 489795 w 607639"/>
                  <a:gd name="connsiteY36" fmla="*/ 321990 h 551045"/>
                  <a:gd name="connsiteX37" fmla="*/ 464956 w 607639"/>
                  <a:gd name="connsiteY37" fmla="*/ 321990 h 551045"/>
                  <a:gd name="connsiteX38" fmla="*/ 291365 w 607639"/>
                  <a:gd name="connsiteY38" fmla="*/ 303431 h 551045"/>
                  <a:gd name="connsiteX39" fmla="*/ 316204 w 607639"/>
                  <a:gd name="connsiteY39" fmla="*/ 303431 h 551045"/>
                  <a:gd name="connsiteX40" fmla="*/ 316204 w 607639"/>
                  <a:gd name="connsiteY40" fmla="*/ 321990 h 551045"/>
                  <a:gd name="connsiteX41" fmla="*/ 291365 w 607639"/>
                  <a:gd name="connsiteY41" fmla="*/ 321990 h 551045"/>
                  <a:gd name="connsiteX42" fmla="*/ 117844 w 607639"/>
                  <a:gd name="connsiteY42" fmla="*/ 303431 h 551045"/>
                  <a:gd name="connsiteX43" fmla="*/ 142612 w 607639"/>
                  <a:gd name="connsiteY43" fmla="*/ 303431 h 551045"/>
                  <a:gd name="connsiteX44" fmla="*/ 142612 w 607639"/>
                  <a:gd name="connsiteY44" fmla="*/ 321990 h 551045"/>
                  <a:gd name="connsiteX45" fmla="*/ 117844 w 607639"/>
                  <a:gd name="connsiteY45" fmla="*/ 321990 h 551045"/>
                  <a:gd name="connsiteX46" fmla="*/ 520325 w 607639"/>
                  <a:gd name="connsiteY46" fmla="*/ 272501 h 551045"/>
                  <a:gd name="connsiteX47" fmla="*/ 535545 w 607639"/>
                  <a:gd name="connsiteY47" fmla="*/ 303430 h 551045"/>
                  <a:gd name="connsiteX48" fmla="*/ 585922 w 607639"/>
                  <a:gd name="connsiteY48" fmla="*/ 303430 h 551045"/>
                  <a:gd name="connsiteX49" fmla="*/ 585922 w 607639"/>
                  <a:gd name="connsiteY49" fmla="*/ 275523 h 551045"/>
                  <a:gd name="connsiteX50" fmla="*/ 582807 w 607639"/>
                  <a:gd name="connsiteY50" fmla="*/ 272501 h 551045"/>
                  <a:gd name="connsiteX51" fmla="*/ 477424 w 607639"/>
                  <a:gd name="connsiteY51" fmla="*/ 272501 h 551045"/>
                  <a:gd name="connsiteX52" fmla="*/ 437105 w 607639"/>
                  <a:gd name="connsiteY52" fmla="*/ 312674 h 551045"/>
                  <a:gd name="connsiteX53" fmla="*/ 477424 w 607639"/>
                  <a:gd name="connsiteY53" fmla="*/ 352935 h 551045"/>
                  <a:gd name="connsiteX54" fmla="*/ 517744 w 607639"/>
                  <a:gd name="connsiteY54" fmla="*/ 312674 h 551045"/>
                  <a:gd name="connsiteX55" fmla="*/ 477424 w 607639"/>
                  <a:gd name="connsiteY55" fmla="*/ 272501 h 551045"/>
                  <a:gd name="connsiteX56" fmla="*/ 346676 w 607639"/>
                  <a:gd name="connsiteY56" fmla="*/ 272501 h 551045"/>
                  <a:gd name="connsiteX57" fmla="*/ 361984 w 607639"/>
                  <a:gd name="connsiteY57" fmla="*/ 303430 h 551045"/>
                  <a:gd name="connsiteX58" fmla="*/ 419215 w 607639"/>
                  <a:gd name="connsiteY58" fmla="*/ 303430 h 551045"/>
                  <a:gd name="connsiteX59" fmla="*/ 434524 w 607639"/>
                  <a:gd name="connsiteY59" fmla="*/ 272501 h 551045"/>
                  <a:gd name="connsiteX60" fmla="*/ 303775 w 607639"/>
                  <a:gd name="connsiteY60" fmla="*/ 272501 h 551045"/>
                  <a:gd name="connsiteX61" fmla="*/ 263545 w 607639"/>
                  <a:gd name="connsiteY61" fmla="*/ 312674 h 551045"/>
                  <a:gd name="connsiteX62" fmla="*/ 303775 w 607639"/>
                  <a:gd name="connsiteY62" fmla="*/ 352935 h 551045"/>
                  <a:gd name="connsiteX63" fmla="*/ 344094 w 607639"/>
                  <a:gd name="connsiteY63" fmla="*/ 312674 h 551045"/>
                  <a:gd name="connsiteX64" fmla="*/ 303775 w 607639"/>
                  <a:gd name="connsiteY64" fmla="*/ 272501 h 551045"/>
                  <a:gd name="connsiteX65" fmla="*/ 173115 w 607639"/>
                  <a:gd name="connsiteY65" fmla="*/ 272501 h 551045"/>
                  <a:gd name="connsiteX66" fmla="*/ 188335 w 607639"/>
                  <a:gd name="connsiteY66" fmla="*/ 303430 h 551045"/>
                  <a:gd name="connsiteX67" fmla="*/ 245655 w 607639"/>
                  <a:gd name="connsiteY67" fmla="*/ 303430 h 551045"/>
                  <a:gd name="connsiteX68" fmla="*/ 260875 w 607639"/>
                  <a:gd name="connsiteY68" fmla="*/ 272501 h 551045"/>
                  <a:gd name="connsiteX69" fmla="*/ 130215 w 607639"/>
                  <a:gd name="connsiteY69" fmla="*/ 272501 h 551045"/>
                  <a:gd name="connsiteX70" fmla="*/ 89895 w 607639"/>
                  <a:gd name="connsiteY70" fmla="*/ 312674 h 551045"/>
                  <a:gd name="connsiteX71" fmla="*/ 130215 w 607639"/>
                  <a:gd name="connsiteY71" fmla="*/ 352935 h 551045"/>
                  <a:gd name="connsiteX72" fmla="*/ 170534 w 607639"/>
                  <a:gd name="connsiteY72" fmla="*/ 312674 h 551045"/>
                  <a:gd name="connsiteX73" fmla="*/ 130215 w 607639"/>
                  <a:gd name="connsiteY73" fmla="*/ 272501 h 551045"/>
                  <a:gd name="connsiteX74" fmla="*/ 24833 w 607639"/>
                  <a:gd name="connsiteY74" fmla="*/ 272501 h 551045"/>
                  <a:gd name="connsiteX75" fmla="*/ 21717 w 607639"/>
                  <a:gd name="connsiteY75" fmla="*/ 275523 h 551045"/>
                  <a:gd name="connsiteX76" fmla="*/ 21717 w 607639"/>
                  <a:gd name="connsiteY76" fmla="*/ 303430 h 551045"/>
                  <a:gd name="connsiteX77" fmla="*/ 72005 w 607639"/>
                  <a:gd name="connsiteY77" fmla="*/ 303430 h 551045"/>
                  <a:gd name="connsiteX78" fmla="*/ 87314 w 607639"/>
                  <a:gd name="connsiteY78" fmla="*/ 272501 h 551045"/>
                  <a:gd name="connsiteX79" fmla="*/ 34089 w 607639"/>
                  <a:gd name="connsiteY79" fmla="*/ 229128 h 551045"/>
                  <a:gd name="connsiteX80" fmla="*/ 34089 w 607639"/>
                  <a:gd name="connsiteY80" fmla="*/ 253925 h 551045"/>
                  <a:gd name="connsiteX81" fmla="*/ 573550 w 607639"/>
                  <a:gd name="connsiteY81" fmla="*/ 253925 h 551045"/>
                  <a:gd name="connsiteX82" fmla="*/ 573550 w 607639"/>
                  <a:gd name="connsiteY82" fmla="*/ 229128 h 551045"/>
                  <a:gd name="connsiteX83" fmla="*/ 372021 w 607639"/>
                  <a:gd name="connsiteY83" fmla="*/ 173379 h 551045"/>
                  <a:gd name="connsiteX84" fmla="*/ 483585 w 607639"/>
                  <a:gd name="connsiteY84" fmla="*/ 173379 h 551045"/>
                  <a:gd name="connsiteX85" fmla="*/ 483585 w 607639"/>
                  <a:gd name="connsiteY85" fmla="*/ 192008 h 551045"/>
                  <a:gd name="connsiteX86" fmla="*/ 372021 w 607639"/>
                  <a:gd name="connsiteY86" fmla="*/ 192008 h 551045"/>
                  <a:gd name="connsiteX87" fmla="*/ 272806 w 607639"/>
                  <a:gd name="connsiteY87" fmla="*/ 167169 h 551045"/>
                  <a:gd name="connsiteX88" fmla="*/ 297645 w 607639"/>
                  <a:gd name="connsiteY88" fmla="*/ 167169 h 551045"/>
                  <a:gd name="connsiteX89" fmla="*/ 297645 w 607639"/>
                  <a:gd name="connsiteY89" fmla="*/ 185728 h 551045"/>
                  <a:gd name="connsiteX90" fmla="*/ 272806 w 607639"/>
                  <a:gd name="connsiteY90" fmla="*/ 185728 h 551045"/>
                  <a:gd name="connsiteX91" fmla="*/ 148823 w 607639"/>
                  <a:gd name="connsiteY91" fmla="*/ 167169 h 551045"/>
                  <a:gd name="connsiteX92" fmla="*/ 260458 w 607639"/>
                  <a:gd name="connsiteY92" fmla="*/ 167169 h 551045"/>
                  <a:gd name="connsiteX93" fmla="*/ 260458 w 607639"/>
                  <a:gd name="connsiteY93" fmla="*/ 185728 h 551045"/>
                  <a:gd name="connsiteX94" fmla="*/ 148823 w 607639"/>
                  <a:gd name="connsiteY94" fmla="*/ 185728 h 551045"/>
                  <a:gd name="connsiteX95" fmla="*/ 111635 w 607639"/>
                  <a:gd name="connsiteY95" fmla="*/ 167169 h 551045"/>
                  <a:gd name="connsiteX96" fmla="*/ 136474 w 607639"/>
                  <a:gd name="connsiteY96" fmla="*/ 167169 h 551045"/>
                  <a:gd name="connsiteX97" fmla="*/ 136474 w 607639"/>
                  <a:gd name="connsiteY97" fmla="*/ 185728 h 551045"/>
                  <a:gd name="connsiteX98" fmla="*/ 111635 w 607639"/>
                  <a:gd name="connsiteY98" fmla="*/ 185728 h 551045"/>
                  <a:gd name="connsiteX99" fmla="*/ 406131 w 607639"/>
                  <a:gd name="connsiteY99" fmla="*/ 80524 h 551045"/>
                  <a:gd name="connsiteX100" fmla="*/ 406131 w 607639"/>
                  <a:gd name="connsiteY100" fmla="*/ 136250 h 551045"/>
                  <a:gd name="connsiteX101" fmla="*/ 449477 w 607639"/>
                  <a:gd name="connsiteY101" fmla="*/ 136250 h 551045"/>
                  <a:gd name="connsiteX102" fmla="*/ 449477 w 607639"/>
                  <a:gd name="connsiteY102" fmla="*/ 80524 h 551045"/>
                  <a:gd name="connsiteX103" fmla="*/ 337864 w 607639"/>
                  <a:gd name="connsiteY103" fmla="*/ 80524 h 551045"/>
                  <a:gd name="connsiteX104" fmla="*/ 337864 w 607639"/>
                  <a:gd name="connsiteY104" fmla="*/ 210553 h 551045"/>
                  <a:gd name="connsiteX105" fmla="*/ 517744 w 607639"/>
                  <a:gd name="connsiteY105" fmla="*/ 210553 h 551045"/>
                  <a:gd name="connsiteX106" fmla="*/ 517744 w 607639"/>
                  <a:gd name="connsiteY106" fmla="*/ 80524 h 551045"/>
                  <a:gd name="connsiteX107" fmla="*/ 468079 w 607639"/>
                  <a:gd name="connsiteY107" fmla="*/ 80524 h 551045"/>
                  <a:gd name="connsiteX108" fmla="*/ 468079 w 607639"/>
                  <a:gd name="connsiteY108" fmla="*/ 154826 h 551045"/>
                  <a:gd name="connsiteX109" fmla="*/ 387529 w 607639"/>
                  <a:gd name="connsiteY109" fmla="*/ 154826 h 551045"/>
                  <a:gd name="connsiteX110" fmla="*/ 387529 w 607639"/>
                  <a:gd name="connsiteY110" fmla="*/ 80524 h 551045"/>
                  <a:gd name="connsiteX111" fmla="*/ 170534 w 607639"/>
                  <a:gd name="connsiteY111" fmla="*/ 74302 h 551045"/>
                  <a:gd name="connsiteX112" fmla="*/ 170534 w 607639"/>
                  <a:gd name="connsiteY112" fmla="*/ 99099 h 551045"/>
                  <a:gd name="connsiteX113" fmla="*/ 238712 w 607639"/>
                  <a:gd name="connsiteY113" fmla="*/ 99099 h 551045"/>
                  <a:gd name="connsiteX114" fmla="*/ 238712 w 607639"/>
                  <a:gd name="connsiteY114" fmla="*/ 74302 h 551045"/>
                  <a:gd name="connsiteX115" fmla="*/ 89895 w 607639"/>
                  <a:gd name="connsiteY115" fmla="*/ 55727 h 551045"/>
                  <a:gd name="connsiteX116" fmla="*/ 89895 w 607639"/>
                  <a:gd name="connsiteY116" fmla="*/ 210553 h 551045"/>
                  <a:gd name="connsiteX117" fmla="*/ 319262 w 607639"/>
                  <a:gd name="connsiteY117" fmla="*/ 210553 h 551045"/>
                  <a:gd name="connsiteX118" fmla="*/ 319262 w 607639"/>
                  <a:gd name="connsiteY118" fmla="*/ 55727 h 551045"/>
                  <a:gd name="connsiteX119" fmla="*/ 257314 w 607639"/>
                  <a:gd name="connsiteY119" fmla="*/ 55727 h 551045"/>
                  <a:gd name="connsiteX120" fmla="*/ 257314 w 607639"/>
                  <a:gd name="connsiteY120" fmla="*/ 117675 h 551045"/>
                  <a:gd name="connsiteX121" fmla="*/ 151932 w 607639"/>
                  <a:gd name="connsiteY121" fmla="*/ 117675 h 551045"/>
                  <a:gd name="connsiteX122" fmla="*/ 151932 w 607639"/>
                  <a:gd name="connsiteY122" fmla="*/ 55727 h 551045"/>
                  <a:gd name="connsiteX123" fmla="*/ 257314 w 607639"/>
                  <a:gd name="connsiteY123" fmla="*/ 18576 h 551045"/>
                  <a:gd name="connsiteX124" fmla="*/ 257314 w 607639"/>
                  <a:gd name="connsiteY124" fmla="*/ 37151 h 551045"/>
                  <a:gd name="connsiteX125" fmla="*/ 319262 w 607639"/>
                  <a:gd name="connsiteY125" fmla="*/ 37151 h 551045"/>
                  <a:gd name="connsiteX126" fmla="*/ 319262 w 607639"/>
                  <a:gd name="connsiteY126" fmla="*/ 18576 h 551045"/>
                  <a:gd name="connsiteX127" fmla="*/ 170534 w 607639"/>
                  <a:gd name="connsiteY127" fmla="*/ 18576 h 551045"/>
                  <a:gd name="connsiteX128" fmla="*/ 170534 w 607639"/>
                  <a:gd name="connsiteY128" fmla="*/ 55727 h 551045"/>
                  <a:gd name="connsiteX129" fmla="*/ 238712 w 607639"/>
                  <a:gd name="connsiteY129" fmla="*/ 55727 h 551045"/>
                  <a:gd name="connsiteX130" fmla="*/ 238712 w 607639"/>
                  <a:gd name="connsiteY130" fmla="*/ 18576 h 551045"/>
                  <a:gd name="connsiteX131" fmla="*/ 89895 w 607639"/>
                  <a:gd name="connsiteY131" fmla="*/ 18576 h 551045"/>
                  <a:gd name="connsiteX132" fmla="*/ 89895 w 607639"/>
                  <a:gd name="connsiteY132" fmla="*/ 37151 h 551045"/>
                  <a:gd name="connsiteX133" fmla="*/ 151932 w 607639"/>
                  <a:gd name="connsiteY133" fmla="*/ 37151 h 551045"/>
                  <a:gd name="connsiteX134" fmla="*/ 151932 w 607639"/>
                  <a:gd name="connsiteY134" fmla="*/ 18576 h 551045"/>
                  <a:gd name="connsiteX135" fmla="*/ 71293 w 607639"/>
                  <a:gd name="connsiteY135" fmla="*/ 0 h 551045"/>
                  <a:gd name="connsiteX136" fmla="*/ 337864 w 607639"/>
                  <a:gd name="connsiteY136" fmla="*/ 0 h 551045"/>
                  <a:gd name="connsiteX137" fmla="*/ 337864 w 607639"/>
                  <a:gd name="connsiteY137" fmla="*/ 61948 h 551045"/>
                  <a:gd name="connsiteX138" fmla="*/ 536346 w 607639"/>
                  <a:gd name="connsiteY138" fmla="*/ 61948 h 551045"/>
                  <a:gd name="connsiteX139" fmla="*/ 536346 w 607639"/>
                  <a:gd name="connsiteY139" fmla="*/ 210553 h 551045"/>
                  <a:gd name="connsiteX140" fmla="*/ 592152 w 607639"/>
                  <a:gd name="connsiteY140" fmla="*/ 210553 h 551045"/>
                  <a:gd name="connsiteX141" fmla="*/ 592152 w 607639"/>
                  <a:gd name="connsiteY141" fmla="*/ 255969 h 551045"/>
                  <a:gd name="connsiteX142" fmla="*/ 604524 w 607639"/>
                  <a:gd name="connsiteY142" fmla="*/ 275523 h 551045"/>
                  <a:gd name="connsiteX143" fmla="*/ 604524 w 607639"/>
                  <a:gd name="connsiteY143" fmla="*/ 349825 h 551045"/>
                  <a:gd name="connsiteX144" fmla="*/ 582807 w 607639"/>
                  <a:gd name="connsiteY144" fmla="*/ 371511 h 551045"/>
                  <a:gd name="connsiteX145" fmla="*/ 548718 w 607639"/>
                  <a:gd name="connsiteY145" fmla="*/ 371511 h 551045"/>
                  <a:gd name="connsiteX146" fmla="*/ 548718 w 607639"/>
                  <a:gd name="connsiteY146" fmla="*/ 532469 h 551045"/>
                  <a:gd name="connsiteX147" fmla="*/ 607639 w 607639"/>
                  <a:gd name="connsiteY147" fmla="*/ 532469 h 551045"/>
                  <a:gd name="connsiteX148" fmla="*/ 607639 w 607639"/>
                  <a:gd name="connsiteY148" fmla="*/ 551045 h 551045"/>
                  <a:gd name="connsiteX149" fmla="*/ 0 w 607639"/>
                  <a:gd name="connsiteY149" fmla="*/ 551045 h 551045"/>
                  <a:gd name="connsiteX150" fmla="*/ 0 w 607639"/>
                  <a:gd name="connsiteY150" fmla="*/ 532469 h 551045"/>
                  <a:gd name="connsiteX151" fmla="*/ 58922 w 607639"/>
                  <a:gd name="connsiteY151" fmla="*/ 532469 h 551045"/>
                  <a:gd name="connsiteX152" fmla="*/ 58922 w 607639"/>
                  <a:gd name="connsiteY152" fmla="*/ 371511 h 551045"/>
                  <a:gd name="connsiteX153" fmla="*/ 24833 w 607639"/>
                  <a:gd name="connsiteY153" fmla="*/ 371511 h 551045"/>
                  <a:gd name="connsiteX154" fmla="*/ 3115 w 607639"/>
                  <a:gd name="connsiteY154" fmla="*/ 349825 h 551045"/>
                  <a:gd name="connsiteX155" fmla="*/ 3115 w 607639"/>
                  <a:gd name="connsiteY155" fmla="*/ 275523 h 551045"/>
                  <a:gd name="connsiteX156" fmla="*/ 15487 w 607639"/>
                  <a:gd name="connsiteY156" fmla="*/ 255969 h 551045"/>
                  <a:gd name="connsiteX157" fmla="*/ 15487 w 607639"/>
                  <a:gd name="connsiteY157" fmla="*/ 210553 h 551045"/>
                  <a:gd name="connsiteX158" fmla="*/ 71293 w 607639"/>
                  <a:gd name="connsiteY158" fmla="*/ 210553 h 55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607639" h="551045">
                    <a:moveTo>
                      <a:pt x="499142" y="421016"/>
                    </a:moveTo>
                    <a:lnTo>
                      <a:pt x="499142" y="532469"/>
                    </a:lnTo>
                    <a:lnTo>
                      <a:pt x="530115" y="532469"/>
                    </a:lnTo>
                    <a:lnTo>
                      <a:pt x="530115" y="421016"/>
                    </a:lnTo>
                    <a:close/>
                    <a:moveTo>
                      <a:pt x="127100" y="421016"/>
                    </a:moveTo>
                    <a:lnTo>
                      <a:pt x="127100" y="532469"/>
                    </a:lnTo>
                    <a:lnTo>
                      <a:pt x="480539" y="532469"/>
                    </a:lnTo>
                    <a:lnTo>
                      <a:pt x="480539" y="421016"/>
                    </a:lnTo>
                    <a:close/>
                    <a:moveTo>
                      <a:pt x="77524" y="421016"/>
                    </a:moveTo>
                    <a:lnTo>
                      <a:pt x="77524" y="532469"/>
                    </a:lnTo>
                    <a:lnTo>
                      <a:pt x="108497" y="532469"/>
                    </a:lnTo>
                    <a:lnTo>
                      <a:pt x="108497" y="421016"/>
                    </a:lnTo>
                    <a:close/>
                    <a:moveTo>
                      <a:pt x="77524" y="371511"/>
                    </a:moveTo>
                    <a:lnTo>
                      <a:pt x="77524" y="402441"/>
                    </a:lnTo>
                    <a:lnTo>
                      <a:pt x="530115" y="402441"/>
                    </a:lnTo>
                    <a:lnTo>
                      <a:pt x="530115" y="371511"/>
                    </a:lnTo>
                    <a:close/>
                    <a:moveTo>
                      <a:pt x="535545" y="322006"/>
                    </a:moveTo>
                    <a:cubicBezTo>
                      <a:pt x="533676" y="333827"/>
                      <a:pt x="528246" y="344581"/>
                      <a:pt x="520325" y="352935"/>
                    </a:cubicBezTo>
                    <a:lnTo>
                      <a:pt x="582807" y="352935"/>
                    </a:lnTo>
                    <a:cubicBezTo>
                      <a:pt x="584498" y="352935"/>
                      <a:pt x="585922" y="351513"/>
                      <a:pt x="585922" y="349825"/>
                    </a:cubicBezTo>
                    <a:lnTo>
                      <a:pt x="585922" y="322006"/>
                    </a:lnTo>
                    <a:close/>
                    <a:moveTo>
                      <a:pt x="361984" y="322006"/>
                    </a:moveTo>
                    <a:cubicBezTo>
                      <a:pt x="360026" y="333827"/>
                      <a:pt x="354597" y="344581"/>
                      <a:pt x="346676" y="352935"/>
                    </a:cubicBezTo>
                    <a:lnTo>
                      <a:pt x="434524" y="352935"/>
                    </a:lnTo>
                    <a:cubicBezTo>
                      <a:pt x="426602" y="344581"/>
                      <a:pt x="421173" y="333827"/>
                      <a:pt x="419215" y="322006"/>
                    </a:cubicBezTo>
                    <a:close/>
                    <a:moveTo>
                      <a:pt x="188335" y="322006"/>
                    </a:moveTo>
                    <a:cubicBezTo>
                      <a:pt x="186466" y="333827"/>
                      <a:pt x="181037" y="344581"/>
                      <a:pt x="173115" y="352935"/>
                    </a:cubicBezTo>
                    <a:lnTo>
                      <a:pt x="260875" y="352935"/>
                    </a:lnTo>
                    <a:cubicBezTo>
                      <a:pt x="253042" y="344581"/>
                      <a:pt x="247524" y="333827"/>
                      <a:pt x="245655" y="322006"/>
                    </a:cubicBezTo>
                    <a:close/>
                    <a:moveTo>
                      <a:pt x="21717" y="322006"/>
                    </a:moveTo>
                    <a:lnTo>
                      <a:pt x="21717" y="349825"/>
                    </a:lnTo>
                    <a:cubicBezTo>
                      <a:pt x="21717" y="351513"/>
                      <a:pt x="23141" y="352935"/>
                      <a:pt x="24833" y="352935"/>
                    </a:cubicBezTo>
                    <a:lnTo>
                      <a:pt x="87314" y="352935"/>
                    </a:lnTo>
                    <a:cubicBezTo>
                      <a:pt x="79393" y="344581"/>
                      <a:pt x="73963" y="333827"/>
                      <a:pt x="72005" y="322006"/>
                    </a:cubicBezTo>
                    <a:close/>
                    <a:moveTo>
                      <a:pt x="464956" y="303431"/>
                    </a:moveTo>
                    <a:lnTo>
                      <a:pt x="489795" y="303431"/>
                    </a:lnTo>
                    <a:lnTo>
                      <a:pt x="489795" y="321990"/>
                    </a:lnTo>
                    <a:lnTo>
                      <a:pt x="464956" y="321990"/>
                    </a:lnTo>
                    <a:close/>
                    <a:moveTo>
                      <a:pt x="291365" y="303431"/>
                    </a:moveTo>
                    <a:lnTo>
                      <a:pt x="316204" y="303431"/>
                    </a:lnTo>
                    <a:lnTo>
                      <a:pt x="316204" y="321990"/>
                    </a:lnTo>
                    <a:lnTo>
                      <a:pt x="291365" y="321990"/>
                    </a:lnTo>
                    <a:close/>
                    <a:moveTo>
                      <a:pt x="117844" y="303431"/>
                    </a:moveTo>
                    <a:lnTo>
                      <a:pt x="142612" y="303431"/>
                    </a:lnTo>
                    <a:lnTo>
                      <a:pt x="142612" y="321990"/>
                    </a:lnTo>
                    <a:lnTo>
                      <a:pt x="117844" y="321990"/>
                    </a:lnTo>
                    <a:close/>
                    <a:moveTo>
                      <a:pt x="520325" y="272501"/>
                    </a:moveTo>
                    <a:cubicBezTo>
                      <a:pt x="528246" y="280855"/>
                      <a:pt x="533676" y="291521"/>
                      <a:pt x="535545" y="303430"/>
                    </a:cubicBezTo>
                    <a:lnTo>
                      <a:pt x="585922" y="303430"/>
                    </a:lnTo>
                    <a:lnTo>
                      <a:pt x="585922" y="275523"/>
                    </a:lnTo>
                    <a:cubicBezTo>
                      <a:pt x="585922" y="273834"/>
                      <a:pt x="584498" y="272501"/>
                      <a:pt x="582807" y="272501"/>
                    </a:cubicBezTo>
                    <a:close/>
                    <a:moveTo>
                      <a:pt x="477424" y="272501"/>
                    </a:moveTo>
                    <a:cubicBezTo>
                      <a:pt x="455173" y="272501"/>
                      <a:pt x="437105" y="290543"/>
                      <a:pt x="437105" y="312674"/>
                    </a:cubicBezTo>
                    <a:cubicBezTo>
                      <a:pt x="437105" y="334893"/>
                      <a:pt x="455173" y="352935"/>
                      <a:pt x="477424" y="352935"/>
                    </a:cubicBezTo>
                    <a:cubicBezTo>
                      <a:pt x="499587" y="352935"/>
                      <a:pt x="517744" y="334893"/>
                      <a:pt x="517744" y="312674"/>
                    </a:cubicBezTo>
                    <a:cubicBezTo>
                      <a:pt x="517744" y="290543"/>
                      <a:pt x="499587" y="272501"/>
                      <a:pt x="477424" y="272501"/>
                    </a:cubicBezTo>
                    <a:close/>
                    <a:moveTo>
                      <a:pt x="346676" y="272501"/>
                    </a:moveTo>
                    <a:cubicBezTo>
                      <a:pt x="354597" y="280855"/>
                      <a:pt x="360026" y="291521"/>
                      <a:pt x="361984" y="303430"/>
                    </a:cubicBezTo>
                    <a:lnTo>
                      <a:pt x="419215" y="303430"/>
                    </a:lnTo>
                    <a:cubicBezTo>
                      <a:pt x="421173" y="291521"/>
                      <a:pt x="426602" y="280855"/>
                      <a:pt x="434524" y="272501"/>
                    </a:cubicBezTo>
                    <a:close/>
                    <a:moveTo>
                      <a:pt x="303775" y="272501"/>
                    </a:moveTo>
                    <a:cubicBezTo>
                      <a:pt x="281613" y="272501"/>
                      <a:pt x="263545" y="290543"/>
                      <a:pt x="263545" y="312674"/>
                    </a:cubicBezTo>
                    <a:cubicBezTo>
                      <a:pt x="263545" y="334893"/>
                      <a:pt x="281613" y="352935"/>
                      <a:pt x="303775" y="352935"/>
                    </a:cubicBezTo>
                    <a:cubicBezTo>
                      <a:pt x="326026" y="352935"/>
                      <a:pt x="344094" y="334893"/>
                      <a:pt x="344094" y="312674"/>
                    </a:cubicBezTo>
                    <a:cubicBezTo>
                      <a:pt x="344094" y="290543"/>
                      <a:pt x="326026" y="272501"/>
                      <a:pt x="303775" y="272501"/>
                    </a:cubicBezTo>
                    <a:close/>
                    <a:moveTo>
                      <a:pt x="173115" y="272501"/>
                    </a:moveTo>
                    <a:cubicBezTo>
                      <a:pt x="181037" y="280855"/>
                      <a:pt x="186466" y="291521"/>
                      <a:pt x="188335" y="303430"/>
                    </a:cubicBezTo>
                    <a:lnTo>
                      <a:pt x="245655" y="303430"/>
                    </a:lnTo>
                    <a:cubicBezTo>
                      <a:pt x="247524" y="291521"/>
                      <a:pt x="253042" y="280855"/>
                      <a:pt x="260875" y="272501"/>
                    </a:cubicBezTo>
                    <a:close/>
                    <a:moveTo>
                      <a:pt x="130215" y="272501"/>
                    </a:moveTo>
                    <a:cubicBezTo>
                      <a:pt x="107963" y="272501"/>
                      <a:pt x="89895" y="290543"/>
                      <a:pt x="89895" y="312674"/>
                    </a:cubicBezTo>
                    <a:cubicBezTo>
                      <a:pt x="89895" y="334893"/>
                      <a:pt x="107963" y="352935"/>
                      <a:pt x="130215" y="352935"/>
                    </a:cubicBezTo>
                    <a:cubicBezTo>
                      <a:pt x="152466" y="352935"/>
                      <a:pt x="170534" y="334893"/>
                      <a:pt x="170534" y="312674"/>
                    </a:cubicBezTo>
                    <a:cubicBezTo>
                      <a:pt x="170534" y="290543"/>
                      <a:pt x="152466" y="272501"/>
                      <a:pt x="130215" y="272501"/>
                    </a:cubicBezTo>
                    <a:close/>
                    <a:moveTo>
                      <a:pt x="24833" y="272501"/>
                    </a:moveTo>
                    <a:cubicBezTo>
                      <a:pt x="23141" y="272501"/>
                      <a:pt x="21717" y="273834"/>
                      <a:pt x="21717" y="275523"/>
                    </a:cubicBezTo>
                    <a:lnTo>
                      <a:pt x="21717" y="303430"/>
                    </a:lnTo>
                    <a:lnTo>
                      <a:pt x="72005" y="303430"/>
                    </a:lnTo>
                    <a:cubicBezTo>
                      <a:pt x="73963" y="291521"/>
                      <a:pt x="79393" y="280855"/>
                      <a:pt x="87314" y="272501"/>
                    </a:cubicBezTo>
                    <a:close/>
                    <a:moveTo>
                      <a:pt x="34089" y="229128"/>
                    </a:moveTo>
                    <a:lnTo>
                      <a:pt x="34089" y="253925"/>
                    </a:lnTo>
                    <a:lnTo>
                      <a:pt x="573550" y="253925"/>
                    </a:lnTo>
                    <a:lnTo>
                      <a:pt x="573550" y="229128"/>
                    </a:lnTo>
                    <a:close/>
                    <a:moveTo>
                      <a:pt x="372021" y="173379"/>
                    </a:moveTo>
                    <a:lnTo>
                      <a:pt x="483585" y="173379"/>
                    </a:lnTo>
                    <a:lnTo>
                      <a:pt x="483585" y="192008"/>
                    </a:lnTo>
                    <a:lnTo>
                      <a:pt x="372021" y="192008"/>
                    </a:lnTo>
                    <a:close/>
                    <a:moveTo>
                      <a:pt x="272806" y="167169"/>
                    </a:moveTo>
                    <a:lnTo>
                      <a:pt x="297645" y="167169"/>
                    </a:lnTo>
                    <a:lnTo>
                      <a:pt x="297645" y="185728"/>
                    </a:lnTo>
                    <a:lnTo>
                      <a:pt x="272806" y="185728"/>
                    </a:lnTo>
                    <a:close/>
                    <a:moveTo>
                      <a:pt x="148823" y="167169"/>
                    </a:moveTo>
                    <a:lnTo>
                      <a:pt x="260458" y="167169"/>
                    </a:lnTo>
                    <a:lnTo>
                      <a:pt x="260458" y="185728"/>
                    </a:lnTo>
                    <a:lnTo>
                      <a:pt x="148823" y="185728"/>
                    </a:lnTo>
                    <a:close/>
                    <a:moveTo>
                      <a:pt x="111635" y="167169"/>
                    </a:moveTo>
                    <a:lnTo>
                      <a:pt x="136474" y="167169"/>
                    </a:lnTo>
                    <a:lnTo>
                      <a:pt x="136474" y="185728"/>
                    </a:lnTo>
                    <a:lnTo>
                      <a:pt x="111635" y="185728"/>
                    </a:lnTo>
                    <a:close/>
                    <a:moveTo>
                      <a:pt x="406131" y="80524"/>
                    </a:moveTo>
                    <a:lnTo>
                      <a:pt x="406131" y="136250"/>
                    </a:lnTo>
                    <a:lnTo>
                      <a:pt x="449477" y="136250"/>
                    </a:lnTo>
                    <a:lnTo>
                      <a:pt x="449477" y="80524"/>
                    </a:lnTo>
                    <a:close/>
                    <a:moveTo>
                      <a:pt x="337864" y="80524"/>
                    </a:moveTo>
                    <a:lnTo>
                      <a:pt x="337864" y="210553"/>
                    </a:lnTo>
                    <a:lnTo>
                      <a:pt x="517744" y="210553"/>
                    </a:lnTo>
                    <a:lnTo>
                      <a:pt x="517744" y="80524"/>
                    </a:lnTo>
                    <a:lnTo>
                      <a:pt x="468079" y="80524"/>
                    </a:lnTo>
                    <a:lnTo>
                      <a:pt x="468079" y="154826"/>
                    </a:lnTo>
                    <a:lnTo>
                      <a:pt x="387529" y="154826"/>
                    </a:lnTo>
                    <a:lnTo>
                      <a:pt x="387529" y="80524"/>
                    </a:lnTo>
                    <a:close/>
                    <a:moveTo>
                      <a:pt x="170534" y="74302"/>
                    </a:moveTo>
                    <a:lnTo>
                      <a:pt x="170534" y="99099"/>
                    </a:lnTo>
                    <a:lnTo>
                      <a:pt x="238712" y="99099"/>
                    </a:lnTo>
                    <a:lnTo>
                      <a:pt x="238712" y="74302"/>
                    </a:lnTo>
                    <a:close/>
                    <a:moveTo>
                      <a:pt x="89895" y="55727"/>
                    </a:moveTo>
                    <a:lnTo>
                      <a:pt x="89895" y="210553"/>
                    </a:lnTo>
                    <a:lnTo>
                      <a:pt x="319262" y="210553"/>
                    </a:lnTo>
                    <a:lnTo>
                      <a:pt x="319262" y="55727"/>
                    </a:lnTo>
                    <a:lnTo>
                      <a:pt x="257314" y="55727"/>
                    </a:lnTo>
                    <a:lnTo>
                      <a:pt x="257314" y="117675"/>
                    </a:lnTo>
                    <a:lnTo>
                      <a:pt x="151932" y="117675"/>
                    </a:lnTo>
                    <a:lnTo>
                      <a:pt x="151932" y="55727"/>
                    </a:lnTo>
                    <a:close/>
                    <a:moveTo>
                      <a:pt x="257314" y="18576"/>
                    </a:moveTo>
                    <a:lnTo>
                      <a:pt x="257314" y="37151"/>
                    </a:lnTo>
                    <a:lnTo>
                      <a:pt x="319262" y="37151"/>
                    </a:lnTo>
                    <a:lnTo>
                      <a:pt x="319262" y="18576"/>
                    </a:lnTo>
                    <a:close/>
                    <a:moveTo>
                      <a:pt x="170534" y="18576"/>
                    </a:moveTo>
                    <a:lnTo>
                      <a:pt x="170534" y="55727"/>
                    </a:lnTo>
                    <a:lnTo>
                      <a:pt x="238712" y="55727"/>
                    </a:lnTo>
                    <a:lnTo>
                      <a:pt x="238712" y="18576"/>
                    </a:lnTo>
                    <a:close/>
                    <a:moveTo>
                      <a:pt x="89895" y="18576"/>
                    </a:moveTo>
                    <a:lnTo>
                      <a:pt x="89895" y="37151"/>
                    </a:lnTo>
                    <a:lnTo>
                      <a:pt x="151932" y="37151"/>
                    </a:lnTo>
                    <a:lnTo>
                      <a:pt x="151932" y="18576"/>
                    </a:lnTo>
                    <a:close/>
                    <a:moveTo>
                      <a:pt x="71293" y="0"/>
                    </a:moveTo>
                    <a:lnTo>
                      <a:pt x="337864" y="0"/>
                    </a:lnTo>
                    <a:lnTo>
                      <a:pt x="337864" y="61948"/>
                    </a:lnTo>
                    <a:lnTo>
                      <a:pt x="536346" y="61948"/>
                    </a:lnTo>
                    <a:lnTo>
                      <a:pt x="536346" y="210553"/>
                    </a:lnTo>
                    <a:lnTo>
                      <a:pt x="592152" y="210553"/>
                    </a:lnTo>
                    <a:lnTo>
                      <a:pt x="592152" y="255969"/>
                    </a:lnTo>
                    <a:cubicBezTo>
                      <a:pt x="599451" y="259524"/>
                      <a:pt x="604524" y="266901"/>
                      <a:pt x="604524" y="275523"/>
                    </a:cubicBezTo>
                    <a:lnTo>
                      <a:pt x="604524" y="349825"/>
                    </a:lnTo>
                    <a:cubicBezTo>
                      <a:pt x="604524" y="361823"/>
                      <a:pt x="594733" y="371511"/>
                      <a:pt x="582807" y="371511"/>
                    </a:cubicBezTo>
                    <a:lnTo>
                      <a:pt x="548718" y="371511"/>
                    </a:lnTo>
                    <a:lnTo>
                      <a:pt x="548718" y="532469"/>
                    </a:lnTo>
                    <a:lnTo>
                      <a:pt x="607639" y="532469"/>
                    </a:lnTo>
                    <a:lnTo>
                      <a:pt x="607639" y="551045"/>
                    </a:lnTo>
                    <a:lnTo>
                      <a:pt x="0" y="551045"/>
                    </a:lnTo>
                    <a:lnTo>
                      <a:pt x="0" y="532469"/>
                    </a:lnTo>
                    <a:lnTo>
                      <a:pt x="58922" y="532469"/>
                    </a:lnTo>
                    <a:lnTo>
                      <a:pt x="58922" y="371511"/>
                    </a:lnTo>
                    <a:lnTo>
                      <a:pt x="24833" y="371511"/>
                    </a:lnTo>
                    <a:cubicBezTo>
                      <a:pt x="12817" y="371511"/>
                      <a:pt x="3115" y="361823"/>
                      <a:pt x="3115" y="349825"/>
                    </a:cubicBezTo>
                    <a:lnTo>
                      <a:pt x="3115" y="275523"/>
                    </a:lnTo>
                    <a:cubicBezTo>
                      <a:pt x="3115" y="266901"/>
                      <a:pt x="8189" y="259524"/>
                      <a:pt x="15487" y="255969"/>
                    </a:cubicBezTo>
                    <a:lnTo>
                      <a:pt x="15487" y="210553"/>
                    </a:lnTo>
                    <a:lnTo>
                      <a:pt x="71293" y="210553"/>
                    </a:lnTo>
                    <a:close/>
                  </a:path>
                </a:pathLst>
              </a:custGeom>
              <a:solidFill>
                <a:srgbClr val="A6D3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81" name="conveyor_272956"/>
              <p:cNvSpPr/>
              <p:nvPr/>
            </p:nvSpPr>
            <p:spPr>
              <a:xfrm>
                <a:off x="3864000" y="1614522"/>
                <a:ext cx="460420" cy="309726"/>
              </a:xfrm>
              <a:custGeom>
                <a:avLst/>
                <a:gdLst>
                  <a:gd name="connsiteX0" fmla="*/ 499142 w 607639"/>
                  <a:gd name="connsiteY0" fmla="*/ 421016 h 551045"/>
                  <a:gd name="connsiteX1" fmla="*/ 499142 w 607639"/>
                  <a:gd name="connsiteY1" fmla="*/ 532469 h 551045"/>
                  <a:gd name="connsiteX2" fmla="*/ 530115 w 607639"/>
                  <a:gd name="connsiteY2" fmla="*/ 532469 h 551045"/>
                  <a:gd name="connsiteX3" fmla="*/ 530115 w 607639"/>
                  <a:gd name="connsiteY3" fmla="*/ 421016 h 551045"/>
                  <a:gd name="connsiteX4" fmla="*/ 127100 w 607639"/>
                  <a:gd name="connsiteY4" fmla="*/ 421016 h 551045"/>
                  <a:gd name="connsiteX5" fmla="*/ 127100 w 607639"/>
                  <a:gd name="connsiteY5" fmla="*/ 532469 h 551045"/>
                  <a:gd name="connsiteX6" fmla="*/ 480539 w 607639"/>
                  <a:gd name="connsiteY6" fmla="*/ 532469 h 551045"/>
                  <a:gd name="connsiteX7" fmla="*/ 480539 w 607639"/>
                  <a:gd name="connsiteY7" fmla="*/ 421016 h 551045"/>
                  <a:gd name="connsiteX8" fmla="*/ 77524 w 607639"/>
                  <a:gd name="connsiteY8" fmla="*/ 421016 h 551045"/>
                  <a:gd name="connsiteX9" fmla="*/ 77524 w 607639"/>
                  <a:gd name="connsiteY9" fmla="*/ 532469 h 551045"/>
                  <a:gd name="connsiteX10" fmla="*/ 108497 w 607639"/>
                  <a:gd name="connsiteY10" fmla="*/ 532469 h 551045"/>
                  <a:gd name="connsiteX11" fmla="*/ 108497 w 607639"/>
                  <a:gd name="connsiteY11" fmla="*/ 421016 h 551045"/>
                  <a:gd name="connsiteX12" fmla="*/ 77524 w 607639"/>
                  <a:gd name="connsiteY12" fmla="*/ 371511 h 551045"/>
                  <a:gd name="connsiteX13" fmla="*/ 77524 w 607639"/>
                  <a:gd name="connsiteY13" fmla="*/ 402441 h 551045"/>
                  <a:gd name="connsiteX14" fmla="*/ 530115 w 607639"/>
                  <a:gd name="connsiteY14" fmla="*/ 402441 h 551045"/>
                  <a:gd name="connsiteX15" fmla="*/ 530115 w 607639"/>
                  <a:gd name="connsiteY15" fmla="*/ 371511 h 551045"/>
                  <a:gd name="connsiteX16" fmla="*/ 535545 w 607639"/>
                  <a:gd name="connsiteY16" fmla="*/ 322006 h 551045"/>
                  <a:gd name="connsiteX17" fmla="*/ 520325 w 607639"/>
                  <a:gd name="connsiteY17" fmla="*/ 352935 h 551045"/>
                  <a:gd name="connsiteX18" fmla="*/ 582807 w 607639"/>
                  <a:gd name="connsiteY18" fmla="*/ 352935 h 551045"/>
                  <a:gd name="connsiteX19" fmla="*/ 585922 w 607639"/>
                  <a:gd name="connsiteY19" fmla="*/ 349825 h 551045"/>
                  <a:gd name="connsiteX20" fmla="*/ 585922 w 607639"/>
                  <a:gd name="connsiteY20" fmla="*/ 322006 h 551045"/>
                  <a:gd name="connsiteX21" fmla="*/ 361984 w 607639"/>
                  <a:gd name="connsiteY21" fmla="*/ 322006 h 551045"/>
                  <a:gd name="connsiteX22" fmla="*/ 346676 w 607639"/>
                  <a:gd name="connsiteY22" fmla="*/ 352935 h 551045"/>
                  <a:gd name="connsiteX23" fmla="*/ 434524 w 607639"/>
                  <a:gd name="connsiteY23" fmla="*/ 352935 h 551045"/>
                  <a:gd name="connsiteX24" fmla="*/ 419215 w 607639"/>
                  <a:gd name="connsiteY24" fmla="*/ 322006 h 551045"/>
                  <a:gd name="connsiteX25" fmla="*/ 188335 w 607639"/>
                  <a:gd name="connsiteY25" fmla="*/ 322006 h 551045"/>
                  <a:gd name="connsiteX26" fmla="*/ 173115 w 607639"/>
                  <a:gd name="connsiteY26" fmla="*/ 352935 h 551045"/>
                  <a:gd name="connsiteX27" fmla="*/ 260875 w 607639"/>
                  <a:gd name="connsiteY27" fmla="*/ 352935 h 551045"/>
                  <a:gd name="connsiteX28" fmla="*/ 245655 w 607639"/>
                  <a:gd name="connsiteY28" fmla="*/ 322006 h 551045"/>
                  <a:gd name="connsiteX29" fmla="*/ 21717 w 607639"/>
                  <a:gd name="connsiteY29" fmla="*/ 322006 h 551045"/>
                  <a:gd name="connsiteX30" fmla="*/ 21717 w 607639"/>
                  <a:gd name="connsiteY30" fmla="*/ 349825 h 551045"/>
                  <a:gd name="connsiteX31" fmla="*/ 24833 w 607639"/>
                  <a:gd name="connsiteY31" fmla="*/ 352935 h 551045"/>
                  <a:gd name="connsiteX32" fmla="*/ 87314 w 607639"/>
                  <a:gd name="connsiteY32" fmla="*/ 352935 h 551045"/>
                  <a:gd name="connsiteX33" fmla="*/ 72005 w 607639"/>
                  <a:gd name="connsiteY33" fmla="*/ 322006 h 551045"/>
                  <a:gd name="connsiteX34" fmla="*/ 464956 w 607639"/>
                  <a:gd name="connsiteY34" fmla="*/ 303431 h 551045"/>
                  <a:gd name="connsiteX35" fmla="*/ 489795 w 607639"/>
                  <a:gd name="connsiteY35" fmla="*/ 303431 h 551045"/>
                  <a:gd name="connsiteX36" fmla="*/ 489795 w 607639"/>
                  <a:gd name="connsiteY36" fmla="*/ 321990 h 551045"/>
                  <a:gd name="connsiteX37" fmla="*/ 464956 w 607639"/>
                  <a:gd name="connsiteY37" fmla="*/ 321990 h 551045"/>
                  <a:gd name="connsiteX38" fmla="*/ 291365 w 607639"/>
                  <a:gd name="connsiteY38" fmla="*/ 303431 h 551045"/>
                  <a:gd name="connsiteX39" fmla="*/ 316204 w 607639"/>
                  <a:gd name="connsiteY39" fmla="*/ 303431 h 551045"/>
                  <a:gd name="connsiteX40" fmla="*/ 316204 w 607639"/>
                  <a:gd name="connsiteY40" fmla="*/ 321990 h 551045"/>
                  <a:gd name="connsiteX41" fmla="*/ 291365 w 607639"/>
                  <a:gd name="connsiteY41" fmla="*/ 321990 h 551045"/>
                  <a:gd name="connsiteX42" fmla="*/ 117844 w 607639"/>
                  <a:gd name="connsiteY42" fmla="*/ 303431 h 551045"/>
                  <a:gd name="connsiteX43" fmla="*/ 142612 w 607639"/>
                  <a:gd name="connsiteY43" fmla="*/ 303431 h 551045"/>
                  <a:gd name="connsiteX44" fmla="*/ 142612 w 607639"/>
                  <a:gd name="connsiteY44" fmla="*/ 321990 h 551045"/>
                  <a:gd name="connsiteX45" fmla="*/ 117844 w 607639"/>
                  <a:gd name="connsiteY45" fmla="*/ 321990 h 551045"/>
                  <a:gd name="connsiteX46" fmla="*/ 520325 w 607639"/>
                  <a:gd name="connsiteY46" fmla="*/ 272501 h 551045"/>
                  <a:gd name="connsiteX47" fmla="*/ 535545 w 607639"/>
                  <a:gd name="connsiteY47" fmla="*/ 303430 h 551045"/>
                  <a:gd name="connsiteX48" fmla="*/ 585922 w 607639"/>
                  <a:gd name="connsiteY48" fmla="*/ 303430 h 551045"/>
                  <a:gd name="connsiteX49" fmla="*/ 585922 w 607639"/>
                  <a:gd name="connsiteY49" fmla="*/ 275523 h 551045"/>
                  <a:gd name="connsiteX50" fmla="*/ 582807 w 607639"/>
                  <a:gd name="connsiteY50" fmla="*/ 272501 h 551045"/>
                  <a:gd name="connsiteX51" fmla="*/ 477424 w 607639"/>
                  <a:gd name="connsiteY51" fmla="*/ 272501 h 551045"/>
                  <a:gd name="connsiteX52" fmla="*/ 437105 w 607639"/>
                  <a:gd name="connsiteY52" fmla="*/ 312674 h 551045"/>
                  <a:gd name="connsiteX53" fmla="*/ 477424 w 607639"/>
                  <a:gd name="connsiteY53" fmla="*/ 352935 h 551045"/>
                  <a:gd name="connsiteX54" fmla="*/ 517744 w 607639"/>
                  <a:gd name="connsiteY54" fmla="*/ 312674 h 551045"/>
                  <a:gd name="connsiteX55" fmla="*/ 477424 w 607639"/>
                  <a:gd name="connsiteY55" fmla="*/ 272501 h 551045"/>
                  <a:gd name="connsiteX56" fmla="*/ 346676 w 607639"/>
                  <a:gd name="connsiteY56" fmla="*/ 272501 h 551045"/>
                  <a:gd name="connsiteX57" fmla="*/ 361984 w 607639"/>
                  <a:gd name="connsiteY57" fmla="*/ 303430 h 551045"/>
                  <a:gd name="connsiteX58" fmla="*/ 419215 w 607639"/>
                  <a:gd name="connsiteY58" fmla="*/ 303430 h 551045"/>
                  <a:gd name="connsiteX59" fmla="*/ 434524 w 607639"/>
                  <a:gd name="connsiteY59" fmla="*/ 272501 h 551045"/>
                  <a:gd name="connsiteX60" fmla="*/ 303775 w 607639"/>
                  <a:gd name="connsiteY60" fmla="*/ 272501 h 551045"/>
                  <a:gd name="connsiteX61" fmla="*/ 263545 w 607639"/>
                  <a:gd name="connsiteY61" fmla="*/ 312674 h 551045"/>
                  <a:gd name="connsiteX62" fmla="*/ 303775 w 607639"/>
                  <a:gd name="connsiteY62" fmla="*/ 352935 h 551045"/>
                  <a:gd name="connsiteX63" fmla="*/ 344094 w 607639"/>
                  <a:gd name="connsiteY63" fmla="*/ 312674 h 551045"/>
                  <a:gd name="connsiteX64" fmla="*/ 303775 w 607639"/>
                  <a:gd name="connsiteY64" fmla="*/ 272501 h 551045"/>
                  <a:gd name="connsiteX65" fmla="*/ 173115 w 607639"/>
                  <a:gd name="connsiteY65" fmla="*/ 272501 h 551045"/>
                  <a:gd name="connsiteX66" fmla="*/ 188335 w 607639"/>
                  <a:gd name="connsiteY66" fmla="*/ 303430 h 551045"/>
                  <a:gd name="connsiteX67" fmla="*/ 245655 w 607639"/>
                  <a:gd name="connsiteY67" fmla="*/ 303430 h 551045"/>
                  <a:gd name="connsiteX68" fmla="*/ 260875 w 607639"/>
                  <a:gd name="connsiteY68" fmla="*/ 272501 h 551045"/>
                  <a:gd name="connsiteX69" fmla="*/ 130215 w 607639"/>
                  <a:gd name="connsiteY69" fmla="*/ 272501 h 551045"/>
                  <a:gd name="connsiteX70" fmla="*/ 89895 w 607639"/>
                  <a:gd name="connsiteY70" fmla="*/ 312674 h 551045"/>
                  <a:gd name="connsiteX71" fmla="*/ 130215 w 607639"/>
                  <a:gd name="connsiteY71" fmla="*/ 352935 h 551045"/>
                  <a:gd name="connsiteX72" fmla="*/ 170534 w 607639"/>
                  <a:gd name="connsiteY72" fmla="*/ 312674 h 551045"/>
                  <a:gd name="connsiteX73" fmla="*/ 130215 w 607639"/>
                  <a:gd name="connsiteY73" fmla="*/ 272501 h 551045"/>
                  <a:gd name="connsiteX74" fmla="*/ 24833 w 607639"/>
                  <a:gd name="connsiteY74" fmla="*/ 272501 h 551045"/>
                  <a:gd name="connsiteX75" fmla="*/ 21717 w 607639"/>
                  <a:gd name="connsiteY75" fmla="*/ 275523 h 551045"/>
                  <a:gd name="connsiteX76" fmla="*/ 21717 w 607639"/>
                  <a:gd name="connsiteY76" fmla="*/ 303430 h 551045"/>
                  <a:gd name="connsiteX77" fmla="*/ 72005 w 607639"/>
                  <a:gd name="connsiteY77" fmla="*/ 303430 h 551045"/>
                  <a:gd name="connsiteX78" fmla="*/ 87314 w 607639"/>
                  <a:gd name="connsiteY78" fmla="*/ 272501 h 551045"/>
                  <a:gd name="connsiteX79" fmla="*/ 34089 w 607639"/>
                  <a:gd name="connsiteY79" fmla="*/ 229128 h 551045"/>
                  <a:gd name="connsiteX80" fmla="*/ 34089 w 607639"/>
                  <a:gd name="connsiteY80" fmla="*/ 253925 h 551045"/>
                  <a:gd name="connsiteX81" fmla="*/ 573550 w 607639"/>
                  <a:gd name="connsiteY81" fmla="*/ 253925 h 551045"/>
                  <a:gd name="connsiteX82" fmla="*/ 573550 w 607639"/>
                  <a:gd name="connsiteY82" fmla="*/ 229128 h 551045"/>
                  <a:gd name="connsiteX83" fmla="*/ 372021 w 607639"/>
                  <a:gd name="connsiteY83" fmla="*/ 173379 h 551045"/>
                  <a:gd name="connsiteX84" fmla="*/ 483585 w 607639"/>
                  <a:gd name="connsiteY84" fmla="*/ 173379 h 551045"/>
                  <a:gd name="connsiteX85" fmla="*/ 483585 w 607639"/>
                  <a:gd name="connsiteY85" fmla="*/ 192008 h 551045"/>
                  <a:gd name="connsiteX86" fmla="*/ 372021 w 607639"/>
                  <a:gd name="connsiteY86" fmla="*/ 192008 h 551045"/>
                  <a:gd name="connsiteX87" fmla="*/ 272806 w 607639"/>
                  <a:gd name="connsiteY87" fmla="*/ 167169 h 551045"/>
                  <a:gd name="connsiteX88" fmla="*/ 297645 w 607639"/>
                  <a:gd name="connsiteY88" fmla="*/ 167169 h 551045"/>
                  <a:gd name="connsiteX89" fmla="*/ 297645 w 607639"/>
                  <a:gd name="connsiteY89" fmla="*/ 185728 h 551045"/>
                  <a:gd name="connsiteX90" fmla="*/ 272806 w 607639"/>
                  <a:gd name="connsiteY90" fmla="*/ 185728 h 551045"/>
                  <a:gd name="connsiteX91" fmla="*/ 148823 w 607639"/>
                  <a:gd name="connsiteY91" fmla="*/ 167169 h 551045"/>
                  <a:gd name="connsiteX92" fmla="*/ 260458 w 607639"/>
                  <a:gd name="connsiteY92" fmla="*/ 167169 h 551045"/>
                  <a:gd name="connsiteX93" fmla="*/ 260458 w 607639"/>
                  <a:gd name="connsiteY93" fmla="*/ 185728 h 551045"/>
                  <a:gd name="connsiteX94" fmla="*/ 148823 w 607639"/>
                  <a:gd name="connsiteY94" fmla="*/ 185728 h 551045"/>
                  <a:gd name="connsiteX95" fmla="*/ 111635 w 607639"/>
                  <a:gd name="connsiteY95" fmla="*/ 167169 h 551045"/>
                  <a:gd name="connsiteX96" fmla="*/ 136474 w 607639"/>
                  <a:gd name="connsiteY96" fmla="*/ 167169 h 551045"/>
                  <a:gd name="connsiteX97" fmla="*/ 136474 w 607639"/>
                  <a:gd name="connsiteY97" fmla="*/ 185728 h 551045"/>
                  <a:gd name="connsiteX98" fmla="*/ 111635 w 607639"/>
                  <a:gd name="connsiteY98" fmla="*/ 185728 h 551045"/>
                  <a:gd name="connsiteX99" fmla="*/ 406131 w 607639"/>
                  <a:gd name="connsiteY99" fmla="*/ 80524 h 551045"/>
                  <a:gd name="connsiteX100" fmla="*/ 406131 w 607639"/>
                  <a:gd name="connsiteY100" fmla="*/ 136250 h 551045"/>
                  <a:gd name="connsiteX101" fmla="*/ 449477 w 607639"/>
                  <a:gd name="connsiteY101" fmla="*/ 136250 h 551045"/>
                  <a:gd name="connsiteX102" fmla="*/ 449477 w 607639"/>
                  <a:gd name="connsiteY102" fmla="*/ 80524 h 551045"/>
                  <a:gd name="connsiteX103" fmla="*/ 337864 w 607639"/>
                  <a:gd name="connsiteY103" fmla="*/ 80524 h 551045"/>
                  <a:gd name="connsiteX104" fmla="*/ 337864 w 607639"/>
                  <a:gd name="connsiteY104" fmla="*/ 210553 h 551045"/>
                  <a:gd name="connsiteX105" fmla="*/ 517744 w 607639"/>
                  <a:gd name="connsiteY105" fmla="*/ 210553 h 551045"/>
                  <a:gd name="connsiteX106" fmla="*/ 517744 w 607639"/>
                  <a:gd name="connsiteY106" fmla="*/ 80524 h 551045"/>
                  <a:gd name="connsiteX107" fmla="*/ 468079 w 607639"/>
                  <a:gd name="connsiteY107" fmla="*/ 80524 h 551045"/>
                  <a:gd name="connsiteX108" fmla="*/ 468079 w 607639"/>
                  <a:gd name="connsiteY108" fmla="*/ 154826 h 551045"/>
                  <a:gd name="connsiteX109" fmla="*/ 387529 w 607639"/>
                  <a:gd name="connsiteY109" fmla="*/ 154826 h 551045"/>
                  <a:gd name="connsiteX110" fmla="*/ 387529 w 607639"/>
                  <a:gd name="connsiteY110" fmla="*/ 80524 h 551045"/>
                  <a:gd name="connsiteX111" fmla="*/ 170534 w 607639"/>
                  <a:gd name="connsiteY111" fmla="*/ 74302 h 551045"/>
                  <a:gd name="connsiteX112" fmla="*/ 170534 w 607639"/>
                  <a:gd name="connsiteY112" fmla="*/ 99099 h 551045"/>
                  <a:gd name="connsiteX113" fmla="*/ 238712 w 607639"/>
                  <a:gd name="connsiteY113" fmla="*/ 99099 h 551045"/>
                  <a:gd name="connsiteX114" fmla="*/ 238712 w 607639"/>
                  <a:gd name="connsiteY114" fmla="*/ 74302 h 551045"/>
                  <a:gd name="connsiteX115" fmla="*/ 89895 w 607639"/>
                  <a:gd name="connsiteY115" fmla="*/ 55727 h 551045"/>
                  <a:gd name="connsiteX116" fmla="*/ 89895 w 607639"/>
                  <a:gd name="connsiteY116" fmla="*/ 210553 h 551045"/>
                  <a:gd name="connsiteX117" fmla="*/ 319262 w 607639"/>
                  <a:gd name="connsiteY117" fmla="*/ 210553 h 551045"/>
                  <a:gd name="connsiteX118" fmla="*/ 319262 w 607639"/>
                  <a:gd name="connsiteY118" fmla="*/ 55727 h 551045"/>
                  <a:gd name="connsiteX119" fmla="*/ 257314 w 607639"/>
                  <a:gd name="connsiteY119" fmla="*/ 55727 h 551045"/>
                  <a:gd name="connsiteX120" fmla="*/ 257314 w 607639"/>
                  <a:gd name="connsiteY120" fmla="*/ 117675 h 551045"/>
                  <a:gd name="connsiteX121" fmla="*/ 151932 w 607639"/>
                  <a:gd name="connsiteY121" fmla="*/ 117675 h 551045"/>
                  <a:gd name="connsiteX122" fmla="*/ 151932 w 607639"/>
                  <a:gd name="connsiteY122" fmla="*/ 55727 h 551045"/>
                  <a:gd name="connsiteX123" fmla="*/ 257314 w 607639"/>
                  <a:gd name="connsiteY123" fmla="*/ 18576 h 551045"/>
                  <a:gd name="connsiteX124" fmla="*/ 257314 w 607639"/>
                  <a:gd name="connsiteY124" fmla="*/ 37151 h 551045"/>
                  <a:gd name="connsiteX125" fmla="*/ 319262 w 607639"/>
                  <a:gd name="connsiteY125" fmla="*/ 37151 h 551045"/>
                  <a:gd name="connsiteX126" fmla="*/ 319262 w 607639"/>
                  <a:gd name="connsiteY126" fmla="*/ 18576 h 551045"/>
                  <a:gd name="connsiteX127" fmla="*/ 170534 w 607639"/>
                  <a:gd name="connsiteY127" fmla="*/ 18576 h 551045"/>
                  <a:gd name="connsiteX128" fmla="*/ 170534 w 607639"/>
                  <a:gd name="connsiteY128" fmla="*/ 55727 h 551045"/>
                  <a:gd name="connsiteX129" fmla="*/ 238712 w 607639"/>
                  <a:gd name="connsiteY129" fmla="*/ 55727 h 551045"/>
                  <a:gd name="connsiteX130" fmla="*/ 238712 w 607639"/>
                  <a:gd name="connsiteY130" fmla="*/ 18576 h 551045"/>
                  <a:gd name="connsiteX131" fmla="*/ 89895 w 607639"/>
                  <a:gd name="connsiteY131" fmla="*/ 18576 h 551045"/>
                  <a:gd name="connsiteX132" fmla="*/ 89895 w 607639"/>
                  <a:gd name="connsiteY132" fmla="*/ 37151 h 551045"/>
                  <a:gd name="connsiteX133" fmla="*/ 151932 w 607639"/>
                  <a:gd name="connsiteY133" fmla="*/ 37151 h 551045"/>
                  <a:gd name="connsiteX134" fmla="*/ 151932 w 607639"/>
                  <a:gd name="connsiteY134" fmla="*/ 18576 h 551045"/>
                  <a:gd name="connsiteX135" fmla="*/ 71293 w 607639"/>
                  <a:gd name="connsiteY135" fmla="*/ 0 h 551045"/>
                  <a:gd name="connsiteX136" fmla="*/ 337864 w 607639"/>
                  <a:gd name="connsiteY136" fmla="*/ 0 h 551045"/>
                  <a:gd name="connsiteX137" fmla="*/ 337864 w 607639"/>
                  <a:gd name="connsiteY137" fmla="*/ 61948 h 551045"/>
                  <a:gd name="connsiteX138" fmla="*/ 536346 w 607639"/>
                  <a:gd name="connsiteY138" fmla="*/ 61948 h 551045"/>
                  <a:gd name="connsiteX139" fmla="*/ 536346 w 607639"/>
                  <a:gd name="connsiteY139" fmla="*/ 210553 h 551045"/>
                  <a:gd name="connsiteX140" fmla="*/ 592152 w 607639"/>
                  <a:gd name="connsiteY140" fmla="*/ 210553 h 551045"/>
                  <a:gd name="connsiteX141" fmla="*/ 592152 w 607639"/>
                  <a:gd name="connsiteY141" fmla="*/ 255969 h 551045"/>
                  <a:gd name="connsiteX142" fmla="*/ 604524 w 607639"/>
                  <a:gd name="connsiteY142" fmla="*/ 275523 h 551045"/>
                  <a:gd name="connsiteX143" fmla="*/ 604524 w 607639"/>
                  <a:gd name="connsiteY143" fmla="*/ 349825 h 551045"/>
                  <a:gd name="connsiteX144" fmla="*/ 582807 w 607639"/>
                  <a:gd name="connsiteY144" fmla="*/ 371511 h 551045"/>
                  <a:gd name="connsiteX145" fmla="*/ 548718 w 607639"/>
                  <a:gd name="connsiteY145" fmla="*/ 371511 h 551045"/>
                  <a:gd name="connsiteX146" fmla="*/ 548718 w 607639"/>
                  <a:gd name="connsiteY146" fmla="*/ 532469 h 551045"/>
                  <a:gd name="connsiteX147" fmla="*/ 607639 w 607639"/>
                  <a:gd name="connsiteY147" fmla="*/ 532469 h 551045"/>
                  <a:gd name="connsiteX148" fmla="*/ 607639 w 607639"/>
                  <a:gd name="connsiteY148" fmla="*/ 551045 h 551045"/>
                  <a:gd name="connsiteX149" fmla="*/ 0 w 607639"/>
                  <a:gd name="connsiteY149" fmla="*/ 551045 h 551045"/>
                  <a:gd name="connsiteX150" fmla="*/ 0 w 607639"/>
                  <a:gd name="connsiteY150" fmla="*/ 532469 h 551045"/>
                  <a:gd name="connsiteX151" fmla="*/ 58922 w 607639"/>
                  <a:gd name="connsiteY151" fmla="*/ 532469 h 551045"/>
                  <a:gd name="connsiteX152" fmla="*/ 58922 w 607639"/>
                  <a:gd name="connsiteY152" fmla="*/ 371511 h 551045"/>
                  <a:gd name="connsiteX153" fmla="*/ 24833 w 607639"/>
                  <a:gd name="connsiteY153" fmla="*/ 371511 h 551045"/>
                  <a:gd name="connsiteX154" fmla="*/ 3115 w 607639"/>
                  <a:gd name="connsiteY154" fmla="*/ 349825 h 551045"/>
                  <a:gd name="connsiteX155" fmla="*/ 3115 w 607639"/>
                  <a:gd name="connsiteY155" fmla="*/ 275523 h 551045"/>
                  <a:gd name="connsiteX156" fmla="*/ 15487 w 607639"/>
                  <a:gd name="connsiteY156" fmla="*/ 255969 h 551045"/>
                  <a:gd name="connsiteX157" fmla="*/ 15487 w 607639"/>
                  <a:gd name="connsiteY157" fmla="*/ 210553 h 551045"/>
                  <a:gd name="connsiteX158" fmla="*/ 71293 w 607639"/>
                  <a:gd name="connsiteY158" fmla="*/ 210553 h 55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607639" h="551045">
                    <a:moveTo>
                      <a:pt x="499142" y="421016"/>
                    </a:moveTo>
                    <a:lnTo>
                      <a:pt x="499142" y="532469"/>
                    </a:lnTo>
                    <a:lnTo>
                      <a:pt x="530115" y="532469"/>
                    </a:lnTo>
                    <a:lnTo>
                      <a:pt x="530115" y="421016"/>
                    </a:lnTo>
                    <a:close/>
                    <a:moveTo>
                      <a:pt x="127100" y="421016"/>
                    </a:moveTo>
                    <a:lnTo>
                      <a:pt x="127100" y="532469"/>
                    </a:lnTo>
                    <a:lnTo>
                      <a:pt x="480539" y="532469"/>
                    </a:lnTo>
                    <a:lnTo>
                      <a:pt x="480539" y="421016"/>
                    </a:lnTo>
                    <a:close/>
                    <a:moveTo>
                      <a:pt x="77524" y="421016"/>
                    </a:moveTo>
                    <a:lnTo>
                      <a:pt x="77524" y="532469"/>
                    </a:lnTo>
                    <a:lnTo>
                      <a:pt x="108497" y="532469"/>
                    </a:lnTo>
                    <a:lnTo>
                      <a:pt x="108497" y="421016"/>
                    </a:lnTo>
                    <a:close/>
                    <a:moveTo>
                      <a:pt x="77524" y="371511"/>
                    </a:moveTo>
                    <a:lnTo>
                      <a:pt x="77524" y="402441"/>
                    </a:lnTo>
                    <a:lnTo>
                      <a:pt x="530115" y="402441"/>
                    </a:lnTo>
                    <a:lnTo>
                      <a:pt x="530115" y="371511"/>
                    </a:lnTo>
                    <a:close/>
                    <a:moveTo>
                      <a:pt x="535545" y="322006"/>
                    </a:moveTo>
                    <a:cubicBezTo>
                      <a:pt x="533676" y="333827"/>
                      <a:pt x="528246" y="344581"/>
                      <a:pt x="520325" y="352935"/>
                    </a:cubicBezTo>
                    <a:lnTo>
                      <a:pt x="582807" y="352935"/>
                    </a:lnTo>
                    <a:cubicBezTo>
                      <a:pt x="584498" y="352935"/>
                      <a:pt x="585922" y="351513"/>
                      <a:pt x="585922" y="349825"/>
                    </a:cubicBezTo>
                    <a:lnTo>
                      <a:pt x="585922" y="322006"/>
                    </a:lnTo>
                    <a:close/>
                    <a:moveTo>
                      <a:pt x="361984" y="322006"/>
                    </a:moveTo>
                    <a:cubicBezTo>
                      <a:pt x="360026" y="333827"/>
                      <a:pt x="354597" y="344581"/>
                      <a:pt x="346676" y="352935"/>
                    </a:cubicBezTo>
                    <a:lnTo>
                      <a:pt x="434524" y="352935"/>
                    </a:lnTo>
                    <a:cubicBezTo>
                      <a:pt x="426602" y="344581"/>
                      <a:pt x="421173" y="333827"/>
                      <a:pt x="419215" y="322006"/>
                    </a:cubicBezTo>
                    <a:close/>
                    <a:moveTo>
                      <a:pt x="188335" y="322006"/>
                    </a:moveTo>
                    <a:cubicBezTo>
                      <a:pt x="186466" y="333827"/>
                      <a:pt x="181037" y="344581"/>
                      <a:pt x="173115" y="352935"/>
                    </a:cubicBezTo>
                    <a:lnTo>
                      <a:pt x="260875" y="352935"/>
                    </a:lnTo>
                    <a:cubicBezTo>
                      <a:pt x="253042" y="344581"/>
                      <a:pt x="247524" y="333827"/>
                      <a:pt x="245655" y="322006"/>
                    </a:cubicBezTo>
                    <a:close/>
                    <a:moveTo>
                      <a:pt x="21717" y="322006"/>
                    </a:moveTo>
                    <a:lnTo>
                      <a:pt x="21717" y="349825"/>
                    </a:lnTo>
                    <a:cubicBezTo>
                      <a:pt x="21717" y="351513"/>
                      <a:pt x="23141" y="352935"/>
                      <a:pt x="24833" y="352935"/>
                    </a:cubicBezTo>
                    <a:lnTo>
                      <a:pt x="87314" y="352935"/>
                    </a:lnTo>
                    <a:cubicBezTo>
                      <a:pt x="79393" y="344581"/>
                      <a:pt x="73963" y="333827"/>
                      <a:pt x="72005" y="322006"/>
                    </a:cubicBezTo>
                    <a:close/>
                    <a:moveTo>
                      <a:pt x="464956" y="303431"/>
                    </a:moveTo>
                    <a:lnTo>
                      <a:pt x="489795" y="303431"/>
                    </a:lnTo>
                    <a:lnTo>
                      <a:pt x="489795" y="321990"/>
                    </a:lnTo>
                    <a:lnTo>
                      <a:pt x="464956" y="321990"/>
                    </a:lnTo>
                    <a:close/>
                    <a:moveTo>
                      <a:pt x="291365" y="303431"/>
                    </a:moveTo>
                    <a:lnTo>
                      <a:pt x="316204" y="303431"/>
                    </a:lnTo>
                    <a:lnTo>
                      <a:pt x="316204" y="321990"/>
                    </a:lnTo>
                    <a:lnTo>
                      <a:pt x="291365" y="321990"/>
                    </a:lnTo>
                    <a:close/>
                    <a:moveTo>
                      <a:pt x="117844" y="303431"/>
                    </a:moveTo>
                    <a:lnTo>
                      <a:pt x="142612" y="303431"/>
                    </a:lnTo>
                    <a:lnTo>
                      <a:pt x="142612" y="321990"/>
                    </a:lnTo>
                    <a:lnTo>
                      <a:pt x="117844" y="321990"/>
                    </a:lnTo>
                    <a:close/>
                    <a:moveTo>
                      <a:pt x="520325" y="272501"/>
                    </a:moveTo>
                    <a:cubicBezTo>
                      <a:pt x="528246" y="280855"/>
                      <a:pt x="533676" y="291521"/>
                      <a:pt x="535545" y="303430"/>
                    </a:cubicBezTo>
                    <a:lnTo>
                      <a:pt x="585922" y="303430"/>
                    </a:lnTo>
                    <a:lnTo>
                      <a:pt x="585922" y="275523"/>
                    </a:lnTo>
                    <a:cubicBezTo>
                      <a:pt x="585922" y="273834"/>
                      <a:pt x="584498" y="272501"/>
                      <a:pt x="582807" y="272501"/>
                    </a:cubicBezTo>
                    <a:close/>
                    <a:moveTo>
                      <a:pt x="477424" y="272501"/>
                    </a:moveTo>
                    <a:cubicBezTo>
                      <a:pt x="455173" y="272501"/>
                      <a:pt x="437105" y="290543"/>
                      <a:pt x="437105" y="312674"/>
                    </a:cubicBezTo>
                    <a:cubicBezTo>
                      <a:pt x="437105" y="334893"/>
                      <a:pt x="455173" y="352935"/>
                      <a:pt x="477424" y="352935"/>
                    </a:cubicBezTo>
                    <a:cubicBezTo>
                      <a:pt x="499587" y="352935"/>
                      <a:pt x="517744" y="334893"/>
                      <a:pt x="517744" y="312674"/>
                    </a:cubicBezTo>
                    <a:cubicBezTo>
                      <a:pt x="517744" y="290543"/>
                      <a:pt x="499587" y="272501"/>
                      <a:pt x="477424" y="272501"/>
                    </a:cubicBezTo>
                    <a:close/>
                    <a:moveTo>
                      <a:pt x="346676" y="272501"/>
                    </a:moveTo>
                    <a:cubicBezTo>
                      <a:pt x="354597" y="280855"/>
                      <a:pt x="360026" y="291521"/>
                      <a:pt x="361984" y="303430"/>
                    </a:cubicBezTo>
                    <a:lnTo>
                      <a:pt x="419215" y="303430"/>
                    </a:lnTo>
                    <a:cubicBezTo>
                      <a:pt x="421173" y="291521"/>
                      <a:pt x="426602" y="280855"/>
                      <a:pt x="434524" y="272501"/>
                    </a:cubicBezTo>
                    <a:close/>
                    <a:moveTo>
                      <a:pt x="303775" y="272501"/>
                    </a:moveTo>
                    <a:cubicBezTo>
                      <a:pt x="281613" y="272501"/>
                      <a:pt x="263545" y="290543"/>
                      <a:pt x="263545" y="312674"/>
                    </a:cubicBezTo>
                    <a:cubicBezTo>
                      <a:pt x="263545" y="334893"/>
                      <a:pt x="281613" y="352935"/>
                      <a:pt x="303775" y="352935"/>
                    </a:cubicBezTo>
                    <a:cubicBezTo>
                      <a:pt x="326026" y="352935"/>
                      <a:pt x="344094" y="334893"/>
                      <a:pt x="344094" y="312674"/>
                    </a:cubicBezTo>
                    <a:cubicBezTo>
                      <a:pt x="344094" y="290543"/>
                      <a:pt x="326026" y="272501"/>
                      <a:pt x="303775" y="272501"/>
                    </a:cubicBezTo>
                    <a:close/>
                    <a:moveTo>
                      <a:pt x="173115" y="272501"/>
                    </a:moveTo>
                    <a:cubicBezTo>
                      <a:pt x="181037" y="280855"/>
                      <a:pt x="186466" y="291521"/>
                      <a:pt x="188335" y="303430"/>
                    </a:cubicBezTo>
                    <a:lnTo>
                      <a:pt x="245655" y="303430"/>
                    </a:lnTo>
                    <a:cubicBezTo>
                      <a:pt x="247524" y="291521"/>
                      <a:pt x="253042" y="280855"/>
                      <a:pt x="260875" y="272501"/>
                    </a:cubicBezTo>
                    <a:close/>
                    <a:moveTo>
                      <a:pt x="130215" y="272501"/>
                    </a:moveTo>
                    <a:cubicBezTo>
                      <a:pt x="107963" y="272501"/>
                      <a:pt x="89895" y="290543"/>
                      <a:pt x="89895" y="312674"/>
                    </a:cubicBezTo>
                    <a:cubicBezTo>
                      <a:pt x="89895" y="334893"/>
                      <a:pt x="107963" y="352935"/>
                      <a:pt x="130215" y="352935"/>
                    </a:cubicBezTo>
                    <a:cubicBezTo>
                      <a:pt x="152466" y="352935"/>
                      <a:pt x="170534" y="334893"/>
                      <a:pt x="170534" y="312674"/>
                    </a:cubicBezTo>
                    <a:cubicBezTo>
                      <a:pt x="170534" y="290543"/>
                      <a:pt x="152466" y="272501"/>
                      <a:pt x="130215" y="272501"/>
                    </a:cubicBezTo>
                    <a:close/>
                    <a:moveTo>
                      <a:pt x="24833" y="272501"/>
                    </a:moveTo>
                    <a:cubicBezTo>
                      <a:pt x="23141" y="272501"/>
                      <a:pt x="21717" y="273834"/>
                      <a:pt x="21717" y="275523"/>
                    </a:cubicBezTo>
                    <a:lnTo>
                      <a:pt x="21717" y="303430"/>
                    </a:lnTo>
                    <a:lnTo>
                      <a:pt x="72005" y="303430"/>
                    </a:lnTo>
                    <a:cubicBezTo>
                      <a:pt x="73963" y="291521"/>
                      <a:pt x="79393" y="280855"/>
                      <a:pt x="87314" y="272501"/>
                    </a:cubicBezTo>
                    <a:close/>
                    <a:moveTo>
                      <a:pt x="34089" y="229128"/>
                    </a:moveTo>
                    <a:lnTo>
                      <a:pt x="34089" y="253925"/>
                    </a:lnTo>
                    <a:lnTo>
                      <a:pt x="573550" y="253925"/>
                    </a:lnTo>
                    <a:lnTo>
                      <a:pt x="573550" y="229128"/>
                    </a:lnTo>
                    <a:close/>
                    <a:moveTo>
                      <a:pt x="372021" y="173379"/>
                    </a:moveTo>
                    <a:lnTo>
                      <a:pt x="483585" y="173379"/>
                    </a:lnTo>
                    <a:lnTo>
                      <a:pt x="483585" y="192008"/>
                    </a:lnTo>
                    <a:lnTo>
                      <a:pt x="372021" y="192008"/>
                    </a:lnTo>
                    <a:close/>
                    <a:moveTo>
                      <a:pt x="272806" y="167169"/>
                    </a:moveTo>
                    <a:lnTo>
                      <a:pt x="297645" y="167169"/>
                    </a:lnTo>
                    <a:lnTo>
                      <a:pt x="297645" y="185728"/>
                    </a:lnTo>
                    <a:lnTo>
                      <a:pt x="272806" y="185728"/>
                    </a:lnTo>
                    <a:close/>
                    <a:moveTo>
                      <a:pt x="148823" y="167169"/>
                    </a:moveTo>
                    <a:lnTo>
                      <a:pt x="260458" y="167169"/>
                    </a:lnTo>
                    <a:lnTo>
                      <a:pt x="260458" y="185728"/>
                    </a:lnTo>
                    <a:lnTo>
                      <a:pt x="148823" y="185728"/>
                    </a:lnTo>
                    <a:close/>
                    <a:moveTo>
                      <a:pt x="111635" y="167169"/>
                    </a:moveTo>
                    <a:lnTo>
                      <a:pt x="136474" y="167169"/>
                    </a:lnTo>
                    <a:lnTo>
                      <a:pt x="136474" y="185728"/>
                    </a:lnTo>
                    <a:lnTo>
                      <a:pt x="111635" y="185728"/>
                    </a:lnTo>
                    <a:close/>
                    <a:moveTo>
                      <a:pt x="406131" y="80524"/>
                    </a:moveTo>
                    <a:lnTo>
                      <a:pt x="406131" y="136250"/>
                    </a:lnTo>
                    <a:lnTo>
                      <a:pt x="449477" y="136250"/>
                    </a:lnTo>
                    <a:lnTo>
                      <a:pt x="449477" y="80524"/>
                    </a:lnTo>
                    <a:close/>
                    <a:moveTo>
                      <a:pt x="337864" y="80524"/>
                    </a:moveTo>
                    <a:lnTo>
                      <a:pt x="337864" y="210553"/>
                    </a:lnTo>
                    <a:lnTo>
                      <a:pt x="517744" y="210553"/>
                    </a:lnTo>
                    <a:lnTo>
                      <a:pt x="517744" y="80524"/>
                    </a:lnTo>
                    <a:lnTo>
                      <a:pt x="468079" y="80524"/>
                    </a:lnTo>
                    <a:lnTo>
                      <a:pt x="468079" y="154826"/>
                    </a:lnTo>
                    <a:lnTo>
                      <a:pt x="387529" y="154826"/>
                    </a:lnTo>
                    <a:lnTo>
                      <a:pt x="387529" y="80524"/>
                    </a:lnTo>
                    <a:close/>
                    <a:moveTo>
                      <a:pt x="170534" y="74302"/>
                    </a:moveTo>
                    <a:lnTo>
                      <a:pt x="170534" y="99099"/>
                    </a:lnTo>
                    <a:lnTo>
                      <a:pt x="238712" y="99099"/>
                    </a:lnTo>
                    <a:lnTo>
                      <a:pt x="238712" y="74302"/>
                    </a:lnTo>
                    <a:close/>
                    <a:moveTo>
                      <a:pt x="89895" y="55727"/>
                    </a:moveTo>
                    <a:lnTo>
                      <a:pt x="89895" y="210553"/>
                    </a:lnTo>
                    <a:lnTo>
                      <a:pt x="319262" y="210553"/>
                    </a:lnTo>
                    <a:lnTo>
                      <a:pt x="319262" y="55727"/>
                    </a:lnTo>
                    <a:lnTo>
                      <a:pt x="257314" y="55727"/>
                    </a:lnTo>
                    <a:lnTo>
                      <a:pt x="257314" y="117675"/>
                    </a:lnTo>
                    <a:lnTo>
                      <a:pt x="151932" y="117675"/>
                    </a:lnTo>
                    <a:lnTo>
                      <a:pt x="151932" y="55727"/>
                    </a:lnTo>
                    <a:close/>
                    <a:moveTo>
                      <a:pt x="257314" y="18576"/>
                    </a:moveTo>
                    <a:lnTo>
                      <a:pt x="257314" y="37151"/>
                    </a:lnTo>
                    <a:lnTo>
                      <a:pt x="319262" y="37151"/>
                    </a:lnTo>
                    <a:lnTo>
                      <a:pt x="319262" y="18576"/>
                    </a:lnTo>
                    <a:close/>
                    <a:moveTo>
                      <a:pt x="170534" y="18576"/>
                    </a:moveTo>
                    <a:lnTo>
                      <a:pt x="170534" y="55727"/>
                    </a:lnTo>
                    <a:lnTo>
                      <a:pt x="238712" y="55727"/>
                    </a:lnTo>
                    <a:lnTo>
                      <a:pt x="238712" y="18576"/>
                    </a:lnTo>
                    <a:close/>
                    <a:moveTo>
                      <a:pt x="89895" y="18576"/>
                    </a:moveTo>
                    <a:lnTo>
                      <a:pt x="89895" y="37151"/>
                    </a:lnTo>
                    <a:lnTo>
                      <a:pt x="151932" y="37151"/>
                    </a:lnTo>
                    <a:lnTo>
                      <a:pt x="151932" y="18576"/>
                    </a:lnTo>
                    <a:close/>
                    <a:moveTo>
                      <a:pt x="71293" y="0"/>
                    </a:moveTo>
                    <a:lnTo>
                      <a:pt x="337864" y="0"/>
                    </a:lnTo>
                    <a:lnTo>
                      <a:pt x="337864" y="61948"/>
                    </a:lnTo>
                    <a:lnTo>
                      <a:pt x="536346" y="61948"/>
                    </a:lnTo>
                    <a:lnTo>
                      <a:pt x="536346" y="210553"/>
                    </a:lnTo>
                    <a:lnTo>
                      <a:pt x="592152" y="210553"/>
                    </a:lnTo>
                    <a:lnTo>
                      <a:pt x="592152" y="255969"/>
                    </a:lnTo>
                    <a:cubicBezTo>
                      <a:pt x="599451" y="259524"/>
                      <a:pt x="604524" y="266901"/>
                      <a:pt x="604524" y="275523"/>
                    </a:cubicBezTo>
                    <a:lnTo>
                      <a:pt x="604524" y="349825"/>
                    </a:lnTo>
                    <a:cubicBezTo>
                      <a:pt x="604524" y="361823"/>
                      <a:pt x="594733" y="371511"/>
                      <a:pt x="582807" y="371511"/>
                    </a:cubicBezTo>
                    <a:lnTo>
                      <a:pt x="548718" y="371511"/>
                    </a:lnTo>
                    <a:lnTo>
                      <a:pt x="548718" y="532469"/>
                    </a:lnTo>
                    <a:lnTo>
                      <a:pt x="607639" y="532469"/>
                    </a:lnTo>
                    <a:lnTo>
                      <a:pt x="607639" y="551045"/>
                    </a:lnTo>
                    <a:lnTo>
                      <a:pt x="0" y="551045"/>
                    </a:lnTo>
                    <a:lnTo>
                      <a:pt x="0" y="532469"/>
                    </a:lnTo>
                    <a:lnTo>
                      <a:pt x="58922" y="532469"/>
                    </a:lnTo>
                    <a:lnTo>
                      <a:pt x="58922" y="371511"/>
                    </a:lnTo>
                    <a:lnTo>
                      <a:pt x="24833" y="371511"/>
                    </a:lnTo>
                    <a:cubicBezTo>
                      <a:pt x="12817" y="371511"/>
                      <a:pt x="3115" y="361823"/>
                      <a:pt x="3115" y="349825"/>
                    </a:cubicBezTo>
                    <a:lnTo>
                      <a:pt x="3115" y="275523"/>
                    </a:lnTo>
                    <a:cubicBezTo>
                      <a:pt x="3115" y="266901"/>
                      <a:pt x="8189" y="259524"/>
                      <a:pt x="15487" y="255969"/>
                    </a:cubicBezTo>
                    <a:lnTo>
                      <a:pt x="15487" y="210553"/>
                    </a:lnTo>
                    <a:lnTo>
                      <a:pt x="71293" y="210553"/>
                    </a:lnTo>
                    <a:close/>
                  </a:path>
                </a:pathLst>
              </a:custGeom>
              <a:solidFill>
                <a:srgbClr val="A6D3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grpSp>
            <p:nvGrpSpPr>
              <p:cNvPr id="182" name="组合 181"/>
              <p:cNvGrpSpPr/>
              <p:nvPr/>
            </p:nvGrpSpPr>
            <p:grpSpPr>
              <a:xfrm>
                <a:off x="9724906" y="1459480"/>
                <a:ext cx="635951" cy="511998"/>
                <a:chOff x="9724906" y="1459480"/>
                <a:chExt cx="635951" cy="511998"/>
              </a:xfrm>
            </p:grpSpPr>
            <p:sp>
              <p:nvSpPr>
                <p:cNvPr id="191" name="store_313777"/>
                <p:cNvSpPr/>
                <p:nvPr/>
              </p:nvSpPr>
              <p:spPr>
                <a:xfrm>
                  <a:off x="9724906" y="1459480"/>
                  <a:ext cx="264789" cy="196121"/>
                </a:xfrm>
                <a:custGeom>
                  <a:avLst/>
                  <a:gdLst>
                    <a:gd name="T0" fmla="*/ 0 w 6827"/>
                    <a:gd name="T1" fmla="*/ 0 h 6827"/>
                    <a:gd name="T2" fmla="*/ 0 w 6827"/>
                    <a:gd name="T3" fmla="*/ 2828 h 6827"/>
                    <a:gd name="T4" fmla="*/ 0 w 6827"/>
                    <a:gd name="T5" fmla="*/ 6827 h 6827"/>
                    <a:gd name="T6" fmla="*/ 6827 w 6827"/>
                    <a:gd name="T7" fmla="*/ 6827 h 6827"/>
                    <a:gd name="T8" fmla="*/ 6827 w 6827"/>
                    <a:gd name="T9" fmla="*/ 2828 h 6827"/>
                    <a:gd name="T10" fmla="*/ 6827 w 6827"/>
                    <a:gd name="T11" fmla="*/ 0 h 6827"/>
                    <a:gd name="T12" fmla="*/ 0 w 6827"/>
                    <a:gd name="T13" fmla="*/ 0 h 6827"/>
                    <a:gd name="T14" fmla="*/ 3706 w 6827"/>
                    <a:gd name="T15" fmla="*/ 585 h 6827"/>
                    <a:gd name="T16" fmla="*/ 4681 w 6827"/>
                    <a:gd name="T17" fmla="*/ 585 h 6827"/>
                    <a:gd name="T18" fmla="*/ 4681 w 6827"/>
                    <a:gd name="T19" fmla="*/ 2828 h 6827"/>
                    <a:gd name="T20" fmla="*/ 4194 w 6827"/>
                    <a:gd name="T21" fmla="*/ 3316 h 6827"/>
                    <a:gd name="T22" fmla="*/ 3706 w 6827"/>
                    <a:gd name="T23" fmla="*/ 2828 h 6827"/>
                    <a:gd name="T24" fmla="*/ 3706 w 6827"/>
                    <a:gd name="T25" fmla="*/ 585 h 6827"/>
                    <a:gd name="T26" fmla="*/ 2146 w 6827"/>
                    <a:gd name="T27" fmla="*/ 585 h 6827"/>
                    <a:gd name="T28" fmla="*/ 3121 w 6827"/>
                    <a:gd name="T29" fmla="*/ 585 h 6827"/>
                    <a:gd name="T30" fmla="*/ 3121 w 6827"/>
                    <a:gd name="T31" fmla="*/ 2828 h 6827"/>
                    <a:gd name="T32" fmla="*/ 2633 w 6827"/>
                    <a:gd name="T33" fmla="*/ 3316 h 6827"/>
                    <a:gd name="T34" fmla="*/ 2146 w 6827"/>
                    <a:gd name="T35" fmla="*/ 2828 h 6827"/>
                    <a:gd name="T36" fmla="*/ 2146 w 6827"/>
                    <a:gd name="T37" fmla="*/ 585 h 6827"/>
                    <a:gd name="T38" fmla="*/ 585 w 6827"/>
                    <a:gd name="T39" fmla="*/ 585 h 6827"/>
                    <a:gd name="T40" fmla="*/ 1560 w 6827"/>
                    <a:gd name="T41" fmla="*/ 585 h 6827"/>
                    <a:gd name="T42" fmla="*/ 1560 w 6827"/>
                    <a:gd name="T43" fmla="*/ 2828 h 6827"/>
                    <a:gd name="T44" fmla="*/ 1073 w 6827"/>
                    <a:gd name="T45" fmla="*/ 3316 h 6827"/>
                    <a:gd name="T46" fmla="*/ 585 w 6827"/>
                    <a:gd name="T47" fmla="*/ 2828 h 6827"/>
                    <a:gd name="T48" fmla="*/ 585 w 6827"/>
                    <a:gd name="T49" fmla="*/ 585 h 6827"/>
                    <a:gd name="T50" fmla="*/ 3706 w 6827"/>
                    <a:gd name="T51" fmla="*/ 6242 h 6827"/>
                    <a:gd name="T52" fmla="*/ 3121 w 6827"/>
                    <a:gd name="T53" fmla="*/ 6242 h 6827"/>
                    <a:gd name="T54" fmla="*/ 3121 w 6827"/>
                    <a:gd name="T55" fmla="*/ 5266 h 6827"/>
                    <a:gd name="T56" fmla="*/ 3706 w 6827"/>
                    <a:gd name="T57" fmla="*/ 5266 h 6827"/>
                    <a:gd name="T58" fmla="*/ 3706 w 6827"/>
                    <a:gd name="T59" fmla="*/ 6242 h 6827"/>
                    <a:gd name="T60" fmla="*/ 6242 w 6827"/>
                    <a:gd name="T61" fmla="*/ 6242 h 6827"/>
                    <a:gd name="T62" fmla="*/ 4291 w 6827"/>
                    <a:gd name="T63" fmla="*/ 6242 h 6827"/>
                    <a:gd name="T64" fmla="*/ 4291 w 6827"/>
                    <a:gd name="T65" fmla="*/ 4681 h 6827"/>
                    <a:gd name="T66" fmla="*/ 2536 w 6827"/>
                    <a:gd name="T67" fmla="*/ 4681 h 6827"/>
                    <a:gd name="T68" fmla="*/ 2536 w 6827"/>
                    <a:gd name="T69" fmla="*/ 6242 h 6827"/>
                    <a:gd name="T70" fmla="*/ 585 w 6827"/>
                    <a:gd name="T71" fmla="*/ 6242 h 6827"/>
                    <a:gd name="T72" fmla="*/ 585 w 6827"/>
                    <a:gd name="T73" fmla="*/ 3783 h 6827"/>
                    <a:gd name="T74" fmla="*/ 1073 w 6827"/>
                    <a:gd name="T75" fmla="*/ 3901 h 6827"/>
                    <a:gd name="T76" fmla="*/ 1853 w 6827"/>
                    <a:gd name="T77" fmla="*/ 3563 h 6827"/>
                    <a:gd name="T78" fmla="*/ 2633 w 6827"/>
                    <a:gd name="T79" fmla="*/ 3901 h 6827"/>
                    <a:gd name="T80" fmla="*/ 3413 w 6827"/>
                    <a:gd name="T81" fmla="*/ 3563 h 6827"/>
                    <a:gd name="T82" fmla="*/ 4194 w 6827"/>
                    <a:gd name="T83" fmla="*/ 3901 h 6827"/>
                    <a:gd name="T84" fmla="*/ 4974 w 6827"/>
                    <a:gd name="T85" fmla="*/ 3563 h 6827"/>
                    <a:gd name="T86" fmla="*/ 5754 w 6827"/>
                    <a:gd name="T87" fmla="*/ 3901 h 6827"/>
                    <a:gd name="T88" fmla="*/ 6241 w 6827"/>
                    <a:gd name="T89" fmla="*/ 3783 h 6827"/>
                    <a:gd name="T90" fmla="*/ 6241 w 6827"/>
                    <a:gd name="T91" fmla="*/ 6242 h 6827"/>
                    <a:gd name="T92" fmla="*/ 6242 w 6827"/>
                    <a:gd name="T93" fmla="*/ 6242 h 6827"/>
                    <a:gd name="T94" fmla="*/ 6242 w 6827"/>
                    <a:gd name="T95" fmla="*/ 2828 h 6827"/>
                    <a:gd name="T96" fmla="*/ 5754 w 6827"/>
                    <a:gd name="T97" fmla="*/ 3316 h 6827"/>
                    <a:gd name="T98" fmla="*/ 5266 w 6827"/>
                    <a:gd name="T99" fmla="*/ 2828 h 6827"/>
                    <a:gd name="T100" fmla="*/ 5266 w 6827"/>
                    <a:gd name="T101" fmla="*/ 585 h 6827"/>
                    <a:gd name="T102" fmla="*/ 6242 w 6827"/>
                    <a:gd name="T103" fmla="*/ 585 h 6827"/>
                    <a:gd name="T104" fmla="*/ 6242 w 6827"/>
                    <a:gd name="T105" fmla="*/ 2828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827" h="6827">
                      <a:moveTo>
                        <a:pt x="0" y="0"/>
                      </a:moveTo>
                      <a:lnTo>
                        <a:pt x="0" y="2828"/>
                      </a:lnTo>
                      <a:lnTo>
                        <a:pt x="0" y="6827"/>
                      </a:lnTo>
                      <a:lnTo>
                        <a:pt x="6827" y="6827"/>
                      </a:lnTo>
                      <a:lnTo>
                        <a:pt x="6827" y="2828"/>
                      </a:lnTo>
                      <a:lnTo>
                        <a:pt x="6827" y="0"/>
                      </a:lnTo>
                      <a:lnTo>
                        <a:pt x="0" y="0"/>
                      </a:lnTo>
                      <a:close/>
                      <a:moveTo>
                        <a:pt x="3706" y="585"/>
                      </a:moveTo>
                      <a:lnTo>
                        <a:pt x="4681" y="585"/>
                      </a:lnTo>
                      <a:lnTo>
                        <a:pt x="4681" y="2828"/>
                      </a:lnTo>
                      <a:cubicBezTo>
                        <a:pt x="4681" y="3097"/>
                        <a:pt x="4462" y="3316"/>
                        <a:pt x="4194" y="3316"/>
                      </a:cubicBezTo>
                      <a:cubicBezTo>
                        <a:pt x="3925" y="3316"/>
                        <a:pt x="3706" y="3097"/>
                        <a:pt x="3706" y="2828"/>
                      </a:cubicBezTo>
                      <a:lnTo>
                        <a:pt x="3706" y="585"/>
                      </a:lnTo>
                      <a:close/>
                      <a:moveTo>
                        <a:pt x="2146" y="585"/>
                      </a:moveTo>
                      <a:lnTo>
                        <a:pt x="3121" y="585"/>
                      </a:lnTo>
                      <a:lnTo>
                        <a:pt x="3121" y="2828"/>
                      </a:lnTo>
                      <a:cubicBezTo>
                        <a:pt x="3121" y="3097"/>
                        <a:pt x="2902" y="3316"/>
                        <a:pt x="2633" y="3316"/>
                      </a:cubicBezTo>
                      <a:cubicBezTo>
                        <a:pt x="2364" y="3316"/>
                        <a:pt x="2146" y="3097"/>
                        <a:pt x="2146" y="2828"/>
                      </a:cubicBezTo>
                      <a:lnTo>
                        <a:pt x="2146" y="585"/>
                      </a:lnTo>
                      <a:close/>
                      <a:moveTo>
                        <a:pt x="585" y="585"/>
                      </a:moveTo>
                      <a:lnTo>
                        <a:pt x="1560" y="585"/>
                      </a:lnTo>
                      <a:lnTo>
                        <a:pt x="1560" y="2828"/>
                      </a:lnTo>
                      <a:cubicBezTo>
                        <a:pt x="1560" y="3097"/>
                        <a:pt x="1342" y="3316"/>
                        <a:pt x="1073" y="3316"/>
                      </a:cubicBezTo>
                      <a:cubicBezTo>
                        <a:pt x="804" y="3316"/>
                        <a:pt x="585" y="3097"/>
                        <a:pt x="585" y="2828"/>
                      </a:cubicBezTo>
                      <a:lnTo>
                        <a:pt x="585" y="585"/>
                      </a:lnTo>
                      <a:close/>
                      <a:moveTo>
                        <a:pt x="3706" y="6242"/>
                      </a:moveTo>
                      <a:lnTo>
                        <a:pt x="3121" y="6242"/>
                      </a:lnTo>
                      <a:lnTo>
                        <a:pt x="3121" y="5266"/>
                      </a:lnTo>
                      <a:lnTo>
                        <a:pt x="3706" y="5266"/>
                      </a:lnTo>
                      <a:lnTo>
                        <a:pt x="3706" y="6242"/>
                      </a:lnTo>
                      <a:close/>
                      <a:moveTo>
                        <a:pt x="6242" y="6242"/>
                      </a:moveTo>
                      <a:lnTo>
                        <a:pt x="4291" y="6242"/>
                      </a:lnTo>
                      <a:lnTo>
                        <a:pt x="4291" y="4681"/>
                      </a:lnTo>
                      <a:lnTo>
                        <a:pt x="2536" y="4681"/>
                      </a:lnTo>
                      <a:lnTo>
                        <a:pt x="2536" y="6242"/>
                      </a:lnTo>
                      <a:lnTo>
                        <a:pt x="585" y="6242"/>
                      </a:lnTo>
                      <a:lnTo>
                        <a:pt x="585" y="3783"/>
                      </a:lnTo>
                      <a:cubicBezTo>
                        <a:pt x="732" y="3858"/>
                        <a:pt x="897" y="3901"/>
                        <a:pt x="1073" y="3901"/>
                      </a:cubicBezTo>
                      <a:cubicBezTo>
                        <a:pt x="1380" y="3901"/>
                        <a:pt x="1657" y="3771"/>
                        <a:pt x="1853" y="3563"/>
                      </a:cubicBezTo>
                      <a:cubicBezTo>
                        <a:pt x="2049" y="3771"/>
                        <a:pt x="2326" y="3901"/>
                        <a:pt x="2633" y="3901"/>
                      </a:cubicBezTo>
                      <a:cubicBezTo>
                        <a:pt x="2940" y="3901"/>
                        <a:pt x="3218" y="3771"/>
                        <a:pt x="3413" y="3563"/>
                      </a:cubicBezTo>
                      <a:cubicBezTo>
                        <a:pt x="3609" y="3771"/>
                        <a:pt x="3886" y="3901"/>
                        <a:pt x="4194" y="3901"/>
                      </a:cubicBezTo>
                      <a:cubicBezTo>
                        <a:pt x="4501" y="3901"/>
                        <a:pt x="4778" y="3771"/>
                        <a:pt x="4974" y="3563"/>
                      </a:cubicBezTo>
                      <a:cubicBezTo>
                        <a:pt x="5169" y="3771"/>
                        <a:pt x="5447" y="3901"/>
                        <a:pt x="5754" y="3901"/>
                      </a:cubicBezTo>
                      <a:cubicBezTo>
                        <a:pt x="5929" y="3901"/>
                        <a:pt x="6095" y="3858"/>
                        <a:pt x="6241" y="3783"/>
                      </a:cubicBezTo>
                      <a:lnTo>
                        <a:pt x="6241" y="6242"/>
                      </a:lnTo>
                      <a:lnTo>
                        <a:pt x="6242" y="6242"/>
                      </a:lnTo>
                      <a:close/>
                      <a:moveTo>
                        <a:pt x="6242" y="2828"/>
                      </a:moveTo>
                      <a:cubicBezTo>
                        <a:pt x="6242" y="3097"/>
                        <a:pt x="6023" y="3316"/>
                        <a:pt x="5754" y="3316"/>
                      </a:cubicBezTo>
                      <a:cubicBezTo>
                        <a:pt x="5485" y="3316"/>
                        <a:pt x="5266" y="3097"/>
                        <a:pt x="5266" y="2828"/>
                      </a:cubicBezTo>
                      <a:lnTo>
                        <a:pt x="5266" y="585"/>
                      </a:lnTo>
                      <a:lnTo>
                        <a:pt x="6242" y="585"/>
                      </a:lnTo>
                      <a:lnTo>
                        <a:pt x="6242" y="2828"/>
                      </a:lnTo>
                      <a:close/>
                    </a:path>
                  </a:pathLst>
                </a:custGeom>
                <a:solidFill>
                  <a:srgbClr val="ED74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92" name="store_313777"/>
                <p:cNvSpPr/>
                <p:nvPr/>
              </p:nvSpPr>
              <p:spPr>
                <a:xfrm>
                  <a:off x="9724906" y="1775357"/>
                  <a:ext cx="264789" cy="196121"/>
                </a:xfrm>
                <a:custGeom>
                  <a:avLst/>
                  <a:gdLst>
                    <a:gd name="T0" fmla="*/ 0 w 6827"/>
                    <a:gd name="T1" fmla="*/ 0 h 6827"/>
                    <a:gd name="T2" fmla="*/ 0 w 6827"/>
                    <a:gd name="T3" fmla="*/ 2828 h 6827"/>
                    <a:gd name="T4" fmla="*/ 0 w 6827"/>
                    <a:gd name="T5" fmla="*/ 6827 h 6827"/>
                    <a:gd name="T6" fmla="*/ 6827 w 6827"/>
                    <a:gd name="T7" fmla="*/ 6827 h 6827"/>
                    <a:gd name="T8" fmla="*/ 6827 w 6827"/>
                    <a:gd name="T9" fmla="*/ 2828 h 6827"/>
                    <a:gd name="T10" fmla="*/ 6827 w 6827"/>
                    <a:gd name="T11" fmla="*/ 0 h 6827"/>
                    <a:gd name="T12" fmla="*/ 0 w 6827"/>
                    <a:gd name="T13" fmla="*/ 0 h 6827"/>
                    <a:gd name="T14" fmla="*/ 3706 w 6827"/>
                    <a:gd name="T15" fmla="*/ 585 h 6827"/>
                    <a:gd name="T16" fmla="*/ 4681 w 6827"/>
                    <a:gd name="T17" fmla="*/ 585 h 6827"/>
                    <a:gd name="T18" fmla="*/ 4681 w 6827"/>
                    <a:gd name="T19" fmla="*/ 2828 h 6827"/>
                    <a:gd name="T20" fmla="*/ 4194 w 6827"/>
                    <a:gd name="T21" fmla="*/ 3316 h 6827"/>
                    <a:gd name="T22" fmla="*/ 3706 w 6827"/>
                    <a:gd name="T23" fmla="*/ 2828 h 6827"/>
                    <a:gd name="T24" fmla="*/ 3706 w 6827"/>
                    <a:gd name="T25" fmla="*/ 585 h 6827"/>
                    <a:gd name="T26" fmla="*/ 2146 w 6827"/>
                    <a:gd name="T27" fmla="*/ 585 h 6827"/>
                    <a:gd name="T28" fmla="*/ 3121 w 6827"/>
                    <a:gd name="T29" fmla="*/ 585 h 6827"/>
                    <a:gd name="T30" fmla="*/ 3121 w 6827"/>
                    <a:gd name="T31" fmla="*/ 2828 h 6827"/>
                    <a:gd name="T32" fmla="*/ 2633 w 6827"/>
                    <a:gd name="T33" fmla="*/ 3316 h 6827"/>
                    <a:gd name="T34" fmla="*/ 2146 w 6827"/>
                    <a:gd name="T35" fmla="*/ 2828 h 6827"/>
                    <a:gd name="T36" fmla="*/ 2146 w 6827"/>
                    <a:gd name="T37" fmla="*/ 585 h 6827"/>
                    <a:gd name="T38" fmla="*/ 585 w 6827"/>
                    <a:gd name="T39" fmla="*/ 585 h 6827"/>
                    <a:gd name="T40" fmla="*/ 1560 w 6827"/>
                    <a:gd name="T41" fmla="*/ 585 h 6827"/>
                    <a:gd name="T42" fmla="*/ 1560 w 6827"/>
                    <a:gd name="T43" fmla="*/ 2828 h 6827"/>
                    <a:gd name="T44" fmla="*/ 1073 w 6827"/>
                    <a:gd name="T45" fmla="*/ 3316 h 6827"/>
                    <a:gd name="T46" fmla="*/ 585 w 6827"/>
                    <a:gd name="T47" fmla="*/ 2828 h 6827"/>
                    <a:gd name="T48" fmla="*/ 585 w 6827"/>
                    <a:gd name="T49" fmla="*/ 585 h 6827"/>
                    <a:gd name="T50" fmla="*/ 3706 w 6827"/>
                    <a:gd name="T51" fmla="*/ 6242 h 6827"/>
                    <a:gd name="T52" fmla="*/ 3121 w 6827"/>
                    <a:gd name="T53" fmla="*/ 6242 h 6827"/>
                    <a:gd name="T54" fmla="*/ 3121 w 6827"/>
                    <a:gd name="T55" fmla="*/ 5266 h 6827"/>
                    <a:gd name="T56" fmla="*/ 3706 w 6827"/>
                    <a:gd name="T57" fmla="*/ 5266 h 6827"/>
                    <a:gd name="T58" fmla="*/ 3706 w 6827"/>
                    <a:gd name="T59" fmla="*/ 6242 h 6827"/>
                    <a:gd name="T60" fmla="*/ 6242 w 6827"/>
                    <a:gd name="T61" fmla="*/ 6242 h 6827"/>
                    <a:gd name="T62" fmla="*/ 4291 w 6827"/>
                    <a:gd name="T63" fmla="*/ 6242 h 6827"/>
                    <a:gd name="T64" fmla="*/ 4291 w 6827"/>
                    <a:gd name="T65" fmla="*/ 4681 h 6827"/>
                    <a:gd name="T66" fmla="*/ 2536 w 6827"/>
                    <a:gd name="T67" fmla="*/ 4681 h 6827"/>
                    <a:gd name="T68" fmla="*/ 2536 w 6827"/>
                    <a:gd name="T69" fmla="*/ 6242 h 6827"/>
                    <a:gd name="T70" fmla="*/ 585 w 6827"/>
                    <a:gd name="T71" fmla="*/ 6242 h 6827"/>
                    <a:gd name="T72" fmla="*/ 585 w 6827"/>
                    <a:gd name="T73" fmla="*/ 3783 h 6827"/>
                    <a:gd name="T74" fmla="*/ 1073 w 6827"/>
                    <a:gd name="T75" fmla="*/ 3901 h 6827"/>
                    <a:gd name="T76" fmla="*/ 1853 w 6827"/>
                    <a:gd name="T77" fmla="*/ 3563 h 6827"/>
                    <a:gd name="T78" fmla="*/ 2633 w 6827"/>
                    <a:gd name="T79" fmla="*/ 3901 h 6827"/>
                    <a:gd name="T80" fmla="*/ 3413 w 6827"/>
                    <a:gd name="T81" fmla="*/ 3563 h 6827"/>
                    <a:gd name="T82" fmla="*/ 4194 w 6827"/>
                    <a:gd name="T83" fmla="*/ 3901 h 6827"/>
                    <a:gd name="T84" fmla="*/ 4974 w 6827"/>
                    <a:gd name="T85" fmla="*/ 3563 h 6827"/>
                    <a:gd name="T86" fmla="*/ 5754 w 6827"/>
                    <a:gd name="T87" fmla="*/ 3901 h 6827"/>
                    <a:gd name="T88" fmla="*/ 6241 w 6827"/>
                    <a:gd name="T89" fmla="*/ 3783 h 6827"/>
                    <a:gd name="T90" fmla="*/ 6241 w 6827"/>
                    <a:gd name="T91" fmla="*/ 6242 h 6827"/>
                    <a:gd name="T92" fmla="*/ 6242 w 6827"/>
                    <a:gd name="T93" fmla="*/ 6242 h 6827"/>
                    <a:gd name="T94" fmla="*/ 6242 w 6827"/>
                    <a:gd name="T95" fmla="*/ 2828 h 6827"/>
                    <a:gd name="T96" fmla="*/ 5754 w 6827"/>
                    <a:gd name="T97" fmla="*/ 3316 h 6827"/>
                    <a:gd name="T98" fmla="*/ 5266 w 6827"/>
                    <a:gd name="T99" fmla="*/ 2828 h 6827"/>
                    <a:gd name="T100" fmla="*/ 5266 w 6827"/>
                    <a:gd name="T101" fmla="*/ 585 h 6827"/>
                    <a:gd name="T102" fmla="*/ 6242 w 6827"/>
                    <a:gd name="T103" fmla="*/ 585 h 6827"/>
                    <a:gd name="T104" fmla="*/ 6242 w 6827"/>
                    <a:gd name="T105" fmla="*/ 2828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827" h="6827">
                      <a:moveTo>
                        <a:pt x="0" y="0"/>
                      </a:moveTo>
                      <a:lnTo>
                        <a:pt x="0" y="2828"/>
                      </a:lnTo>
                      <a:lnTo>
                        <a:pt x="0" y="6827"/>
                      </a:lnTo>
                      <a:lnTo>
                        <a:pt x="6827" y="6827"/>
                      </a:lnTo>
                      <a:lnTo>
                        <a:pt x="6827" y="2828"/>
                      </a:lnTo>
                      <a:lnTo>
                        <a:pt x="6827" y="0"/>
                      </a:lnTo>
                      <a:lnTo>
                        <a:pt x="0" y="0"/>
                      </a:lnTo>
                      <a:close/>
                      <a:moveTo>
                        <a:pt x="3706" y="585"/>
                      </a:moveTo>
                      <a:lnTo>
                        <a:pt x="4681" y="585"/>
                      </a:lnTo>
                      <a:lnTo>
                        <a:pt x="4681" y="2828"/>
                      </a:lnTo>
                      <a:cubicBezTo>
                        <a:pt x="4681" y="3097"/>
                        <a:pt x="4462" y="3316"/>
                        <a:pt x="4194" y="3316"/>
                      </a:cubicBezTo>
                      <a:cubicBezTo>
                        <a:pt x="3925" y="3316"/>
                        <a:pt x="3706" y="3097"/>
                        <a:pt x="3706" y="2828"/>
                      </a:cubicBezTo>
                      <a:lnTo>
                        <a:pt x="3706" y="585"/>
                      </a:lnTo>
                      <a:close/>
                      <a:moveTo>
                        <a:pt x="2146" y="585"/>
                      </a:moveTo>
                      <a:lnTo>
                        <a:pt x="3121" y="585"/>
                      </a:lnTo>
                      <a:lnTo>
                        <a:pt x="3121" y="2828"/>
                      </a:lnTo>
                      <a:cubicBezTo>
                        <a:pt x="3121" y="3097"/>
                        <a:pt x="2902" y="3316"/>
                        <a:pt x="2633" y="3316"/>
                      </a:cubicBezTo>
                      <a:cubicBezTo>
                        <a:pt x="2364" y="3316"/>
                        <a:pt x="2146" y="3097"/>
                        <a:pt x="2146" y="2828"/>
                      </a:cubicBezTo>
                      <a:lnTo>
                        <a:pt x="2146" y="585"/>
                      </a:lnTo>
                      <a:close/>
                      <a:moveTo>
                        <a:pt x="585" y="585"/>
                      </a:moveTo>
                      <a:lnTo>
                        <a:pt x="1560" y="585"/>
                      </a:lnTo>
                      <a:lnTo>
                        <a:pt x="1560" y="2828"/>
                      </a:lnTo>
                      <a:cubicBezTo>
                        <a:pt x="1560" y="3097"/>
                        <a:pt x="1342" y="3316"/>
                        <a:pt x="1073" y="3316"/>
                      </a:cubicBezTo>
                      <a:cubicBezTo>
                        <a:pt x="804" y="3316"/>
                        <a:pt x="585" y="3097"/>
                        <a:pt x="585" y="2828"/>
                      </a:cubicBezTo>
                      <a:lnTo>
                        <a:pt x="585" y="585"/>
                      </a:lnTo>
                      <a:close/>
                      <a:moveTo>
                        <a:pt x="3706" y="6242"/>
                      </a:moveTo>
                      <a:lnTo>
                        <a:pt x="3121" y="6242"/>
                      </a:lnTo>
                      <a:lnTo>
                        <a:pt x="3121" y="5266"/>
                      </a:lnTo>
                      <a:lnTo>
                        <a:pt x="3706" y="5266"/>
                      </a:lnTo>
                      <a:lnTo>
                        <a:pt x="3706" y="6242"/>
                      </a:lnTo>
                      <a:close/>
                      <a:moveTo>
                        <a:pt x="6242" y="6242"/>
                      </a:moveTo>
                      <a:lnTo>
                        <a:pt x="4291" y="6242"/>
                      </a:lnTo>
                      <a:lnTo>
                        <a:pt x="4291" y="4681"/>
                      </a:lnTo>
                      <a:lnTo>
                        <a:pt x="2536" y="4681"/>
                      </a:lnTo>
                      <a:lnTo>
                        <a:pt x="2536" y="6242"/>
                      </a:lnTo>
                      <a:lnTo>
                        <a:pt x="585" y="6242"/>
                      </a:lnTo>
                      <a:lnTo>
                        <a:pt x="585" y="3783"/>
                      </a:lnTo>
                      <a:cubicBezTo>
                        <a:pt x="732" y="3858"/>
                        <a:pt x="897" y="3901"/>
                        <a:pt x="1073" y="3901"/>
                      </a:cubicBezTo>
                      <a:cubicBezTo>
                        <a:pt x="1380" y="3901"/>
                        <a:pt x="1657" y="3771"/>
                        <a:pt x="1853" y="3563"/>
                      </a:cubicBezTo>
                      <a:cubicBezTo>
                        <a:pt x="2049" y="3771"/>
                        <a:pt x="2326" y="3901"/>
                        <a:pt x="2633" y="3901"/>
                      </a:cubicBezTo>
                      <a:cubicBezTo>
                        <a:pt x="2940" y="3901"/>
                        <a:pt x="3218" y="3771"/>
                        <a:pt x="3413" y="3563"/>
                      </a:cubicBezTo>
                      <a:cubicBezTo>
                        <a:pt x="3609" y="3771"/>
                        <a:pt x="3886" y="3901"/>
                        <a:pt x="4194" y="3901"/>
                      </a:cubicBezTo>
                      <a:cubicBezTo>
                        <a:pt x="4501" y="3901"/>
                        <a:pt x="4778" y="3771"/>
                        <a:pt x="4974" y="3563"/>
                      </a:cubicBezTo>
                      <a:cubicBezTo>
                        <a:pt x="5169" y="3771"/>
                        <a:pt x="5447" y="3901"/>
                        <a:pt x="5754" y="3901"/>
                      </a:cubicBezTo>
                      <a:cubicBezTo>
                        <a:pt x="5929" y="3901"/>
                        <a:pt x="6095" y="3858"/>
                        <a:pt x="6241" y="3783"/>
                      </a:cubicBezTo>
                      <a:lnTo>
                        <a:pt x="6241" y="6242"/>
                      </a:lnTo>
                      <a:lnTo>
                        <a:pt x="6242" y="6242"/>
                      </a:lnTo>
                      <a:close/>
                      <a:moveTo>
                        <a:pt x="6242" y="2828"/>
                      </a:moveTo>
                      <a:cubicBezTo>
                        <a:pt x="6242" y="3097"/>
                        <a:pt x="6023" y="3316"/>
                        <a:pt x="5754" y="3316"/>
                      </a:cubicBezTo>
                      <a:cubicBezTo>
                        <a:pt x="5485" y="3316"/>
                        <a:pt x="5266" y="3097"/>
                        <a:pt x="5266" y="2828"/>
                      </a:cubicBezTo>
                      <a:lnTo>
                        <a:pt x="5266" y="585"/>
                      </a:lnTo>
                      <a:lnTo>
                        <a:pt x="6242" y="585"/>
                      </a:lnTo>
                      <a:lnTo>
                        <a:pt x="6242" y="2828"/>
                      </a:lnTo>
                      <a:close/>
                    </a:path>
                  </a:pathLst>
                </a:custGeom>
                <a:solidFill>
                  <a:srgbClr val="718E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93" name="store_313777"/>
                <p:cNvSpPr/>
                <p:nvPr/>
              </p:nvSpPr>
              <p:spPr>
                <a:xfrm>
                  <a:off x="10096068" y="1459480"/>
                  <a:ext cx="264789" cy="196121"/>
                </a:xfrm>
                <a:custGeom>
                  <a:avLst/>
                  <a:gdLst>
                    <a:gd name="T0" fmla="*/ 0 w 6827"/>
                    <a:gd name="T1" fmla="*/ 0 h 6827"/>
                    <a:gd name="T2" fmla="*/ 0 w 6827"/>
                    <a:gd name="T3" fmla="*/ 2828 h 6827"/>
                    <a:gd name="T4" fmla="*/ 0 w 6827"/>
                    <a:gd name="T5" fmla="*/ 6827 h 6827"/>
                    <a:gd name="T6" fmla="*/ 6827 w 6827"/>
                    <a:gd name="T7" fmla="*/ 6827 h 6827"/>
                    <a:gd name="T8" fmla="*/ 6827 w 6827"/>
                    <a:gd name="T9" fmla="*/ 2828 h 6827"/>
                    <a:gd name="T10" fmla="*/ 6827 w 6827"/>
                    <a:gd name="T11" fmla="*/ 0 h 6827"/>
                    <a:gd name="T12" fmla="*/ 0 w 6827"/>
                    <a:gd name="T13" fmla="*/ 0 h 6827"/>
                    <a:gd name="T14" fmla="*/ 3706 w 6827"/>
                    <a:gd name="T15" fmla="*/ 585 h 6827"/>
                    <a:gd name="T16" fmla="*/ 4681 w 6827"/>
                    <a:gd name="T17" fmla="*/ 585 h 6827"/>
                    <a:gd name="T18" fmla="*/ 4681 w 6827"/>
                    <a:gd name="T19" fmla="*/ 2828 h 6827"/>
                    <a:gd name="T20" fmla="*/ 4194 w 6827"/>
                    <a:gd name="T21" fmla="*/ 3316 h 6827"/>
                    <a:gd name="T22" fmla="*/ 3706 w 6827"/>
                    <a:gd name="T23" fmla="*/ 2828 h 6827"/>
                    <a:gd name="T24" fmla="*/ 3706 w 6827"/>
                    <a:gd name="T25" fmla="*/ 585 h 6827"/>
                    <a:gd name="T26" fmla="*/ 2146 w 6827"/>
                    <a:gd name="T27" fmla="*/ 585 h 6827"/>
                    <a:gd name="T28" fmla="*/ 3121 w 6827"/>
                    <a:gd name="T29" fmla="*/ 585 h 6827"/>
                    <a:gd name="T30" fmla="*/ 3121 w 6827"/>
                    <a:gd name="T31" fmla="*/ 2828 h 6827"/>
                    <a:gd name="T32" fmla="*/ 2633 w 6827"/>
                    <a:gd name="T33" fmla="*/ 3316 h 6827"/>
                    <a:gd name="T34" fmla="*/ 2146 w 6827"/>
                    <a:gd name="T35" fmla="*/ 2828 h 6827"/>
                    <a:gd name="T36" fmla="*/ 2146 w 6827"/>
                    <a:gd name="T37" fmla="*/ 585 h 6827"/>
                    <a:gd name="T38" fmla="*/ 585 w 6827"/>
                    <a:gd name="T39" fmla="*/ 585 h 6827"/>
                    <a:gd name="T40" fmla="*/ 1560 w 6827"/>
                    <a:gd name="T41" fmla="*/ 585 h 6827"/>
                    <a:gd name="T42" fmla="*/ 1560 w 6827"/>
                    <a:gd name="T43" fmla="*/ 2828 h 6827"/>
                    <a:gd name="T44" fmla="*/ 1073 w 6827"/>
                    <a:gd name="T45" fmla="*/ 3316 h 6827"/>
                    <a:gd name="T46" fmla="*/ 585 w 6827"/>
                    <a:gd name="T47" fmla="*/ 2828 h 6827"/>
                    <a:gd name="T48" fmla="*/ 585 w 6827"/>
                    <a:gd name="T49" fmla="*/ 585 h 6827"/>
                    <a:gd name="T50" fmla="*/ 3706 w 6827"/>
                    <a:gd name="T51" fmla="*/ 6242 h 6827"/>
                    <a:gd name="T52" fmla="*/ 3121 w 6827"/>
                    <a:gd name="T53" fmla="*/ 6242 h 6827"/>
                    <a:gd name="T54" fmla="*/ 3121 w 6827"/>
                    <a:gd name="T55" fmla="*/ 5266 h 6827"/>
                    <a:gd name="T56" fmla="*/ 3706 w 6827"/>
                    <a:gd name="T57" fmla="*/ 5266 h 6827"/>
                    <a:gd name="T58" fmla="*/ 3706 w 6827"/>
                    <a:gd name="T59" fmla="*/ 6242 h 6827"/>
                    <a:gd name="T60" fmla="*/ 6242 w 6827"/>
                    <a:gd name="T61" fmla="*/ 6242 h 6827"/>
                    <a:gd name="T62" fmla="*/ 4291 w 6827"/>
                    <a:gd name="T63" fmla="*/ 6242 h 6827"/>
                    <a:gd name="T64" fmla="*/ 4291 w 6827"/>
                    <a:gd name="T65" fmla="*/ 4681 h 6827"/>
                    <a:gd name="T66" fmla="*/ 2536 w 6827"/>
                    <a:gd name="T67" fmla="*/ 4681 h 6827"/>
                    <a:gd name="T68" fmla="*/ 2536 w 6827"/>
                    <a:gd name="T69" fmla="*/ 6242 h 6827"/>
                    <a:gd name="T70" fmla="*/ 585 w 6827"/>
                    <a:gd name="T71" fmla="*/ 6242 h 6827"/>
                    <a:gd name="T72" fmla="*/ 585 w 6827"/>
                    <a:gd name="T73" fmla="*/ 3783 h 6827"/>
                    <a:gd name="T74" fmla="*/ 1073 w 6827"/>
                    <a:gd name="T75" fmla="*/ 3901 h 6827"/>
                    <a:gd name="T76" fmla="*/ 1853 w 6827"/>
                    <a:gd name="T77" fmla="*/ 3563 h 6827"/>
                    <a:gd name="T78" fmla="*/ 2633 w 6827"/>
                    <a:gd name="T79" fmla="*/ 3901 h 6827"/>
                    <a:gd name="T80" fmla="*/ 3413 w 6827"/>
                    <a:gd name="T81" fmla="*/ 3563 h 6827"/>
                    <a:gd name="T82" fmla="*/ 4194 w 6827"/>
                    <a:gd name="T83" fmla="*/ 3901 h 6827"/>
                    <a:gd name="T84" fmla="*/ 4974 w 6827"/>
                    <a:gd name="T85" fmla="*/ 3563 h 6827"/>
                    <a:gd name="T86" fmla="*/ 5754 w 6827"/>
                    <a:gd name="T87" fmla="*/ 3901 h 6827"/>
                    <a:gd name="T88" fmla="*/ 6241 w 6827"/>
                    <a:gd name="T89" fmla="*/ 3783 h 6827"/>
                    <a:gd name="T90" fmla="*/ 6241 w 6827"/>
                    <a:gd name="T91" fmla="*/ 6242 h 6827"/>
                    <a:gd name="T92" fmla="*/ 6242 w 6827"/>
                    <a:gd name="T93" fmla="*/ 6242 h 6827"/>
                    <a:gd name="T94" fmla="*/ 6242 w 6827"/>
                    <a:gd name="T95" fmla="*/ 2828 h 6827"/>
                    <a:gd name="T96" fmla="*/ 5754 w 6827"/>
                    <a:gd name="T97" fmla="*/ 3316 h 6827"/>
                    <a:gd name="T98" fmla="*/ 5266 w 6827"/>
                    <a:gd name="T99" fmla="*/ 2828 h 6827"/>
                    <a:gd name="T100" fmla="*/ 5266 w 6827"/>
                    <a:gd name="T101" fmla="*/ 585 h 6827"/>
                    <a:gd name="T102" fmla="*/ 6242 w 6827"/>
                    <a:gd name="T103" fmla="*/ 585 h 6827"/>
                    <a:gd name="T104" fmla="*/ 6242 w 6827"/>
                    <a:gd name="T105" fmla="*/ 2828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827" h="6827">
                      <a:moveTo>
                        <a:pt x="0" y="0"/>
                      </a:moveTo>
                      <a:lnTo>
                        <a:pt x="0" y="2828"/>
                      </a:lnTo>
                      <a:lnTo>
                        <a:pt x="0" y="6827"/>
                      </a:lnTo>
                      <a:lnTo>
                        <a:pt x="6827" y="6827"/>
                      </a:lnTo>
                      <a:lnTo>
                        <a:pt x="6827" y="2828"/>
                      </a:lnTo>
                      <a:lnTo>
                        <a:pt x="6827" y="0"/>
                      </a:lnTo>
                      <a:lnTo>
                        <a:pt x="0" y="0"/>
                      </a:lnTo>
                      <a:close/>
                      <a:moveTo>
                        <a:pt x="3706" y="585"/>
                      </a:moveTo>
                      <a:lnTo>
                        <a:pt x="4681" y="585"/>
                      </a:lnTo>
                      <a:lnTo>
                        <a:pt x="4681" y="2828"/>
                      </a:lnTo>
                      <a:cubicBezTo>
                        <a:pt x="4681" y="3097"/>
                        <a:pt x="4462" y="3316"/>
                        <a:pt x="4194" y="3316"/>
                      </a:cubicBezTo>
                      <a:cubicBezTo>
                        <a:pt x="3925" y="3316"/>
                        <a:pt x="3706" y="3097"/>
                        <a:pt x="3706" y="2828"/>
                      </a:cubicBezTo>
                      <a:lnTo>
                        <a:pt x="3706" y="585"/>
                      </a:lnTo>
                      <a:close/>
                      <a:moveTo>
                        <a:pt x="2146" y="585"/>
                      </a:moveTo>
                      <a:lnTo>
                        <a:pt x="3121" y="585"/>
                      </a:lnTo>
                      <a:lnTo>
                        <a:pt x="3121" y="2828"/>
                      </a:lnTo>
                      <a:cubicBezTo>
                        <a:pt x="3121" y="3097"/>
                        <a:pt x="2902" y="3316"/>
                        <a:pt x="2633" y="3316"/>
                      </a:cubicBezTo>
                      <a:cubicBezTo>
                        <a:pt x="2364" y="3316"/>
                        <a:pt x="2146" y="3097"/>
                        <a:pt x="2146" y="2828"/>
                      </a:cubicBezTo>
                      <a:lnTo>
                        <a:pt x="2146" y="585"/>
                      </a:lnTo>
                      <a:close/>
                      <a:moveTo>
                        <a:pt x="585" y="585"/>
                      </a:moveTo>
                      <a:lnTo>
                        <a:pt x="1560" y="585"/>
                      </a:lnTo>
                      <a:lnTo>
                        <a:pt x="1560" y="2828"/>
                      </a:lnTo>
                      <a:cubicBezTo>
                        <a:pt x="1560" y="3097"/>
                        <a:pt x="1342" y="3316"/>
                        <a:pt x="1073" y="3316"/>
                      </a:cubicBezTo>
                      <a:cubicBezTo>
                        <a:pt x="804" y="3316"/>
                        <a:pt x="585" y="3097"/>
                        <a:pt x="585" y="2828"/>
                      </a:cubicBezTo>
                      <a:lnTo>
                        <a:pt x="585" y="585"/>
                      </a:lnTo>
                      <a:close/>
                      <a:moveTo>
                        <a:pt x="3706" y="6242"/>
                      </a:moveTo>
                      <a:lnTo>
                        <a:pt x="3121" y="6242"/>
                      </a:lnTo>
                      <a:lnTo>
                        <a:pt x="3121" y="5266"/>
                      </a:lnTo>
                      <a:lnTo>
                        <a:pt x="3706" y="5266"/>
                      </a:lnTo>
                      <a:lnTo>
                        <a:pt x="3706" y="6242"/>
                      </a:lnTo>
                      <a:close/>
                      <a:moveTo>
                        <a:pt x="6242" y="6242"/>
                      </a:moveTo>
                      <a:lnTo>
                        <a:pt x="4291" y="6242"/>
                      </a:lnTo>
                      <a:lnTo>
                        <a:pt x="4291" y="4681"/>
                      </a:lnTo>
                      <a:lnTo>
                        <a:pt x="2536" y="4681"/>
                      </a:lnTo>
                      <a:lnTo>
                        <a:pt x="2536" y="6242"/>
                      </a:lnTo>
                      <a:lnTo>
                        <a:pt x="585" y="6242"/>
                      </a:lnTo>
                      <a:lnTo>
                        <a:pt x="585" y="3783"/>
                      </a:lnTo>
                      <a:cubicBezTo>
                        <a:pt x="732" y="3858"/>
                        <a:pt x="897" y="3901"/>
                        <a:pt x="1073" y="3901"/>
                      </a:cubicBezTo>
                      <a:cubicBezTo>
                        <a:pt x="1380" y="3901"/>
                        <a:pt x="1657" y="3771"/>
                        <a:pt x="1853" y="3563"/>
                      </a:cubicBezTo>
                      <a:cubicBezTo>
                        <a:pt x="2049" y="3771"/>
                        <a:pt x="2326" y="3901"/>
                        <a:pt x="2633" y="3901"/>
                      </a:cubicBezTo>
                      <a:cubicBezTo>
                        <a:pt x="2940" y="3901"/>
                        <a:pt x="3218" y="3771"/>
                        <a:pt x="3413" y="3563"/>
                      </a:cubicBezTo>
                      <a:cubicBezTo>
                        <a:pt x="3609" y="3771"/>
                        <a:pt x="3886" y="3901"/>
                        <a:pt x="4194" y="3901"/>
                      </a:cubicBezTo>
                      <a:cubicBezTo>
                        <a:pt x="4501" y="3901"/>
                        <a:pt x="4778" y="3771"/>
                        <a:pt x="4974" y="3563"/>
                      </a:cubicBezTo>
                      <a:cubicBezTo>
                        <a:pt x="5169" y="3771"/>
                        <a:pt x="5447" y="3901"/>
                        <a:pt x="5754" y="3901"/>
                      </a:cubicBezTo>
                      <a:cubicBezTo>
                        <a:pt x="5929" y="3901"/>
                        <a:pt x="6095" y="3858"/>
                        <a:pt x="6241" y="3783"/>
                      </a:cubicBezTo>
                      <a:lnTo>
                        <a:pt x="6241" y="6242"/>
                      </a:lnTo>
                      <a:lnTo>
                        <a:pt x="6242" y="6242"/>
                      </a:lnTo>
                      <a:close/>
                      <a:moveTo>
                        <a:pt x="6242" y="2828"/>
                      </a:moveTo>
                      <a:cubicBezTo>
                        <a:pt x="6242" y="3097"/>
                        <a:pt x="6023" y="3316"/>
                        <a:pt x="5754" y="3316"/>
                      </a:cubicBezTo>
                      <a:cubicBezTo>
                        <a:pt x="5485" y="3316"/>
                        <a:pt x="5266" y="3097"/>
                        <a:pt x="5266" y="2828"/>
                      </a:cubicBezTo>
                      <a:lnTo>
                        <a:pt x="5266" y="585"/>
                      </a:lnTo>
                      <a:lnTo>
                        <a:pt x="6242" y="585"/>
                      </a:lnTo>
                      <a:lnTo>
                        <a:pt x="6242" y="282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94" name="store_313777"/>
                <p:cNvSpPr/>
                <p:nvPr/>
              </p:nvSpPr>
              <p:spPr>
                <a:xfrm>
                  <a:off x="10096068" y="1775357"/>
                  <a:ext cx="264789" cy="196121"/>
                </a:xfrm>
                <a:custGeom>
                  <a:avLst/>
                  <a:gdLst>
                    <a:gd name="T0" fmla="*/ 0 w 6827"/>
                    <a:gd name="T1" fmla="*/ 0 h 6827"/>
                    <a:gd name="T2" fmla="*/ 0 w 6827"/>
                    <a:gd name="T3" fmla="*/ 2828 h 6827"/>
                    <a:gd name="T4" fmla="*/ 0 w 6827"/>
                    <a:gd name="T5" fmla="*/ 6827 h 6827"/>
                    <a:gd name="T6" fmla="*/ 6827 w 6827"/>
                    <a:gd name="T7" fmla="*/ 6827 h 6827"/>
                    <a:gd name="T8" fmla="*/ 6827 w 6827"/>
                    <a:gd name="T9" fmla="*/ 2828 h 6827"/>
                    <a:gd name="T10" fmla="*/ 6827 w 6827"/>
                    <a:gd name="T11" fmla="*/ 0 h 6827"/>
                    <a:gd name="T12" fmla="*/ 0 w 6827"/>
                    <a:gd name="T13" fmla="*/ 0 h 6827"/>
                    <a:gd name="T14" fmla="*/ 3706 w 6827"/>
                    <a:gd name="T15" fmla="*/ 585 h 6827"/>
                    <a:gd name="T16" fmla="*/ 4681 w 6827"/>
                    <a:gd name="T17" fmla="*/ 585 h 6827"/>
                    <a:gd name="T18" fmla="*/ 4681 w 6827"/>
                    <a:gd name="T19" fmla="*/ 2828 h 6827"/>
                    <a:gd name="T20" fmla="*/ 4194 w 6827"/>
                    <a:gd name="T21" fmla="*/ 3316 h 6827"/>
                    <a:gd name="T22" fmla="*/ 3706 w 6827"/>
                    <a:gd name="T23" fmla="*/ 2828 h 6827"/>
                    <a:gd name="T24" fmla="*/ 3706 w 6827"/>
                    <a:gd name="T25" fmla="*/ 585 h 6827"/>
                    <a:gd name="T26" fmla="*/ 2146 w 6827"/>
                    <a:gd name="T27" fmla="*/ 585 h 6827"/>
                    <a:gd name="T28" fmla="*/ 3121 w 6827"/>
                    <a:gd name="T29" fmla="*/ 585 h 6827"/>
                    <a:gd name="T30" fmla="*/ 3121 w 6827"/>
                    <a:gd name="T31" fmla="*/ 2828 h 6827"/>
                    <a:gd name="T32" fmla="*/ 2633 w 6827"/>
                    <a:gd name="T33" fmla="*/ 3316 h 6827"/>
                    <a:gd name="T34" fmla="*/ 2146 w 6827"/>
                    <a:gd name="T35" fmla="*/ 2828 h 6827"/>
                    <a:gd name="T36" fmla="*/ 2146 w 6827"/>
                    <a:gd name="T37" fmla="*/ 585 h 6827"/>
                    <a:gd name="T38" fmla="*/ 585 w 6827"/>
                    <a:gd name="T39" fmla="*/ 585 h 6827"/>
                    <a:gd name="T40" fmla="*/ 1560 w 6827"/>
                    <a:gd name="T41" fmla="*/ 585 h 6827"/>
                    <a:gd name="T42" fmla="*/ 1560 w 6827"/>
                    <a:gd name="T43" fmla="*/ 2828 h 6827"/>
                    <a:gd name="T44" fmla="*/ 1073 w 6827"/>
                    <a:gd name="T45" fmla="*/ 3316 h 6827"/>
                    <a:gd name="T46" fmla="*/ 585 w 6827"/>
                    <a:gd name="T47" fmla="*/ 2828 h 6827"/>
                    <a:gd name="T48" fmla="*/ 585 w 6827"/>
                    <a:gd name="T49" fmla="*/ 585 h 6827"/>
                    <a:gd name="T50" fmla="*/ 3706 w 6827"/>
                    <a:gd name="T51" fmla="*/ 6242 h 6827"/>
                    <a:gd name="T52" fmla="*/ 3121 w 6827"/>
                    <a:gd name="T53" fmla="*/ 6242 h 6827"/>
                    <a:gd name="T54" fmla="*/ 3121 w 6827"/>
                    <a:gd name="T55" fmla="*/ 5266 h 6827"/>
                    <a:gd name="T56" fmla="*/ 3706 w 6827"/>
                    <a:gd name="T57" fmla="*/ 5266 h 6827"/>
                    <a:gd name="T58" fmla="*/ 3706 w 6827"/>
                    <a:gd name="T59" fmla="*/ 6242 h 6827"/>
                    <a:gd name="T60" fmla="*/ 6242 w 6827"/>
                    <a:gd name="T61" fmla="*/ 6242 h 6827"/>
                    <a:gd name="T62" fmla="*/ 4291 w 6827"/>
                    <a:gd name="T63" fmla="*/ 6242 h 6827"/>
                    <a:gd name="T64" fmla="*/ 4291 w 6827"/>
                    <a:gd name="T65" fmla="*/ 4681 h 6827"/>
                    <a:gd name="T66" fmla="*/ 2536 w 6827"/>
                    <a:gd name="T67" fmla="*/ 4681 h 6827"/>
                    <a:gd name="T68" fmla="*/ 2536 w 6827"/>
                    <a:gd name="T69" fmla="*/ 6242 h 6827"/>
                    <a:gd name="T70" fmla="*/ 585 w 6827"/>
                    <a:gd name="T71" fmla="*/ 6242 h 6827"/>
                    <a:gd name="T72" fmla="*/ 585 w 6827"/>
                    <a:gd name="T73" fmla="*/ 3783 h 6827"/>
                    <a:gd name="T74" fmla="*/ 1073 w 6827"/>
                    <a:gd name="T75" fmla="*/ 3901 h 6827"/>
                    <a:gd name="T76" fmla="*/ 1853 w 6827"/>
                    <a:gd name="T77" fmla="*/ 3563 h 6827"/>
                    <a:gd name="T78" fmla="*/ 2633 w 6827"/>
                    <a:gd name="T79" fmla="*/ 3901 h 6827"/>
                    <a:gd name="T80" fmla="*/ 3413 w 6827"/>
                    <a:gd name="T81" fmla="*/ 3563 h 6827"/>
                    <a:gd name="T82" fmla="*/ 4194 w 6827"/>
                    <a:gd name="T83" fmla="*/ 3901 h 6827"/>
                    <a:gd name="T84" fmla="*/ 4974 w 6827"/>
                    <a:gd name="T85" fmla="*/ 3563 h 6827"/>
                    <a:gd name="T86" fmla="*/ 5754 w 6827"/>
                    <a:gd name="T87" fmla="*/ 3901 h 6827"/>
                    <a:gd name="T88" fmla="*/ 6241 w 6827"/>
                    <a:gd name="T89" fmla="*/ 3783 h 6827"/>
                    <a:gd name="T90" fmla="*/ 6241 w 6827"/>
                    <a:gd name="T91" fmla="*/ 6242 h 6827"/>
                    <a:gd name="T92" fmla="*/ 6242 w 6827"/>
                    <a:gd name="T93" fmla="*/ 6242 h 6827"/>
                    <a:gd name="T94" fmla="*/ 6242 w 6827"/>
                    <a:gd name="T95" fmla="*/ 2828 h 6827"/>
                    <a:gd name="T96" fmla="*/ 5754 w 6827"/>
                    <a:gd name="T97" fmla="*/ 3316 h 6827"/>
                    <a:gd name="T98" fmla="*/ 5266 w 6827"/>
                    <a:gd name="T99" fmla="*/ 2828 h 6827"/>
                    <a:gd name="T100" fmla="*/ 5266 w 6827"/>
                    <a:gd name="T101" fmla="*/ 585 h 6827"/>
                    <a:gd name="T102" fmla="*/ 6242 w 6827"/>
                    <a:gd name="T103" fmla="*/ 585 h 6827"/>
                    <a:gd name="T104" fmla="*/ 6242 w 6827"/>
                    <a:gd name="T105" fmla="*/ 2828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827" h="6827">
                      <a:moveTo>
                        <a:pt x="0" y="0"/>
                      </a:moveTo>
                      <a:lnTo>
                        <a:pt x="0" y="2828"/>
                      </a:lnTo>
                      <a:lnTo>
                        <a:pt x="0" y="6827"/>
                      </a:lnTo>
                      <a:lnTo>
                        <a:pt x="6827" y="6827"/>
                      </a:lnTo>
                      <a:lnTo>
                        <a:pt x="6827" y="2828"/>
                      </a:lnTo>
                      <a:lnTo>
                        <a:pt x="6827" y="0"/>
                      </a:lnTo>
                      <a:lnTo>
                        <a:pt x="0" y="0"/>
                      </a:lnTo>
                      <a:close/>
                      <a:moveTo>
                        <a:pt x="3706" y="585"/>
                      </a:moveTo>
                      <a:lnTo>
                        <a:pt x="4681" y="585"/>
                      </a:lnTo>
                      <a:lnTo>
                        <a:pt x="4681" y="2828"/>
                      </a:lnTo>
                      <a:cubicBezTo>
                        <a:pt x="4681" y="3097"/>
                        <a:pt x="4462" y="3316"/>
                        <a:pt x="4194" y="3316"/>
                      </a:cubicBezTo>
                      <a:cubicBezTo>
                        <a:pt x="3925" y="3316"/>
                        <a:pt x="3706" y="3097"/>
                        <a:pt x="3706" y="2828"/>
                      </a:cubicBezTo>
                      <a:lnTo>
                        <a:pt x="3706" y="585"/>
                      </a:lnTo>
                      <a:close/>
                      <a:moveTo>
                        <a:pt x="2146" y="585"/>
                      </a:moveTo>
                      <a:lnTo>
                        <a:pt x="3121" y="585"/>
                      </a:lnTo>
                      <a:lnTo>
                        <a:pt x="3121" y="2828"/>
                      </a:lnTo>
                      <a:cubicBezTo>
                        <a:pt x="3121" y="3097"/>
                        <a:pt x="2902" y="3316"/>
                        <a:pt x="2633" y="3316"/>
                      </a:cubicBezTo>
                      <a:cubicBezTo>
                        <a:pt x="2364" y="3316"/>
                        <a:pt x="2146" y="3097"/>
                        <a:pt x="2146" y="2828"/>
                      </a:cubicBezTo>
                      <a:lnTo>
                        <a:pt x="2146" y="585"/>
                      </a:lnTo>
                      <a:close/>
                      <a:moveTo>
                        <a:pt x="585" y="585"/>
                      </a:moveTo>
                      <a:lnTo>
                        <a:pt x="1560" y="585"/>
                      </a:lnTo>
                      <a:lnTo>
                        <a:pt x="1560" y="2828"/>
                      </a:lnTo>
                      <a:cubicBezTo>
                        <a:pt x="1560" y="3097"/>
                        <a:pt x="1342" y="3316"/>
                        <a:pt x="1073" y="3316"/>
                      </a:cubicBezTo>
                      <a:cubicBezTo>
                        <a:pt x="804" y="3316"/>
                        <a:pt x="585" y="3097"/>
                        <a:pt x="585" y="2828"/>
                      </a:cubicBezTo>
                      <a:lnTo>
                        <a:pt x="585" y="585"/>
                      </a:lnTo>
                      <a:close/>
                      <a:moveTo>
                        <a:pt x="3706" y="6242"/>
                      </a:moveTo>
                      <a:lnTo>
                        <a:pt x="3121" y="6242"/>
                      </a:lnTo>
                      <a:lnTo>
                        <a:pt x="3121" y="5266"/>
                      </a:lnTo>
                      <a:lnTo>
                        <a:pt x="3706" y="5266"/>
                      </a:lnTo>
                      <a:lnTo>
                        <a:pt x="3706" y="6242"/>
                      </a:lnTo>
                      <a:close/>
                      <a:moveTo>
                        <a:pt x="6242" y="6242"/>
                      </a:moveTo>
                      <a:lnTo>
                        <a:pt x="4291" y="6242"/>
                      </a:lnTo>
                      <a:lnTo>
                        <a:pt x="4291" y="4681"/>
                      </a:lnTo>
                      <a:lnTo>
                        <a:pt x="2536" y="4681"/>
                      </a:lnTo>
                      <a:lnTo>
                        <a:pt x="2536" y="6242"/>
                      </a:lnTo>
                      <a:lnTo>
                        <a:pt x="585" y="6242"/>
                      </a:lnTo>
                      <a:lnTo>
                        <a:pt x="585" y="3783"/>
                      </a:lnTo>
                      <a:cubicBezTo>
                        <a:pt x="732" y="3858"/>
                        <a:pt x="897" y="3901"/>
                        <a:pt x="1073" y="3901"/>
                      </a:cubicBezTo>
                      <a:cubicBezTo>
                        <a:pt x="1380" y="3901"/>
                        <a:pt x="1657" y="3771"/>
                        <a:pt x="1853" y="3563"/>
                      </a:cubicBezTo>
                      <a:cubicBezTo>
                        <a:pt x="2049" y="3771"/>
                        <a:pt x="2326" y="3901"/>
                        <a:pt x="2633" y="3901"/>
                      </a:cubicBezTo>
                      <a:cubicBezTo>
                        <a:pt x="2940" y="3901"/>
                        <a:pt x="3218" y="3771"/>
                        <a:pt x="3413" y="3563"/>
                      </a:cubicBezTo>
                      <a:cubicBezTo>
                        <a:pt x="3609" y="3771"/>
                        <a:pt x="3886" y="3901"/>
                        <a:pt x="4194" y="3901"/>
                      </a:cubicBezTo>
                      <a:cubicBezTo>
                        <a:pt x="4501" y="3901"/>
                        <a:pt x="4778" y="3771"/>
                        <a:pt x="4974" y="3563"/>
                      </a:cubicBezTo>
                      <a:cubicBezTo>
                        <a:pt x="5169" y="3771"/>
                        <a:pt x="5447" y="3901"/>
                        <a:pt x="5754" y="3901"/>
                      </a:cubicBezTo>
                      <a:cubicBezTo>
                        <a:pt x="5929" y="3901"/>
                        <a:pt x="6095" y="3858"/>
                        <a:pt x="6241" y="3783"/>
                      </a:cubicBezTo>
                      <a:lnTo>
                        <a:pt x="6241" y="6242"/>
                      </a:lnTo>
                      <a:lnTo>
                        <a:pt x="6242" y="6242"/>
                      </a:lnTo>
                      <a:close/>
                      <a:moveTo>
                        <a:pt x="6242" y="2828"/>
                      </a:moveTo>
                      <a:cubicBezTo>
                        <a:pt x="6242" y="3097"/>
                        <a:pt x="6023" y="3316"/>
                        <a:pt x="5754" y="3316"/>
                      </a:cubicBezTo>
                      <a:cubicBezTo>
                        <a:pt x="5485" y="3316"/>
                        <a:pt x="5266" y="3097"/>
                        <a:pt x="5266" y="2828"/>
                      </a:cubicBezTo>
                      <a:lnTo>
                        <a:pt x="5266" y="585"/>
                      </a:lnTo>
                      <a:lnTo>
                        <a:pt x="6242" y="585"/>
                      </a:lnTo>
                      <a:lnTo>
                        <a:pt x="6242" y="2828"/>
                      </a:lnTo>
                      <a:close/>
                    </a:path>
                  </a:pathLst>
                </a:custGeom>
                <a:solidFill>
                  <a:srgbClr val="79C2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  <p:cxnSp>
            <p:nvCxnSpPr>
              <p:cNvPr id="183" name="直接箭头连接符 182"/>
              <p:cNvCxnSpPr/>
              <p:nvPr/>
            </p:nvCxnSpPr>
            <p:spPr>
              <a:xfrm>
                <a:off x="4326100" y="1764117"/>
                <a:ext cx="1854227" cy="362317"/>
              </a:xfrm>
              <a:prstGeom prst="straightConnector1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Text1"/>
              <p:cNvSpPr txBox="1"/>
              <p:nvPr/>
            </p:nvSpPr>
            <p:spPr>
              <a:xfrm>
                <a:off x="3549897" y="2835898"/>
                <a:ext cx="1152000" cy="35527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上游生产商</a:t>
                </a:r>
                <a:endPara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5" name="Text1"/>
              <p:cNvSpPr txBox="1"/>
              <p:nvPr/>
            </p:nvSpPr>
            <p:spPr>
              <a:xfrm>
                <a:off x="9448526" y="2858486"/>
                <a:ext cx="1148434" cy="35527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品牌门店</a:t>
                </a:r>
                <a:endParaRPr kumimoji="1" lang="en-US" altLang="zh-CN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186" name="组合 185"/>
              <p:cNvGrpSpPr/>
              <p:nvPr/>
            </p:nvGrpSpPr>
            <p:grpSpPr>
              <a:xfrm>
                <a:off x="9724906" y="2260607"/>
                <a:ext cx="635951" cy="511998"/>
                <a:chOff x="9724906" y="1459480"/>
                <a:chExt cx="635951" cy="511998"/>
              </a:xfrm>
            </p:grpSpPr>
            <p:sp>
              <p:nvSpPr>
                <p:cNvPr id="187" name="store_313777"/>
                <p:cNvSpPr/>
                <p:nvPr/>
              </p:nvSpPr>
              <p:spPr>
                <a:xfrm>
                  <a:off x="9724906" y="1459480"/>
                  <a:ext cx="264789" cy="196121"/>
                </a:xfrm>
                <a:custGeom>
                  <a:avLst/>
                  <a:gdLst>
                    <a:gd name="T0" fmla="*/ 0 w 6827"/>
                    <a:gd name="T1" fmla="*/ 0 h 6827"/>
                    <a:gd name="T2" fmla="*/ 0 w 6827"/>
                    <a:gd name="T3" fmla="*/ 2828 h 6827"/>
                    <a:gd name="T4" fmla="*/ 0 w 6827"/>
                    <a:gd name="T5" fmla="*/ 6827 h 6827"/>
                    <a:gd name="T6" fmla="*/ 6827 w 6827"/>
                    <a:gd name="T7" fmla="*/ 6827 h 6827"/>
                    <a:gd name="T8" fmla="*/ 6827 w 6827"/>
                    <a:gd name="T9" fmla="*/ 2828 h 6827"/>
                    <a:gd name="T10" fmla="*/ 6827 w 6827"/>
                    <a:gd name="T11" fmla="*/ 0 h 6827"/>
                    <a:gd name="T12" fmla="*/ 0 w 6827"/>
                    <a:gd name="T13" fmla="*/ 0 h 6827"/>
                    <a:gd name="T14" fmla="*/ 3706 w 6827"/>
                    <a:gd name="T15" fmla="*/ 585 h 6827"/>
                    <a:gd name="T16" fmla="*/ 4681 w 6827"/>
                    <a:gd name="T17" fmla="*/ 585 h 6827"/>
                    <a:gd name="T18" fmla="*/ 4681 w 6827"/>
                    <a:gd name="T19" fmla="*/ 2828 h 6827"/>
                    <a:gd name="T20" fmla="*/ 4194 w 6827"/>
                    <a:gd name="T21" fmla="*/ 3316 h 6827"/>
                    <a:gd name="T22" fmla="*/ 3706 w 6827"/>
                    <a:gd name="T23" fmla="*/ 2828 h 6827"/>
                    <a:gd name="T24" fmla="*/ 3706 w 6827"/>
                    <a:gd name="T25" fmla="*/ 585 h 6827"/>
                    <a:gd name="T26" fmla="*/ 2146 w 6827"/>
                    <a:gd name="T27" fmla="*/ 585 h 6827"/>
                    <a:gd name="T28" fmla="*/ 3121 w 6827"/>
                    <a:gd name="T29" fmla="*/ 585 h 6827"/>
                    <a:gd name="T30" fmla="*/ 3121 w 6827"/>
                    <a:gd name="T31" fmla="*/ 2828 h 6827"/>
                    <a:gd name="T32" fmla="*/ 2633 w 6827"/>
                    <a:gd name="T33" fmla="*/ 3316 h 6827"/>
                    <a:gd name="T34" fmla="*/ 2146 w 6827"/>
                    <a:gd name="T35" fmla="*/ 2828 h 6827"/>
                    <a:gd name="T36" fmla="*/ 2146 w 6827"/>
                    <a:gd name="T37" fmla="*/ 585 h 6827"/>
                    <a:gd name="T38" fmla="*/ 585 w 6827"/>
                    <a:gd name="T39" fmla="*/ 585 h 6827"/>
                    <a:gd name="T40" fmla="*/ 1560 w 6827"/>
                    <a:gd name="T41" fmla="*/ 585 h 6827"/>
                    <a:gd name="T42" fmla="*/ 1560 w 6827"/>
                    <a:gd name="T43" fmla="*/ 2828 h 6827"/>
                    <a:gd name="T44" fmla="*/ 1073 w 6827"/>
                    <a:gd name="T45" fmla="*/ 3316 h 6827"/>
                    <a:gd name="T46" fmla="*/ 585 w 6827"/>
                    <a:gd name="T47" fmla="*/ 2828 h 6827"/>
                    <a:gd name="T48" fmla="*/ 585 w 6827"/>
                    <a:gd name="T49" fmla="*/ 585 h 6827"/>
                    <a:gd name="T50" fmla="*/ 3706 w 6827"/>
                    <a:gd name="T51" fmla="*/ 6242 h 6827"/>
                    <a:gd name="T52" fmla="*/ 3121 w 6827"/>
                    <a:gd name="T53" fmla="*/ 6242 h 6827"/>
                    <a:gd name="T54" fmla="*/ 3121 w 6827"/>
                    <a:gd name="T55" fmla="*/ 5266 h 6827"/>
                    <a:gd name="T56" fmla="*/ 3706 w 6827"/>
                    <a:gd name="T57" fmla="*/ 5266 h 6827"/>
                    <a:gd name="T58" fmla="*/ 3706 w 6827"/>
                    <a:gd name="T59" fmla="*/ 6242 h 6827"/>
                    <a:gd name="T60" fmla="*/ 6242 w 6827"/>
                    <a:gd name="T61" fmla="*/ 6242 h 6827"/>
                    <a:gd name="T62" fmla="*/ 4291 w 6827"/>
                    <a:gd name="T63" fmla="*/ 6242 h 6827"/>
                    <a:gd name="T64" fmla="*/ 4291 w 6827"/>
                    <a:gd name="T65" fmla="*/ 4681 h 6827"/>
                    <a:gd name="T66" fmla="*/ 2536 w 6827"/>
                    <a:gd name="T67" fmla="*/ 4681 h 6827"/>
                    <a:gd name="T68" fmla="*/ 2536 w 6827"/>
                    <a:gd name="T69" fmla="*/ 6242 h 6827"/>
                    <a:gd name="T70" fmla="*/ 585 w 6827"/>
                    <a:gd name="T71" fmla="*/ 6242 h 6827"/>
                    <a:gd name="T72" fmla="*/ 585 w 6827"/>
                    <a:gd name="T73" fmla="*/ 3783 h 6827"/>
                    <a:gd name="T74" fmla="*/ 1073 w 6827"/>
                    <a:gd name="T75" fmla="*/ 3901 h 6827"/>
                    <a:gd name="T76" fmla="*/ 1853 w 6827"/>
                    <a:gd name="T77" fmla="*/ 3563 h 6827"/>
                    <a:gd name="T78" fmla="*/ 2633 w 6827"/>
                    <a:gd name="T79" fmla="*/ 3901 h 6827"/>
                    <a:gd name="T80" fmla="*/ 3413 w 6827"/>
                    <a:gd name="T81" fmla="*/ 3563 h 6827"/>
                    <a:gd name="T82" fmla="*/ 4194 w 6827"/>
                    <a:gd name="T83" fmla="*/ 3901 h 6827"/>
                    <a:gd name="T84" fmla="*/ 4974 w 6827"/>
                    <a:gd name="T85" fmla="*/ 3563 h 6827"/>
                    <a:gd name="T86" fmla="*/ 5754 w 6827"/>
                    <a:gd name="T87" fmla="*/ 3901 h 6827"/>
                    <a:gd name="T88" fmla="*/ 6241 w 6827"/>
                    <a:gd name="T89" fmla="*/ 3783 h 6827"/>
                    <a:gd name="T90" fmla="*/ 6241 w 6827"/>
                    <a:gd name="T91" fmla="*/ 6242 h 6827"/>
                    <a:gd name="T92" fmla="*/ 6242 w 6827"/>
                    <a:gd name="T93" fmla="*/ 6242 h 6827"/>
                    <a:gd name="T94" fmla="*/ 6242 w 6827"/>
                    <a:gd name="T95" fmla="*/ 2828 h 6827"/>
                    <a:gd name="T96" fmla="*/ 5754 w 6827"/>
                    <a:gd name="T97" fmla="*/ 3316 h 6827"/>
                    <a:gd name="T98" fmla="*/ 5266 w 6827"/>
                    <a:gd name="T99" fmla="*/ 2828 h 6827"/>
                    <a:gd name="T100" fmla="*/ 5266 w 6827"/>
                    <a:gd name="T101" fmla="*/ 585 h 6827"/>
                    <a:gd name="T102" fmla="*/ 6242 w 6827"/>
                    <a:gd name="T103" fmla="*/ 585 h 6827"/>
                    <a:gd name="T104" fmla="*/ 6242 w 6827"/>
                    <a:gd name="T105" fmla="*/ 2828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827" h="6827">
                      <a:moveTo>
                        <a:pt x="0" y="0"/>
                      </a:moveTo>
                      <a:lnTo>
                        <a:pt x="0" y="2828"/>
                      </a:lnTo>
                      <a:lnTo>
                        <a:pt x="0" y="6827"/>
                      </a:lnTo>
                      <a:lnTo>
                        <a:pt x="6827" y="6827"/>
                      </a:lnTo>
                      <a:lnTo>
                        <a:pt x="6827" y="2828"/>
                      </a:lnTo>
                      <a:lnTo>
                        <a:pt x="6827" y="0"/>
                      </a:lnTo>
                      <a:lnTo>
                        <a:pt x="0" y="0"/>
                      </a:lnTo>
                      <a:close/>
                      <a:moveTo>
                        <a:pt x="3706" y="585"/>
                      </a:moveTo>
                      <a:lnTo>
                        <a:pt x="4681" y="585"/>
                      </a:lnTo>
                      <a:lnTo>
                        <a:pt x="4681" y="2828"/>
                      </a:lnTo>
                      <a:cubicBezTo>
                        <a:pt x="4681" y="3097"/>
                        <a:pt x="4462" y="3316"/>
                        <a:pt x="4194" y="3316"/>
                      </a:cubicBezTo>
                      <a:cubicBezTo>
                        <a:pt x="3925" y="3316"/>
                        <a:pt x="3706" y="3097"/>
                        <a:pt x="3706" y="2828"/>
                      </a:cubicBezTo>
                      <a:lnTo>
                        <a:pt x="3706" y="585"/>
                      </a:lnTo>
                      <a:close/>
                      <a:moveTo>
                        <a:pt x="2146" y="585"/>
                      </a:moveTo>
                      <a:lnTo>
                        <a:pt x="3121" y="585"/>
                      </a:lnTo>
                      <a:lnTo>
                        <a:pt x="3121" y="2828"/>
                      </a:lnTo>
                      <a:cubicBezTo>
                        <a:pt x="3121" y="3097"/>
                        <a:pt x="2902" y="3316"/>
                        <a:pt x="2633" y="3316"/>
                      </a:cubicBezTo>
                      <a:cubicBezTo>
                        <a:pt x="2364" y="3316"/>
                        <a:pt x="2146" y="3097"/>
                        <a:pt x="2146" y="2828"/>
                      </a:cubicBezTo>
                      <a:lnTo>
                        <a:pt x="2146" y="585"/>
                      </a:lnTo>
                      <a:close/>
                      <a:moveTo>
                        <a:pt x="585" y="585"/>
                      </a:moveTo>
                      <a:lnTo>
                        <a:pt x="1560" y="585"/>
                      </a:lnTo>
                      <a:lnTo>
                        <a:pt x="1560" y="2828"/>
                      </a:lnTo>
                      <a:cubicBezTo>
                        <a:pt x="1560" y="3097"/>
                        <a:pt x="1342" y="3316"/>
                        <a:pt x="1073" y="3316"/>
                      </a:cubicBezTo>
                      <a:cubicBezTo>
                        <a:pt x="804" y="3316"/>
                        <a:pt x="585" y="3097"/>
                        <a:pt x="585" y="2828"/>
                      </a:cubicBezTo>
                      <a:lnTo>
                        <a:pt x="585" y="585"/>
                      </a:lnTo>
                      <a:close/>
                      <a:moveTo>
                        <a:pt x="3706" y="6242"/>
                      </a:moveTo>
                      <a:lnTo>
                        <a:pt x="3121" y="6242"/>
                      </a:lnTo>
                      <a:lnTo>
                        <a:pt x="3121" y="5266"/>
                      </a:lnTo>
                      <a:lnTo>
                        <a:pt x="3706" y="5266"/>
                      </a:lnTo>
                      <a:lnTo>
                        <a:pt x="3706" y="6242"/>
                      </a:lnTo>
                      <a:close/>
                      <a:moveTo>
                        <a:pt x="6242" y="6242"/>
                      </a:moveTo>
                      <a:lnTo>
                        <a:pt x="4291" y="6242"/>
                      </a:lnTo>
                      <a:lnTo>
                        <a:pt x="4291" y="4681"/>
                      </a:lnTo>
                      <a:lnTo>
                        <a:pt x="2536" y="4681"/>
                      </a:lnTo>
                      <a:lnTo>
                        <a:pt x="2536" y="6242"/>
                      </a:lnTo>
                      <a:lnTo>
                        <a:pt x="585" y="6242"/>
                      </a:lnTo>
                      <a:lnTo>
                        <a:pt x="585" y="3783"/>
                      </a:lnTo>
                      <a:cubicBezTo>
                        <a:pt x="732" y="3858"/>
                        <a:pt x="897" y="3901"/>
                        <a:pt x="1073" y="3901"/>
                      </a:cubicBezTo>
                      <a:cubicBezTo>
                        <a:pt x="1380" y="3901"/>
                        <a:pt x="1657" y="3771"/>
                        <a:pt x="1853" y="3563"/>
                      </a:cubicBezTo>
                      <a:cubicBezTo>
                        <a:pt x="2049" y="3771"/>
                        <a:pt x="2326" y="3901"/>
                        <a:pt x="2633" y="3901"/>
                      </a:cubicBezTo>
                      <a:cubicBezTo>
                        <a:pt x="2940" y="3901"/>
                        <a:pt x="3218" y="3771"/>
                        <a:pt x="3413" y="3563"/>
                      </a:cubicBezTo>
                      <a:cubicBezTo>
                        <a:pt x="3609" y="3771"/>
                        <a:pt x="3886" y="3901"/>
                        <a:pt x="4194" y="3901"/>
                      </a:cubicBezTo>
                      <a:cubicBezTo>
                        <a:pt x="4501" y="3901"/>
                        <a:pt x="4778" y="3771"/>
                        <a:pt x="4974" y="3563"/>
                      </a:cubicBezTo>
                      <a:cubicBezTo>
                        <a:pt x="5169" y="3771"/>
                        <a:pt x="5447" y="3901"/>
                        <a:pt x="5754" y="3901"/>
                      </a:cubicBezTo>
                      <a:cubicBezTo>
                        <a:pt x="5929" y="3901"/>
                        <a:pt x="6095" y="3858"/>
                        <a:pt x="6241" y="3783"/>
                      </a:cubicBezTo>
                      <a:lnTo>
                        <a:pt x="6241" y="6242"/>
                      </a:lnTo>
                      <a:lnTo>
                        <a:pt x="6242" y="6242"/>
                      </a:lnTo>
                      <a:close/>
                      <a:moveTo>
                        <a:pt x="6242" y="2828"/>
                      </a:moveTo>
                      <a:cubicBezTo>
                        <a:pt x="6242" y="3097"/>
                        <a:pt x="6023" y="3316"/>
                        <a:pt x="5754" y="3316"/>
                      </a:cubicBezTo>
                      <a:cubicBezTo>
                        <a:pt x="5485" y="3316"/>
                        <a:pt x="5266" y="3097"/>
                        <a:pt x="5266" y="2828"/>
                      </a:cubicBezTo>
                      <a:lnTo>
                        <a:pt x="5266" y="585"/>
                      </a:lnTo>
                      <a:lnTo>
                        <a:pt x="6242" y="585"/>
                      </a:lnTo>
                      <a:lnTo>
                        <a:pt x="6242" y="2828"/>
                      </a:lnTo>
                      <a:close/>
                    </a:path>
                  </a:pathLst>
                </a:custGeom>
                <a:solidFill>
                  <a:srgbClr val="ED74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88" name="store_313777"/>
                <p:cNvSpPr/>
                <p:nvPr/>
              </p:nvSpPr>
              <p:spPr>
                <a:xfrm>
                  <a:off x="9724906" y="1775357"/>
                  <a:ext cx="264789" cy="196121"/>
                </a:xfrm>
                <a:custGeom>
                  <a:avLst/>
                  <a:gdLst>
                    <a:gd name="T0" fmla="*/ 0 w 6827"/>
                    <a:gd name="T1" fmla="*/ 0 h 6827"/>
                    <a:gd name="T2" fmla="*/ 0 w 6827"/>
                    <a:gd name="T3" fmla="*/ 2828 h 6827"/>
                    <a:gd name="T4" fmla="*/ 0 w 6827"/>
                    <a:gd name="T5" fmla="*/ 6827 h 6827"/>
                    <a:gd name="T6" fmla="*/ 6827 w 6827"/>
                    <a:gd name="T7" fmla="*/ 6827 h 6827"/>
                    <a:gd name="T8" fmla="*/ 6827 w 6827"/>
                    <a:gd name="T9" fmla="*/ 2828 h 6827"/>
                    <a:gd name="T10" fmla="*/ 6827 w 6827"/>
                    <a:gd name="T11" fmla="*/ 0 h 6827"/>
                    <a:gd name="T12" fmla="*/ 0 w 6827"/>
                    <a:gd name="T13" fmla="*/ 0 h 6827"/>
                    <a:gd name="T14" fmla="*/ 3706 w 6827"/>
                    <a:gd name="T15" fmla="*/ 585 h 6827"/>
                    <a:gd name="T16" fmla="*/ 4681 w 6827"/>
                    <a:gd name="T17" fmla="*/ 585 h 6827"/>
                    <a:gd name="T18" fmla="*/ 4681 w 6827"/>
                    <a:gd name="T19" fmla="*/ 2828 h 6827"/>
                    <a:gd name="T20" fmla="*/ 4194 w 6827"/>
                    <a:gd name="T21" fmla="*/ 3316 h 6827"/>
                    <a:gd name="T22" fmla="*/ 3706 w 6827"/>
                    <a:gd name="T23" fmla="*/ 2828 h 6827"/>
                    <a:gd name="T24" fmla="*/ 3706 w 6827"/>
                    <a:gd name="T25" fmla="*/ 585 h 6827"/>
                    <a:gd name="T26" fmla="*/ 2146 w 6827"/>
                    <a:gd name="T27" fmla="*/ 585 h 6827"/>
                    <a:gd name="T28" fmla="*/ 3121 w 6827"/>
                    <a:gd name="T29" fmla="*/ 585 h 6827"/>
                    <a:gd name="T30" fmla="*/ 3121 w 6827"/>
                    <a:gd name="T31" fmla="*/ 2828 h 6827"/>
                    <a:gd name="T32" fmla="*/ 2633 w 6827"/>
                    <a:gd name="T33" fmla="*/ 3316 h 6827"/>
                    <a:gd name="T34" fmla="*/ 2146 w 6827"/>
                    <a:gd name="T35" fmla="*/ 2828 h 6827"/>
                    <a:gd name="T36" fmla="*/ 2146 w 6827"/>
                    <a:gd name="T37" fmla="*/ 585 h 6827"/>
                    <a:gd name="T38" fmla="*/ 585 w 6827"/>
                    <a:gd name="T39" fmla="*/ 585 h 6827"/>
                    <a:gd name="T40" fmla="*/ 1560 w 6827"/>
                    <a:gd name="T41" fmla="*/ 585 h 6827"/>
                    <a:gd name="T42" fmla="*/ 1560 w 6827"/>
                    <a:gd name="T43" fmla="*/ 2828 h 6827"/>
                    <a:gd name="T44" fmla="*/ 1073 w 6827"/>
                    <a:gd name="T45" fmla="*/ 3316 h 6827"/>
                    <a:gd name="T46" fmla="*/ 585 w 6827"/>
                    <a:gd name="T47" fmla="*/ 2828 h 6827"/>
                    <a:gd name="T48" fmla="*/ 585 w 6827"/>
                    <a:gd name="T49" fmla="*/ 585 h 6827"/>
                    <a:gd name="T50" fmla="*/ 3706 w 6827"/>
                    <a:gd name="T51" fmla="*/ 6242 h 6827"/>
                    <a:gd name="T52" fmla="*/ 3121 w 6827"/>
                    <a:gd name="T53" fmla="*/ 6242 h 6827"/>
                    <a:gd name="T54" fmla="*/ 3121 w 6827"/>
                    <a:gd name="T55" fmla="*/ 5266 h 6827"/>
                    <a:gd name="T56" fmla="*/ 3706 w 6827"/>
                    <a:gd name="T57" fmla="*/ 5266 h 6827"/>
                    <a:gd name="T58" fmla="*/ 3706 w 6827"/>
                    <a:gd name="T59" fmla="*/ 6242 h 6827"/>
                    <a:gd name="T60" fmla="*/ 6242 w 6827"/>
                    <a:gd name="T61" fmla="*/ 6242 h 6827"/>
                    <a:gd name="T62" fmla="*/ 4291 w 6827"/>
                    <a:gd name="T63" fmla="*/ 6242 h 6827"/>
                    <a:gd name="T64" fmla="*/ 4291 w 6827"/>
                    <a:gd name="T65" fmla="*/ 4681 h 6827"/>
                    <a:gd name="T66" fmla="*/ 2536 w 6827"/>
                    <a:gd name="T67" fmla="*/ 4681 h 6827"/>
                    <a:gd name="T68" fmla="*/ 2536 w 6827"/>
                    <a:gd name="T69" fmla="*/ 6242 h 6827"/>
                    <a:gd name="T70" fmla="*/ 585 w 6827"/>
                    <a:gd name="T71" fmla="*/ 6242 h 6827"/>
                    <a:gd name="T72" fmla="*/ 585 w 6827"/>
                    <a:gd name="T73" fmla="*/ 3783 h 6827"/>
                    <a:gd name="T74" fmla="*/ 1073 w 6827"/>
                    <a:gd name="T75" fmla="*/ 3901 h 6827"/>
                    <a:gd name="T76" fmla="*/ 1853 w 6827"/>
                    <a:gd name="T77" fmla="*/ 3563 h 6827"/>
                    <a:gd name="T78" fmla="*/ 2633 w 6827"/>
                    <a:gd name="T79" fmla="*/ 3901 h 6827"/>
                    <a:gd name="T80" fmla="*/ 3413 w 6827"/>
                    <a:gd name="T81" fmla="*/ 3563 h 6827"/>
                    <a:gd name="T82" fmla="*/ 4194 w 6827"/>
                    <a:gd name="T83" fmla="*/ 3901 h 6827"/>
                    <a:gd name="T84" fmla="*/ 4974 w 6827"/>
                    <a:gd name="T85" fmla="*/ 3563 h 6827"/>
                    <a:gd name="T86" fmla="*/ 5754 w 6827"/>
                    <a:gd name="T87" fmla="*/ 3901 h 6827"/>
                    <a:gd name="T88" fmla="*/ 6241 w 6827"/>
                    <a:gd name="T89" fmla="*/ 3783 h 6827"/>
                    <a:gd name="T90" fmla="*/ 6241 w 6827"/>
                    <a:gd name="T91" fmla="*/ 6242 h 6827"/>
                    <a:gd name="T92" fmla="*/ 6242 w 6827"/>
                    <a:gd name="T93" fmla="*/ 6242 h 6827"/>
                    <a:gd name="T94" fmla="*/ 6242 w 6827"/>
                    <a:gd name="T95" fmla="*/ 2828 h 6827"/>
                    <a:gd name="T96" fmla="*/ 5754 w 6827"/>
                    <a:gd name="T97" fmla="*/ 3316 h 6827"/>
                    <a:gd name="T98" fmla="*/ 5266 w 6827"/>
                    <a:gd name="T99" fmla="*/ 2828 h 6827"/>
                    <a:gd name="T100" fmla="*/ 5266 w 6827"/>
                    <a:gd name="T101" fmla="*/ 585 h 6827"/>
                    <a:gd name="T102" fmla="*/ 6242 w 6827"/>
                    <a:gd name="T103" fmla="*/ 585 h 6827"/>
                    <a:gd name="T104" fmla="*/ 6242 w 6827"/>
                    <a:gd name="T105" fmla="*/ 2828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827" h="6827">
                      <a:moveTo>
                        <a:pt x="0" y="0"/>
                      </a:moveTo>
                      <a:lnTo>
                        <a:pt x="0" y="2828"/>
                      </a:lnTo>
                      <a:lnTo>
                        <a:pt x="0" y="6827"/>
                      </a:lnTo>
                      <a:lnTo>
                        <a:pt x="6827" y="6827"/>
                      </a:lnTo>
                      <a:lnTo>
                        <a:pt x="6827" y="2828"/>
                      </a:lnTo>
                      <a:lnTo>
                        <a:pt x="6827" y="0"/>
                      </a:lnTo>
                      <a:lnTo>
                        <a:pt x="0" y="0"/>
                      </a:lnTo>
                      <a:close/>
                      <a:moveTo>
                        <a:pt x="3706" y="585"/>
                      </a:moveTo>
                      <a:lnTo>
                        <a:pt x="4681" y="585"/>
                      </a:lnTo>
                      <a:lnTo>
                        <a:pt x="4681" y="2828"/>
                      </a:lnTo>
                      <a:cubicBezTo>
                        <a:pt x="4681" y="3097"/>
                        <a:pt x="4462" y="3316"/>
                        <a:pt x="4194" y="3316"/>
                      </a:cubicBezTo>
                      <a:cubicBezTo>
                        <a:pt x="3925" y="3316"/>
                        <a:pt x="3706" y="3097"/>
                        <a:pt x="3706" y="2828"/>
                      </a:cubicBezTo>
                      <a:lnTo>
                        <a:pt x="3706" y="585"/>
                      </a:lnTo>
                      <a:close/>
                      <a:moveTo>
                        <a:pt x="2146" y="585"/>
                      </a:moveTo>
                      <a:lnTo>
                        <a:pt x="3121" y="585"/>
                      </a:lnTo>
                      <a:lnTo>
                        <a:pt x="3121" y="2828"/>
                      </a:lnTo>
                      <a:cubicBezTo>
                        <a:pt x="3121" y="3097"/>
                        <a:pt x="2902" y="3316"/>
                        <a:pt x="2633" y="3316"/>
                      </a:cubicBezTo>
                      <a:cubicBezTo>
                        <a:pt x="2364" y="3316"/>
                        <a:pt x="2146" y="3097"/>
                        <a:pt x="2146" y="2828"/>
                      </a:cubicBezTo>
                      <a:lnTo>
                        <a:pt x="2146" y="585"/>
                      </a:lnTo>
                      <a:close/>
                      <a:moveTo>
                        <a:pt x="585" y="585"/>
                      </a:moveTo>
                      <a:lnTo>
                        <a:pt x="1560" y="585"/>
                      </a:lnTo>
                      <a:lnTo>
                        <a:pt x="1560" y="2828"/>
                      </a:lnTo>
                      <a:cubicBezTo>
                        <a:pt x="1560" y="3097"/>
                        <a:pt x="1342" y="3316"/>
                        <a:pt x="1073" y="3316"/>
                      </a:cubicBezTo>
                      <a:cubicBezTo>
                        <a:pt x="804" y="3316"/>
                        <a:pt x="585" y="3097"/>
                        <a:pt x="585" y="2828"/>
                      </a:cubicBezTo>
                      <a:lnTo>
                        <a:pt x="585" y="585"/>
                      </a:lnTo>
                      <a:close/>
                      <a:moveTo>
                        <a:pt x="3706" y="6242"/>
                      </a:moveTo>
                      <a:lnTo>
                        <a:pt x="3121" y="6242"/>
                      </a:lnTo>
                      <a:lnTo>
                        <a:pt x="3121" y="5266"/>
                      </a:lnTo>
                      <a:lnTo>
                        <a:pt x="3706" y="5266"/>
                      </a:lnTo>
                      <a:lnTo>
                        <a:pt x="3706" y="6242"/>
                      </a:lnTo>
                      <a:close/>
                      <a:moveTo>
                        <a:pt x="6242" y="6242"/>
                      </a:moveTo>
                      <a:lnTo>
                        <a:pt x="4291" y="6242"/>
                      </a:lnTo>
                      <a:lnTo>
                        <a:pt x="4291" y="4681"/>
                      </a:lnTo>
                      <a:lnTo>
                        <a:pt x="2536" y="4681"/>
                      </a:lnTo>
                      <a:lnTo>
                        <a:pt x="2536" y="6242"/>
                      </a:lnTo>
                      <a:lnTo>
                        <a:pt x="585" y="6242"/>
                      </a:lnTo>
                      <a:lnTo>
                        <a:pt x="585" y="3783"/>
                      </a:lnTo>
                      <a:cubicBezTo>
                        <a:pt x="732" y="3858"/>
                        <a:pt x="897" y="3901"/>
                        <a:pt x="1073" y="3901"/>
                      </a:cubicBezTo>
                      <a:cubicBezTo>
                        <a:pt x="1380" y="3901"/>
                        <a:pt x="1657" y="3771"/>
                        <a:pt x="1853" y="3563"/>
                      </a:cubicBezTo>
                      <a:cubicBezTo>
                        <a:pt x="2049" y="3771"/>
                        <a:pt x="2326" y="3901"/>
                        <a:pt x="2633" y="3901"/>
                      </a:cubicBezTo>
                      <a:cubicBezTo>
                        <a:pt x="2940" y="3901"/>
                        <a:pt x="3218" y="3771"/>
                        <a:pt x="3413" y="3563"/>
                      </a:cubicBezTo>
                      <a:cubicBezTo>
                        <a:pt x="3609" y="3771"/>
                        <a:pt x="3886" y="3901"/>
                        <a:pt x="4194" y="3901"/>
                      </a:cubicBezTo>
                      <a:cubicBezTo>
                        <a:pt x="4501" y="3901"/>
                        <a:pt x="4778" y="3771"/>
                        <a:pt x="4974" y="3563"/>
                      </a:cubicBezTo>
                      <a:cubicBezTo>
                        <a:pt x="5169" y="3771"/>
                        <a:pt x="5447" y="3901"/>
                        <a:pt x="5754" y="3901"/>
                      </a:cubicBezTo>
                      <a:cubicBezTo>
                        <a:pt x="5929" y="3901"/>
                        <a:pt x="6095" y="3858"/>
                        <a:pt x="6241" y="3783"/>
                      </a:cubicBezTo>
                      <a:lnTo>
                        <a:pt x="6241" y="6242"/>
                      </a:lnTo>
                      <a:lnTo>
                        <a:pt x="6242" y="6242"/>
                      </a:lnTo>
                      <a:close/>
                      <a:moveTo>
                        <a:pt x="6242" y="2828"/>
                      </a:moveTo>
                      <a:cubicBezTo>
                        <a:pt x="6242" y="3097"/>
                        <a:pt x="6023" y="3316"/>
                        <a:pt x="5754" y="3316"/>
                      </a:cubicBezTo>
                      <a:cubicBezTo>
                        <a:pt x="5485" y="3316"/>
                        <a:pt x="5266" y="3097"/>
                        <a:pt x="5266" y="2828"/>
                      </a:cubicBezTo>
                      <a:lnTo>
                        <a:pt x="5266" y="585"/>
                      </a:lnTo>
                      <a:lnTo>
                        <a:pt x="6242" y="585"/>
                      </a:lnTo>
                      <a:lnTo>
                        <a:pt x="6242" y="2828"/>
                      </a:lnTo>
                      <a:close/>
                    </a:path>
                  </a:pathLst>
                </a:custGeom>
                <a:solidFill>
                  <a:srgbClr val="718E7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89" name="store_313777"/>
                <p:cNvSpPr/>
                <p:nvPr/>
              </p:nvSpPr>
              <p:spPr>
                <a:xfrm>
                  <a:off x="10096068" y="1459480"/>
                  <a:ext cx="264789" cy="196121"/>
                </a:xfrm>
                <a:custGeom>
                  <a:avLst/>
                  <a:gdLst>
                    <a:gd name="T0" fmla="*/ 0 w 6827"/>
                    <a:gd name="T1" fmla="*/ 0 h 6827"/>
                    <a:gd name="T2" fmla="*/ 0 w 6827"/>
                    <a:gd name="T3" fmla="*/ 2828 h 6827"/>
                    <a:gd name="T4" fmla="*/ 0 w 6827"/>
                    <a:gd name="T5" fmla="*/ 6827 h 6827"/>
                    <a:gd name="T6" fmla="*/ 6827 w 6827"/>
                    <a:gd name="T7" fmla="*/ 6827 h 6827"/>
                    <a:gd name="T8" fmla="*/ 6827 w 6827"/>
                    <a:gd name="T9" fmla="*/ 2828 h 6827"/>
                    <a:gd name="T10" fmla="*/ 6827 w 6827"/>
                    <a:gd name="T11" fmla="*/ 0 h 6827"/>
                    <a:gd name="T12" fmla="*/ 0 w 6827"/>
                    <a:gd name="T13" fmla="*/ 0 h 6827"/>
                    <a:gd name="T14" fmla="*/ 3706 w 6827"/>
                    <a:gd name="T15" fmla="*/ 585 h 6827"/>
                    <a:gd name="T16" fmla="*/ 4681 w 6827"/>
                    <a:gd name="T17" fmla="*/ 585 h 6827"/>
                    <a:gd name="T18" fmla="*/ 4681 w 6827"/>
                    <a:gd name="T19" fmla="*/ 2828 h 6827"/>
                    <a:gd name="T20" fmla="*/ 4194 w 6827"/>
                    <a:gd name="T21" fmla="*/ 3316 h 6827"/>
                    <a:gd name="T22" fmla="*/ 3706 w 6827"/>
                    <a:gd name="T23" fmla="*/ 2828 h 6827"/>
                    <a:gd name="T24" fmla="*/ 3706 w 6827"/>
                    <a:gd name="T25" fmla="*/ 585 h 6827"/>
                    <a:gd name="T26" fmla="*/ 2146 w 6827"/>
                    <a:gd name="T27" fmla="*/ 585 h 6827"/>
                    <a:gd name="T28" fmla="*/ 3121 w 6827"/>
                    <a:gd name="T29" fmla="*/ 585 h 6827"/>
                    <a:gd name="T30" fmla="*/ 3121 w 6827"/>
                    <a:gd name="T31" fmla="*/ 2828 h 6827"/>
                    <a:gd name="T32" fmla="*/ 2633 w 6827"/>
                    <a:gd name="T33" fmla="*/ 3316 h 6827"/>
                    <a:gd name="T34" fmla="*/ 2146 w 6827"/>
                    <a:gd name="T35" fmla="*/ 2828 h 6827"/>
                    <a:gd name="T36" fmla="*/ 2146 w 6827"/>
                    <a:gd name="T37" fmla="*/ 585 h 6827"/>
                    <a:gd name="T38" fmla="*/ 585 w 6827"/>
                    <a:gd name="T39" fmla="*/ 585 h 6827"/>
                    <a:gd name="T40" fmla="*/ 1560 w 6827"/>
                    <a:gd name="T41" fmla="*/ 585 h 6827"/>
                    <a:gd name="T42" fmla="*/ 1560 w 6827"/>
                    <a:gd name="T43" fmla="*/ 2828 h 6827"/>
                    <a:gd name="T44" fmla="*/ 1073 w 6827"/>
                    <a:gd name="T45" fmla="*/ 3316 h 6827"/>
                    <a:gd name="T46" fmla="*/ 585 w 6827"/>
                    <a:gd name="T47" fmla="*/ 2828 h 6827"/>
                    <a:gd name="T48" fmla="*/ 585 w 6827"/>
                    <a:gd name="T49" fmla="*/ 585 h 6827"/>
                    <a:gd name="T50" fmla="*/ 3706 w 6827"/>
                    <a:gd name="T51" fmla="*/ 6242 h 6827"/>
                    <a:gd name="T52" fmla="*/ 3121 w 6827"/>
                    <a:gd name="T53" fmla="*/ 6242 h 6827"/>
                    <a:gd name="T54" fmla="*/ 3121 w 6827"/>
                    <a:gd name="T55" fmla="*/ 5266 h 6827"/>
                    <a:gd name="T56" fmla="*/ 3706 w 6827"/>
                    <a:gd name="T57" fmla="*/ 5266 h 6827"/>
                    <a:gd name="T58" fmla="*/ 3706 w 6827"/>
                    <a:gd name="T59" fmla="*/ 6242 h 6827"/>
                    <a:gd name="T60" fmla="*/ 6242 w 6827"/>
                    <a:gd name="T61" fmla="*/ 6242 h 6827"/>
                    <a:gd name="T62" fmla="*/ 4291 w 6827"/>
                    <a:gd name="T63" fmla="*/ 6242 h 6827"/>
                    <a:gd name="T64" fmla="*/ 4291 w 6827"/>
                    <a:gd name="T65" fmla="*/ 4681 h 6827"/>
                    <a:gd name="T66" fmla="*/ 2536 w 6827"/>
                    <a:gd name="T67" fmla="*/ 4681 h 6827"/>
                    <a:gd name="T68" fmla="*/ 2536 w 6827"/>
                    <a:gd name="T69" fmla="*/ 6242 h 6827"/>
                    <a:gd name="T70" fmla="*/ 585 w 6827"/>
                    <a:gd name="T71" fmla="*/ 6242 h 6827"/>
                    <a:gd name="T72" fmla="*/ 585 w 6827"/>
                    <a:gd name="T73" fmla="*/ 3783 h 6827"/>
                    <a:gd name="T74" fmla="*/ 1073 w 6827"/>
                    <a:gd name="T75" fmla="*/ 3901 h 6827"/>
                    <a:gd name="T76" fmla="*/ 1853 w 6827"/>
                    <a:gd name="T77" fmla="*/ 3563 h 6827"/>
                    <a:gd name="T78" fmla="*/ 2633 w 6827"/>
                    <a:gd name="T79" fmla="*/ 3901 h 6827"/>
                    <a:gd name="T80" fmla="*/ 3413 w 6827"/>
                    <a:gd name="T81" fmla="*/ 3563 h 6827"/>
                    <a:gd name="T82" fmla="*/ 4194 w 6827"/>
                    <a:gd name="T83" fmla="*/ 3901 h 6827"/>
                    <a:gd name="T84" fmla="*/ 4974 w 6827"/>
                    <a:gd name="T85" fmla="*/ 3563 h 6827"/>
                    <a:gd name="T86" fmla="*/ 5754 w 6827"/>
                    <a:gd name="T87" fmla="*/ 3901 h 6827"/>
                    <a:gd name="T88" fmla="*/ 6241 w 6827"/>
                    <a:gd name="T89" fmla="*/ 3783 h 6827"/>
                    <a:gd name="T90" fmla="*/ 6241 w 6827"/>
                    <a:gd name="T91" fmla="*/ 6242 h 6827"/>
                    <a:gd name="T92" fmla="*/ 6242 w 6827"/>
                    <a:gd name="T93" fmla="*/ 6242 h 6827"/>
                    <a:gd name="T94" fmla="*/ 6242 w 6827"/>
                    <a:gd name="T95" fmla="*/ 2828 h 6827"/>
                    <a:gd name="T96" fmla="*/ 5754 w 6827"/>
                    <a:gd name="T97" fmla="*/ 3316 h 6827"/>
                    <a:gd name="T98" fmla="*/ 5266 w 6827"/>
                    <a:gd name="T99" fmla="*/ 2828 h 6827"/>
                    <a:gd name="T100" fmla="*/ 5266 w 6827"/>
                    <a:gd name="T101" fmla="*/ 585 h 6827"/>
                    <a:gd name="T102" fmla="*/ 6242 w 6827"/>
                    <a:gd name="T103" fmla="*/ 585 h 6827"/>
                    <a:gd name="T104" fmla="*/ 6242 w 6827"/>
                    <a:gd name="T105" fmla="*/ 2828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827" h="6827">
                      <a:moveTo>
                        <a:pt x="0" y="0"/>
                      </a:moveTo>
                      <a:lnTo>
                        <a:pt x="0" y="2828"/>
                      </a:lnTo>
                      <a:lnTo>
                        <a:pt x="0" y="6827"/>
                      </a:lnTo>
                      <a:lnTo>
                        <a:pt x="6827" y="6827"/>
                      </a:lnTo>
                      <a:lnTo>
                        <a:pt x="6827" y="2828"/>
                      </a:lnTo>
                      <a:lnTo>
                        <a:pt x="6827" y="0"/>
                      </a:lnTo>
                      <a:lnTo>
                        <a:pt x="0" y="0"/>
                      </a:lnTo>
                      <a:close/>
                      <a:moveTo>
                        <a:pt x="3706" y="585"/>
                      </a:moveTo>
                      <a:lnTo>
                        <a:pt x="4681" y="585"/>
                      </a:lnTo>
                      <a:lnTo>
                        <a:pt x="4681" y="2828"/>
                      </a:lnTo>
                      <a:cubicBezTo>
                        <a:pt x="4681" y="3097"/>
                        <a:pt x="4462" y="3316"/>
                        <a:pt x="4194" y="3316"/>
                      </a:cubicBezTo>
                      <a:cubicBezTo>
                        <a:pt x="3925" y="3316"/>
                        <a:pt x="3706" y="3097"/>
                        <a:pt x="3706" y="2828"/>
                      </a:cubicBezTo>
                      <a:lnTo>
                        <a:pt x="3706" y="585"/>
                      </a:lnTo>
                      <a:close/>
                      <a:moveTo>
                        <a:pt x="2146" y="585"/>
                      </a:moveTo>
                      <a:lnTo>
                        <a:pt x="3121" y="585"/>
                      </a:lnTo>
                      <a:lnTo>
                        <a:pt x="3121" y="2828"/>
                      </a:lnTo>
                      <a:cubicBezTo>
                        <a:pt x="3121" y="3097"/>
                        <a:pt x="2902" y="3316"/>
                        <a:pt x="2633" y="3316"/>
                      </a:cubicBezTo>
                      <a:cubicBezTo>
                        <a:pt x="2364" y="3316"/>
                        <a:pt x="2146" y="3097"/>
                        <a:pt x="2146" y="2828"/>
                      </a:cubicBezTo>
                      <a:lnTo>
                        <a:pt x="2146" y="585"/>
                      </a:lnTo>
                      <a:close/>
                      <a:moveTo>
                        <a:pt x="585" y="585"/>
                      </a:moveTo>
                      <a:lnTo>
                        <a:pt x="1560" y="585"/>
                      </a:lnTo>
                      <a:lnTo>
                        <a:pt x="1560" y="2828"/>
                      </a:lnTo>
                      <a:cubicBezTo>
                        <a:pt x="1560" y="3097"/>
                        <a:pt x="1342" y="3316"/>
                        <a:pt x="1073" y="3316"/>
                      </a:cubicBezTo>
                      <a:cubicBezTo>
                        <a:pt x="804" y="3316"/>
                        <a:pt x="585" y="3097"/>
                        <a:pt x="585" y="2828"/>
                      </a:cubicBezTo>
                      <a:lnTo>
                        <a:pt x="585" y="585"/>
                      </a:lnTo>
                      <a:close/>
                      <a:moveTo>
                        <a:pt x="3706" y="6242"/>
                      </a:moveTo>
                      <a:lnTo>
                        <a:pt x="3121" y="6242"/>
                      </a:lnTo>
                      <a:lnTo>
                        <a:pt x="3121" y="5266"/>
                      </a:lnTo>
                      <a:lnTo>
                        <a:pt x="3706" y="5266"/>
                      </a:lnTo>
                      <a:lnTo>
                        <a:pt x="3706" y="6242"/>
                      </a:lnTo>
                      <a:close/>
                      <a:moveTo>
                        <a:pt x="6242" y="6242"/>
                      </a:moveTo>
                      <a:lnTo>
                        <a:pt x="4291" y="6242"/>
                      </a:lnTo>
                      <a:lnTo>
                        <a:pt x="4291" y="4681"/>
                      </a:lnTo>
                      <a:lnTo>
                        <a:pt x="2536" y="4681"/>
                      </a:lnTo>
                      <a:lnTo>
                        <a:pt x="2536" y="6242"/>
                      </a:lnTo>
                      <a:lnTo>
                        <a:pt x="585" y="6242"/>
                      </a:lnTo>
                      <a:lnTo>
                        <a:pt x="585" y="3783"/>
                      </a:lnTo>
                      <a:cubicBezTo>
                        <a:pt x="732" y="3858"/>
                        <a:pt x="897" y="3901"/>
                        <a:pt x="1073" y="3901"/>
                      </a:cubicBezTo>
                      <a:cubicBezTo>
                        <a:pt x="1380" y="3901"/>
                        <a:pt x="1657" y="3771"/>
                        <a:pt x="1853" y="3563"/>
                      </a:cubicBezTo>
                      <a:cubicBezTo>
                        <a:pt x="2049" y="3771"/>
                        <a:pt x="2326" y="3901"/>
                        <a:pt x="2633" y="3901"/>
                      </a:cubicBezTo>
                      <a:cubicBezTo>
                        <a:pt x="2940" y="3901"/>
                        <a:pt x="3218" y="3771"/>
                        <a:pt x="3413" y="3563"/>
                      </a:cubicBezTo>
                      <a:cubicBezTo>
                        <a:pt x="3609" y="3771"/>
                        <a:pt x="3886" y="3901"/>
                        <a:pt x="4194" y="3901"/>
                      </a:cubicBezTo>
                      <a:cubicBezTo>
                        <a:pt x="4501" y="3901"/>
                        <a:pt x="4778" y="3771"/>
                        <a:pt x="4974" y="3563"/>
                      </a:cubicBezTo>
                      <a:cubicBezTo>
                        <a:pt x="5169" y="3771"/>
                        <a:pt x="5447" y="3901"/>
                        <a:pt x="5754" y="3901"/>
                      </a:cubicBezTo>
                      <a:cubicBezTo>
                        <a:pt x="5929" y="3901"/>
                        <a:pt x="6095" y="3858"/>
                        <a:pt x="6241" y="3783"/>
                      </a:cubicBezTo>
                      <a:lnTo>
                        <a:pt x="6241" y="6242"/>
                      </a:lnTo>
                      <a:lnTo>
                        <a:pt x="6242" y="6242"/>
                      </a:lnTo>
                      <a:close/>
                      <a:moveTo>
                        <a:pt x="6242" y="2828"/>
                      </a:moveTo>
                      <a:cubicBezTo>
                        <a:pt x="6242" y="3097"/>
                        <a:pt x="6023" y="3316"/>
                        <a:pt x="5754" y="3316"/>
                      </a:cubicBezTo>
                      <a:cubicBezTo>
                        <a:pt x="5485" y="3316"/>
                        <a:pt x="5266" y="3097"/>
                        <a:pt x="5266" y="2828"/>
                      </a:cubicBezTo>
                      <a:lnTo>
                        <a:pt x="5266" y="585"/>
                      </a:lnTo>
                      <a:lnTo>
                        <a:pt x="6242" y="585"/>
                      </a:lnTo>
                      <a:lnTo>
                        <a:pt x="6242" y="2828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  <p:sp>
              <p:nvSpPr>
                <p:cNvPr id="190" name="store_313777"/>
                <p:cNvSpPr/>
                <p:nvPr/>
              </p:nvSpPr>
              <p:spPr>
                <a:xfrm>
                  <a:off x="10096068" y="1775357"/>
                  <a:ext cx="264789" cy="196121"/>
                </a:xfrm>
                <a:custGeom>
                  <a:avLst/>
                  <a:gdLst>
                    <a:gd name="T0" fmla="*/ 0 w 6827"/>
                    <a:gd name="T1" fmla="*/ 0 h 6827"/>
                    <a:gd name="T2" fmla="*/ 0 w 6827"/>
                    <a:gd name="T3" fmla="*/ 2828 h 6827"/>
                    <a:gd name="T4" fmla="*/ 0 w 6827"/>
                    <a:gd name="T5" fmla="*/ 6827 h 6827"/>
                    <a:gd name="T6" fmla="*/ 6827 w 6827"/>
                    <a:gd name="T7" fmla="*/ 6827 h 6827"/>
                    <a:gd name="T8" fmla="*/ 6827 w 6827"/>
                    <a:gd name="T9" fmla="*/ 2828 h 6827"/>
                    <a:gd name="T10" fmla="*/ 6827 w 6827"/>
                    <a:gd name="T11" fmla="*/ 0 h 6827"/>
                    <a:gd name="T12" fmla="*/ 0 w 6827"/>
                    <a:gd name="T13" fmla="*/ 0 h 6827"/>
                    <a:gd name="T14" fmla="*/ 3706 w 6827"/>
                    <a:gd name="T15" fmla="*/ 585 h 6827"/>
                    <a:gd name="T16" fmla="*/ 4681 w 6827"/>
                    <a:gd name="T17" fmla="*/ 585 h 6827"/>
                    <a:gd name="T18" fmla="*/ 4681 w 6827"/>
                    <a:gd name="T19" fmla="*/ 2828 h 6827"/>
                    <a:gd name="T20" fmla="*/ 4194 w 6827"/>
                    <a:gd name="T21" fmla="*/ 3316 h 6827"/>
                    <a:gd name="T22" fmla="*/ 3706 w 6827"/>
                    <a:gd name="T23" fmla="*/ 2828 h 6827"/>
                    <a:gd name="T24" fmla="*/ 3706 w 6827"/>
                    <a:gd name="T25" fmla="*/ 585 h 6827"/>
                    <a:gd name="T26" fmla="*/ 2146 w 6827"/>
                    <a:gd name="T27" fmla="*/ 585 h 6827"/>
                    <a:gd name="T28" fmla="*/ 3121 w 6827"/>
                    <a:gd name="T29" fmla="*/ 585 h 6827"/>
                    <a:gd name="T30" fmla="*/ 3121 w 6827"/>
                    <a:gd name="T31" fmla="*/ 2828 h 6827"/>
                    <a:gd name="T32" fmla="*/ 2633 w 6827"/>
                    <a:gd name="T33" fmla="*/ 3316 h 6827"/>
                    <a:gd name="T34" fmla="*/ 2146 w 6827"/>
                    <a:gd name="T35" fmla="*/ 2828 h 6827"/>
                    <a:gd name="T36" fmla="*/ 2146 w 6827"/>
                    <a:gd name="T37" fmla="*/ 585 h 6827"/>
                    <a:gd name="T38" fmla="*/ 585 w 6827"/>
                    <a:gd name="T39" fmla="*/ 585 h 6827"/>
                    <a:gd name="T40" fmla="*/ 1560 w 6827"/>
                    <a:gd name="T41" fmla="*/ 585 h 6827"/>
                    <a:gd name="T42" fmla="*/ 1560 w 6827"/>
                    <a:gd name="T43" fmla="*/ 2828 h 6827"/>
                    <a:gd name="T44" fmla="*/ 1073 w 6827"/>
                    <a:gd name="T45" fmla="*/ 3316 h 6827"/>
                    <a:gd name="T46" fmla="*/ 585 w 6827"/>
                    <a:gd name="T47" fmla="*/ 2828 h 6827"/>
                    <a:gd name="T48" fmla="*/ 585 w 6827"/>
                    <a:gd name="T49" fmla="*/ 585 h 6827"/>
                    <a:gd name="T50" fmla="*/ 3706 w 6827"/>
                    <a:gd name="T51" fmla="*/ 6242 h 6827"/>
                    <a:gd name="T52" fmla="*/ 3121 w 6827"/>
                    <a:gd name="T53" fmla="*/ 6242 h 6827"/>
                    <a:gd name="T54" fmla="*/ 3121 w 6827"/>
                    <a:gd name="T55" fmla="*/ 5266 h 6827"/>
                    <a:gd name="T56" fmla="*/ 3706 w 6827"/>
                    <a:gd name="T57" fmla="*/ 5266 h 6827"/>
                    <a:gd name="T58" fmla="*/ 3706 w 6827"/>
                    <a:gd name="T59" fmla="*/ 6242 h 6827"/>
                    <a:gd name="T60" fmla="*/ 6242 w 6827"/>
                    <a:gd name="T61" fmla="*/ 6242 h 6827"/>
                    <a:gd name="T62" fmla="*/ 4291 w 6827"/>
                    <a:gd name="T63" fmla="*/ 6242 h 6827"/>
                    <a:gd name="T64" fmla="*/ 4291 w 6827"/>
                    <a:gd name="T65" fmla="*/ 4681 h 6827"/>
                    <a:gd name="T66" fmla="*/ 2536 w 6827"/>
                    <a:gd name="T67" fmla="*/ 4681 h 6827"/>
                    <a:gd name="T68" fmla="*/ 2536 w 6827"/>
                    <a:gd name="T69" fmla="*/ 6242 h 6827"/>
                    <a:gd name="T70" fmla="*/ 585 w 6827"/>
                    <a:gd name="T71" fmla="*/ 6242 h 6827"/>
                    <a:gd name="T72" fmla="*/ 585 w 6827"/>
                    <a:gd name="T73" fmla="*/ 3783 h 6827"/>
                    <a:gd name="T74" fmla="*/ 1073 w 6827"/>
                    <a:gd name="T75" fmla="*/ 3901 h 6827"/>
                    <a:gd name="T76" fmla="*/ 1853 w 6827"/>
                    <a:gd name="T77" fmla="*/ 3563 h 6827"/>
                    <a:gd name="T78" fmla="*/ 2633 w 6827"/>
                    <a:gd name="T79" fmla="*/ 3901 h 6827"/>
                    <a:gd name="T80" fmla="*/ 3413 w 6827"/>
                    <a:gd name="T81" fmla="*/ 3563 h 6827"/>
                    <a:gd name="T82" fmla="*/ 4194 w 6827"/>
                    <a:gd name="T83" fmla="*/ 3901 h 6827"/>
                    <a:gd name="T84" fmla="*/ 4974 w 6827"/>
                    <a:gd name="T85" fmla="*/ 3563 h 6827"/>
                    <a:gd name="T86" fmla="*/ 5754 w 6827"/>
                    <a:gd name="T87" fmla="*/ 3901 h 6827"/>
                    <a:gd name="T88" fmla="*/ 6241 w 6827"/>
                    <a:gd name="T89" fmla="*/ 3783 h 6827"/>
                    <a:gd name="T90" fmla="*/ 6241 w 6827"/>
                    <a:gd name="T91" fmla="*/ 6242 h 6827"/>
                    <a:gd name="T92" fmla="*/ 6242 w 6827"/>
                    <a:gd name="T93" fmla="*/ 6242 h 6827"/>
                    <a:gd name="T94" fmla="*/ 6242 w 6827"/>
                    <a:gd name="T95" fmla="*/ 2828 h 6827"/>
                    <a:gd name="T96" fmla="*/ 5754 w 6827"/>
                    <a:gd name="T97" fmla="*/ 3316 h 6827"/>
                    <a:gd name="T98" fmla="*/ 5266 w 6827"/>
                    <a:gd name="T99" fmla="*/ 2828 h 6827"/>
                    <a:gd name="T100" fmla="*/ 5266 w 6827"/>
                    <a:gd name="T101" fmla="*/ 585 h 6827"/>
                    <a:gd name="T102" fmla="*/ 6242 w 6827"/>
                    <a:gd name="T103" fmla="*/ 585 h 6827"/>
                    <a:gd name="T104" fmla="*/ 6242 w 6827"/>
                    <a:gd name="T105" fmla="*/ 2828 h 68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6827" h="6827">
                      <a:moveTo>
                        <a:pt x="0" y="0"/>
                      </a:moveTo>
                      <a:lnTo>
                        <a:pt x="0" y="2828"/>
                      </a:lnTo>
                      <a:lnTo>
                        <a:pt x="0" y="6827"/>
                      </a:lnTo>
                      <a:lnTo>
                        <a:pt x="6827" y="6827"/>
                      </a:lnTo>
                      <a:lnTo>
                        <a:pt x="6827" y="2828"/>
                      </a:lnTo>
                      <a:lnTo>
                        <a:pt x="6827" y="0"/>
                      </a:lnTo>
                      <a:lnTo>
                        <a:pt x="0" y="0"/>
                      </a:lnTo>
                      <a:close/>
                      <a:moveTo>
                        <a:pt x="3706" y="585"/>
                      </a:moveTo>
                      <a:lnTo>
                        <a:pt x="4681" y="585"/>
                      </a:lnTo>
                      <a:lnTo>
                        <a:pt x="4681" y="2828"/>
                      </a:lnTo>
                      <a:cubicBezTo>
                        <a:pt x="4681" y="3097"/>
                        <a:pt x="4462" y="3316"/>
                        <a:pt x="4194" y="3316"/>
                      </a:cubicBezTo>
                      <a:cubicBezTo>
                        <a:pt x="3925" y="3316"/>
                        <a:pt x="3706" y="3097"/>
                        <a:pt x="3706" y="2828"/>
                      </a:cubicBezTo>
                      <a:lnTo>
                        <a:pt x="3706" y="585"/>
                      </a:lnTo>
                      <a:close/>
                      <a:moveTo>
                        <a:pt x="2146" y="585"/>
                      </a:moveTo>
                      <a:lnTo>
                        <a:pt x="3121" y="585"/>
                      </a:lnTo>
                      <a:lnTo>
                        <a:pt x="3121" y="2828"/>
                      </a:lnTo>
                      <a:cubicBezTo>
                        <a:pt x="3121" y="3097"/>
                        <a:pt x="2902" y="3316"/>
                        <a:pt x="2633" y="3316"/>
                      </a:cubicBezTo>
                      <a:cubicBezTo>
                        <a:pt x="2364" y="3316"/>
                        <a:pt x="2146" y="3097"/>
                        <a:pt x="2146" y="2828"/>
                      </a:cubicBezTo>
                      <a:lnTo>
                        <a:pt x="2146" y="585"/>
                      </a:lnTo>
                      <a:close/>
                      <a:moveTo>
                        <a:pt x="585" y="585"/>
                      </a:moveTo>
                      <a:lnTo>
                        <a:pt x="1560" y="585"/>
                      </a:lnTo>
                      <a:lnTo>
                        <a:pt x="1560" y="2828"/>
                      </a:lnTo>
                      <a:cubicBezTo>
                        <a:pt x="1560" y="3097"/>
                        <a:pt x="1342" y="3316"/>
                        <a:pt x="1073" y="3316"/>
                      </a:cubicBezTo>
                      <a:cubicBezTo>
                        <a:pt x="804" y="3316"/>
                        <a:pt x="585" y="3097"/>
                        <a:pt x="585" y="2828"/>
                      </a:cubicBezTo>
                      <a:lnTo>
                        <a:pt x="585" y="585"/>
                      </a:lnTo>
                      <a:close/>
                      <a:moveTo>
                        <a:pt x="3706" y="6242"/>
                      </a:moveTo>
                      <a:lnTo>
                        <a:pt x="3121" y="6242"/>
                      </a:lnTo>
                      <a:lnTo>
                        <a:pt x="3121" y="5266"/>
                      </a:lnTo>
                      <a:lnTo>
                        <a:pt x="3706" y="5266"/>
                      </a:lnTo>
                      <a:lnTo>
                        <a:pt x="3706" y="6242"/>
                      </a:lnTo>
                      <a:close/>
                      <a:moveTo>
                        <a:pt x="6242" y="6242"/>
                      </a:moveTo>
                      <a:lnTo>
                        <a:pt x="4291" y="6242"/>
                      </a:lnTo>
                      <a:lnTo>
                        <a:pt x="4291" y="4681"/>
                      </a:lnTo>
                      <a:lnTo>
                        <a:pt x="2536" y="4681"/>
                      </a:lnTo>
                      <a:lnTo>
                        <a:pt x="2536" y="6242"/>
                      </a:lnTo>
                      <a:lnTo>
                        <a:pt x="585" y="6242"/>
                      </a:lnTo>
                      <a:lnTo>
                        <a:pt x="585" y="3783"/>
                      </a:lnTo>
                      <a:cubicBezTo>
                        <a:pt x="732" y="3858"/>
                        <a:pt x="897" y="3901"/>
                        <a:pt x="1073" y="3901"/>
                      </a:cubicBezTo>
                      <a:cubicBezTo>
                        <a:pt x="1380" y="3901"/>
                        <a:pt x="1657" y="3771"/>
                        <a:pt x="1853" y="3563"/>
                      </a:cubicBezTo>
                      <a:cubicBezTo>
                        <a:pt x="2049" y="3771"/>
                        <a:pt x="2326" y="3901"/>
                        <a:pt x="2633" y="3901"/>
                      </a:cubicBezTo>
                      <a:cubicBezTo>
                        <a:pt x="2940" y="3901"/>
                        <a:pt x="3218" y="3771"/>
                        <a:pt x="3413" y="3563"/>
                      </a:cubicBezTo>
                      <a:cubicBezTo>
                        <a:pt x="3609" y="3771"/>
                        <a:pt x="3886" y="3901"/>
                        <a:pt x="4194" y="3901"/>
                      </a:cubicBezTo>
                      <a:cubicBezTo>
                        <a:pt x="4501" y="3901"/>
                        <a:pt x="4778" y="3771"/>
                        <a:pt x="4974" y="3563"/>
                      </a:cubicBezTo>
                      <a:cubicBezTo>
                        <a:pt x="5169" y="3771"/>
                        <a:pt x="5447" y="3901"/>
                        <a:pt x="5754" y="3901"/>
                      </a:cubicBezTo>
                      <a:cubicBezTo>
                        <a:pt x="5929" y="3901"/>
                        <a:pt x="6095" y="3858"/>
                        <a:pt x="6241" y="3783"/>
                      </a:cubicBezTo>
                      <a:lnTo>
                        <a:pt x="6241" y="6242"/>
                      </a:lnTo>
                      <a:lnTo>
                        <a:pt x="6242" y="6242"/>
                      </a:lnTo>
                      <a:close/>
                      <a:moveTo>
                        <a:pt x="6242" y="2828"/>
                      </a:moveTo>
                      <a:cubicBezTo>
                        <a:pt x="6242" y="3097"/>
                        <a:pt x="6023" y="3316"/>
                        <a:pt x="5754" y="3316"/>
                      </a:cubicBezTo>
                      <a:cubicBezTo>
                        <a:pt x="5485" y="3316"/>
                        <a:pt x="5266" y="3097"/>
                        <a:pt x="5266" y="2828"/>
                      </a:cubicBezTo>
                      <a:lnTo>
                        <a:pt x="5266" y="585"/>
                      </a:lnTo>
                      <a:lnTo>
                        <a:pt x="6242" y="585"/>
                      </a:lnTo>
                      <a:lnTo>
                        <a:pt x="6242" y="2828"/>
                      </a:lnTo>
                      <a:close/>
                    </a:path>
                  </a:pathLst>
                </a:custGeom>
                <a:solidFill>
                  <a:srgbClr val="79C2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/>
                </a:p>
              </p:txBody>
            </p:sp>
          </p:grpSp>
        </p:grpSp>
        <p:cxnSp>
          <p:nvCxnSpPr>
            <p:cNvPr id="176" name="直接箭头连接符 175"/>
            <p:cNvCxnSpPr/>
            <p:nvPr/>
          </p:nvCxnSpPr>
          <p:spPr>
            <a:xfrm flipV="1">
              <a:off x="1132533" y="3495988"/>
              <a:ext cx="1362150" cy="179185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7" name="图片 176" descr="1蜀海供应链（左右组合含保护区域）反白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2444706" y="3235497"/>
              <a:ext cx="1213848" cy="411121"/>
            </a:xfrm>
            <a:prstGeom prst="rect">
              <a:avLst/>
            </a:prstGeom>
          </p:spPr>
        </p:pic>
        <p:cxnSp>
          <p:nvCxnSpPr>
            <p:cNvPr id="178" name="直接箭头连接符 177"/>
            <p:cNvCxnSpPr/>
            <p:nvPr/>
          </p:nvCxnSpPr>
          <p:spPr>
            <a:xfrm flipV="1">
              <a:off x="3586988" y="3236503"/>
              <a:ext cx="1450037" cy="171938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箭头连接符 178"/>
            <p:cNvCxnSpPr/>
            <p:nvPr/>
          </p:nvCxnSpPr>
          <p:spPr>
            <a:xfrm>
              <a:off x="3586988" y="3422393"/>
              <a:ext cx="1450037" cy="372191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35*377"/>
  <p:tag name="TABLE_ENDDRAG_RECT" val="166*82*735*377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2931</Words>
  <Application>WPS 演示</Application>
  <PresentationFormat>宽屏</PresentationFormat>
  <Paragraphs>865</Paragraphs>
  <Slides>13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Ubuntu</vt:lpstr>
      <vt:lpstr>Yu Gothic UI</vt:lpstr>
      <vt:lpstr>Calibri</vt:lpstr>
      <vt:lpstr>Arial</vt:lpstr>
      <vt:lpstr>Gotham Book</vt:lpstr>
      <vt:lpstr>Segoe Print</vt:lpstr>
      <vt:lpstr>思源黑体 CN Regular</vt:lpstr>
      <vt:lpstr>黑体</vt:lpstr>
      <vt:lpstr>Roboto Bold</vt:lpstr>
      <vt:lpstr>思源黑体 CN Bold</vt:lpstr>
      <vt:lpstr>Times New Roman</vt:lpstr>
      <vt:lpstr>Alibaba PuHuiTi 2.0 55 Regular</vt:lpstr>
      <vt:lpstr>Source Han Sans CN Bold</vt:lpstr>
      <vt:lpstr>OPPOSans R</vt:lpstr>
      <vt:lpstr>等线</vt:lpstr>
      <vt:lpstr>Calibri Light</vt:lpstr>
      <vt:lpstr>Arial Unicode MS</vt:lpstr>
      <vt:lpstr>WPS</vt:lpstr>
      <vt:lpstr>Package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张鹏</cp:lastModifiedBy>
  <cp:revision>25</cp:revision>
  <dcterms:created xsi:type="dcterms:W3CDTF">2024-11-20T09:24:00Z</dcterms:created>
  <dcterms:modified xsi:type="dcterms:W3CDTF">2025-03-21T01:29:35Z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D8AAFD1FB4EC815E58633C6784B3D25E_43</vt:lpwstr>
  </property>
</Properties>
</file>