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2"/>
  </p:handoutMasterIdLst>
  <p:sldIdLst>
    <p:sldId id="256" r:id="rId3"/>
    <p:sldId id="257" r:id="rId5"/>
    <p:sldId id="259" r:id="rId6"/>
    <p:sldId id="14998600" r:id="rId7"/>
    <p:sldId id="14998601" r:id="rId8"/>
    <p:sldId id="14998598" r:id="rId9"/>
    <p:sldId id="262" r:id="rId10"/>
    <p:sldId id="268" r:id="rId1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23232"/>
    <a:srgbClr val="FF3300"/>
    <a:srgbClr val="B2B2B2"/>
    <a:srgbClr val="202020"/>
    <a:srgbClr val="CC3300"/>
    <a:srgbClr val="CC00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66" d="100"/>
          <a:sy n="66" d="100"/>
        </p:scale>
        <p:origin x="728" y="40"/>
      </p:cViewPr>
      <p:guideLst>
        <p:guide orient="horz" pos="2142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1" Type="http://schemas.openxmlformats.org/officeDocument/2006/relationships/notesSlide" Target="../notesSlides/notesSlide5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9" Type="http://schemas.openxmlformats.org/officeDocument/2006/relationships/image" Target="../media/image25.png"/><Relationship Id="rId18" Type="http://schemas.openxmlformats.org/officeDocument/2006/relationships/image" Target="../media/image24.png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jpeg"/><Relationship Id="rId11" Type="http://schemas.openxmlformats.org/officeDocument/2006/relationships/image" Target="../media/image17.jpeg"/><Relationship Id="rId10" Type="http://schemas.openxmlformats.org/officeDocument/2006/relationships/image" Target="../media/image16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tags" Target="../tags/tag2.xml"/><Relationship Id="rId24" Type="http://schemas.openxmlformats.org/officeDocument/2006/relationships/notesSlide" Target="../notesSlides/notesSlide6.xml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44.png"/><Relationship Id="rId21" Type="http://schemas.openxmlformats.org/officeDocument/2006/relationships/image" Target="../media/image43.png"/><Relationship Id="rId20" Type="http://schemas.openxmlformats.org/officeDocument/2006/relationships/image" Target="../media/image42.png"/><Relationship Id="rId2" Type="http://schemas.openxmlformats.org/officeDocument/2006/relationships/image" Target="../media/image3.png"/><Relationship Id="rId19" Type="http://schemas.openxmlformats.org/officeDocument/2006/relationships/image" Target="../media/image41.png"/><Relationship Id="rId18" Type="http://schemas.openxmlformats.org/officeDocument/2006/relationships/image" Target="../media/image40.png"/><Relationship Id="rId17" Type="http://schemas.openxmlformats.org/officeDocument/2006/relationships/image" Target="../media/image39.png"/><Relationship Id="rId16" Type="http://schemas.openxmlformats.org/officeDocument/2006/relationships/image" Target="../media/image38.png"/><Relationship Id="rId15" Type="http://schemas.openxmlformats.org/officeDocument/2006/relationships/image" Target="../media/image37.png"/><Relationship Id="rId14" Type="http://schemas.openxmlformats.org/officeDocument/2006/relationships/image" Target="../media/image36.png"/><Relationship Id="rId13" Type="http://schemas.openxmlformats.org/officeDocument/2006/relationships/image" Target="../media/image35.png"/><Relationship Id="rId12" Type="http://schemas.openxmlformats.org/officeDocument/2006/relationships/image" Target="../media/image34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image" Target="../media/image46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45.png"/><Relationship Id="rId32" Type="http://schemas.openxmlformats.org/officeDocument/2006/relationships/notesSlide" Target="../notesSlides/notesSlide7.xml"/><Relationship Id="rId31" Type="http://schemas.openxmlformats.org/officeDocument/2006/relationships/slideLayout" Target="../slideLayouts/slideLayout1.xml"/><Relationship Id="rId30" Type="http://schemas.openxmlformats.org/officeDocument/2006/relationships/image" Target="../media/image57.png"/><Relationship Id="rId3" Type="http://schemas.openxmlformats.org/officeDocument/2006/relationships/tags" Target="../tags/tag3.xml"/><Relationship Id="rId29" Type="http://schemas.openxmlformats.org/officeDocument/2006/relationships/tags" Target="../tags/tag17.xml"/><Relationship Id="rId28" Type="http://schemas.openxmlformats.org/officeDocument/2006/relationships/tags" Target="../tags/tag16.xml"/><Relationship Id="rId27" Type="http://schemas.openxmlformats.org/officeDocument/2006/relationships/tags" Target="../tags/tag15.xml"/><Relationship Id="rId26" Type="http://schemas.openxmlformats.org/officeDocument/2006/relationships/image" Target="../media/image56.png"/><Relationship Id="rId25" Type="http://schemas.openxmlformats.org/officeDocument/2006/relationships/tags" Target="../tags/tag14.xml"/><Relationship Id="rId24" Type="http://schemas.openxmlformats.org/officeDocument/2006/relationships/tags" Target="../tags/tag13.xml"/><Relationship Id="rId23" Type="http://schemas.openxmlformats.org/officeDocument/2006/relationships/tags" Target="../tags/tag12.xml"/><Relationship Id="rId22" Type="http://schemas.openxmlformats.org/officeDocument/2006/relationships/tags" Target="../tags/tag11.xml"/><Relationship Id="rId21" Type="http://schemas.openxmlformats.org/officeDocument/2006/relationships/image" Target="../media/image55.png"/><Relationship Id="rId20" Type="http://schemas.openxmlformats.org/officeDocument/2006/relationships/image" Target="../media/image54.png"/><Relationship Id="rId2" Type="http://schemas.openxmlformats.org/officeDocument/2006/relationships/image" Target="../media/image3.png"/><Relationship Id="rId19" Type="http://schemas.openxmlformats.org/officeDocument/2006/relationships/image" Target="../media/image53.png"/><Relationship Id="rId18" Type="http://schemas.openxmlformats.org/officeDocument/2006/relationships/image" Target="../media/image52.png"/><Relationship Id="rId17" Type="http://schemas.openxmlformats.org/officeDocument/2006/relationships/image" Target="../media/image51.png"/><Relationship Id="rId16" Type="http://schemas.openxmlformats.org/officeDocument/2006/relationships/image" Target="../media/image50.png"/><Relationship Id="rId15" Type="http://schemas.openxmlformats.org/officeDocument/2006/relationships/image" Target="../media/image49.png"/><Relationship Id="rId14" Type="http://schemas.openxmlformats.org/officeDocument/2006/relationships/tags" Target="../tags/tag10.xml"/><Relationship Id="rId13" Type="http://schemas.openxmlformats.org/officeDocument/2006/relationships/image" Target="../media/image48.png"/><Relationship Id="rId12" Type="http://schemas.openxmlformats.org/officeDocument/2006/relationships/tags" Target="../tags/tag9.xml"/><Relationship Id="rId11" Type="http://schemas.openxmlformats.org/officeDocument/2006/relationships/image" Target="../media/image47.png"/><Relationship Id="rId10" Type="http://schemas.openxmlformats.org/officeDocument/2006/relationships/tags" Target="../tags/tag8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实效营销赛道 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33605" cy="69380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8896" y="2518558"/>
            <a:ext cx="11348185" cy="1355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0" kern="1200" dirty="0">
                <a:solidFill>
                  <a:schemeClr val="bg1"/>
                </a:solidFill>
                <a:effectLst/>
                <a:latin typeface="美团体" panose="02000500000000000000" pitchFamily="2" charset="-122"/>
                <a:ea typeface="美团体" panose="02000500000000000000" pitchFamily="2" charset="-122"/>
              </a:rPr>
              <a:t>美团外卖</a:t>
            </a:r>
            <a:r>
              <a:rPr lang="en-US" altLang="zh-CN" sz="6000" b="0" kern="1200" dirty="0">
                <a:solidFill>
                  <a:schemeClr val="bg1"/>
                </a:solidFill>
                <a:effectLst/>
                <a:latin typeface="美团体" panose="02000500000000000000" pitchFamily="2" charset="-122"/>
                <a:ea typeface="美团体" panose="02000500000000000000" pitchFamily="2" charset="-122"/>
              </a:rPr>
              <a:t>X</a:t>
            </a:r>
            <a:r>
              <a:rPr lang="zh-CN" altLang="en-US" sz="6000" b="0" kern="1200" dirty="0">
                <a:solidFill>
                  <a:schemeClr val="bg1"/>
                </a:solidFill>
                <a:effectLst/>
                <a:latin typeface="美团体" panose="02000500000000000000" pitchFamily="2" charset="-122"/>
                <a:ea typeface="美团体" panose="02000500000000000000" pitchFamily="2" charset="-122"/>
              </a:rPr>
              <a:t>塔斯汀超级发布项目</a:t>
            </a:r>
            <a:endParaRPr lang="zh-CN" altLang="zh-CN" sz="6000" b="0" kern="1200" dirty="0">
              <a:solidFill>
                <a:schemeClr val="bg1"/>
              </a:solidFill>
              <a:effectLst/>
              <a:latin typeface="美团体" panose="02000500000000000000" pitchFamily="2" charset="-122"/>
              <a:ea typeface="美团体" panose="02000500000000000000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4140" y="6101715"/>
            <a:ext cx="1249680" cy="48069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5" y="6158865"/>
            <a:ext cx="1976120" cy="368935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13105" y="250624"/>
          <a:ext cx="10766425" cy="5568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325"/>
                <a:gridCol w="1448180"/>
                <a:gridCol w="6972920"/>
              </a:tblGrid>
              <a:tr h="876031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charset="-122"/>
                          <a:ea typeface="微软雅黑" charset="-122"/>
                        </a:rPr>
                        <a:t>案例名称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200" b="0" kern="1200" dirty="0">
                        <a:solidFill>
                          <a:schemeClr val="tx1"/>
                        </a:solidFill>
                        <a:effectLst/>
                        <a:latin typeface="微软雅黑" charset="-122"/>
                        <a:ea typeface="微软雅黑" charset="-122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美团外卖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X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塔斯汀超级发布项目</a:t>
                      </a:r>
                      <a:endParaRPr lang="zh-CN" altLang="zh-CN" sz="1200" b="0" kern="1200" dirty="0">
                        <a:solidFill>
                          <a:schemeClr val="tx1"/>
                        </a:solidFill>
                        <a:effectLst/>
                        <a:latin typeface="微软雅黑" charset="-122"/>
                        <a:ea typeface="微软雅黑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76699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charset="-122"/>
                          <a:ea typeface="微软雅黑" charset="-122"/>
                        </a:rPr>
                        <a:t>参与方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charset="-122"/>
                          <a:ea typeface="微软雅黑" charset="-122"/>
                        </a:rPr>
                        <a:t>申报企业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北京艾利特营销顾问有限公司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effectLst/>
                        <a:latin typeface="微软雅黑" charset="-122"/>
                        <a:ea typeface="微软雅黑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3601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charset="-122"/>
                          <a:ea typeface="微软雅黑" charset="-122"/>
                        </a:rPr>
                        <a:t>应用企业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kern="120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北京三快在线科技有限公司、福州塔斯汀餐饮管理有限公司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effectLst/>
                        <a:latin typeface="微软雅黑" charset="-122"/>
                        <a:ea typeface="微软雅黑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37206"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charset="-122"/>
                          <a:ea typeface="微软雅黑" charset="-122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charset="-122"/>
                          <a:ea typeface="微软雅黑" charset="-122"/>
                        </a:rPr>
                        <a:t>申报奖项类别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实效营销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effectLst/>
                        <a:latin typeface="微软雅黑" charset="-122"/>
                        <a:ea typeface="微软雅黑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37206"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sym typeface="+mn-ea"/>
                        </a:rPr>
                        <a:t>案例核心要素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创新营销、整合营销、联名营销、热点营销、赠品营销、国风营销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effectLst/>
                        <a:latin typeface="微软雅黑" charset="-122"/>
                        <a:ea typeface="微软雅黑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1661382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charset="-122"/>
                          <a:ea typeface="微软雅黑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charset="-122"/>
                          <a:ea typeface="微软雅黑" charset="-122"/>
                          <a:sym typeface="+mn-ea"/>
                        </a:rPr>
                        <a:t>应用企业推荐语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65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以品牌增长为导向，锁定</a:t>
                      </a:r>
                      <a:r>
                        <a:rPr lang="zh-CN" altLang="en-US" sz="1200" kern="0" spc="10" dirty="0">
                          <a:latin typeface="美团体 Light" panose="02000500000000000000" pitchFamily="2" charset="-122"/>
                          <a:ea typeface="美团体 Light" panose="02000500000000000000" pitchFamily="2" charset="-122"/>
                        </a:rPr>
                        <a:t>西式快餐头部品牌塔斯汀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首次深度联合营销，</a:t>
                      </a:r>
                      <a:r>
                        <a:rPr lang="zh-CN" altLang="en-US" sz="1200" kern="0" spc="10" dirty="0">
                          <a:latin typeface="美团体 Light" panose="02000500000000000000" pitchFamily="2" charset="-122"/>
                          <a:ea typeface="美团体 Light" panose="02000500000000000000" pitchFamily="2" charset="-122"/>
                        </a:rPr>
                        <a:t>抓住元旦热点机会，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共创联名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+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赠品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+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热点营销事件，贡献交易结果爆发。基于“中国汉堡”定位，引荐“敦煌博物馆”联名，在跨年节点，将祈福情绪、敦煌美学和汉堡产品结合，打造“新年吉时堡你飞”整合营销，全链路提升流量与转化，实现销量声量双峰：活动期交易同比增幅近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20%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，元旦单日创历史交易峰值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TOP1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；全网曝光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5.6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亿，传播爆文率创新高，品牌新客同比增长超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20%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；联名周边带动套餐热卖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TOP1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charset="-122"/>
                          <a:ea typeface="微软雅黑" charset="-122"/>
                          <a:cs typeface="+mn-cs"/>
                        </a:rPr>
                        <a:t>，创造溢价增长空间。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effectLst/>
                        <a:latin typeface="微软雅黑" charset="-122"/>
                        <a:ea typeface="微软雅黑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3584" y="303016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案例简述及辅助证明 </a:t>
            </a:r>
            <a:endParaRPr lang="zh-CN" altLang="en-US" sz="1400" dirty="0">
              <a:solidFill>
                <a:schemeClr val="tx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3584" y="885032"/>
            <a:ext cx="112045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b="1" u="sng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项目背景</a:t>
            </a:r>
            <a:r>
              <a:rPr lang="zh-CN" altLang="en-US" sz="1400" b="1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：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为助力品牌增长，美团外卖拳头品牌营销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IP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“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超级发布”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首次携手西式快餐头部品牌塔斯汀，抓住元旦热点机会，共创“联名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+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赠品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+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热点”联合营销事件。（活动时间：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2024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年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12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月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27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日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-2025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年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1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月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2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日）</a:t>
            </a:r>
            <a:endParaRPr lang="en-US" altLang="zh-CN" sz="1400" kern="0" spc="10" dirty="0">
              <a:latin typeface="美团体 Light" panose="02000500000000000000" pitchFamily="2" charset="-122"/>
              <a:ea typeface="美团体 Light" panose="02000500000000000000" pitchFamily="2" charset="-12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900" kern="0" spc="10" dirty="0">
              <a:latin typeface="美团体 Light" panose="02000500000000000000" pitchFamily="2" charset="-122"/>
              <a:ea typeface="美团体 Light" panose="02000500000000000000" pitchFamily="2" charset="-12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b="1" u="sng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项目策略</a:t>
            </a:r>
            <a:r>
              <a:rPr lang="zh-CN" altLang="en-US" sz="1400" b="1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：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基于品牌“中国汉堡”定位，深挖“国风”表达，锁定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“敦煌博物馆”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联名，在跨年节点，将年轻目标群体的祈福情绪与敦煌美学、汉堡产品深度结合，打造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“新年吉时堡你飞”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整合营销，全链路提升用户进站与转化。供给层面撬动品牌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年度爆品蟹味堡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回归，赠品维度打造三方联名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“敦煌祈福书签盲盒”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，站外通过周边种草、线下快闪、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TVC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等手段进行整合传播，站内通过免单、抽奖等营销玩法组合承接流量、提升转化。</a:t>
            </a:r>
            <a:endParaRPr lang="en-US" altLang="zh-CN" sz="1400" kern="0" spc="10" dirty="0">
              <a:latin typeface="美团体 Light" panose="02000500000000000000" pitchFamily="2" charset="-122"/>
              <a:ea typeface="美团体 Light" panose="02000500000000000000" pitchFamily="2" charset="-12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900" u="sng" kern="0" spc="10" dirty="0">
              <a:latin typeface="美团体 Light" panose="02000500000000000000" pitchFamily="2" charset="-122"/>
              <a:ea typeface="美团体 Light" panose="02000500000000000000" pitchFamily="2" charset="-12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b="1" u="sng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达成效果</a:t>
            </a:r>
            <a:r>
              <a:rPr lang="zh-CN" altLang="en-US" sz="1400" b="1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：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帮助品牌实现品效双峰。据活动期数据显示，塔斯汀在美团外卖平台</a:t>
            </a:r>
            <a:r>
              <a:rPr lang="zh-CN" altLang="en-US" sz="1400" kern="0" spc="10" dirty="0">
                <a:solidFill>
                  <a:srgbClr val="323232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实付交易额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同比增长近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20%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，元旦单日创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历史交易峰值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TOP1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；全</a:t>
            </a:r>
            <a:r>
              <a:rPr lang="zh-CN" altLang="en-US" sz="1400" kern="0" spc="10" dirty="0">
                <a:solidFill>
                  <a:srgbClr val="323232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网曝光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达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5.6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亿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，品牌新客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增幅超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20%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，小红书爆文率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34%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创新高，吸引自来水传播以及对周边“全网求签”的追捧，多位用户明确表达对品牌好感度提升；周边随餐送玩法探索成功，带动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套餐热卖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TOP1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，为品牌创造溢价增长空间。</a:t>
            </a:r>
            <a:endParaRPr lang="zh-CN" altLang="en-US" sz="1400" kern="0" spc="10" dirty="0">
              <a:latin typeface="美团体 Light" panose="02000500000000000000" pitchFamily="2" charset="-122"/>
              <a:ea typeface="美团体 Light" panose="02000500000000000000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29388" y="3358565"/>
            <a:ext cx="11026342" cy="2614403"/>
            <a:chOff x="529387" y="3397142"/>
            <a:chExt cx="11026342" cy="2614403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713105" y="6011545"/>
              <a:ext cx="107664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871" y="4025124"/>
              <a:ext cx="5451159" cy="1947844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529387" y="3397142"/>
              <a:ext cx="11026342" cy="653241"/>
              <a:chOff x="-7176" y="1684420"/>
              <a:chExt cx="11905513" cy="742977"/>
            </a:xfrm>
          </p:grpSpPr>
          <p:sp>
            <p:nvSpPr>
              <p:cNvPr id="22" name="箭头: 右 21"/>
              <p:cNvSpPr/>
              <p:nvPr/>
            </p:nvSpPr>
            <p:spPr>
              <a:xfrm>
                <a:off x="6368954" y="1684420"/>
                <a:ext cx="5529383" cy="742933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0000"/>
                  </a:gs>
                  <a:gs pos="50000">
                    <a:srgbClr val="FFD932">
                      <a:lumMod val="40000"/>
                      <a:lumOff val="60000"/>
                    </a:srgbClr>
                  </a:gs>
                  <a:gs pos="100000">
                    <a:srgbClr val="FFD932">
                      <a:lumMod val="20000"/>
                      <a:lumOff val="80000"/>
                    </a:srgbClr>
                  </a:gs>
                </a:gsLst>
                <a:lin ang="10800000" scaled="1"/>
                <a:tileRect/>
              </a:gradFill>
              <a:ln w="31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 panose="02000503000000020004"/>
                </a:endParaRPr>
              </a:p>
            </p:txBody>
          </p:sp>
          <p:sp>
            <p:nvSpPr>
              <p:cNvPr id="23" name="箭头: 右 22"/>
              <p:cNvSpPr/>
              <p:nvPr/>
            </p:nvSpPr>
            <p:spPr>
              <a:xfrm flipH="1">
                <a:off x="-7176" y="1684465"/>
                <a:ext cx="6165869" cy="742932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3300"/>
                  </a:gs>
                  <a:gs pos="50000">
                    <a:srgbClr val="FFD932">
                      <a:lumMod val="40000"/>
                      <a:lumOff val="60000"/>
                    </a:srgbClr>
                  </a:gs>
                  <a:gs pos="100000">
                    <a:srgbClr val="FFD932">
                      <a:lumMod val="20000"/>
                      <a:lumOff val="80000"/>
                    </a:srgbClr>
                  </a:gs>
                </a:gsLst>
                <a:lin ang="108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 panose="02000503000000020004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2338747" y="1889779"/>
                <a:ext cx="1616808" cy="385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rgbClr val="FF0000"/>
                    </a:solidFill>
                    <a:latin typeface="美团体" panose="02000500000000000000" pitchFamily="2" charset="-122"/>
                    <a:ea typeface="美团体" panose="02000500000000000000" pitchFamily="2" charset="-122"/>
                  </a:rPr>
                  <a:t>站外传播</a:t>
                </a:r>
                <a:endParaRPr lang="zh-CN" altLang="en-US" sz="1600" dirty="0">
                  <a:solidFill>
                    <a:srgbClr val="5E5E5E"/>
                  </a:solidFill>
                  <a:latin typeface="Helvetica Neue" panose="02000503000000020004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8364553" y="1889296"/>
                <a:ext cx="1849840" cy="385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rgbClr val="FF0000"/>
                    </a:solidFill>
                    <a:latin typeface="美团体" panose="02000500000000000000" pitchFamily="2" charset="-122"/>
                    <a:ea typeface="美团体" panose="02000500000000000000" pitchFamily="2" charset="-122"/>
                  </a:rPr>
                  <a:t>站内转化</a:t>
                </a:r>
                <a:endParaRPr lang="zh-CN" altLang="en-US" sz="1600" dirty="0">
                  <a:solidFill>
                    <a:srgbClr val="5E5E5E"/>
                  </a:solidFill>
                  <a:latin typeface="Helvetica Neue" panose="020005030000000200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9996137" y="4322252"/>
              <a:ext cx="8662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  <a:latin typeface="美团体 Light" panose="02000500000000000000" pitchFamily="2" charset="-122"/>
                  <a:ea typeface="美团体 Light" panose="02000500000000000000" pitchFamily="2" charset="-122"/>
                </a:rPr>
                <a:t>促销玩法</a:t>
              </a:r>
              <a:endParaRPr lang="zh-CN" altLang="en-US" sz="1050" dirty="0">
                <a:solidFill>
                  <a:schemeClr val="bg1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7859" y="4109571"/>
              <a:ext cx="1084591" cy="38745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3427" y="3953126"/>
              <a:ext cx="4841373" cy="20198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3584" y="303016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案例简述及辅助证明 </a:t>
            </a:r>
            <a:endParaRPr lang="zh-CN" altLang="en-US" sz="1400" dirty="0">
              <a:solidFill>
                <a:schemeClr val="tx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0179" y="1007770"/>
            <a:ext cx="112045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b="1" u="sng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核心洞察：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在元旦即新年的吉时，洞察联名三方属性，即美团外卖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“即时送达”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理念、塔斯汀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“汉堡”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产品、敦煌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“飞天”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元素。同时结合跨年节点年轻目标群体的祈福情绪，通过活动和周边，传递新年万事一飞冲天的美好愿景，让用户通过情感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323232"/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迁移认同“新年吉时堡你飞”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的主题概念，引导上美团外卖点塔斯汀“吃堡祈福”。</a:t>
            </a:r>
            <a:endParaRPr lang="en-US" altLang="zh-CN" sz="1400" kern="0" spc="10" dirty="0">
              <a:latin typeface="美团体 Light" panose="02000500000000000000" pitchFamily="2" charset="-122"/>
              <a:ea typeface="美团体 Light" panose="02000500000000000000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43584" y="1707279"/>
            <a:ext cx="10962949" cy="2214456"/>
            <a:chOff x="-2398551" y="1176506"/>
            <a:chExt cx="10962949" cy="2214456"/>
          </a:xfrm>
        </p:grpSpPr>
        <p:sp>
          <p:nvSpPr>
            <p:cNvPr id="19" name="文本框 18"/>
            <p:cNvSpPr txBox="1"/>
            <p:nvPr/>
          </p:nvSpPr>
          <p:spPr>
            <a:xfrm>
              <a:off x="3356190" y="1180229"/>
              <a:ext cx="2527904" cy="1102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800" dirty="0">
                  <a:latin typeface="美团体" panose="02000500000000000000" pitchFamily="2" charset="-122"/>
                  <a:ea typeface="美团体" panose="02000500000000000000" pitchFamily="2" charset="-122"/>
                </a:rPr>
                <a:t>塔斯汀</a:t>
              </a:r>
              <a:endParaRPr lang="en-US" altLang="zh-CN" sz="4800" dirty="0">
                <a:latin typeface="美团体" panose="02000500000000000000" pitchFamily="2" charset="-122"/>
                <a:ea typeface="美团体" panose="02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19817" y="1180229"/>
              <a:ext cx="2527904" cy="2210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800" dirty="0">
                  <a:latin typeface="美团体" panose="02000500000000000000" pitchFamily="2" charset="-122"/>
                  <a:ea typeface="美团体" panose="02000500000000000000" pitchFamily="2" charset="-122"/>
                </a:rPr>
                <a:t>美团</a:t>
              </a:r>
              <a:endParaRPr lang="en-US" altLang="zh-CN" sz="4800" dirty="0">
                <a:latin typeface="美团体" panose="02000500000000000000" pitchFamily="2" charset="-122"/>
                <a:ea typeface="美团体" panose="02000500000000000000" pitchFamily="2" charset="-122"/>
              </a:endParaRPr>
            </a:p>
            <a:p>
              <a:pPr algn="ctr">
                <a:lnSpc>
                  <a:spcPct val="150000"/>
                </a:lnSpc>
              </a:pPr>
              <a:endParaRPr lang="en-US" altLang="zh-CN" sz="4800" dirty="0">
                <a:latin typeface="美团体" panose="02000500000000000000" pitchFamily="2" charset="-122"/>
                <a:ea typeface="美团体" panose="02000500000000000000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-2398551" y="1176506"/>
              <a:ext cx="3111569" cy="1102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800" dirty="0">
                  <a:latin typeface="美团体" panose="02000500000000000000" pitchFamily="2" charset="-122"/>
                  <a:ea typeface="美团体" panose="02000500000000000000" pitchFamily="2" charset="-122"/>
                </a:rPr>
                <a:t>元旦</a:t>
              </a:r>
              <a:endParaRPr lang="en-US" altLang="zh-CN" sz="4800" dirty="0">
                <a:latin typeface="美团体" panose="02000500000000000000" pitchFamily="2" charset="-122"/>
                <a:ea typeface="美团体" panose="02000500000000000000" pitchFamily="2" charset="-122"/>
              </a:endParaRPr>
            </a:p>
          </p:txBody>
        </p:sp>
        <p:sp>
          <p:nvSpPr>
            <p:cNvPr id="27" name="矩形: 圆角 26"/>
            <p:cNvSpPr/>
            <p:nvPr/>
          </p:nvSpPr>
          <p:spPr>
            <a:xfrm>
              <a:off x="3657861" y="2269342"/>
              <a:ext cx="1924563" cy="474921"/>
            </a:xfrm>
            <a:prstGeom prst="roundRect">
              <a:avLst/>
            </a:prstGeom>
            <a:noFill/>
            <a:ln w="28575">
              <a:solidFill>
                <a:srgbClr val="FED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美团体" panose="02000500000000000000" pitchFamily="2" charset="-122"/>
                  <a:ea typeface="美团体" panose="02000500000000000000" pitchFamily="2" charset="-122"/>
                </a:rPr>
                <a:t>中式风味美食</a:t>
              </a:r>
              <a:endParaRPr lang="zh-CN" altLang="en-US" dirty="0">
                <a:solidFill>
                  <a:schemeClr val="tx1"/>
                </a:solidFill>
                <a:latin typeface="美团体" panose="02000500000000000000" pitchFamily="2" charset="-122"/>
                <a:ea typeface="美团体" panose="02000500000000000000" pitchFamily="2" charset="-122"/>
              </a:endParaRPr>
            </a:p>
          </p:txBody>
        </p:sp>
        <p:sp>
          <p:nvSpPr>
            <p:cNvPr id="28" name="矩形: 圆角 27"/>
            <p:cNvSpPr/>
            <p:nvPr/>
          </p:nvSpPr>
          <p:spPr>
            <a:xfrm>
              <a:off x="921487" y="2255648"/>
              <a:ext cx="1924563" cy="474921"/>
            </a:xfrm>
            <a:prstGeom prst="roundRect">
              <a:avLst/>
            </a:prstGeom>
            <a:noFill/>
            <a:ln w="28575">
              <a:solidFill>
                <a:srgbClr val="FED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tx1"/>
                </a:solidFill>
                <a:latin typeface="美团体" panose="02000500000000000000" pitchFamily="2" charset="-122"/>
                <a:ea typeface="美团体" panose="02000500000000000000" pitchFamily="2" charset="-122"/>
              </a:endParaRPr>
            </a:p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美团体" panose="02000500000000000000" pitchFamily="2" charset="-122"/>
                  <a:ea typeface="美团体" panose="02000500000000000000" pitchFamily="2" charset="-122"/>
                </a:rPr>
                <a:t>美好生活助力</a:t>
              </a:r>
              <a:endParaRPr lang="zh-CN" altLang="en-US" dirty="0">
                <a:solidFill>
                  <a:schemeClr val="tx1"/>
                </a:solidFill>
                <a:latin typeface="美团体" panose="02000500000000000000" pitchFamily="2" charset="-122"/>
                <a:ea typeface="美团体" panose="02000500000000000000" pitchFamily="2" charset="-122"/>
              </a:endParaRPr>
            </a:p>
            <a:p>
              <a:pPr algn="ctr"/>
              <a:endParaRPr lang="zh-CN" altLang="en-US" dirty="0">
                <a:solidFill>
                  <a:schemeClr val="tx1"/>
                </a:solidFill>
                <a:latin typeface="美团体" panose="02000500000000000000" pitchFamily="2" charset="-122"/>
                <a:ea typeface="美团体" panose="020005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036494" y="1180229"/>
              <a:ext cx="2527904" cy="1102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800" dirty="0">
                  <a:latin typeface="美团体" panose="02000500000000000000" pitchFamily="2" charset="-122"/>
                  <a:ea typeface="美团体" panose="02000500000000000000" pitchFamily="2" charset="-122"/>
                </a:rPr>
                <a:t>敦煌</a:t>
              </a:r>
              <a:endParaRPr lang="en-US" altLang="zh-CN" sz="4800" dirty="0">
                <a:latin typeface="美团体" panose="02000500000000000000" pitchFamily="2" charset="-122"/>
                <a:ea typeface="美团体" panose="02000500000000000000" pitchFamily="2" charset="-122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>
              <a:off x="6338165" y="2269342"/>
              <a:ext cx="1924563" cy="474921"/>
            </a:xfrm>
            <a:prstGeom prst="roundRect">
              <a:avLst/>
            </a:prstGeom>
            <a:noFill/>
            <a:ln w="28575">
              <a:solidFill>
                <a:srgbClr val="FED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美团体" panose="02000500000000000000" pitchFamily="2" charset="-122"/>
                  <a:ea typeface="美团体" panose="02000500000000000000" pitchFamily="2" charset="-122"/>
                </a:rPr>
                <a:t>东方美学文化</a:t>
              </a:r>
              <a:endParaRPr lang="zh-CN" altLang="en-US" dirty="0">
                <a:solidFill>
                  <a:schemeClr val="tx1"/>
                </a:solidFill>
                <a:latin typeface="美团体" panose="02000500000000000000" pitchFamily="2" charset="-122"/>
                <a:ea typeface="美团体" panose="02000500000000000000" pitchFamily="2" charset="-122"/>
              </a:endParaRPr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-1784955" y="2257190"/>
              <a:ext cx="1924563" cy="474921"/>
            </a:xfrm>
            <a:prstGeom prst="roundRect">
              <a:avLst/>
            </a:prstGeom>
            <a:noFill/>
            <a:ln w="28575">
              <a:solidFill>
                <a:srgbClr val="FED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美团体" panose="02000500000000000000" pitchFamily="2" charset="-122"/>
                  <a:ea typeface="美团体" panose="02000500000000000000" pitchFamily="2" charset="-122"/>
                </a:rPr>
                <a:t>年轻人的</a:t>
              </a:r>
              <a:r>
                <a:rPr lang="en-US" altLang="zh-CN" dirty="0">
                  <a:solidFill>
                    <a:schemeClr val="tx1"/>
                  </a:solidFill>
                  <a:latin typeface="美团体" panose="02000500000000000000" pitchFamily="2" charset="-122"/>
                  <a:ea typeface="美团体" panose="02000500000000000000" pitchFamily="2" charset="-122"/>
                </a:rPr>
                <a:t>CNY</a:t>
              </a:r>
              <a:endParaRPr lang="zh-CN" altLang="en-US" dirty="0">
                <a:solidFill>
                  <a:schemeClr val="tx1"/>
                </a:solidFill>
                <a:latin typeface="美团体" panose="02000500000000000000" pitchFamily="2" charset="-122"/>
                <a:ea typeface="美团体" panose="02000500000000000000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587642" y="3371747"/>
            <a:ext cx="5069559" cy="2186505"/>
            <a:chOff x="3332878" y="3913105"/>
            <a:chExt cx="5069559" cy="2186505"/>
          </a:xfrm>
        </p:grpSpPr>
        <p:grpSp>
          <p:nvGrpSpPr>
            <p:cNvPr id="33" name="组合 32"/>
            <p:cNvGrpSpPr/>
            <p:nvPr/>
          </p:nvGrpSpPr>
          <p:grpSpPr>
            <a:xfrm>
              <a:off x="3332878" y="4033122"/>
              <a:ext cx="5069559" cy="2066488"/>
              <a:chOff x="3708400" y="3919152"/>
              <a:chExt cx="5069559" cy="2066488"/>
            </a:xfrm>
          </p:grpSpPr>
          <p:sp>
            <p:nvSpPr>
              <p:cNvPr id="39" name="标注: 线形(带强调线) 38"/>
              <p:cNvSpPr/>
              <p:nvPr/>
            </p:nvSpPr>
            <p:spPr>
              <a:xfrm rot="16200000">
                <a:off x="3846565" y="4137133"/>
                <a:ext cx="1400635" cy="976851"/>
              </a:xfrm>
              <a:prstGeom prst="accentCallout1">
                <a:avLst>
                  <a:gd name="adj1" fmla="val 44098"/>
                  <a:gd name="adj2" fmla="val -6333"/>
                  <a:gd name="adj3" fmla="val 25906"/>
                  <a:gd name="adj4" fmla="val -23695"/>
                </a:avLst>
              </a:prstGeom>
              <a:noFill/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/>
              </a:p>
            </p:txBody>
          </p:sp>
          <p:sp>
            <p:nvSpPr>
              <p:cNvPr id="40" name="标注: 线形(带强调线) 39"/>
              <p:cNvSpPr/>
              <p:nvPr/>
            </p:nvSpPr>
            <p:spPr>
              <a:xfrm rot="16200000">
                <a:off x="4956432" y="4137132"/>
                <a:ext cx="1400635" cy="976851"/>
              </a:xfrm>
              <a:prstGeom prst="accentCallout1">
                <a:avLst>
                  <a:gd name="adj1" fmla="val 44098"/>
                  <a:gd name="adj2" fmla="val -6333"/>
                  <a:gd name="adj3" fmla="val 23713"/>
                  <a:gd name="adj4" fmla="val -25475"/>
                </a:avLst>
              </a:prstGeom>
              <a:noFill/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/>
              </a:p>
            </p:txBody>
          </p:sp>
          <p:sp>
            <p:nvSpPr>
              <p:cNvPr id="41" name="标注: 线形(带强调线) 40"/>
              <p:cNvSpPr/>
              <p:nvPr/>
            </p:nvSpPr>
            <p:spPr>
              <a:xfrm rot="16200000">
                <a:off x="5899819" y="4283687"/>
                <a:ext cx="1400636" cy="683740"/>
              </a:xfrm>
              <a:prstGeom prst="accentCallout1">
                <a:avLst>
                  <a:gd name="adj1" fmla="val 44098"/>
                  <a:gd name="adj2" fmla="val -6333"/>
                  <a:gd name="adj3" fmla="val 13214"/>
                  <a:gd name="adj4" fmla="val -24882"/>
                </a:avLst>
              </a:prstGeom>
              <a:noFill/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/>
              </a:p>
            </p:txBody>
          </p:sp>
          <p:sp>
            <p:nvSpPr>
              <p:cNvPr id="42" name="标注: 线形(带强调线) 41"/>
              <p:cNvSpPr/>
              <p:nvPr/>
            </p:nvSpPr>
            <p:spPr>
              <a:xfrm rot="16200000">
                <a:off x="6888601" y="4131044"/>
                <a:ext cx="1400635" cy="976851"/>
              </a:xfrm>
              <a:prstGeom prst="accentCallout1">
                <a:avLst>
                  <a:gd name="adj1" fmla="val 44098"/>
                  <a:gd name="adj2" fmla="val -6333"/>
                  <a:gd name="adj3" fmla="val 25140"/>
                  <a:gd name="adj4" fmla="val -23069"/>
                </a:avLst>
              </a:prstGeom>
              <a:noFill/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/>
              </a:p>
            </p:txBody>
          </p:sp>
          <p:sp>
            <p:nvSpPr>
              <p:cNvPr id="43" name="标注: 线形(带强调线) 42"/>
              <p:cNvSpPr/>
              <p:nvPr/>
            </p:nvSpPr>
            <p:spPr>
              <a:xfrm rot="16200000">
                <a:off x="7358384" y="4140308"/>
                <a:ext cx="1400635" cy="976851"/>
              </a:xfrm>
              <a:prstGeom prst="accentCallout1">
                <a:avLst>
                  <a:gd name="adj1" fmla="val 44098"/>
                  <a:gd name="adj2" fmla="val -6333"/>
                  <a:gd name="adj3" fmla="val 70670"/>
                  <a:gd name="adj4" fmla="val -22525"/>
                </a:avLst>
              </a:prstGeom>
              <a:noFill/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/>
              </a:p>
            </p:txBody>
          </p:sp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2" t="22700" r="22276" b="36463"/>
              <a:stretch>
                <a:fillRect/>
              </a:stretch>
            </p:blipFill>
            <p:spPr>
              <a:xfrm>
                <a:off x="3708400" y="3963569"/>
                <a:ext cx="4902959" cy="1576492"/>
              </a:xfrm>
              <a:prstGeom prst="rect">
                <a:avLst/>
              </a:prstGeom>
            </p:spPr>
          </p:pic>
          <p:sp>
            <p:nvSpPr>
              <p:cNvPr id="45" name="雪王游中国"/>
              <p:cNvSpPr txBox="1"/>
              <p:nvPr/>
            </p:nvSpPr>
            <p:spPr>
              <a:xfrm>
                <a:off x="3735182" y="5647086"/>
                <a:ext cx="958345" cy="338554"/>
              </a:xfrm>
              <a:prstGeom prst="rect">
                <a:avLst/>
              </a:prstGeom>
              <a:solidFill>
                <a:srgbClr val="FFD9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spAutoFit/>
              </a:bodyPr>
              <a:lstStyle>
                <a:lvl1pPr defTabSz="1828800">
                  <a:defRPr b="1">
                    <a:solidFill>
                      <a:srgbClr val="000000"/>
                    </a:solidFill>
                    <a:latin typeface="楷体"/>
                    <a:ea typeface="楷体"/>
                    <a:cs typeface="楷体"/>
                    <a:sym typeface="楷体"/>
                  </a:defRPr>
                </a:lvl1pPr>
              </a:lstStyle>
              <a:p>
                <a:pPr algn="ctr" defTabSz="914400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zh-CN" altLang="en-US" sz="1600" b="0" kern="0" dirty="0">
                    <a:solidFill>
                      <a:schemeClr val="bg2">
                        <a:lumMod val="10000"/>
                      </a:schemeClr>
                    </a:solidFill>
                    <a:latin typeface="美团体 Light" panose="02000500000000000000" pitchFamily="2" charset="-122"/>
                    <a:ea typeface="美团体 Light" panose="02000500000000000000" pitchFamily="2" charset="-122"/>
                  </a:rPr>
                  <a:t>节点沟通</a:t>
                </a:r>
                <a:endParaRPr sz="1600" b="0" kern="0" dirty="0">
                  <a:solidFill>
                    <a:schemeClr val="bg2">
                      <a:lumMod val="10000"/>
                    </a:schemeClr>
                  </a:solidFill>
                  <a:latin typeface="美团体 Light" panose="02000500000000000000" pitchFamily="2" charset="-122"/>
                  <a:ea typeface="美团体 Light" panose="02000500000000000000" pitchFamily="2" charset="-122"/>
                </a:endParaRPr>
              </a:p>
            </p:txBody>
          </p:sp>
          <p:sp>
            <p:nvSpPr>
              <p:cNvPr id="46" name="雪王游中国"/>
              <p:cNvSpPr txBox="1"/>
              <p:nvPr/>
            </p:nvSpPr>
            <p:spPr>
              <a:xfrm>
                <a:off x="4753223" y="5647086"/>
                <a:ext cx="958345" cy="338554"/>
              </a:xfrm>
              <a:prstGeom prst="rect">
                <a:avLst/>
              </a:prstGeom>
              <a:solidFill>
                <a:srgbClr val="FFD9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spAutoFit/>
              </a:bodyPr>
              <a:lstStyle>
                <a:lvl1pPr defTabSz="1828800">
                  <a:defRPr b="1">
                    <a:solidFill>
                      <a:srgbClr val="000000"/>
                    </a:solidFill>
                    <a:latin typeface="楷体"/>
                    <a:ea typeface="楷体"/>
                    <a:cs typeface="楷体"/>
                    <a:sym typeface="楷体"/>
                  </a:defRPr>
                </a:lvl1pPr>
              </a:lstStyle>
              <a:p>
                <a:pPr algn="ctr" defTabSz="914400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zh-CN" altLang="en-US" sz="1600" b="0" kern="0" dirty="0">
                    <a:solidFill>
                      <a:schemeClr val="bg2">
                        <a:lumMod val="10000"/>
                      </a:schemeClr>
                    </a:solidFill>
                    <a:latin typeface="美团体 Light" panose="02000500000000000000" pitchFamily="2" charset="-122"/>
                    <a:ea typeface="美团体 Light" panose="02000500000000000000" pitchFamily="2" charset="-122"/>
                  </a:rPr>
                  <a:t>外卖属性</a:t>
                </a:r>
                <a:endParaRPr sz="1600" b="0" kern="0" dirty="0">
                  <a:solidFill>
                    <a:schemeClr val="bg2">
                      <a:lumMod val="10000"/>
                    </a:schemeClr>
                  </a:solidFill>
                  <a:latin typeface="美团体 Light" panose="02000500000000000000" pitchFamily="2" charset="-122"/>
                  <a:ea typeface="美团体 Light" panose="02000500000000000000" pitchFamily="2" charset="-122"/>
                </a:endParaRPr>
              </a:p>
            </p:txBody>
          </p:sp>
          <p:sp>
            <p:nvSpPr>
              <p:cNvPr id="47" name="雪王游中国"/>
              <p:cNvSpPr txBox="1"/>
              <p:nvPr/>
            </p:nvSpPr>
            <p:spPr>
              <a:xfrm>
                <a:off x="5775029" y="5647086"/>
                <a:ext cx="958345" cy="338554"/>
              </a:xfrm>
              <a:prstGeom prst="rect">
                <a:avLst/>
              </a:prstGeom>
              <a:solidFill>
                <a:srgbClr val="FFD9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spAutoFit/>
              </a:bodyPr>
              <a:lstStyle>
                <a:lvl1pPr defTabSz="1828800">
                  <a:defRPr b="1">
                    <a:solidFill>
                      <a:srgbClr val="000000"/>
                    </a:solidFill>
                    <a:latin typeface="楷体"/>
                    <a:ea typeface="楷体"/>
                    <a:cs typeface="楷体"/>
                    <a:sym typeface="楷体"/>
                  </a:defRPr>
                </a:lvl1pPr>
              </a:lstStyle>
              <a:p>
                <a:pPr algn="ctr" defTabSz="914400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zh-CN" altLang="en-US" sz="1600" b="0" kern="0" dirty="0">
                    <a:solidFill>
                      <a:schemeClr val="bg2">
                        <a:lumMod val="10000"/>
                      </a:schemeClr>
                    </a:solidFill>
                    <a:latin typeface="美团体 Light" panose="02000500000000000000" pitchFamily="2" charset="-122"/>
                    <a:ea typeface="美团体 Light" panose="02000500000000000000" pitchFamily="2" charset="-122"/>
                  </a:rPr>
                  <a:t>品牌属性</a:t>
                </a:r>
                <a:endParaRPr sz="1600" b="0" kern="0" dirty="0">
                  <a:solidFill>
                    <a:schemeClr val="bg2">
                      <a:lumMod val="10000"/>
                    </a:schemeClr>
                  </a:solidFill>
                  <a:latin typeface="美团体 Light" panose="02000500000000000000" pitchFamily="2" charset="-122"/>
                  <a:ea typeface="美团体 Light" panose="02000500000000000000" pitchFamily="2" charset="-122"/>
                </a:endParaRPr>
              </a:p>
            </p:txBody>
          </p:sp>
          <p:sp>
            <p:nvSpPr>
              <p:cNvPr id="48" name="雪王游中国"/>
              <p:cNvSpPr txBox="1"/>
              <p:nvPr/>
            </p:nvSpPr>
            <p:spPr>
              <a:xfrm>
                <a:off x="6792510" y="5647086"/>
                <a:ext cx="958345" cy="338554"/>
              </a:xfrm>
              <a:prstGeom prst="rect">
                <a:avLst/>
              </a:prstGeom>
              <a:solidFill>
                <a:srgbClr val="FFD9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spAutoFit/>
              </a:bodyPr>
              <a:lstStyle>
                <a:lvl1pPr defTabSz="1828800">
                  <a:defRPr b="1">
                    <a:solidFill>
                      <a:srgbClr val="000000"/>
                    </a:solidFill>
                    <a:latin typeface="楷体"/>
                    <a:ea typeface="楷体"/>
                    <a:cs typeface="楷体"/>
                    <a:sym typeface="楷体"/>
                  </a:defRPr>
                </a:lvl1pPr>
              </a:lstStyle>
              <a:p>
                <a:pPr algn="ctr" defTabSz="914400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zh-CN" altLang="en-US" sz="1600" b="0" kern="0" dirty="0">
                    <a:solidFill>
                      <a:schemeClr val="bg2">
                        <a:lumMod val="10000"/>
                      </a:schemeClr>
                    </a:solidFill>
                    <a:latin typeface="美团体 Light" panose="02000500000000000000" pitchFamily="2" charset="-122"/>
                    <a:ea typeface="美团体 Light" panose="02000500000000000000" pitchFamily="2" charset="-122"/>
                  </a:rPr>
                  <a:t>敦煌属性</a:t>
                </a:r>
                <a:endParaRPr sz="1600" b="0" kern="0" dirty="0">
                  <a:solidFill>
                    <a:schemeClr val="bg2">
                      <a:lumMod val="10000"/>
                    </a:schemeClr>
                  </a:solidFill>
                  <a:latin typeface="美团体 Light" panose="02000500000000000000" pitchFamily="2" charset="-122"/>
                  <a:ea typeface="美团体 Light" panose="02000500000000000000" pitchFamily="2" charset="-122"/>
                </a:endParaRPr>
              </a:p>
            </p:txBody>
          </p:sp>
          <p:sp>
            <p:nvSpPr>
              <p:cNvPr id="49" name="雪王游中国"/>
              <p:cNvSpPr txBox="1"/>
              <p:nvPr/>
            </p:nvSpPr>
            <p:spPr>
              <a:xfrm>
                <a:off x="7819614" y="5642228"/>
                <a:ext cx="958345" cy="338554"/>
              </a:xfrm>
              <a:prstGeom prst="rect">
                <a:avLst/>
              </a:prstGeom>
              <a:solidFill>
                <a:srgbClr val="FFD9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spAutoFit/>
              </a:bodyPr>
              <a:lstStyle>
                <a:lvl1pPr defTabSz="1828800">
                  <a:defRPr b="1">
                    <a:solidFill>
                      <a:srgbClr val="000000"/>
                    </a:solidFill>
                    <a:latin typeface="楷体"/>
                    <a:ea typeface="楷体"/>
                    <a:cs typeface="楷体"/>
                    <a:sym typeface="楷体"/>
                  </a:defRPr>
                </a:lvl1pPr>
              </a:lstStyle>
              <a:p>
                <a:pPr algn="ctr" defTabSz="914400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zh-CN" altLang="en-US" sz="1600" b="0" kern="0" dirty="0">
                    <a:solidFill>
                      <a:schemeClr val="bg2">
                        <a:lumMod val="10000"/>
                      </a:schemeClr>
                    </a:solidFill>
                    <a:latin typeface="美团体 Light" panose="02000500000000000000" pitchFamily="2" charset="-122"/>
                    <a:ea typeface="美团体 Light" panose="02000500000000000000" pitchFamily="2" charset="-122"/>
                  </a:rPr>
                  <a:t>祈福情绪</a:t>
                </a:r>
                <a:endParaRPr sz="1600" b="0" kern="0" dirty="0">
                  <a:solidFill>
                    <a:schemeClr val="bg2">
                      <a:lumMod val="10000"/>
                    </a:schemeClr>
                  </a:solidFill>
                  <a:latin typeface="美团体 Light" panose="02000500000000000000" pitchFamily="2" charset="-122"/>
                  <a:ea typeface="美团体 Light" panose="02000500000000000000" pitchFamily="2" charset="-122"/>
                </a:endParaRPr>
              </a:p>
            </p:txBody>
          </p:sp>
        </p:grp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256616">
              <a:off x="6573165" y="4281311"/>
              <a:ext cx="342900" cy="323850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1230" y="4326840"/>
              <a:ext cx="342900" cy="32385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11229">
              <a:off x="6078381" y="4186999"/>
              <a:ext cx="342900" cy="323850"/>
            </a:xfrm>
            <a:prstGeom prst="rect">
              <a:avLst/>
            </a:prstGeom>
          </p:spPr>
        </p:pic>
        <p:sp>
          <p:nvSpPr>
            <p:cNvPr id="37" name="箭头: 右 36"/>
            <p:cNvSpPr/>
            <p:nvPr/>
          </p:nvSpPr>
          <p:spPr>
            <a:xfrm rot="5400000">
              <a:off x="5505999" y="3799258"/>
              <a:ext cx="456045" cy="6837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ED00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256616">
              <a:off x="6936696" y="4249295"/>
              <a:ext cx="342900" cy="3238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3584" y="303016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案例简述及辅助证明 </a:t>
            </a:r>
            <a:endParaRPr lang="zh-CN" altLang="en-US" sz="1400" dirty="0">
              <a:solidFill>
                <a:schemeClr val="tx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51155" y="906781"/>
            <a:ext cx="112045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b="1" u="sng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传播策略：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紧密围绕“新年吉时堡你飞”的主题概念，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官方社交矩阵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通过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发布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创意海报和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TV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C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，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官宣联名事件，提升品牌影响力；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小</a:t>
            </a:r>
            <a:r>
              <a:rPr kumimoji="0" lang="zh-CN" altLang="en-US" sz="1400" b="0" i="0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红书平台</a:t>
            </a:r>
            <a:r>
              <a:rPr kumimoji="0" lang="zh-CN" altLang="en-US" sz="1400" b="0" i="0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通过达人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周边种草，</a:t>
            </a:r>
            <a:r>
              <a:rPr kumimoji="0" lang="zh-CN" altLang="en-US" sz="1400" b="0" i="0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辐射吃喝玩乐、国风颜值、潮玩开箱、手工手作、萌宠情侣等多个圈层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，</a:t>
            </a:r>
            <a:r>
              <a:rPr kumimoji="0" lang="zh-CN" altLang="en-US" sz="1400" b="0" i="0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引发话题讨论；</a:t>
            </a:r>
            <a:r>
              <a:rPr kumimoji="0" lang="zh-CN" altLang="en-US" sz="1400" b="0" i="0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线下快闪</a:t>
            </a:r>
            <a:r>
              <a:rPr kumimoji="0" lang="zh-CN" altLang="en-US" sz="1400" b="0" i="0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发起抽奖互动，吸引线下流量上翻。整体建立</a:t>
            </a:r>
            <a:r>
              <a:rPr lang="zh-CN" altLang="en-US" sz="140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跨年</a:t>
            </a:r>
            <a:r>
              <a:rPr kumimoji="0" lang="zh-CN" altLang="en-US" sz="1400" b="0" i="0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上美团外卖点塔斯汀“吃堡祈福”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的心智，促进用户进站转化。</a:t>
            </a:r>
            <a:endParaRPr lang="en-US" altLang="zh-CN" sz="1400" dirty="0">
              <a:solidFill>
                <a:schemeClr val="bg2">
                  <a:lumMod val="10000"/>
                </a:schemeClr>
              </a:solidFill>
              <a:latin typeface="美团体 Light" panose="02000500000000000000" pitchFamily="2" charset="-122"/>
              <a:ea typeface="美团体 Light" panose="02000500000000000000" pitchFamily="2" charset="-122"/>
              <a:sym typeface="Helvetica Neue" panose="02000503000000020004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400" dirty="0">
              <a:solidFill>
                <a:schemeClr val="bg2">
                  <a:lumMod val="10000"/>
                </a:schemeClr>
              </a:solidFill>
              <a:latin typeface="美团体 Light" panose="02000500000000000000" pitchFamily="2" charset="-122"/>
              <a:ea typeface="美团体 Light" panose="02000500000000000000" pitchFamily="2" charset="-122"/>
              <a:sym typeface="Helvetica Neue" panose="02000503000000020004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b="1" u="sng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内容创意：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灵感源自</a:t>
            </a:r>
            <a:r>
              <a:rPr lang="zh-CN" altLang="en-US" sz="140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敦煌飞天和四大神兽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，将其蕴含的文化寓意与活动主题深度结合，同时融入品牌产品和吉祥物，打造高颜值、高情绪价值的国风传播物料，给用户传递事业、爱情、财富、运势各方面的</a:t>
            </a:r>
            <a:r>
              <a:rPr lang="zh-CN" altLang="en-US" sz="1400" dirty="0">
                <a:solidFill>
                  <a:srgbClr val="323232"/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新年祝福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。其中周边以</a:t>
            </a:r>
            <a:r>
              <a:rPr lang="zh-CN" altLang="en-US" sz="140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“新年签”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为载体，采用</a:t>
            </a:r>
            <a:r>
              <a:rPr lang="zh-CN" altLang="en-US" sz="140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“盲盒”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玩法，叠加实用性、价值感和趣味性。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TVC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则从用户新年许愿场景切入，结合当下“愿望调剂”流行梗，强化周边的“玄学力量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”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，而反转剧情和魔性风格也进一步加深了活动记忆点。</a:t>
            </a:r>
            <a:endParaRPr lang="en-US" altLang="zh-CN" sz="1400" kern="0" spc="10" dirty="0">
              <a:latin typeface="美团体 Light" panose="02000500000000000000" pitchFamily="2" charset="-122"/>
              <a:ea typeface="美团体 Light" panose="02000500000000000000" pitchFamily="2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607894" y="2912043"/>
            <a:ext cx="11064124" cy="2513222"/>
            <a:chOff x="712470" y="3241594"/>
            <a:chExt cx="11064124" cy="2513222"/>
          </a:xfrm>
        </p:grpSpPr>
        <p:grpSp>
          <p:nvGrpSpPr>
            <p:cNvPr id="52" name="组合 51"/>
            <p:cNvGrpSpPr/>
            <p:nvPr/>
          </p:nvGrpSpPr>
          <p:grpSpPr>
            <a:xfrm>
              <a:off x="712470" y="3241595"/>
              <a:ext cx="5158941" cy="2513221"/>
              <a:chOff x="640499" y="1469923"/>
              <a:chExt cx="9301822" cy="4531459"/>
            </a:xfrm>
          </p:grpSpPr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962" y="1477331"/>
                <a:ext cx="1167567" cy="2200000"/>
              </a:xfrm>
              <a:prstGeom prst="rect">
                <a:avLst/>
              </a:prstGeom>
            </p:spPr>
          </p:pic>
          <p:pic>
            <p:nvPicPr>
              <p:cNvPr id="60" name="图片 5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6809" y="1473940"/>
                <a:ext cx="1247202" cy="2203390"/>
              </a:xfrm>
              <a:prstGeom prst="rect">
                <a:avLst/>
              </a:prstGeom>
            </p:spPr>
          </p:pic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7742" y="1473940"/>
                <a:ext cx="1247202" cy="2203390"/>
              </a:xfrm>
              <a:prstGeom prst="rect">
                <a:avLst/>
              </a:prstGeom>
            </p:spPr>
          </p:pic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7120" y="3798539"/>
                <a:ext cx="1246891" cy="2202841"/>
              </a:xfrm>
              <a:prstGeom prst="rect">
                <a:avLst/>
              </a:prstGeom>
            </p:spPr>
          </p:pic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890" y="3785953"/>
                <a:ext cx="1246892" cy="2202842"/>
              </a:xfrm>
              <a:prstGeom prst="rect">
                <a:avLst/>
              </a:prstGeom>
            </p:spPr>
          </p:pic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499" y="3785953"/>
                <a:ext cx="1246892" cy="2202842"/>
              </a:xfrm>
              <a:prstGeom prst="rect">
                <a:avLst/>
              </a:prstGeom>
            </p:spPr>
          </p:pic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0231" y="1473941"/>
                <a:ext cx="1239085" cy="2207406"/>
              </a:xfrm>
              <a:prstGeom prst="rect">
                <a:avLst/>
              </a:prstGeom>
            </p:spPr>
          </p:pic>
          <p:pic>
            <p:nvPicPr>
              <p:cNvPr id="66" name="图片 6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4603" y="1469923"/>
                <a:ext cx="1239085" cy="2207407"/>
              </a:xfrm>
              <a:prstGeom prst="rect">
                <a:avLst/>
              </a:prstGeom>
            </p:spPr>
          </p:pic>
          <p:pic>
            <p:nvPicPr>
              <p:cNvPr id="67" name="图片 6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511" y="3798540"/>
                <a:ext cx="1236524" cy="2202842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2798" y="3785953"/>
                <a:ext cx="1243590" cy="2215429"/>
              </a:xfrm>
              <a:prstGeom prst="rect">
                <a:avLst/>
              </a:prstGeom>
            </p:spPr>
          </p:pic>
          <p:pic>
            <p:nvPicPr>
              <p:cNvPr id="69" name="图片 68"/>
              <p:cNvPicPr>
                <a:picLocks noChangeAspect="1"/>
              </p:cNvPicPr>
              <p:nvPr/>
            </p:nvPicPr>
            <p:blipFill rotWithShape="1">
              <a:blip r:embed="rId13"/>
              <a:srcRect t="31871" b="42285"/>
              <a:stretch>
                <a:fillRect/>
              </a:stretch>
            </p:blipFill>
            <p:spPr>
              <a:xfrm>
                <a:off x="7485536" y="1469924"/>
                <a:ext cx="2456785" cy="1407880"/>
              </a:xfrm>
              <a:prstGeom prst="rect">
                <a:avLst/>
              </a:prstGeom>
            </p:spPr>
          </p:pic>
          <p:pic>
            <p:nvPicPr>
              <p:cNvPr id="70" name="图片 69"/>
              <p:cNvPicPr>
                <a:picLocks noChangeAspect="1"/>
              </p:cNvPicPr>
              <p:nvPr/>
            </p:nvPicPr>
            <p:blipFill rotWithShape="1">
              <a:blip r:embed="rId14"/>
              <a:srcRect t="31792" b="42284"/>
              <a:stretch>
                <a:fillRect/>
              </a:stretch>
            </p:blipFill>
            <p:spPr>
              <a:xfrm>
                <a:off x="7485536" y="3047413"/>
                <a:ext cx="2456785" cy="1412233"/>
              </a:xfrm>
              <a:prstGeom prst="rect">
                <a:avLst/>
              </a:prstGeom>
            </p:spPr>
          </p:pic>
          <p:pic>
            <p:nvPicPr>
              <p:cNvPr id="71" name="图片 70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85535" y="4634158"/>
                <a:ext cx="2432346" cy="1357798"/>
              </a:xfrm>
              <a:prstGeom prst="rect">
                <a:avLst/>
              </a:prstGeom>
            </p:spPr>
          </p:pic>
        </p:grpSp>
        <p:grpSp>
          <p:nvGrpSpPr>
            <p:cNvPr id="53" name="组合 52"/>
            <p:cNvGrpSpPr/>
            <p:nvPr/>
          </p:nvGrpSpPr>
          <p:grpSpPr>
            <a:xfrm>
              <a:off x="5958976" y="3241594"/>
              <a:ext cx="5817618" cy="2513217"/>
              <a:chOff x="562863" y="1400298"/>
              <a:chExt cx="10761887" cy="4649147"/>
            </a:xfrm>
          </p:grpSpPr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2863" y="1411184"/>
                <a:ext cx="3478695" cy="4638261"/>
              </a:xfrm>
              <a:prstGeom prst="rect">
                <a:avLst/>
              </a:prstGeom>
            </p:spPr>
          </p:pic>
          <p:grpSp>
            <p:nvGrpSpPr>
              <p:cNvPr id="55" name="组合 54"/>
              <p:cNvGrpSpPr/>
              <p:nvPr/>
            </p:nvGrpSpPr>
            <p:grpSpPr>
              <a:xfrm>
                <a:off x="4138864" y="1400298"/>
                <a:ext cx="7185886" cy="4648252"/>
                <a:chOff x="4138864" y="1400298"/>
                <a:chExt cx="7185886" cy="4648252"/>
              </a:xfrm>
            </p:grpSpPr>
            <p:pic>
              <p:nvPicPr>
                <p:cNvPr id="56" name="图片 55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38864" y="1400298"/>
                  <a:ext cx="3478695" cy="4638259"/>
                </a:xfrm>
                <a:prstGeom prst="rect">
                  <a:avLst/>
                </a:prstGeom>
              </p:spPr>
            </p:pic>
            <p:pic>
              <p:nvPicPr>
                <p:cNvPr id="57" name="图片 56"/>
                <p:cNvPicPr>
                  <a:picLocks noChangeAspect="1"/>
                </p:cNvPicPr>
                <p:nvPr/>
              </p:nvPicPr>
              <p:blipFill rotWithShape="1">
                <a:blip r:embed="rId18"/>
                <a:srcRect r="5004"/>
                <a:stretch>
                  <a:fillRect/>
                </a:stretch>
              </p:blipFill>
              <p:spPr>
                <a:xfrm>
                  <a:off x="7659984" y="3564031"/>
                  <a:ext cx="3660223" cy="2484519"/>
                </a:xfrm>
                <a:prstGeom prst="rect">
                  <a:avLst/>
                </a:prstGeom>
              </p:spPr>
            </p:pic>
            <p:pic>
              <p:nvPicPr>
                <p:cNvPr id="58" name="图片 57"/>
                <p:cNvPicPr>
                  <a:picLocks noChangeAspect="1"/>
                </p:cNvPicPr>
                <p:nvPr/>
              </p:nvPicPr>
              <p:blipFill rotWithShape="1">
                <a:blip r:embed="rId19"/>
                <a:srcRect l="7108" r="7108"/>
                <a:stretch>
                  <a:fillRect/>
                </a:stretch>
              </p:blipFill>
              <p:spPr>
                <a:xfrm>
                  <a:off x="7659984" y="1423883"/>
                  <a:ext cx="3664766" cy="217350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2" name="文本占位符 1"/>
          <p:cNvSpPr txBox="1"/>
          <p:nvPr/>
        </p:nvSpPr>
        <p:spPr>
          <a:xfrm>
            <a:off x="1341512" y="5546817"/>
            <a:ext cx="1647316" cy="46418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Autofit/>
          </a:bodyPr>
          <a:lstStyle>
            <a:lvl1pPr marL="0" marR="0" indent="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defRPr sz="2400" b="0" i="0" u="none" strike="noStrike" cap="none" spc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美团体" panose="02000500000000000000" pitchFamily="2" charset="-122"/>
                <a:ea typeface="美团体" panose="02000500000000000000" pitchFamily="2" charset="-122"/>
                <a:cs typeface="+mn-cs"/>
                <a:sym typeface="Helvetica Neue" panose="02000503000000020004"/>
              </a:defRPr>
            </a:lvl1pPr>
            <a:lvl2pPr marL="457200" marR="0" indent="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2pPr>
            <a:lvl3pPr marL="9144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3pPr>
            <a:lvl4pPr marL="12192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4pPr>
            <a:lvl5pPr marL="15240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5pPr>
            <a:lvl6pPr marL="18288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6pPr>
            <a:lvl7pPr marL="21336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7pPr>
            <a:lvl8pPr marL="24384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8pPr>
            <a:lvl9pPr marL="27432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9pPr>
          </a:lstStyle>
          <a:p>
            <a:r>
              <a:rPr kumimoji="1" lang="zh-CN" altLang="en-US" sz="1400" kern="0" dirty="0">
                <a:solidFill>
                  <a:schemeClr val="bg2">
                    <a:lumMod val="65000"/>
                  </a:schemeClr>
                </a:solidFill>
              </a:rPr>
              <a:t>创意海报</a:t>
            </a:r>
            <a:endParaRPr kumimoji="1" lang="zh-CN" altLang="en-US" sz="1400" kern="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73" name="文本占位符 1"/>
          <p:cNvSpPr txBox="1"/>
          <p:nvPr/>
        </p:nvSpPr>
        <p:spPr>
          <a:xfrm>
            <a:off x="3201951" y="5546817"/>
            <a:ext cx="1647316" cy="46418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Autofit/>
          </a:bodyPr>
          <a:lstStyle>
            <a:lvl1pPr marL="0" marR="0" indent="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defRPr sz="2400" b="0" i="0" u="none" strike="noStrike" cap="none" spc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美团体" panose="02000500000000000000" pitchFamily="2" charset="-122"/>
                <a:ea typeface="美团体" panose="02000500000000000000" pitchFamily="2" charset="-122"/>
                <a:cs typeface="+mn-cs"/>
                <a:sym typeface="Helvetica Neue" panose="02000503000000020004"/>
              </a:defRPr>
            </a:lvl1pPr>
            <a:lvl2pPr marL="457200" marR="0" indent="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2pPr>
            <a:lvl3pPr marL="9144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3pPr>
            <a:lvl4pPr marL="12192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4pPr>
            <a:lvl5pPr marL="15240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5pPr>
            <a:lvl6pPr marL="18288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6pPr>
            <a:lvl7pPr marL="21336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7pPr>
            <a:lvl8pPr marL="24384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8pPr>
            <a:lvl9pPr marL="27432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9pPr>
          </a:lstStyle>
          <a:p>
            <a:r>
              <a:rPr kumimoji="1" lang="zh-CN" altLang="en-US" sz="1400" kern="0" dirty="0">
                <a:solidFill>
                  <a:schemeClr val="bg2">
                    <a:lumMod val="65000"/>
                  </a:schemeClr>
                </a:solidFill>
              </a:rPr>
              <a:t>达人种草</a:t>
            </a:r>
            <a:endParaRPr kumimoji="1" lang="zh-CN" altLang="en-US" sz="1400" kern="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74" name="文本占位符 1"/>
          <p:cNvSpPr txBox="1"/>
          <p:nvPr/>
        </p:nvSpPr>
        <p:spPr>
          <a:xfrm>
            <a:off x="4434405" y="5552040"/>
            <a:ext cx="1845682" cy="46418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Autofit/>
          </a:bodyPr>
          <a:lstStyle>
            <a:lvl1pPr marL="0" marR="0" indent="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defRPr sz="2400" b="0" i="0" u="none" strike="noStrike" cap="none" spc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美团体" panose="02000500000000000000" pitchFamily="2" charset="-122"/>
                <a:ea typeface="美团体" panose="02000500000000000000" pitchFamily="2" charset="-122"/>
                <a:cs typeface="+mn-cs"/>
                <a:sym typeface="Helvetica Neue" panose="02000503000000020004"/>
              </a:defRPr>
            </a:lvl1pPr>
            <a:lvl2pPr marL="457200" marR="0" indent="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2pPr>
            <a:lvl3pPr marL="9144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3pPr>
            <a:lvl4pPr marL="12192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4pPr>
            <a:lvl5pPr marL="15240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5pPr>
            <a:lvl6pPr marL="18288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6pPr>
            <a:lvl7pPr marL="21336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7pPr>
            <a:lvl8pPr marL="24384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8pPr>
            <a:lvl9pPr marL="27432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9pPr>
          </a:lstStyle>
          <a:p>
            <a:r>
              <a:rPr kumimoji="1" lang="en-US" altLang="zh-CN" sz="1400" kern="0" dirty="0">
                <a:solidFill>
                  <a:schemeClr val="bg2">
                    <a:lumMod val="65000"/>
                  </a:schemeClr>
                </a:solidFill>
              </a:rPr>
              <a:t>TVC&amp;</a:t>
            </a:r>
            <a:r>
              <a:rPr kumimoji="1" lang="zh-CN" altLang="en-US" sz="1400" kern="0" dirty="0">
                <a:solidFill>
                  <a:schemeClr val="bg2">
                    <a:lumMod val="65000"/>
                  </a:schemeClr>
                </a:solidFill>
              </a:rPr>
              <a:t>线下快闪</a:t>
            </a:r>
            <a:endParaRPr kumimoji="1" lang="zh-CN" altLang="en-US" sz="1400" kern="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75" name="文本占位符 1"/>
          <p:cNvSpPr txBox="1"/>
          <p:nvPr/>
        </p:nvSpPr>
        <p:spPr>
          <a:xfrm>
            <a:off x="7112357" y="5508297"/>
            <a:ext cx="1845682" cy="46418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Autofit/>
          </a:bodyPr>
          <a:lstStyle>
            <a:lvl1pPr marL="0" marR="0" indent="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defRPr sz="2400" b="0" i="0" u="none" strike="noStrike" cap="none" spc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美团体" panose="02000500000000000000" pitchFamily="2" charset="-122"/>
                <a:ea typeface="美团体" panose="02000500000000000000" pitchFamily="2" charset="-122"/>
                <a:cs typeface="+mn-cs"/>
                <a:sym typeface="Helvetica Neue" panose="02000503000000020004"/>
              </a:defRPr>
            </a:lvl1pPr>
            <a:lvl2pPr marL="457200" marR="0" indent="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2pPr>
            <a:lvl3pPr marL="9144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3pPr>
            <a:lvl4pPr marL="12192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4pPr>
            <a:lvl5pPr marL="15240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5pPr>
            <a:lvl6pPr marL="18288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6pPr>
            <a:lvl7pPr marL="21336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7pPr>
            <a:lvl8pPr marL="24384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8pPr>
            <a:lvl9pPr marL="27432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9pPr>
          </a:lstStyle>
          <a:p>
            <a:r>
              <a:rPr kumimoji="1" lang="zh-CN" altLang="en-US" sz="1400" kern="0" dirty="0">
                <a:solidFill>
                  <a:schemeClr val="bg2">
                    <a:lumMod val="65000"/>
                  </a:schemeClr>
                </a:solidFill>
              </a:rPr>
              <a:t>联名祈福书签</a:t>
            </a:r>
            <a:endParaRPr kumimoji="1" lang="zh-CN" altLang="en-US" sz="1400" kern="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76" name="文本占位符 1"/>
          <p:cNvSpPr txBox="1"/>
          <p:nvPr/>
        </p:nvSpPr>
        <p:spPr>
          <a:xfrm>
            <a:off x="10064677" y="5508297"/>
            <a:ext cx="1845682" cy="46418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Autofit/>
          </a:bodyPr>
          <a:lstStyle>
            <a:lvl1pPr marL="0" marR="0" indent="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defRPr sz="2400" b="0" i="0" u="none" strike="noStrike" cap="none" spc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美团体" panose="02000500000000000000" pitchFamily="2" charset="-122"/>
                <a:ea typeface="美团体" panose="02000500000000000000" pitchFamily="2" charset="-122"/>
                <a:cs typeface="+mn-cs"/>
                <a:sym typeface="Helvetica Neue" panose="02000503000000020004"/>
              </a:defRPr>
            </a:lvl1pPr>
            <a:lvl2pPr marL="457200" marR="0" indent="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2pPr>
            <a:lvl3pPr marL="9144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3pPr>
            <a:lvl4pPr marL="12192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4pPr>
            <a:lvl5pPr marL="15240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5pPr>
            <a:lvl6pPr marL="18288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6pPr>
            <a:lvl7pPr marL="21336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7pPr>
            <a:lvl8pPr marL="24384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8pPr>
            <a:lvl9pPr marL="2743200" marR="0" indent="-304800" algn="l" defTabSz="1219200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 panose="02000503000000020004"/>
              </a:defRPr>
            </a:lvl9pPr>
          </a:lstStyle>
          <a:p>
            <a:r>
              <a:rPr kumimoji="1" lang="zh-CN" altLang="en-US" sz="1400" kern="0" dirty="0">
                <a:solidFill>
                  <a:schemeClr val="bg2">
                    <a:lumMod val="65000"/>
                  </a:schemeClr>
                </a:solidFill>
              </a:rPr>
              <a:t>联名足金金饼</a:t>
            </a:r>
            <a:endParaRPr kumimoji="1" lang="zh-CN" altLang="en-US" sz="1400" kern="0" dirty="0">
              <a:solidFill>
                <a:schemeClr val="bg2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5915292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55731" y="316443"/>
            <a:ext cx="108419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charset="-122"/>
                <a:ea typeface="微软雅黑" charset="-122"/>
                <a:sym typeface="+mn-ea"/>
              </a:rPr>
              <a:t>案例阐述维度重点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（总计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85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分）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5731" y="720389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传播效果（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20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5731" y="1139660"/>
            <a:ext cx="112045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b="1" u="sng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传播效果：</a:t>
            </a:r>
            <a:r>
              <a:rPr kumimoji="0" lang="en-US" altLang="zh-CN" sz="1400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美团体 Light" panose="02000500000000000000" pitchFamily="2" charset="-122"/>
                <a:ea typeface="美团体 Light" panose="02000500000000000000" pitchFamily="2" charset="-122"/>
                <a:cs typeface="Calibri"/>
                <a:sym typeface="Calibri"/>
              </a:rPr>
              <a:t>social</a:t>
            </a:r>
            <a:r>
              <a:rPr kumimoji="0" lang="zh-CN" altLang="en-US" sz="1400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美团体 Light" panose="02000500000000000000" pitchFamily="2" charset="-122"/>
                <a:ea typeface="美团体 Light" panose="02000500000000000000" pitchFamily="2" charset="-122"/>
                <a:cs typeface="Calibri"/>
                <a:sym typeface="Calibri"/>
              </a:rPr>
              <a:t>种草引发全网大量自来水</a:t>
            </a:r>
            <a:r>
              <a:rPr kumimoji="0" lang="zh-CN" altLang="en-US" sz="140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美团体 Light" panose="02000500000000000000" pitchFamily="2" charset="-122"/>
                <a:ea typeface="美团体 Light" panose="02000500000000000000" pitchFamily="2" charset="-122"/>
              </a:rPr>
              <a:t>发酵。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本次项目全网总曝光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5.6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亿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，其中小红书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#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新年吉时堡你飞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#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话题曝光量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225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万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，产出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18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篇爆款笔记，创超高爆文率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34%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。引发自来水发酵数百篇，掀起“全网求签”风潮，在闲鱼有</a:t>
            </a:r>
            <a:r>
              <a:rPr lang="en-US" altLang="zh-CN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200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多个用户交易链接。多位用户明确表达对品牌好感度提升。</a:t>
            </a:r>
            <a:endParaRPr lang="en-US" altLang="zh-CN" sz="1400" u="sng" kern="0" spc="10" dirty="0">
              <a:latin typeface="美团体" panose="02000500000000000000" pitchFamily="2" charset="-122"/>
              <a:ea typeface="美团体" panose="02000500000000000000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3335495" y="2033415"/>
            <a:ext cx="2646238" cy="3822183"/>
            <a:chOff x="678157" y="2142793"/>
            <a:chExt cx="2646238" cy="3822183"/>
          </a:xfrm>
        </p:grpSpPr>
        <p:sp>
          <p:nvSpPr>
            <p:cNvPr id="37" name="文本框 36"/>
            <p:cNvSpPr txBox="1"/>
            <p:nvPr/>
          </p:nvSpPr>
          <p:spPr>
            <a:xfrm>
              <a:off x="678157" y="2142793"/>
              <a:ext cx="2638916" cy="461665"/>
            </a:xfrm>
            <a:prstGeom prst="rect">
              <a:avLst/>
            </a:prstGeom>
            <a:solidFill>
              <a:srgbClr val="FFD93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美团体 Light" panose="02000500000000000000" pitchFamily="2" charset="-122"/>
                  <a:ea typeface="美团体 Light" panose="02000500000000000000" pitchFamily="2" charset="-122"/>
                </a:rPr>
                <a:t>超百篇自来水传播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美团体 Light" panose="02000500000000000000" pitchFamily="2" charset="-122"/>
                <a:ea typeface="美团体 Light" panose="02000500000000000000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美团体 Light" panose="02000500000000000000" pitchFamily="2" charset="-122"/>
                  <a:ea typeface="美团体 Light" panose="02000500000000000000" pitchFamily="2" charset="-122"/>
                </a:rPr>
                <a:t>包含周边晒图、线下打卡等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美团体 Light" panose="02000500000000000000" pitchFamily="2" charset="-122"/>
                <a:ea typeface="美团体 Light" panose="02000500000000000000" pitchFamily="2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78157" y="2820004"/>
              <a:ext cx="2646238" cy="3144972"/>
              <a:chOff x="1196647" y="2757499"/>
              <a:chExt cx="1571482" cy="1919227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6647" y="2774433"/>
                <a:ext cx="740412" cy="654567"/>
              </a:xfrm>
              <a:prstGeom prst="rect">
                <a:avLst/>
              </a:prstGeom>
            </p:spPr>
          </p:pic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7060" y="2760784"/>
                <a:ext cx="427716" cy="612532"/>
              </a:xfrm>
              <a:prstGeom prst="rect">
                <a:avLst/>
              </a:prstGeom>
            </p:spPr>
          </p:pic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64776" y="2757499"/>
                <a:ext cx="403353" cy="678204"/>
              </a:xfrm>
              <a:prstGeom prst="rect">
                <a:avLst/>
              </a:prstGeom>
            </p:spPr>
          </p:pic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16002" y="3481994"/>
                <a:ext cx="360281" cy="669093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89677" y="3423756"/>
                <a:ext cx="373605" cy="669093"/>
              </a:xfrm>
              <a:prstGeom prst="rect">
                <a:avLst/>
              </a:prstGeom>
            </p:spPr>
          </p:pic>
          <p:pic>
            <p:nvPicPr>
              <p:cNvPr id="45" name="图片 4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9956" y="3435704"/>
                <a:ext cx="411872" cy="593862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90295" y="3423228"/>
                <a:ext cx="365019" cy="450142"/>
              </a:xfrm>
              <a:prstGeom prst="rect">
                <a:avLst/>
              </a:prstGeom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28951" y="4113283"/>
                <a:ext cx="347332" cy="505931"/>
              </a:xfrm>
              <a:prstGeom prst="rect">
                <a:avLst/>
              </a:prstGeom>
            </p:spPr>
          </p:pic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03789" y="3914160"/>
                <a:ext cx="359992" cy="637556"/>
              </a:xfrm>
              <a:prstGeom prst="rect">
                <a:avLst/>
              </a:prstGeom>
            </p:spPr>
          </p:pic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92840" y="4005857"/>
                <a:ext cx="377032" cy="670869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05841" y="4060952"/>
                <a:ext cx="331218" cy="585764"/>
              </a:xfrm>
              <a:prstGeom prst="rect">
                <a:avLst/>
              </a:prstGeom>
            </p:spPr>
          </p:pic>
        </p:grpSp>
      </p:grpSp>
      <p:grpSp>
        <p:nvGrpSpPr>
          <p:cNvPr id="60" name="组合 59"/>
          <p:cNvGrpSpPr/>
          <p:nvPr/>
        </p:nvGrpSpPr>
        <p:grpSpPr>
          <a:xfrm>
            <a:off x="6122188" y="2021943"/>
            <a:ext cx="2785358" cy="3629386"/>
            <a:chOff x="4165683" y="2142793"/>
            <a:chExt cx="2785358" cy="3629386"/>
          </a:xfrm>
        </p:grpSpPr>
        <p:sp>
          <p:nvSpPr>
            <p:cNvPr id="38" name="文本框 37"/>
            <p:cNvSpPr txBox="1"/>
            <p:nvPr/>
          </p:nvSpPr>
          <p:spPr>
            <a:xfrm>
              <a:off x="4165683" y="2142793"/>
              <a:ext cx="2785358" cy="461665"/>
            </a:xfrm>
            <a:prstGeom prst="rect">
              <a:avLst/>
            </a:prstGeom>
            <a:solidFill>
              <a:srgbClr val="FFD93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1600" b="1">
                  <a:latin typeface="美团体 Light" panose="02000500000000000000" pitchFamily="2" charset="-122"/>
                  <a:ea typeface="美团体 Light" panose="02000500000000000000" pitchFamily="2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美团体 Light" panose="02000500000000000000" pitchFamily="2" charset="-122"/>
                  <a:ea typeface="美团体 Light" panose="02000500000000000000" pitchFamily="2" charset="-122"/>
                </a:rPr>
                <a:t>全网一签难求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美团体 Light" panose="02000500000000000000" pitchFamily="2" charset="-122"/>
                <a:ea typeface="美团体 Light" panose="02000500000000000000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美团体 Light" panose="02000500000000000000" pitchFamily="2" charset="-122"/>
                  <a:ea typeface="美团体 Light" panose="02000500000000000000" pitchFamily="2" charset="-122"/>
                </a:rPr>
                <a:t>200+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美团体 Light" panose="02000500000000000000" pitchFamily="2" charset="-122"/>
                  <a:ea typeface="美团体 Light" panose="02000500000000000000" pitchFamily="2" charset="-122"/>
                </a:rPr>
                <a:t>网友在闲鱼转售周边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美团体 Light" panose="02000500000000000000" pitchFamily="2" charset="-122"/>
                <a:ea typeface="美团体 Light" panose="02000500000000000000" pitchFamily="2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168528" y="2820004"/>
              <a:ext cx="2782512" cy="2952175"/>
              <a:chOff x="4168528" y="2024242"/>
              <a:chExt cx="3520679" cy="3735352"/>
            </a:xfrm>
          </p:grpSpPr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68528" y="2024982"/>
                <a:ext cx="1725591" cy="3734612"/>
              </a:xfrm>
              <a:prstGeom prst="rect">
                <a:avLst/>
              </a:prstGeom>
            </p:spPr>
          </p:pic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63616" y="2024242"/>
                <a:ext cx="1725591" cy="3734612"/>
              </a:xfrm>
              <a:prstGeom prst="rect">
                <a:avLst/>
              </a:prstGeom>
            </p:spPr>
          </p:pic>
        </p:grpSp>
      </p:grpSp>
      <p:grpSp>
        <p:nvGrpSpPr>
          <p:cNvPr id="61" name="组合 60"/>
          <p:cNvGrpSpPr/>
          <p:nvPr/>
        </p:nvGrpSpPr>
        <p:grpSpPr>
          <a:xfrm>
            <a:off x="9055873" y="2021943"/>
            <a:ext cx="2736905" cy="2438981"/>
            <a:chOff x="8465574" y="2150770"/>
            <a:chExt cx="2736905" cy="2438981"/>
          </a:xfrm>
        </p:grpSpPr>
        <p:sp>
          <p:nvSpPr>
            <p:cNvPr id="53" name="文本框 52"/>
            <p:cNvSpPr txBox="1"/>
            <p:nvPr/>
          </p:nvSpPr>
          <p:spPr>
            <a:xfrm>
              <a:off x="8490446" y="2150770"/>
              <a:ext cx="2579561" cy="461665"/>
            </a:xfrm>
            <a:prstGeom prst="rect">
              <a:avLst/>
            </a:prstGeom>
            <a:solidFill>
              <a:srgbClr val="FFD93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1600" b="1">
                  <a:latin typeface="美团体 Light" panose="02000500000000000000" pitchFamily="2" charset="-122"/>
                  <a:ea typeface="美团体 Light" panose="02000500000000000000" pitchFamily="2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美团体 Light" panose="02000500000000000000" pitchFamily="2" charset="-122"/>
                  <a:ea typeface="美团体 Light" panose="02000500000000000000" pitchFamily="2" charset="-122"/>
                </a:rPr>
                <a:t>多位用户表示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美团体 Light" panose="02000500000000000000" pitchFamily="2" charset="-122"/>
                <a:ea typeface="美团体 Light" panose="02000500000000000000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美团体 Light" panose="02000500000000000000" pitchFamily="2" charset="-122"/>
                  <a:ea typeface="美团体 Light" panose="02000500000000000000" pitchFamily="2" charset="-122"/>
                </a:rPr>
                <a:t>对品牌好感度明确提升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美团体 Light" panose="02000500000000000000" pitchFamily="2" charset="-122"/>
                <a:ea typeface="美团体 Light" panose="02000500000000000000" pitchFamily="2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8465574" y="2887365"/>
              <a:ext cx="2736905" cy="1702386"/>
              <a:chOff x="8657857" y="2120417"/>
              <a:chExt cx="2736905" cy="1702386"/>
            </a:xfrm>
          </p:grpSpPr>
          <p:pic>
            <p:nvPicPr>
              <p:cNvPr id="54" name="图片 53"/>
              <p:cNvPicPr>
                <a:picLocks noChangeAspect="1"/>
              </p:cNvPicPr>
              <p:nvPr/>
            </p:nvPicPr>
            <p:blipFill rotWithShape="1">
              <a:blip r:embed="rId17"/>
              <a:srcRect t="20390"/>
              <a:stretch>
                <a:fillRect/>
              </a:stretch>
            </p:blipFill>
            <p:spPr>
              <a:xfrm>
                <a:off x="8657857" y="2121014"/>
                <a:ext cx="1381141" cy="795849"/>
              </a:xfrm>
              <a:prstGeom prst="rect">
                <a:avLst/>
              </a:prstGeom>
            </p:spPr>
          </p:pic>
          <p:pic>
            <p:nvPicPr>
              <p:cNvPr id="55" name="图片 54"/>
              <p:cNvPicPr>
                <a:picLocks noChangeAspect="1"/>
              </p:cNvPicPr>
              <p:nvPr/>
            </p:nvPicPr>
            <p:blipFill rotWithShape="1">
              <a:blip r:embed="rId18"/>
              <a:srcRect t="24483"/>
              <a:stretch>
                <a:fillRect/>
              </a:stretch>
            </p:blipFill>
            <p:spPr>
              <a:xfrm>
                <a:off x="8678999" y="3071743"/>
                <a:ext cx="1411730" cy="751060"/>
              </a:xfrm>
              <a:prstGeom prst="rect">
                <a:avLst/>
              </a:prstGeom>
            </p:spPr>
          </p:pic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30605" y="2120417"/>
                <a:ext cx="1364157" cy="694888"/>
              </a:xfrm>
              <a:prstGeom prst="rect">
                <a:avLst/>
              </a:prstGeom>
            </p:spPr>
          </p:pic>
          <p:pic>
            <p:nvPicPr>
              <p:cNvPr id="57" name="图片 5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029058" y="3004392"/>
                <a:ext cx="1334898" cy="769759"/>
              </a:xfrm>
              <a:prstGeom prst="rect">
                <a:avLst/>
              </a:prstGeom>
            </p:spPr>
          </p:pic>
        </p:grpSp>
      </p:grp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21"/>
          <a:srcRect l="50417"/>
          <a:stretch>
            <a:fillRect/>
          </a:stretch>
        </p:blipFill>
        <p:spPr>
          <a:xfrm>
            <a:off x="861427" y="4764373"/>
            <a:ext cx="2317102" cy="1055673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22"/>
          <a:srcRect r="49085"/>
          <a:stretch>
            <a:fillRect/>
          </a:stretch>
        </p:blipFill>
        <p:spPr>
          <a:xfrm>
            <a:off x="849410" y="2554859"/>
            <a:ext cx="2334569" cy="1105842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838808" y="2020639"/>
            <a:ext cx="2345171" cy="461665"/>
          </a:xfrm>
          <a:prstGeom prst="rect">
            <a:avLst/>
          </a:prstGeom>
          <a:solidFill>
            <a:srgbClr val="FFD932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kern="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优质爆款笔记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美团体 Light" panose="02000500000000000000" pitchFamily="2" charset="-122"/>
              <a:ea typeface="美团体 Light" panose="02000500000000000000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辐射美食、颜值、手工多个圈层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美团体 Light" panose="02000500000000000000" pitchFamily="2" charset="-122"/>
              <a:ea typeface="美团体 Light" panose="02000500000000000000" pitchFamily="2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22"/>
          <a:srcRect l="50147"/>
          <a:stretch>
            <a:fillRect/>
          </a:stretch>
        </p:blipFill>
        <p:spPr>
          <a:xfrm>
            <a:off x="849410" y="3658482"/>
            <a:ext cx="2317102" cy="11209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684603" y="4690746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8150" y="677861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触达数及转化率（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20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2849" y="1140063"/>
            <a:ext cx="112045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b="1" u="sng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转化效果：</a:t>
            </a:r>
            <a:endParaRPr lang="en-US" altLang="zh-CN" sz="1400" b="1" u="sng" kern="0" spc="10" dirty="0">
              <a:latin typeface="美团体" panose="02000500000000000000" pitchFamily="2" charset="-122"/>
              <a:ea typeface="美团体" panose="02000500000000000000" pitchFamily="2" charset="-122"/>
            </a:endParaRPr>
          </a:p>
          <a:p>
            <a:pPr marL="285750" indent="-285750" algn="just">
              <a:buFont typeface="Arial" panose="020B0704020202090204" pitchFamily="34" charset="0"/>
              <a:buChar char="•"/>
            </a:pP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站外传播效果显著，促搜索和新客增长：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活动期，塔斯汀在美团外卖平台的品牌词搜索量同比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增幅超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15%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，品牌新客同比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增幅超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20%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。</a:t>
            </a:r>
            <a:endParaRPr lang="en-US" altLang="zh-CN" sz="1400" kern="0" spc="10" dirty="0">
              <a:latin typeface="美团体 Light" panose="02000500000000000000" pitchFamily="2" charset="-122"/>
              <a:ea typeface="美团体 Light" panose="02000500000000000000" pitchFamily="2" charset="-122"/>
            </a:endParaRPr>
          </a:p>
          <a:p>
            <a:pPr marL="285750" indent="-285750" algn="just">
              <a:buFont typeface="Arial" panose="020B0704020202090204" pitchFamily="34" charset="0"/>
              <a:buChar char="•"/>
            </a:pP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站内整合资源和玩法，提升曝光和转化：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以免单、抽奖等多种营销玩法组合拳承接流量转化。在曝光大幅增长的情况下，访问转化率和下单转化率仍有显著提升。</a:t>
            </a:r>
            <a:endParaRPr lang="en-US" altLang="zh-CN" sz="1400" kern="0" spc="10" dirty="0">
              <a:latin typeface="美团体 Light" panose="02000500000000000000" pitchFamily="2" charset="-122"/>
              <a:ea typeface="美团体 Light" panose="02000500000000000000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2644967" y="2230501"/>
            <a:ext cx="2427055" cy="3636436"/>
            <a:chOff x="2904850" y="2277490"/>
            <a:chExt cx="2427055" cy="3636436"/>
          </a:xfrm>
        </p:grpSpPr>
        <p:pic>
          <p:nvPicPr>
            <p:cNvPr id="13" name="picture 1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3177753" y="2277490"/>
              <a:ext cx="1928538" cy="363643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5"/>
              </p:custDataLst>
            </p:nvPr>
          </p:nvSpPr>
          <p:spPr>
            <a:xfrm>
              <a:off x="2904850" y="4938008"/>
              <a:ext cx="24270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蟹味堡</a:t>
              </a:r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4</a:t>
              </a: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件套</a:t>
              </a:r>
              <a:endPara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endParaRPr>
            </a:p>
            <a:p>
              <a:pPr algn="ctr"/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IP</a:t>
              </a: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专属套餐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endParaRPr>
            </a:p>
          </p:txBody>
        </p:sp>
        <p:sp>
          <p:nvSpPr>
            <p:cNvPr id="15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3056603" y="4276116"/>
              <a:ext cx="2167024" cy="37871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tIns="45719" rIns="45719" bIns="45719">
              <a:noAutofit/>
            </a:bodyPr>
            <a:lstStyle>
              <a:lvl1pPr algn="l" defTabSz="2438400">
                <a:lnSpc>
                  <a:spcPct val="80000"/>
                </a:lnSpc>
                <a:defRPr sz="8000" b="1" spc="-159">
                  <a:solidFill>
                    <a:srgbClr val="CC2B25"/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  <a:sym typeface="美团体" panose="02000500000000000000" pitchFamily="2" charset="-122"/>
                </a:defRPr>
              </a:lvl1pPr>
            </a:lstStyle>
            <a:p>
              <a:pPr algn="ctr"/>
              <a:r>
                <a:rPr lang="zh-CN" altLang="en-US" sz="2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60007" dir="5400000" sy="-100000" algn="bl" rotWithShape="0"/>
                  </a:effectLst>
                </a:rPr>
                <a:t>限定套餐</a:t>
              </a:r>
              <a:endParaRPr lang="zh-CN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757" y="2590606"/>
              <a:ext cx="2186673" cy="1436957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6661714" y="2230501"/>
            <a:ext cx="2948305" cy="3636436"/>
            <a:chOff x="7181478" y="2277490"/>
            <a:chExt cx="2948305" cy="3636436"/>
          </a:xfrm>
        </p:grpSpPr>
        <p:pic>
          <p:nvPicPr>
            <p:cNvPr id="10" name="picture 12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7732731" y="2277490"/>
              <a:ext cx="1920974" cy="3636436"/>
            </a:xfrm>
            <a:prstGeom prst="rect">
              <a:avLst/>
            </a:prstGeom>
          </p:spPr>
        </p:pic>
        <p:sp>
          <p:nvSpPr>
            <p:cNvPr id="17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7555176" y="4286967"/>
              <a:ext cx="2200910" cy="39941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tIns="45719" rIns="45719" bIns="45719">
              <a:noAutofit/>
            </a:bodyPr>
            <a:lstStyle>
              <a:lvl1pPr algn="l" defTabSz="2438400">
                <a:lnSpc>
                  <a:spcPct val="80000"/>
                </a:lnSpc>
                <a:defRPr sz="8000" b="1" spc="-159">
                  <a:solidFill>
                    <a:srgbClr val="CC2B25"/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  <a:sym typeface="美团体" panose="02000500000000000000" pitchFamily="2" charset="-122"/>
                </a:defRPr>
              </a:lvl1pPr>
            </a:lstStyle>
            <a:p>
              <a:pPr algn="ctr"/>
              <a:r>
                <a:rPr lang="zh-CN" altLang="en-US" sz="2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60007" dir="5400000" sy="-100000" algn="bl" rotWithShape="0"/>
                  </a:effectLst>
                </a:rPr>
                <a:t>限时福利</a:t>
              </a:r>
              <a:endParaRPr lang="zh-CN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7181478" y="4970119"/>
              <a:ext cx="2948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抽签抽奖</a:t>
              </a:r>
              <a:endPara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天天免单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endParaRPr>
            </a:p>
          </p:txBody>
        </p:sp>
        <p:pic>
          <p:nvPicPr>
            <p:cNvPr id="28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467" y="2440479"/>
              <a:ext cx="1102336" cy="165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组合 43"/>
          <p:cNvGrpSpPr/>
          <p:nvPr/>
        </p:nvGrpSpPr>
        <p:grpSpPr>
          <a:xfrm>
            <a:off x="4851886" y="2212402"/>
            <a:ext cx="2427055" cy="3654535"/>
            <a:chOff x="5208022" y="2259391"/>
            <a:chExt cx="2427055" cy="3654535"/>
          </a:xfrm>
        </p:grpSpPr>
        <p:pic>
          <p:nvPicPr>
            <p:cNvPr id="11" name="picture 12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5416324" y="2259391"/>
              <a:ext cx="1928538" cy="3654535"/>
            </a:xfrm>
            <a:prstGeom prst="rect">
              <a:avLst/>
            </a:prstGeom>
          </p:spPr>
        </p:pic>
        <p:sp>
          <p:nvSpPr>
            <p:cNvPr id="16" name="文本框 5"/>
            <p:cNvSpPr txBox="1"/>
            <p:nvPr>
              <p:custDataLst>
                <p:tags r:id="rId14"/>
              </p:custDataLst>
            </p:nvPr>
          </p:nvSpPr>
          <p:spPr>
            <a:xfrm>
              <a:off x="5284185" y="4262798"/>
              <a:ext cx="2200910" cy="39941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tIns="45719" rIns="45719" bIns="45719">
              <a:noAutofit/>
            </a:bodyPr>
            <a:lstStyle>
              <a:lvl1pPr algn="l" defTabSz="2438400">
                <a:lnSpc>
                  <a:spcPct val="80000"/>
                </a:lnSpc>
                <a:defRPr sz="8000" b="1" spc="-159">
                  <a:solidFill>
                    <a:srgbClr val="CC2B25"/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  <a:sym typeface="美团体" panose="02000500000000000000" pitchFamily="2" charset="-122"/>
                </a:defRPr>
              </a:lvl1pPr>
            </a:lstStyle>
            <a:p>
              <a:pPr algn="ctr"/>
              <a:r>
                <a:rPr lang="zh-CN" altLang="en-US" sz="2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60007" dir="5400000" sy="-100000" algn="bl" rotWithShape="0"/>
                  </a:effectLst>
                </a:rPr>
                <a:t>定制周边</a:t>
              </a:r>
              <a:endParaRPr lang="zh-CN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480926" y="2642998"/>
              <a:ext cx="1759712" cy="1260768"/>
              <a:chOff x="10993760" y="7022084"/>
              <a:chExt cx="2309055" cy="1654353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029624" y="7857845"/>
                <a:ext cx="386613" cy="727357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028677" y="7022084"/>
                <a:ext cx="386613" cy="723548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465471" y="7023954"/>
                <a:ext cx="386613" cy="725443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906526" y="7035186"/>
                <a:ext cx="386613" cy="722328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467909" y="7857845"/>
                <a:ext cx="386612" cy="727484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913296" y="7865749"/>
                <a:ext cx="389519" cy="723548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993760" y="7125345"/>
                <a:ext cx="1005786" cy="1551092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>
              <p:custDataLst>
                <p:tags r:id="rId22"/>
              </p:custDataLst>
            </p:nvPr>
          </p:nvSpPr>
          <p:spPr>
            <a:xfrm>
              <a:off x="5208022" y="4953833"/>
              <a:ext cx="24270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敦煌联名书签</a:t>
              </a:r>
              <a:endPara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盲盒</a:t>
              </a:r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+</a:t>
              </a: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礼盒</a:t>
              </a:r>
              <a:endPara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25852" y="2236361"/>
            <a:ext cx="2427055" cy="3654535"/>
            <a:chOff x="641354" y="2283350"/>
            <a:chExt cx="2427055" cy="3654535"/>
          </a:xfrm>
        </p:grpSpPr>
        <p:pic>
          <p:nvPicPr>
            <p:cNvPr id="12" name="picture 128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916503" y="2283350"/>
              <a:ext cx="1886615" cy="3654535"/>
            </a:xfrm>
            <a:prstGeom prst="rect">
              <a:avLst/>
            </a:prstGeom>
          </p:spPr>
        </p:pic>
        <p:sp>
          <p:nvSpPr>
            <p:cNvPr id="32" name="文本框 5"/>
            <p:cNvSpPr txBox="1"/>
            <p:nvPr>
              <p:custDataLst>
                <p:tags r:id="rId24"/>
              </p:custDataLst>
            </p:nvPr>
          </p:nvSpPr>
          <p:spPr>
            <a:xfrm>
              <a:off x="762171" y="4265035"/>
              <a:ext cx="2167024" cy="37871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tIns="45719" rIns="45719" bIns="45719">
              <a:noAutofit/>
            </a:bodyPr>
            <a:lstStyle>
              <a:lvl1pPr algn="l" defTabSz="2438400">
                <a:lnSpc>
                  <a:spcPct val="80000"/>
                </a:lnSpc>
                <a:defRPr sz="8000" b="1" spc="-159">
                  <a:solidFill>
                    <a:srgbClr val="CC2B25"/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  <a:sym typeface="美团体" panose="02000500000000000000" pitchFamily="2" charset="-122"/>
                </a:defRPr>
              </a:lvl1pPr>
            </a:lstStyle>
            <a:p>
              <a:pPr algn="ctr"/>
              <a:r>
                <a:rPr lang="zh-CN" altLang="en-US" sz="2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60007" dir="5400000" sy="-100000" algn="bl" rotWithShape="0"/>
                  </a:effectLst>
                </a:rPr>
                <a:t>流量倾斜</a:t>
              </a:r>
              <a:endParaRPr lang="zh-CN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25"/>
              </p:custDataLst>
            </p:nvPr>
          </p:nvSpPr>
          <p:spPr>
            <a:xfrm>
              <a:off x="641354" y="4937797"/>
              <a:ext cx="24270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超级发布</a:t>
              </a:r>
              <a:endPara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rPr>
                <a:t>资源扶持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26"/>
            <a:srcRect t="24584" b="28888"/>
            <a:stretch>
              <a:fillRect/>
            </a:stretch>
          </p:blipFill>
          <p:spPr>
            <a:xfrm>
              <a:off x="1057240" y="2494000"/>
              <a:ext cx="1604265" cy="1668612"/>
            </a:xfrm>
            <a:prstGeom prst="roundRect">
              <a:avLst/>
            </a:prstGeom>
          </p:spPr>
        </p:pic>
      </p:grpSp>
      <p:sp>
        <p:nvSpPr>
          <p:cNvPr id="38" name="AutoShape 4"/>
          <p:cNvSpPr>
            <a:spLocks noChangeAspect="1" noChangeArrowheads="1"/>
          </p:cNvSpPr>
          <p:nvPr/>
        </p:nvSpPr>
        <p:spPr bwMode="auto">
          <a:xfrm>
            <a:off x="5866598" y="32296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9150883" y="2214511"/>
            <a:ext cx="2427055" cy="3654535"/>
            <a:chOff x="9227885" y="2261500"/>
            <a:chExt cx="2427055" cy="3654535"/>
          </a:xfrm>
        </p:grpSpPr>
        <p:grpSp>
          <p:nvGrpSpPr>
            <p:cNvPr id="47" name="组合 46"/>
            <p:cNvGrpSpPr/>
            <p:nvPr/>
          </p:nvGrpSpPr>
          <p:grpSpPr>
            <a:xfrm>
              <a:off x="9227885" y="2261500"/>
              <a:ext cx="2427055" cy="3654535"/>
              <a:chOff x="5208022" y="2267772"/>
              <a:chExt cx="2427055" cy="3654535"/>
            </a:xfrm>
          </p:grpSpPr>
          <p:pic>
            <p:nvPicPr>
              <p:cNvPr id="48" name="picture 128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5450168" y="2267772"/>
                <a:ext cx="1928538" cy="3654535"/>
              </a:xfrm>
              <a:prstGeom prst="rect">
                <a:avLst/>
              </a:prstGeom>
            </p:spPr>
          </p:pic>
          <p:sp>
            <p:nvSpPr>
              <p:cNvPr id="49" name="文本框 5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5284185" y="4262798"/>
                <a:ext cx="2200910" cy="39941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45719" tIns="45719" rIns="45719" bIns="45719">
                <a:noAutofit/>
              </a:bodyPr>
              <a:lstStyle>
                <a:lvl1pPr algn="l" defTabSz="2438400">
                  <a:lnSpc>
                    <a:spcPct val="80000"/>
                  </a:lnSpc>
                  <a:defRPr sz="8000" b="1" spc="-159">
                    <a:solidFill>
                      <a:srgbClr val="CC2B25"/>
                    </a:solidFill>
                    <a:latin typeface="美团体" panose="02000500000000000000" pitchFamily="2" charset="-122"/>
                    <a:ea typeface="美团体" panose="02000500000000000000" pitchFamily="2" charset="-122"/>
                    <a:cs typeface="美团体" panose="02000500000000000000" pitchFamily="2" charset="-122"/>
                    <a:sym typeface="美团体" panose="02000500000000000000" pitchFamily="2" charset="-122"/>
                  </a:defRPr>
                </a:lvl1pPr>
              </a:lstStyle>
              <a:p>
                <a:pPr algn="ctr"/>
                <a:r>
                  <a:rPr lang="zh-CN" altLang="en-US" sz="280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6350" stA="50000" endA="300" endPos="50000" dist="60007" dir="5400000" sy="-100000" algn="bl" rotWithShape="0"/>
                    </a:effectLst>
                  </a:rPr>
                  <a:t>主题直播</a:t>
                </a:r>
                <a:endParaRPr lang="zh-CN" altLang="en-US" sz="2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60007" dir="5400000" sy="-100000" algn="bl" rotWithShape="0"/>
                  </a:effectLst>
                </a:endParaRPr>
              </a:p>
            </p:txBody>
          </p:sp>
          <p:sp>
            <p:nvSpPr>
              <p:cNvPr id="51" name="文本框 50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5208022" y="4953833"/>
                <a:ext cx="24270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美团体" panose="02000500000000000000" pitchFamily="2" charset="-122"/>
                    <a:ea typeface="美团体" panose="02000500000000000000" pitchFamily="2" charset="-122"/>
                    <a:cs typeface="美团体" panose="02000500000000000000" pitchFamily="2" charset="-122"/>
                  </a:rPr>
                  <a:t>敦煌氛围</a:t>
                </a:r>
                <a:endPara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endParaRPr>
              </a:p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美团体" panose="02000500000000000000" pitchFamily="2" charset="-122"/>
                    <a:ea typeface="美团体" panose="02000500000000000000" pitchFamily="2" charset="-122"/>
                    <a:cs typeface="美团体" panose="02000500000000000000" pitchFamily="2" charset="-122"/>
                  </a:rPr>
                  <a:t>飞天主播</a:t>
                </a:r>
                <a:endPara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美团体" panose="02000500000000000000" pitchFamily="2" charset="-122"/>
                  <a:ea typeface="美团体" panose="02000500000000000000" pitchFamily="2" charset="-122"/>
                  <a:cs typeface="美团体" panose="02000500000000000000" pitchFamily="2" charset="-122"/>
                </a:endParaRPr>
              </a:p>
            </p:txBody>
          </p:sp>
        </p:grpSp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30"/>
            <a:srcRect t="8237" b="10651"/>
            <a:stretch>
              <a:fillRect/>
            </a:stretch>
          </p:blipFill>
          <p:spPr>
            <a:xfrm>
              <a:off x="9957674" y="2494000"/>
              <a:ext cx="937274" cy="1648149"/>
            </a:xfrm>
            <a:prstGeom prst="round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3815" y="672235"/>
            <a:ext cx="5783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营收增长（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30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分）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+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餐品正向营销数据（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15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charset="0"/>
              <a:ea typeface="微软雅黑" charset="0"/>
              <a:sym typeface="+mn-ea"/>
            </a:endParaRPr>
          </a:p>
          <a:p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3815" y="1172476"/>
            <a:ext cx="112045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b="1" u="sng" kern="0" spc="10" dirty="0">
                <a:latin typeface="美团体" panose="02000500000000000000" pitchFamily="2" charset="-122"/>
                <a:ea typeface="美团体" panose="02000500000000000000" pitchFamily="2" charset="-122"/>
              </a:rPr>
              <a:t>营收效果：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实付交易额破历史峰值。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活动期，塔斯汀在美团外卖平台实付交易额同比增长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近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20%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，元旦创</a:t>
            </a:r>
            <a:r>
              <a:rPr lang="zh-CN" altLang="en-US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历史交易峰值</a:t>
            </a:r>
            <a:r>
              <a:rPr lang="en-US" altLang="zh-CN" sz="1400" kern="0" spc="1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</a:rPr>
              <a:t>TOP1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。</a:t>
            </a:r>
            <a:endParaRPr lang="en-US" altLang="zh-CN" sz="1400" dirty="0">
              <a:latin typeface="美团体 Light" panose="02000500000000000000" pitchFamily="2" charset="-122"/>
              <a:ea typeface="美团体 Light" panose="02000500000000000000" pitchFamily="2" charset="-122"/>
              <a:sym typeface="Helvetica Neue" panose="02000503000000020004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kumimoji="0" lang="en-US" altLang="zh-CN" sz="1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美团体 Light" panose="02000500000000000000" pitchFamily="2" charset="-122"/>
              <a:ea typeface="美团体 Light" panose="02000500000000000000" pitchFamily="2" charset="-122"/>
              <a:sym typeface="Helvetica Neue" panose="02000503000000020004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b="1" u="sng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餐品效果：</a:t>
            </a:r>
            <a:r>
              <a:rPr lang="zh-CN" altLang="en-US" sz="140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周边带动套餐热销</a:t>
            </a:r>
            <a:r>
              <a:rPr lang="en-US" altLang="zh-CN" sz="140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TOP1</a:t>
            </a:r>
            <a:r>
              <a:rPr lang="zh-CN" altLang="en-US" sz="1400" dirty="0">
                <a:solidFill>
                  <a:srgbClr val="FF0000"/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。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主推联名周边套餐产品为活动首日热销品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TOP1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，在活动次日全国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大部分地区即售罄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，销售额占比远高于其他同类活动餐品，成功验证了此次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IP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美团体 Light" panose="02000500000000000000" pitchFamily="2" charset="-122"/>
                <a:ea typeface="美团体 Light" panose="02000500000000000000" pitchFamily="2" charset="-122"/>
                <a:sym typeface="Helvetica Neue" panose="02000503000000020004"/>
              </a:rPr>
              <a:t>周边的带货能力，</a:t>
            </a:r>
            <a:r>
              <a:rPr lang="zh-CN" altLang="en-US" sz="1400" kern="0" spc="10" dirty="0">
                <a:latin typeface="美团体 Light" panose="02000500000000000000" pitchFamily="2" charset="-122"/>
                <a:ea typeface="美团体 Light" panose="02000500000000000000" pitchFamily="2" charset="-122"/>
              </a:rPr>
              <a:t>为品牌创造溢价增长空间。</a:t>
            </a:r>
            <a:endParaRPr lang="zh-CN" altLang="en-US" sz="1400" kern="0" spc="10" dirty="0">
              <a:latin typeface="美团体 Light" panose="02000500000000000000" pitchFamily="2" charset="-122"/>
              <a:ea typeface="美团体 Light" panose="02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1799" y="5342529"/>
            <a:ext cx="580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rPr>
              <a:t>【</a:t>
            </a:r>
            <a:r>
              <a:rPr lang="zh-CN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rPr>
              <a:t>吉时吃堡送周边】避风塘蟹味堡</a:t>
            </a:r>
            <a:r>
              <a:rPr lang="en-US" altLang="zh-CN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rPr>
              <a:t>4</a:t>
            </a:r>
            <a:r>
              <a:rPr lang="zh-CN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rPr>
              <a:t>件套</a:t>
            </a:r>
            <a:endParaRPr lang="zh-CN" altLang="en-U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美团体" panose="02000500000000000000" pitchFamily="2" charset="-122"/>
              <a:ea typeface="美团体" panose="02000500000000000000" pitchFamily="2" charset="-122"/>
              <a:cs typeface="美团体" panose="02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5" t="-607" r="12069" b="23095"/>
          <a:stretch>
            <a:fillRect/>
          </a:stretch>
        </p:blipFill>
        <p:spPr>
          <a:xfrm>
            <a:off x="6314620" y="2586741"/>
            <a:ext cx="3264886" cy="2586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r="15759" b="19719"/>
          <a:stretch>
            <a:fillRect/>
          </a:stretch>
        </p:blipFill>
        <p:spPr>
          <a:xfrm>
            <a:off x="2317960" y="2582085"/>
            <a:ext cx="3100269" cy="258665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045275" y="5356496"/>
            <a:ext cx="580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rPr>
              <a:t>【</a:t>
            </a:r>
            <a:r>
              <a:rPr lang="zh-CN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rPr>
              <a:t>吉时吃堡送周边】避风塘蟹味堡</a:t>
            </a:r>
            <a:r>
              <a:rPr lang="en-US" altLang="zh-CN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rPr>
              <a:t>5</a:t>
            </a:r>
            <a:r>
              <a:rPr lang="zh-CN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美团体" panose="02000500000000000000" pitchFamily="2" charset="-122"/>
                <a:ea typeface="美团体" panose="02000500000000000000" pitchFamily="2" charset="-122"/>
                <a:cs typeface="美团体" panose="02000500000000000000" pitchFamily="2" charset="-122"/>
              </a:rPr>
              <a:t>件套</a:t>
            </a:r>
            <a:endParaRPr lang="zh-CN" altLang="en-U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美团体" panose="02000500000000000000" pitchFamily="2" charset="-122"/>
              <a:ea typeface="美团体" panose="02000500000000000000" pitchFamily="2" charset="-122"/>
              <a:cs typeface="美团体" panose="02000500000000000000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35*377"/>
  <p:tag name="TABLE_ENDDRAG_RECT" val="166*82*735*377"/>
</p:tagLst>
</file>

<file path=ppt/tags/tag10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11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12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13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14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15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16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17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4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5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6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7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8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ags/tag9.xml><?xml version="1.0" encoding="utf-8"?>
<p:tagLst xmlns:p="http://schemas.openxmlformats.org/presentationml/2006/main">
  <p:tag name="KSO_WM_DIAGRAM_VIRTUALLY_FRAME" val="{&quot;height&quot;:457.8999212598425,&quot;left&quot;:-58.125039370078774,&quot;top&quot;:20.549921259842517,&quot;width&quot;:1005.6250393700788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2239</Words>
  <Application>WPS 演示</Application>
  <PresentationFormat>宽屏</PresentationFormat>
  <Paragraphs>160</Paragraphs>
  <Slides>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6" baseType="lpstr">
      <vt:lpstr>Arial</vt:lpstr>
      <vt:lpstr>宋体</vt:lpstr>
      <vt:lpstr>Wingdings</vt:lpstr>
      <vt:lpstr>美团体</vt:lpstr>
      <vt:lpstr>微软雅黑</vt:lpstr>
      <vt:lpstr>汉仪旗黑</vt:lpstr>
      <vt:lpstr>美团体 Light</vt:lpstr>
      <vt:lpstr>Helvetica Neue</vt:lpstr>
      <vt:lpstr>楷体</vt:lpstr>
      <vt:lpstr>Calibri</vt:lpstr>
      <vt:lpstr>Helvetica Neue Medium</vt:lpstr>
      <vt:lpstr>微软雅黑</vt:lpstr>
      <vt:lpstr>宋体</vt:lpstr>
      <vt:lpstr>Arial Unicode MS</vt:lpstr>
      <vt:lpstr>Helvetica Neue</vt:lpstr>
      <vt:lpstr>汉仪书宋二KW</vt:lpstr>
      <vt:lpstr>汉仪楷体KW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panyun04</dc:creator>
  <cp:lastModifiedBy>yula Liu</cp:lastModifiedBy>
  <cp:revision>78</cp:revision>
  <dcterms:created xsi:type="dcterms:W3CDTF">2025-02-24T09:32:08Z</dcterms:created>
  <dcterms:modified xsi:type="dcterms:W3CDTF">2025-02-24T09:32:08Z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2052-6.6.1.8808</vt:lpwstr>
  </property>
  <property fmtid="{D5CDD505-2E9C-101B-9397-08002B2CF9AE}" pid="3" name="ICV">
    <vt:lpwstr>CC20944BC99C0F54973CBC67B75D71B5_43</vt:lpwstr>
  </property>
</Properties>
</file>