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59" r:id="rId6"/>
    <p:sldId id="260" r:id="rId7"/>
    <p:sldId id="261" r:id="rId8"/>
    <p:sldId id="262" r:id="rId9"/>
    <p:sldId id="272" r:id="rId10"/>
    <p:sldId id="273" r:id="rId11"/>
    <p:sldId id="268" r:id="rId12"/>
    <p:sldId id="269" r:id="rId13"/>
    <p:sldId id="274" r:id="rId14"/>
    <p:sldId id="275" r:id="rId15"/>
    <p:sldId id="263" r:id="rId16"/>
  </p:sldIdLst>
  <p:sldSz cx="12192000" cy="6858000"/>
  <p:notesSz cx="7103745" cy="10234295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0.png"/><Relationship Id="rId14" Type="http://schemas.openxmlformats.org/officeDocument/2006/relationships/image" Target="../media/image29.png"/><Relationship Id="rId13" Type="http://schemas.openxmlformats.org/officeDocument/2006/relationships/image" Target="../media/image28.jpe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7.jpeg"/><Relationship Id="rId7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tags" Target="../tags/tag6.xml"/><Relationship Id="rId4" Type="http://schemas.openxmlformats.org/officeDocument/2006/relationships/image" Target="../media/image15.jpeg"/><Relationship Id="rId3" Type="http://schemas.openxmlformats.org/officeDocument/2006/relationships/tags" Target="../tags/tag5.xml"/><Relationship Id="rId2" Type="http://schemas.openxmlformats.org/officeDocument/2006/relationships/image" Target="../media/image14.jpe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实效营销赛道 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33605" cy="6938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86930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42545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其他正向营销数据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56"/>
          <p:cNvSpPr/>
          <p:nvPr/>
        </p:nvSpPr>
        <p:spPr>
          <a:xfrm>
            <a:off x="621030" y="1158240"/>
            <a:ext cx="609663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潍坊风筝节：媒体报道</a:t>
            </a:r>
            <a:r>
              <a:rPr lang="en-US" alt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微博平台</a:t>
            </a:r>
            <a:r>
              <a:rPr sz="2000" b="1" kern="0" spc="8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【热搜33位】</a:t>
            </a:r>
            <a:endParaRPr lang="zh-CN" altLang="en-US" sz="2000" b="1" kern="0" spc="8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70955" y="1657985"/>
            <a:ext cx="2233295" cy="401066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62680" y="1662430"/>
            <a:ext cx="2208530" cy="4039235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937123" y="2311501"/>
            <a:ext cx="2225675" cy="2860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65"/>
              </a:lnSpc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小红书</a:t>
            </a:r>
            <a:r>
              <a:rPr sz="1500" b="1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条博文出圈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73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其中照片点赞</a:t>
            </a: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6000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sz="23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视频点赞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3000+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1100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小风筝点赞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1766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algn="l" rtl="0" eaLnBrk="0">
              <a:lnSpc>
                <a:spcPts val="5340"/>
              </a:lnSpc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曝光量</a:t>
            </a:r>
            <a:r>
              <a:rPr sz="27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27万+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46515" y="2610485"/>
            <a:ext cx="2130425" cy="157353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945880" y="4184650"/>
            <a:ext cx="2199640" cy="160528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946515" y="1245235"/>
            <a:ext cx="217932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86930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42545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其他正向营销数据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56"/>
          <p:cNvSpPr/>
          <p:nvPr/>
        </p:nvSpPr>
        <p:spPr>
          <a:xfrm>
            <a:off x="620395" y="964565"/>
            <a:ext cx="609663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潍坊风筝节：媒体报道</a:t>
            </a:r>
            <a:r>
              <a:rPr lang="en-US" alt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r>
              <a:rPr lang="zh-CN" altLang="en-US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endParaRPr lang="zh-CN" altLang="en-US" sz="2000" b="1" kern="0" spc="7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51775" y="5567045"/>
            <a:ext cx="2954020" cy="757555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47965" y="2686685"/>
            <a:ext cx="2935605" cy="753110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329055" y="3649980"/>
            <a:ext cx="2916555" cy="753110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851775" y="3704590"/>
            <a:ext cx="2939415" cy="743585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568825" y="5567045"/>
            <a:ext cx="2900680" cy="753110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552315" y="4582795"/>
            <a:ext cx="2931795" cy="740410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13815" y="2686685"/>
            <a:ext cx="2931160" cy="740410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329055" y="5567045"/>
            <a:ext cx="2931795" cy="727075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530090" y="2686685"/>
            <a:ext cx="2939415" cy="705485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329055" y="4625340"/>
            <a:ext cx="2884170" cy="717550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561205" y="3680460"/>
            <a:ext cx="2916555" cy="705485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851775" y="4645025"/>
            <a:ext cx="2889885" cy="690245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4706620" y="3649980"/>
            <a:ext cx="1430020" cy="342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80"/>
              </a:lnSpc>
            </a:pPr>
            <a:r>
              <a:rPr sz="1600" kern="0" spc="-150" dirty="0">
                <a:solidFill>
                  <a:srgbClr val="A0CB6F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⃞soc</a:t>
            </a:r>
            <a:r>
              <a:rPr sz="1600" kern="0" spc="-140" dirty="0">
                <a:solidFill>
                  <a:srgbClr val="A0CB6F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ial</a:t>
            </a:r>
            <a:r>
              <a:rPr sz="1600" kern="0" spc="-250" dirty="0">
                <a:solidFill>
                  <a:srgbClr val="A0CB6F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sz="1600" kern="0" spc="-140" dirty="0">
                <a:solidFill>
                  <a:srgbClr val="A0CB6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Marketi</a:t>
            </a:r>
            <a:r>
              <a:rPr sz="1600" kern="0" spc="-150" dirty="0">
                <a:solidFill>
                  <a:srgbClr val="A0CB6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600" kern="0" spc="-110" dirty="0">
                <a:solidFill>
                  <a:srgbClr val="A0CB6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641850" y="4096385"/>
            <a:ext cx="509905" cy="190500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440690" y="1383665"/>
            <a:ext cx="11311890" cy="1303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05"/>
              </a:lnSpc>
              <a:spcBef>
                <a:spcPts val="450"/>
              </a:spcBef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公众号平台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，关于风筝节的文章中基本都有盼盼风筝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其中【超级美工】【首席广告观察】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【居里生活笔记】【创意广告】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11760" algn="l" rtl="0" eaLnBrk="0">
              <a:lnSpc>
                <a:spcPct val="135000"/>
              </a:lnSpc>
              <a:spcBef>
                <a:spcPts val="425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Social</a:t>
            </a:r>
            <a:r>
              <a:rPr sz="15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maketing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】【悦游】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等行业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top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号在推文中均有着重提及盼盼风筝。</a:t>
            </a:r>
            <a:r>
              <a:rPr sz="15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目前含盼盼风筝的推文有</a:t>
            </a:r>
            <a:r>
              <a:rPr sz="20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篇达</a:t>
            </a:r>
            <a:r>
              <a:rPr sz="20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10w+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阅读，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公众号平台品牌曝光</a:t>
            </a:r>
            <a:r>
              <a:rPr sz="20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40万+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86930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42545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其他正向营销数据</a:t>
            </a:r>
            <a:r>
              <a:rPr 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56"/>
          <p:cNvSpPr/>
          <p:nvPr/>
        </p:nvSpPr>
        <p:spPr>
          <a:xfrm>
            <a:off x="621030" y="1045845"/>
            <a:ext cx="609663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潍坊风筝节：媒体报道</a:t>
            </a:r>
            <a:r>
              <a:rPr lang="en-US" alt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抖音</a:t>
            </a:r>
            <a:endParaRPr lang="zh-CN" altLang="en-US" sz="2000" b="1" kern="0" spc="7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" name="textbox 152"/>
          <p:cNvSpPr/>
          <p:nvPr/>
        </p:nvSpPr>
        <p:spPr>
          <a:xfrm>
            <a:off x="784860" y="2284095"/>
            <a:ext cx="4366895" cy="22929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抖音平台娱乐营销账号发布风筝节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相关视频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ts val="2685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盼盼风筝露出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1010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该视频点赞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1600+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865"/>
              </a:spcBef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转发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3400+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7620" algn="l" rtl="0" eaLnBrk="0">
              <a:lnSpc>
                <a:spcPct val="146000"/>
              </a:lnSpc>
              <a:spcBef>
                <a:spcPts val="110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盼盼风筝在现场放飞时候引发观众热议</a:t>
            </a:r>
            <a:r>
              <a:rPr sz="15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，许多观众录制视频，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发布抖音。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32875" y="1200785"/>
            <a:ext cx="2169160" cy="4519295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421755" y="1219200"/>
            <a:ext cx="2160905" cy="45015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105" y="683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1215" y="1240790"/>
            <a:ext cx="10648315" cy="4376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ts val="3165"/>
              </a:lnSpc>
              <a:spcBef>
                <a:spcPts val="695"/>
              </a:spcBef>
            </a:pP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新媒体平台曝光总数：</a:t>
            </a:r>
            <a:r>
              <a:rPr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643.3</a:t>
            </a:r>
            <a:r>
              <a:rPr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50"/>
              </a:lnSpc>
            </a:pP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微博总曝光</a:t>
            </a:r>
            <a:r>
              <a:rPr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554.8万+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ts val="2105"/>
              </a:lnSpc>
              <a:spcBef>
                <a:spcPts val="1155"/>
              </a:spcBef>
            </a:pP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小红书总曝光</a:t>
            </a:r>
            <a:r>
              <a:rPr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27万+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ts val="2105"/>
              </a:lnSpc>
              <a:spcBef>
                <a:spcPts val="1155"/>
              </a:spcBef>
            </a:pP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公众号总曝光</a:t>
            </a:r>
            <a:r>
              <a:rPr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40万+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ts val="2105"/>
              </a:lnSpc>
              <a:spcBef>
                <a:spcPts val="1155"/>
              </a:spcBef>
            </a:pP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抖音总曝光</a:t>
            </a:r>
            <a:r>
              <a:rPr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20万+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ts val="2105"/>
              </a:lnSpc>
              <a:spcBef>
                <a:spcPts val="1155"/>
              </a:spcBef>
            </a:pP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视频号/B站总曝光</a:t>
            </a:r>
            <a:r>
              <a:rPr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5万+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175" algn="l" rtl="0" eaLnBrk="0">
              <a:lnSpc>
                <a:spcPct val="144000"/>
              </a:lnSpc>
              <a:spcBef>
                <a:spcPts val="0"/>
              </a:spcBef>
            </a:pPr>
            <a:r>
              <a:rPr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本次活动</a:t>
            </a:r>
            <a:r>
              <a:rPr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仅风筝制作费用</a:t>
            </a:r>
            <a:r>
              <a:rPr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，无营销推广费用</a:t>
            </a:r>
            <a:r>
              <a:rPr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，在潍坊风筝节整个事件中</a:t>
            </a:r>
            <a:r>
              <a:rPr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盼盼品牌</a:t>
            </a:r>
            <a:r>
              <a:rPr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得到了高度曝光，</a:t>
            </a:r>
            <a:r>
              <a:rPr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新媒体平台曝光量643万+</a:t>
            </a:r>
            <a:r>
              <a:rPr b="1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b="1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在众多风筝中脱颖而出</a:t>
            </a:r>
            <a:r>
              <a:rPr b="1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b="1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极大的增加了品牌传播</a:t>
            </a:r>
            <a:r>
              <a:rPr b="1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b="1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</a:t>
            </a: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示了良好的品牌形象。</a:t>
            </a:r>
            <a:r>
              <a:rPr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让更多人知道盼盼有饮料</a:t>
            </a:r>
            <a:r>
              <a:rPr lang="zh-CN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业务，并为</a:t>
            </a: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盼盼</a:t>
            </a:r>
            <a:r>
              <a:rPr lang="zh-CN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产品生榨</a:t>
            </a: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椰子汁</a:t>
            </a:r>
            <a:r>
              <a:rPr lang="zh-CN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提供曝光</a:t>
            </a:r>
            <a:r>
              <a:rPr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盼盼潍坊风筝节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营销</a:t>
                      </a:r>
                      <a:endParaRPr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福建盼盼食品有限公司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福建盼盼食品有限公司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实</a:t>
                      </a: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效营销赛道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事件营销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人民爱吃什么，盼盼就做好</a:t>
                      </a: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什么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03885"/>
            <a:ext cx="78784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3105" y="1521460"/>
            <a:ext cx="10766425" cy="303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9845" algn="l" rtl="0" eaLnBrk="0">
              <a:lnSpc>
                <a:spcPts val="2645"/>
              </a:lnSpc>
              <a:spcBef>
                <a:spcPts val="630"/>
              </a:spcBef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山东潍坊风筝节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，近2年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在微博/小红书/抖音等社交媒体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平台引起热议</a:t>
            </a:r>
            <a:r>
              <a:rPr sz="20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，频频出圈。在此期间山东政府、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国家官方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媒体、营销号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等多方媒体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大力推广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累计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讨论量过亿。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各个品牌都在竞争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风筝节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这块空中广告位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23年蜜雪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冰城、</a:t>
            </a:r>
            <a:r>
              <a:rPr sz="20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B站、加多宝、天猫等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一众品牌就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参与其中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，放飞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具有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品牌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特色的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风筝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，以此宣传为自身品牌造势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" algn="l" rtl="0" eaLnBrk="0">
              <a:lnSpc>
                <a:spcPts val="2645"/>
              </a:lnSpc>
              <a:spcBef>
                <a:spcPts val="590"/>
              </a:spcBef>
            </a:pPr>
            <a:endParaRPr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495" algn="l" rtl="0" eaLnBrk="0">
              <a:lnSpc>
                <a:spcPts val="2645"/>
              </a:lnSpc>
              <a:spcBef>
                <a:spcPts val="59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24年盼盼集团参加风筝节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，借此</a:t>
            </a:r>
            <a:r>
              <a:rPr lang="zh-CN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机会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大力推广“</a:t>
            </a:r>
            <a:r>
              <a:rPr sz="2000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盼盼有饮料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这一事件，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扩大品牌曝光的同时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，让更多人知道盼盼有饮料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板块</a:t>
            </a:r>
            <a:r>
              <a:rPr sz="20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并推广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盼盼饮料经典产品椰子汁。</a:t>
            </a:r>
            <a:endParaRPr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495" algn="l" rtl="0" eaLnBrk="0">
              <a:lnSpc>
                <a:spcPts val="2645"/>
              </a:lnSpc>
              <a:spcBef>
                <a:spcPts val="590"/>
              </a:spcBef>
            </a:pPr>
            <a:endParaRPr lang="zh-CN" altLang="en-US"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03885"/>
            <a:ext cx="78784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24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5335" y="1420495"/>
            <a:ext cx="10215880" cy="3671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3495" algn="l" rtl="0" eaLnBrk="0" fontAlgn="auto">
              <a:lnSpc>
                <a:spcPct val="100000"/>
              </a:lnSpc>
              <a:spcBef>
                <a:spcPts val="500"/>
              </a:spcBef>
            </a:pP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本次营销方案的设计是采用有创意的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风筝形式与线上媒体平台话题营销协同进行。</a:t>
            </a:r>
            <a:endParaRPr lang="zh-CN" altLang="en-US"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495" algn="l" rtl="0" eaLnBrk="0" fontAlgn="auto">
              <a:lnSpc>
                <a:spcPct val="100000"/>
              </a:lnSpc>
              <a:spcBef>
                <a:spcPts val="500"/>
              </a:spcBef>
            </a:pPr>
            <a:endParaRPr lang="zh-CN" altLang="en-US" sz="9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495" algn="l" rtl="0" eaLnBrk="0" fontAlgn="auto">
              <a:lnSpc>
                <a:spcPct val="100000"/>
              </a:lnSpc>
              <a:spcBef>
                <a:spcPts val="500"/>
              </a:spcBef>
            </a:pP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在风筝设计方面，以盼盼饮料事业部总经理蔡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鹏总为主体，设计了一个长</a:t>
            </a:r>
            <a:r>
              <a:rPr lang="en-US" altLang="zh-CN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31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米的巨型风筝。风筝版面以人为主体 ，带来强烈的视觉冲击，引发观众好奇心：</a:t>
            </a:r>
            <a:r>
              <a:rPr lang="en-US" altLang="zh-CN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这个人是谁 ，谁把人放上天了？</a:t>
            </a:r>
            <a:r>
              <a:rPr lang="en-US" altLang="zh-CN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 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同时由人托举的动作进行延申，进行我们</a:t>
            </a:r>
            <a:r>
              <a:rPr lang="zh-CN" altLang="en-US" sz="20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饮料经典产品【</a:t>
            </a:r>
            <a:r>
              <a:rPr lang="zh-CN" altLang="en-US" sz="20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生榨椰子汁】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和</a:t>
            </a:r>
            <a:r>
              <a:rPr lang="zh-CN" altLang="en-US" sz="2000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食品主推产品【卷心吐司】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两个产品的露出，让更多人了解盼盼有饮料板块并推广盼盼食品的新品。</a:t>
            </a:r>
            <a:endParaRPr lang="zh-CN" altLang="en-US"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495" algn="l" rtl="0" eaLnBrk="0" fontAlgn="auto">
              <a:lnSpc>
                <a:spcPct val="100000"/>
              </a:lnSpc>
              <a:spcBef>
                <a:spcPts val="500"/>
              </a:spcBef>
            </a:pPr>
            <a:endParaRPr lang="zh-CN" altLang="en-US" sz="7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3495" algn="l" rtl="0" eaLnBrk="0" fontAlgn="auto">
              <a:lnSpc>
                <a:spcPct val="100000"/>
              </a:lnSpc>
              <a:spcBef>
                <a:spcPts val="500"/>
              </a:spcBef>
            </a:pP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上宣传规划方面，盼盼迎合打工人心态，打造盼盼员工发癫，把老板放上天的宣传主题。引发打工人共鸣的同时让盼盼品牌形象更加接地气，展示品牌极高的包容度。盼盼食品&amp;饮料官方账号进行宣传的同时，在抖音和微博联合蓝</a:t>
            </a:r>
            <a:r>
              <a:rPr lang="en-US" altLang="zh-CN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</a:t>
            </a:r>
            <a:r>
              <a:rPr lang="zh-CN" altLang="en-US"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品牌、营销号及其他友商品牌进行联合宣传，扩大曝光度。</a:t>
            </a:r>
            <a:endParaRPr lang="zh-CN" altLang="en-US" sz="20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8315" y="26035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315" y="83693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传播效果（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41163" y="2150237"/>
            <a:ext cx="6882384" cy="3713988"/>
          </a:xfrm>
          <a:prstGeom prst="rect">
            <a:avLst/>
          </a:prstGeom>
        </p:spPr>
      </p:pic>
      <p:sp>
        <p:nvSpPr>
          <p:cNvPr id="108" name="textbox 108"/>
          <p:cNvSpPr/>
          <p:nvPr/>
        </p:nvSpPr>
        <p:spPr>
          <a:xfrm>
            <a:off x="488950" y="1052830"/>
            <a:ext cx="11214735" cy="1291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indent="-9525" algn="l" rtl="0" eaLnBrk="0">
              <a:lnSpc>
                <a:spcPct val="141000"/>
              </a:lnSpc>
              <a:spcBef>
                <a:spcPts val="0"/>
              </a:spcBef>
            </a:pPr>
            <a:r>
              <a:rPr sz="1500" b="1" kern="0" spc="1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风筝节首日</a:t>
            </a:r>
            <a:r>
              <a:rPr sz="1500" b="1" kern="0" spc="-2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#潍坊风筝节#话题广场热门博文均是盼</a:t>
            </a: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盼风筝。</a:t>
            </a:r>
            <a:r>
              <a:rPr sz="1500" b="1" kern="0" spc="-2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其中微博官方账号【微博广告】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【社会化营销快讯】</a:t>
            </a:r>
            <a:r>
              <a:rPr sz="1500" b="1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等均提及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盼盼风筝。</a:t>
            </a:r>
            <a:r>
              <a:rPr sz="15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目前含盼盼风筝的博文互动量超互动超10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00的有</a:t>
            </a:r>
            <a:r>
              <a:rPr sz="20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互动超500的有</a:t>
            </a:r>
            <a:r>
              <a:rPr sz="20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</a:t>
            </a:r>
            <a:r>
              <a:rPr sz="15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互动超300的有</a:t>
            </a:r>
            <a:r>
              <a:rPr sz="20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篇.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43280" y="2329815"/>
            <a:ext cx="1753870" cy="388620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716530" y="2315210"/>
            <a:ext cx="1748155" cy="3915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419735"/>
            <a:ext cx="24199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00445" y="2850641"/>
            <a:ext cx="5468112" cy="28575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5600572" y="807212"/>
            <a:ext cx="5571744" cy="1600200"/>
          </a:xfrm>
          <a:prstGeom prst="rect">
            <a:avLst/>
          </a:prstGeom>
        </p:spPr>
      </p:pic>
      <p:sp>
        <p:nvSpPr>
          <p:cNvPr id="6" name="textbox 50"/>
          <p:cNvSpPr/>
          <p:nvPr/>
        </p:nvSpPr>
        <p:spPr>
          <a:xfrm>
            <a:off x="713105" y="1330325"/>
            <a:ext cx="3786505" cy="4377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635" algn="l" rtl="0" eaLnBrk="0">
              <a:lnSpc>
                <a:spcPts val="2105"/>
              </a:lnSpc>
            </a:pPr>
            <a:r>
              <a:rPr sz="15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【话题曝光】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1370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微博话题  </a:t>
            </a: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#谁把老板放上天了#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ts val="4605"/>
              </a:lnSpc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话题曝光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416.8万+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ts val="3165"/>
              </a:lnSpc>
              <a:spcBef>
                <a:spcPts val="1440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讨论互动量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7.4万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635" algn="l" rtl="0" eaLnBrk="0">
              <a:lnSpc>
                <a:spcPts val="2105"/>
              </a:lnSpc>
              <a:spcBef>
                <a:spcPts val="460"/>
              </a:spcBef>
            </a:pPr>
            <a:r>
              <a:rPr sz="15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【主页曝光】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algn="l" rtl="0" eaLnBrk="0">
              <a:lnSpc>
                <a:spcPts val="3165"/>
              </a:lnSpc>
              <a:spcBef>
                <a:spcPts val="1370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盼盼风筝节相关博文总曝光：</a:t>
            </a:r>
            <a:r>
              <a:rPr sz="15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8万+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" algn="l" rtl="0" eaLnBrk="0">
              <a:lnSpc>
                <a:spcPts val="3140"/>
              </a:lnSpc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1条博文出圈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占据风筝节话题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ts val="3165"/>
              </a:lnSpc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转评赞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1.5万+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86.7万+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56"/>
          <p:cNvSpPr/>
          <p:nvPr/>
        </p:nvSpPr>
        <p:spPr>
          <a:xfrm>
            <a:off x="621030" y="875030"/>
            <a:ext cx="544004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潍坊风筝节：</a:t>
            </a:r>
            <a:r>
              <a:rPr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自媒体平台数据——微</a:t>
            </a:r>
            <a:r>
              <a:rPr sz="2000" b="1" kern="0" spc="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</a:t>
            </a:r>
            <a:endParaRPr sz="2000" b="1" kern="0" spc="6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419735"/>
            <a:ext cx="24199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56"/>
          <p:cNvSpPr/>
          <p:nvPr/>
        </p:nvSpPr>
        <p:spPr>
          <a:xfrm>
            <a:off x="621030" y="875030"/>
            <a:ext cx="544004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潍坊风筝节：</a:t>
            </a:r>
            <a:r>
              <a:rPr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自媒体平台数据——</a:t>
            </a:r>
            <a:r>
              <a:rPr 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小红书</a:t>
            </a:r>
            <a:endParaRPr lang="zh-CN" sz="2000" b="1" kern="0" spc="7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484620" y="1363345"/>
            <a:ext cx="2233295" cy="401066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771900" y="1363345"/>
            <a:ext cx="2193290" cy="4011295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937123" y="2028291"/>
            <a:ext cx="2225675" cy="2860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65"/>
              </a:lnSpc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小红书</a:t>
            </a:r>
            <a:r>
              <a:rPr sz="1500" b="1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条博文出圈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73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其中照片点赞</a:t>
            </a: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6000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sz="23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视频点赞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3000+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165"/>
              </a:lnSpc>
              <a:spcBef>
                <a:spcPts val="1100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小风筝点赞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1766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algn="l" rtl="0" eaLnBrk="0">
              <a:lnSpc>
                <a:spcPts val="5340"/>
              </a:lnSpc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曝光量</a:t>
            </a:r>
            <a:r>
              <a:rPr sz="27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27万+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46515" y="2428875"/>
            <a:ext cx="2130425" cy="157353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945880" y="4003040"/>
            <a:ext cx="2199640" cy="160528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946515" y="1063625"/>
            <a:ext cx="217932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949325" y="6014720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21030" y="419735"/>
            <a:ext cx="24199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box 56"/>
          <p:cNvSpPr/>
          <p:nvPr/>
        </p:nvSpPr>
        <p:spPr>
          <a:xfrm>
            <a:off x="621030" y="875030"/>
            <a:ext cx="649287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潍坊风筝节：</a:t>
            </a:r>
            <a:r>
              <a:rPr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自媒体平台数据——</a:t>
            </a:r>
            <a:r>
              <a:rPr lang="en-US" altLang="zh-CN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站、抖音、</a:t>
            </a:r>
            <a:r>
              <a:rPr lang="zh-CN" altLang="en-US" sz="2000" b="1" kern="0" spc="7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视频号</a:t>
            </a:r>
            <a:endParaRPr lang="zh-CN" altLang="en-US" sz="2000" b="1" kern="0" spc="7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8" name="picture 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5273040" y="1807971"/>
            <a:ext cx="2333244" cy="4062983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1600000">
            <a:off x="9887711" y="1807971"/>
            <a:ext cx="2183892" cy="4062983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7655052" y="1807971"/>
            <a:ext cx="2183891" cy="4062983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621325" y="3807776"/>
            <a:ext cx="4488179" cy="1891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ts val="2105"/>
              </a:lnSpc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B站点赞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500+</a:t>
            </a:r>
            <a:r>
              <a:rPr sz="1500" b="1" kern="0" spc="-2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4000+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105"/>
              </a:lnSpc>
              <a:spcBef>
                <a:spcPts val="580"/>
              </a:spcBef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视频号互动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1200+</a:t>
            </a:r>
            <a:r>
              <a:rPr sz="1500" b="1" kern="0" spc="-2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9000+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85"/>
              </a:lnSpc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抖音互动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500+</a:t>
            </a:r>
            <a:r>
              <a:rPr sz="1500" b="1" kern="0" spc="-1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4.4万+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730" algn="l" rtl="0" eaLnBrk="0">
              <a:lnSpc>
                <a:spcPts val="2105"/>
              </a:lnSpc>
              <a:spcBef>
                <a:spcPts val="455"/>
              </a:spcBef>
            </a:pP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【邀请合作品牌帮助宣发】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45"/>
              </a:lnSpc>
              <a:spcBef>
                <a:spcPts val="225"/>
              </a:spcBef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合作品牌卫龙抖音点赞</a:t>
            </a:r>
            <a:r>
              <a:rPr sz="20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1.6</a:t>
            </a:r>
            <a:r>
              <a:rPr sz="20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万+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</a:t>
            </a:r>
            <a:r>
              <a:rPr sz="20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15.6万+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" name="picture 8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1600000">
            <a:off x="873506" y="1807337"/>
            <a:ext cx="2749296" cy="1851660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1745458" y="1360074"/>
            <a:ext cx="9608184" cy="298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45"/>
              </a:lnSpc>
            </a:pPr>
            <a:r>
              <a:rPr sz="2400" b="1" kern="0" spc="10" baseline="1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B站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</a:t>
            </a:r>
            <a:r>
              <a:rPr sz="2400" b="1" kern="0" spc="10" baseline="-6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合作品牌抖音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2400" b="1" kern="0" spc="10" baseline="-6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抖音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400" b="1" kern="0" spc="0" baseline="-6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视频号</a:t>
            </a:r>
            <a:endParaRPr sz="2400" baseline="-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金翼大赛gai-1 -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8" name="图片 7" descr="cs -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6548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营收增长（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4" name="textbox 84"/>
          <p:cNvSpPr/>
          <p:nvPr/>
        </p:nvSpPr>
        <p:spPr>
          <a:xfrm>
            <a:off x="818515" y="1323340"/>
            <a:ext cx="8519160" cy="1891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ts val="2105"/>
              </a:lnSpc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因公司不方便透露销售数据，仅保留增长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数据：</a:t>
            </a:r>
            <a:endParaRPr 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305" algn="l" rtl="0" eaLnBrk="0">
              <a:lnSpc>
                <a:spcPts val="2105"/>
              </a:lnSpc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借此营销机会，曝光产品生榨椰子汁营收增长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28%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，整体品类为盼盼饮料最大销售额品类，巩固椰基领先者的行业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地位。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  <p:tag name="KSO_WM_UNIT_TABLE_BEAUTIFY" val="smartTable{f7c2eb31-0fce-4e17-80a1-0c49a463a876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2520,&quot;width&quot;:8774.4}"/>
</p:tagLst>
</file>

<file path=ppt/tags/tag4.xml><?xml version="1.0" encoding="utf-8"?>
<p:tagLst xmlns:p="http://schemas.openxmlformats.org/presentationml/2006/main">
  <p:tag name="KSO_WM_UNIT_PLACING_PICTURE_USER_VIEWPORT" val="{&quot;height&quot;:6398.39842519685,&quot;width&quot;:3674.4}"/>
</p:tagLst>
</file>

<file path=ppt/tags/tag5.xml><?xml version="1.0" encoding="utf-8"?>
<p:tagLst xmlns:p="http://schemas.openxmlformats.org/presentationml/2006/main">
  <p:tag name="KSO_WM_UNIT_PLACING_PICTURE_USER_VIEWPORT" val="{&quot;height&quot;:6398.39842519685,&quot;width&quot;:3439.2}"/>
</p:tagLst>
</file>

<file path=ppt/tags/tag6.xml><?xml version="1.0" encoding="utf-8"?>
<p:tagLst xmlns:p="http://schemas.openxmlformats.org/presentationml/2006/main">
  <p:tag name="KSO_WM_UNIT_PLACING_PICTURE_USER_VIEWPORT" val="{&quot;height&quot;:6398.39842519685,&quot;width&quot;:3439.19842519685}"/>
</p:tagLst>
</file>

<file path=ppt/tags/tag7.xml><?xml version="1.0" encoding="utf-8"?>
<p:tagLst xmlns:p="http://schemas.openxmlformats.org/presentationml/2006/main">
  <p:tag name="KSO_WM_UNIT_PLACING_PICTURE_USER_VIEWPORT" val="{&quot;height&quot;:2916,&quot;width&quot;:4329.6}"/>
</p:tagLst>
</file>

<file path=ppt/tags/tag8.xml><?xml version="1.0" encoding="utf-8"?>
<p:tagLst xmlns:p="http://schemas.openxmlformats.org/presentationml/2006/main">
  <p:tag name="KSO_WPP_MARK_KEY" val="d644cf83-3ac8-4f51-a33d-170d0168d884"/>
  <p:tag name="COMMONDATA" val="eyJoZGlkIjoiZDdjMTJkY2FhODA1MDFlODE2MjRiZTc2MGYwNzFjMW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2076</Words>
  <Application>WPS 演示</Application>
  <PresentationFormat>宽屏</PresentationFormat>
  <Paragraphs>144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Arial Unicode MS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张鹏</cp:lastModifiedBy>
  <cp:revision>40</cp:revision>
  <dcterms:created xsi:type="dcterms:W3CDTF">2024-11-20T06:56:00Z</dcterms:created>
  <dcterms:modified xsi:type="dcterms:W3CDTF">2025-03-24T10:51:29Z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CB9BBF827B774C01979BDD2A3AF108C1_13</vt:lpwstr>
  </property>
</Properties>
</file>