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256" r:id="rId3"/>
    <p:sldId id="257" r:id="rId5"/>
    <p:sldId id="259" r:id="rId6"/>
    <p:sldId id="261" r:id="rId7"/>
    <p:sldId id="262" r:id="rId8"/>
    <p:sldId id="268" r:id="rId9"/>
    <p:sldId id="269" r:id="rId1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6374"/>
  </p:normalViewPr>
  <p:slideViewPr>
    <p:cSldViewPr snapToGrid="0" showGuides="1">
      <p:cViewPr varScale="1">
        <p:scale>
          <a:sx n="83" d="100"/>
          <a:sy n="83" d="100"/>
        </p:scale>
        <p:origin x="640" y="64"/>
      </p:cViewPr>
      <p:guideLst>
        <p:guide orient="horz" pos="2142"/>
        <p:guide pos="3864"/>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实效营销赛道 -18"/>
          <p:cNvPicPr>
            <a:picLocks noChangeAspect="1"/>
          </p:cNvPicPr>
          <p:nvPr/>
        </p:nvPicPr>
        <p:blipFill>
          <a:blip r:embed="rId1"/>
          <a:stretch>
            <a:fillRect/>
          </a:stretch>
        </p:blipFill>
        <p:spPr>
          <a:xfrm>
            <a:off x="0" y="0"/>
            <a:ext cx="12192000" cy="68583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264140" y="6101715"/>
            <a:ext cx="1249680" cy="480695"/>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713105" y="6158865"/>
            <a:ext cx="1976120" cy="368935"/>
          </a:xfrm>
          <a:prstGeom prst="rect">
            <a:avLst/>
          </a:prstGeom>
        </p:spPr>
      </p:pic>
      <p:graphicFrame>
        <p:nvGraphicFramePr>
          <p:cNvPr id="11" name="表格 10"/>
          <p:cNvGraphicFramePr>
            <a:graphicFrameLocks noGrp="1"/>
          </p:cNvGraphicFramePr>
          <p:nvPr>
            <p:custDataLst>
              <p:tags r:id="rId3"/>
            </p:custDataLst>
          </p:nvPr>
        </p:nvGraphicFramePr>
        <p:xfrm>
          <a:off x="908796" y="717661"/>
          <a:ext cx="8409016" cy="4882093"/>
        </p:xfrm>
        <a:graphic>
          <a:graphicData uri="http://schemas.openxmlformats.org/drawingml/2006/table">
            <a:tbl>
              <a:tblPr firstRow="1" bandRow="1">
                <a:tableStyleId>{5C22544A-7EE6-4342-B048-85BDC9FD1C3A}</a:tableStyleId>
              </a:tblPr>
              <a:tblGrid>
                <a:gridCol w="1831794"/>
                <a:gridCol w="1131087"/>
                <a:gridCol w="5446135"/>
              </a:tblGrid>
              <a:tr h="929681">
                <a:tc gridSpan="2">
                  <a:txBody>
                    <a:bodyPr/>
                    <a:lstStyle/>
                    <a:p>
                      <a:pPr algn="ctr"/>
                      <a:r>
                        <a:rPr lang="zh-CN" altLang="en-US" sz="1400" b="1" dirty="0">
                          <a:solidFill>
                            <a:schemeClr val="tx1"/>
                          </a:solidFill>
                          <a:latin typeface="微软雅黑" panose="020B0503020204020204" charset="-122"/>
                          <a:ea typeface="微软雅黑" panose="020B0503020204020204" charset="-122"/>
                        </a:rPr>
                        <a:t>案例名称</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a:lnSpc>
                          <a:spcPct val="150000"/>
                        </a:lnSpc>
                      </a:pPr>
                      <a:endParaRPr lang="en-US" altLang="zh-CN" sz="1200" b="0" kern="1200" dirty="0" smtClean="0">
                        <a:solidFill>
                          <a:schemeClr val="tx1"/>
                        </a:solidFill>
                        <a:effectLst/>
                        <a:latin typeface="微软雅黑" panose="020B0503020204020204" charset="-122"/>
                        <a:ea typeface="微软雅黑" panose="020B0503020204020204" charset="-122"/>
                        <a:cs typeface="+mn-cs"/>
                      </a:endParaRPr>
                    </a:p>
                    <a:p>
                      <a:pPr>
                        <a:lnSpc>
                          <a:spcPct val="150000"/>
                        </a:lnSpc>
                      </a:pPr>
                      <a:r>
                        <a:rPr lang="zh-CN" altLang="en-US" sz="1200" b="0" kern="1200" dirty="0" smtClean="0">
                          <a:solidFill>
                            <a:schemeClr val="tx1"/>
                          </a:solidFill>
                          <a:effectLst/>
                          <a:latin typeface="微软雅黑" panose="020B0503020204020204" charset="-122"/>
                          <a:ea typeface="微软雅黑" panose="020B0503020204020204" charset="-122"/>
                          <a:cs typeface="+mn-cs"/>
                        </a:rPr>
                        <a:t>永旺</a:t>
                      </a:r>
                      <a:r>
                        <a:rPr lang="en-US" altLang="zh-CN" sz="1200" b="0" kern="1200" dirty="0" err="1" smtClean="0">
                          <a:solidFill>
                            <a:schemeClr val="tx1"/>
                          </a:solidFill>
                          <a:effectLst/>
                          <a:latin typeface="微软雅黑" panose="020B0503020204020204" charset="-122"/>
                          <a:ea typeface="微软雅黑" panose="020B0503020204020204" charset="-122"/>
                          <a:cs typeface="+mn-cs"/>
                        </a:rPr>
                        <a:t>EB</a:t>
                      </a:r>
                      <a:r>
                        <a:rPr lang="zh-CN" altLang="en-US" sz="1200" b="0" kern="1200" dirty="0" smtClean="0">
                          <a:solidFill>
                            <a:schemeClr val="tx1"/>
                          </a:solidFill>
                          <a:effectLst/>
                          <a:latin typeface="微软雅黑" panose="020B0503020204020204" charset="-122"/>
                          <a:ea typeface="微软雅黑" panose="020B0503020204020204" charset="-122"/>
                          <a:cs typeface="+mn-cs"/>
                        </a:rPr>
                        <a:t>青少年服饰系列</a:t>
                      </a:r>
                      <a:r>
                        <a:rPr lang="en-US" altLang="zh-CN" sz="1200" b="0" kern="1200" dirty="0" smtClean="0">
                          <a:solidFill>
                            <a:schemeClr val="tx1"/>
                          </a:solidFill>
                          <a:effectLst/>
                          <a:latin typeface="微软雅黑" panose="020B0503020204020204" charset="-122"/>
                          <a:ea typeface="微软雅黑" panose="020B0503020204020204" charset="-122"/>
                          <a:cs typeface="+mn-cs"/>
                        </a:rPr>
                        <a:t>——</a:t>
                      </a:r>
                      <a:r>
                        <a:rPr lang="zh-CN" altLang="en-US" sz="1200" b="0" kern="1200" dirty="0" smtClean="0">
                          <a:solidFill>
                            <a:schemeClr val="tx1"/>
                          </a:solidFill>
                          <a:effectLst/>
                          <a:latin typeface="微软雅黑" panose="020B0503020204020204" charset="-122"/>
                          <a:ea typeface="微软雅黑" panose="020B0503020204020204" charset="-122"/>
                          <a:cs typeface="+mn-cs"/>
                        </a:rPr>
                        <a:t>满足市场需求，提升品牌忠诚度和竞争力</a:t>
                      </a:r>
                      <a:endParaRPr lang="en-US" altLang="zh-CN" sz="1200" b="0" kern="1200" dirty="0" smtClean="0">
                        <a:solidFill>
                          <a:schemeClr val="tx1"/>
                        </a:solidFill>
                        <a:effectLst/>
                        <a:latin typeface="微软雅黑" panose="020B0503020204020204" charset="-122"/>
                        <a:ea typeface="微软雅黑" panose="020B050302020402020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4266">
                <a:tc rowSpan="2">
                  <a:txBody>
                    <a:bodyPr/>
                    <a:lstStyle/>
                    <a:p>
                      <a:pPr algn="ctr"/>
                      <a:r>
                        <a:rPr lang="zh-CN" altLang="en-US" sz="1400" b="1" dirty="0">
                          <a:solidFill>
                            <a:schemeClr val="tx1"/>
                          </a:solidFill>
                          <a:latin typeface="微软雅黑" panose="020B0503020204020204" charset="-122"/>
                          <a:ea typeface="微软雅黑" panose="020B0503020204020204" charset="-122"/>
                        </a:rPr>
                        <a:t>参与方</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1" dirty="0">
                          <a:solidFill>
                            <a:schemeClr val="tx1"/>
                          </a:solidFill>
                          <a:latin typeface="微软雅黑" panose="020B0503020204020204" charset="-122"/>
                          <a:ea typeface="微软雅黑" panose="020B0503020204020204" charset="-122"/>
                        </a:rPr>
                        <a:t>申报企业</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50000"/>
                        </a:lnSpc>
                      </a:pPr>
                      <a:r>
                        <a:rPr lang="zh-CN" altLang="en-US" sz="1200" b="0" kern="1200" dirty="0" smtClean="0">
                          <a:solidFill>
                            <a:schemeClr val="tx1"/>
                          </a:solidFill>
                          <a:effectLst/>
                          <a:latin typeface="微软雅黑" panose="020B0503020204020204" charset="-122"/>
                          <a:ea typeface="微软雅黑" panose="020B0503020204020204" charset="-122"/>
                          <a:cs typeface="+mn-cs"/>
                        </a:rPr>
                        <a:t>永旺</a:t>
                      </a:r>
                      <a:r>
                        <a:rPr lang="en-US" altLang="zh-CN" sz="1200" b="0" kern="1200" dirty="0" smtClean="0">
                          <a:solidFill>
                            <a:schemeClr val="tx1"/>
                          </a:solidFill>
                          <a:effectLst/>
                          <a:latin typeface="微软雅黑" panose="020B0503020204020204" charset="-122"/>
                          <a:ea typeface="微软雅黑" panose="020B0503020204020204" charset="-122"/>
                          <a:cs typeface="+mn-cs"/>
                        </a:rPr>
                        <a:t>(</a:t>
                      </a:r>
                      <a:r>
                        <a:rPr lang="zh-CN" altLang="en-US" sz="1200" b="0" kern="1200" dirty="0" smtClean="0">
                          <a:solidFill>
                            <a:schemeClr val="tx1"/>
                          </a:solidFill>
                          <a:effectLst/>
                          <a:latin typeface="微软雅黑" panose="020B0503020204020204" charset="-122"/>
                          <a:ea typeface="微软雅黑" panose="020B0503020204020204" charset="-122"/>
                          <a:cs typeface="+mn-cs"/>
                        </a:rPr>
                        <a:t>中国</a:t>
                      </a:r>
                      <a:r>
                        <a:rPr lang="en-US" altLang="zh-CN" sz="1200" b="0" kern="1200" dirty="0" smtClean="0">
                          <a:solidFill>
                            <a:schemeClr val="tx1"/>
                          </a:solidFill>
                          <a:effectLst/>
                          <a:latin typeface="微软雅黑" panose="020B0503020204020204" charset="-122"/>
                          <a:ea typeface="微软雅黑" panose="020B0503020204020204" charset="-122"/>
                          <a:cs typeface="+mn-cs"/>
                        </a:rPr>
                        <a:t>)</a:t>
                      </a:r>
                      <a:r>
                        <a:rPr lang="zh-CN" altLang="en-US" sz="1200" b="0" kern="1200" dirty="0" smtClean="0">
                          <a:solidFill>
                            <a:schemeClr val="tx1"/>
                          </a:solidFill>
                          <a:effectLst/>
                          <a:latin typeface="微软雅黑" panose="020B0503020204020204" charset="-122"/>
                          <a:ea typeface="微软雅黑" panose="020B0503020204020204" charset="-122"/>
                          <a:cs typeface="+mn-cs"/>
                        </a:rPr>
                        <a:t>投资有限公司</a:t>
                      </a:r>
                      <a:endParaRPr lang="zh-CN" altLang="en-US" sz="1200" b="0" kern="1200" dirty="0">
                        <a:solidFill>
                          <a:schemeClr val="tx1"/>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1084">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algn="ctr"/>
                      <a:r>
                        <a:rPr lang="zh-CN" altLang="en-US" sz="1400" b="1" dirty="0">
                          <a:solidFill>
                            <a:schemeClr val="tx1"/>
                          </a:solidFill>
                          <a:latin typeface="微软雅黑" panose="020B0503020204020204" charset="-122"/>
                          <a:ea typeface="微软雅黑" panose="020B0503020204020204" charset="-122"/>
                        </a:rPr>
                        <a:t>应用企业</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50000"/>
                        </a:lnSpc>
                      </a:pPr>
                      <a:r>
                        <a:rPr lang="zh-CN" altLang="en-US" sz="1200" b="0" kern="1200" dirty="0" smtClean="0">
                          <a:solidFill>
                            <a:schemeClr val="tx1"/>
                          </a:solidFill>
                          <a:effectLst/>
                          <a:latin typeface="微软雅黑" panose="020B0503020204020204" charset="-122"/>
                          <a:ea typeface="微软雅黑" panose="020B0503020204020204" charset="-122"/>
                          <a:cs typeface="+mn-cs"/>
                        </a:rPr>
                        <a:t>永旺</a:t>
                      </a:r>
                      <a:r>
                        <a:rPr lang="en-US" altLang="zh-CN" sz="1200" b="0" kern="1200" dirty="0" smtClean="0">
                          <a:solidFill>
                            <a:schemeClr val="tx1"/>
                          </a:solidFill>
                          <a:effectLst/>
                          <a:latin typeface="微软雅黑" panose="020B0503020204020204" charset="-122"/>
                          <a:ea typeface="微软雅黑" panose="020B0503020204020204" charset="-122"/>
                          <a:cs typeface="+mn-cs"/>
                        </a:rPr>
                        <a:t>(</a:t>
                      </a:r>
                      <a:r>
                        <a:rPr lang="zh-CN" altLang="en-US" sz="1200" b="0" kern="1200" dirty="0" smtClean="0">
                          <a:solidFill>
                            <a:schemeClr val="tx1"/>
                          </a:solidFill>
                          <a:effectLst/>
                          <a:latin typeface="微软雅黑" panose="020B0503020204020204" charset="-122"/>
                          <a:ea typeface="微软雅黑" panose="020B0503020204020204" charset="-122"/>
                          <a:cs typeface="+mn-cs"/>
                        </a:rPr>
                        <a:t>中国</a:t>
                      </a:r>
                      <a:r>
                        <a:rPr lang="en-US" altLang="zh-CN" sz="1200" b="0" kern="1200" dirty="0" smtClean="0">
                          <a:solidFill>
                            <a:schemeClr val="tx1"/>
                          </a:solidFill>
                          <a:effectLst/>
                          <a:latin typeface="微软雅黑" panose="020B0503020204020204" charset="-122"/>
                          <a:ea typeface="微软雅黑" panose="020B0503020204020204" charset="-122"/>
                          <a:cs typeface="+mn-cs"/>
                        </a:rPr>
                        <a:t>)</a:t>
                      </a:r>
                      <a:r>
                        <a:rPr lang="zh-CN" altLang="en-US" sz="1200" b="0" kern="1200" dirty="0" smtClean="0">
                          <a:solidFill>
                            <a:schemeClr val="tx1"/>
                          </a:solidFill>
                          <a:effectLst/>
                          <a:latin typeface="微软雅黑" panose="020B0503020204020204" charset="-122"/>
                          <a:ea typeface="微软雅黑" panose="020B0503020204020204" charset="-122"/>
                          <a:cs typeface="+mn-cs"/>
                        </a:rPr>
                        <a:t>投资有限公司</a:t>
                      </a:r>
                      <a:endParaRPr lang="zh-CN" altLang="en-US" sz="1200" b="0" kern="1200" dirty="0">
                        <a:solidFill>
                          <a:schemeClr val="tx1"/>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2354">
                <a:tc gridSpan="2">
                  <a:txBody>
                    <a:bodyPr/>
                    <a:lstStyle/>
                    <a:p>
                      <a:pPr algn="l"/>
                      <a:r>
                        <a:rPr lang="en-US" altLang="zh-CN" sz="1400" b="1" dirty="0">
                          <a:solidFill>
                            <a:schemeClr val="tx1"/>
                          </a:solidFill>
                          <a:latin typeface="微软雅黑" panose="020B0503020204020204" charset="-122"/>
                          <a:ea typeface="微软雅黑" panose="020B0503020204020204" charset="-122"/>
                        </a:rPr>
                        <a:t>            </a:t>
                      </a:r>
                      <a:r>
                        <a:rPr lang="zh-CN" altLang="en-US" sz="1400" b="1" dirty="0">
                          <a:solidFill>
                            <a:schemeClr val="tx1"/>
                          </a:solidFill>
                          <a:latin typeface="微软雅黑" panose="020B0503020204020204" charset="-122"/>
                          <a:ea typeface="微软雅黑" panose="020B0503020204020204" charset="-122"/>
                        </a:rPr>
                        <a:t>申报奖项类别</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l" defTabSz="914400" rtl="0" eaLnBrk="1" latinLnBrk="0" hangingPunct="1">
                        <a:lnSpc>
                          <a:spcPct val="150000"/>
                        </a:lnSpc>
                      </a:pPr>
                      <a:endParaRPr lang="en-US" altLang="zh-CN" sz="1000" b="1" kern="1200" dirty="0" smtClean="0">
                        <a:solidFill>
                          <a:schemeClr val="tx1"/>
                        </a:solidFill>
                        <a:effectLst/>
                        <a:latin typeface="微软雅黑" panose="020B0503020204020204" charset="-122"/>
                        <a:ea typeface="微软雅黑" panose="020B0503020204020204" charset="-122"/>
                        <a:cs typeface="+mn-cs"/>
                      </a:endParaRPr>
                    </a:p>
                    <a:p>
                      <a:pPr marL="0" algn="l" defTabSz="914400" rtl="0" eaLnBrk="1" latinLnBrk="0" hangingPunct="1">
                        <a:lnSpc>
                          <a:spcPct val="150000"/>
                        </a:lnSpc>
                      </a:pPr>
                      <a:r>
                        <a:rPr lang="zh-CN" altLang="en-US" sz="1000" b="1" kern="1200" dirty="0" smtClean="0">
                          <a:solidFill>
                            <a:schemeClr val="tx1"/>
                          </a:solidFill>
                          <a:effectLst/>
                          <a:latin typeface="微软雅黑" panose="020B0503020204020204" charset="-122"/>
                          <a:ea typeface="微软雅黑" panose="020B0503020204020204" charset="-122"/>
                          <a:cs typeface="+mn-cs"/>
                        </a:rPr>
                        <a:t>实效营销</a:t>
                      </a:r>
                      <a:endParaRPr lang="zh-CN" altLang="en-US" sz="1000" b="1" kern="1200" dirty="0">
                        <a:solidFill>
                          <a:schemeClr val="tx1"/>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2354">
                <a:tc gridSpan="2">
                  <a:txBody>
                    <a:bodyPr/>
                    <a:lstStyle/>
                    <a:p>
                      <a:pPr algn="l"/>
                      <a:r>
                        <a:rPr lang="en-US" altLang="zh-CN" sz="1400" b="1" dirty="0">
                          <a:solidFill>
                            <a:schemeClr val="tx1"/>
                          </a:solidFill>
                          <a:effectLst/>
                          <a:latin typeface="微软雅黑" panose="020B0503020204020204" charset="-122"/>
                          <a:ea typeface="微软雅黑" panose="020B0503020204020204" charset="-122"/>
                          <a:sym typeface="+mn-ea"/>
                        </a:rPr>
                        <a:t>            </a:t>
                      </a:r>
                      <a:r>
                        <a:rPr lang="zh-CN" altLang="en-US" sz="1400" b="1" dirty="0">
                          <a:solidFill>
                            <a:schemeClr val="tx1"/>
                          </a:solidFill>
                          <a:effectLst/>
                          <a:latin typeface="微软雅黑" panose="020B0503020204020204" charset="-122"/>
                          <a:ea typeface="微软雅黑" panose="020B0503020204020204" charset="-122"/>
                          <a:sym typeface="+mn-ea"/>
                        </a:rPr>
                        <a:t>案例核心要素</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l" defTabSz="914400" rtl="0" eaLnBrk="1" latinLnBrk="0" hangingPunct="1">
                        <a:lnSpc>
                          <a:spcPct val="150000"/>
                        </a:lnSpc>
                      </a:pPr>
                      <a:r>
                        <a:rPr lang="zh-CN" altLang="en-US" sz="1200" b="0" kern="1200" dirty="0" smtClean="0">
                          <a:solidFill>
                            <a:schemeClr val="tx1">
                              <a:lumMod val="50000"/>
                              <a:lumOff val="50000"/>
                            </a:schemeClr>
                          </a:solidFill>
                          <a:effectLst/>
                          <a:latin typeface="微软雅黑" panose="020B0503020204020204" charset="-122"/>
                          <a:ea typeface="微软雅黑" panose="020B0503020204020204" charset="-122"/>
                          <a:cs typeface="+mn-cs"/>
                        </a:rPr>
                        <a:t>填补市场需求，差异化竞争</a:t>
                      </a:r>
                      <a:endParaRPr lang="zh-CN" altLang="en-US" sz="1200" b="0" kern="1200" dirty="0">
                        <a:solidFill>
                          <a:schemeClr val="tx1">
                            <a:lumMod val="50000"/>
                            <a:lumOff val="50000"/>
                          </a:schemeClr>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2354">
                <a:tc gridSpan="2">
                  <a:txBody>
                    <a:bodyPr/>
                    <a:lstStyle/>
                    <a:p>
                      <a:pPr algn="l">
                        <a:buNone/>
                      </a:pPr>
                      <a:r>
                        <a:rPr lang="en-US" altLang="zh-CN" sz="1400" b="1" dirty="0">
                          <a:solidFill>
                            <a:schemeClr val="tx1"/>
                          </a:solidFill>
                          <a:latin typeface="微软雅黑" panose="020B0503020204020204" charset="-122"/>
                          <a:ea typeface="微软雅黑" panose="020B0503020204020204" charset="-122"/>
                          <a:sym typeface="+mn-ea"/>
                        </a:rPr>
                        <a:t>            </a:t>
                      </a:r>
                      <a:r>
                        <a:rPr lang="zh-CN" altLang="en-US" sz="1400" b="1" dirty="0">
                          <a:solidFill>
                            <a:schemeClr val="tx1"/>
                          </a:solidFill>
                          <a:latin typeface="微软雅黑" panose="020B0503020204020204" charset="-122"/>
                          <a:ea typeface="微软雅黑" panose="020B0503020204020204" charset="-122"/>
                          <a:sym typeface="+mn-ea"/>
                        </a:rPr>
                        <a:t>应用企业推荐语</a:t>
                      </a:r>
                      <a:endParaRPr lang="en-US" altLang="zh-CN" sz="1400" b="1" dirty="0">
                        <a:solidFill>
                          <a:schemeClr val="tx1"/>
                        </a:solidFill>
                        <a:latin typeface="微软雅黑" panose="020B0503020204020204" charset="-122"/>
                        <a:ea typeface="微软雅黑" panose="020B050302020402020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B657"/>
                    </a:solidFill>
                  </a:tcPr>
                </a:tc>
                <a:tc>
                  <a:txBody>
                    <a:bodyPr/>
                    <a:lstStyle/>
                    <a:p>
                      <a:pPr marL="0" algn="l" defTabSz="914400" rtl="0" eaLnBrk="1" latinLnBrk="0" hangingPunct="1">
                        <a:lnSpc>
                          <a:spcPct val="150000"/>
                        </a:lnSpc>
                        <a:buNone/>
                      </a:pPr>
                      <a:r>
                        <a:rPr lang="zh-CN" altLang="en-US" sz="1000" b="1" kern="1200" dirty="0" smtClean="0">
                          <a:solidFill>
                            <a:schemeClr val="tx1"/>
                          </a:solidFill>
                          <a:effectLst/>
                          <a:latin typeface="微软雅黑" panose="020B0503020204020204" charset="-122"/>
                          <a:ea typeface="微软雅黑" panose="020B0503020204020204" charset="-122"/>
                          <a:cs typeface="+mn-cs"/>
                        </a:rPr>
                        <a:t>青少年服饰开发为品牌带来了新的销售增长点，增强了品牌的长期竞争力！</a:t>
                      </a:r>
                      <a:endParaRPr lang="zh-CN" altLang="en-US" sz="1000" b="1" kern="1200" dirty="0">
                        <a:solidFill>
                          <a:schemeClr val="tx1"/>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624840"/>
            <a:ext cx="9843135" cy="398780"/>
          </a:xfrm>
          <a:prstGeom prst="rect">
            <a:avLst/>
          </a:prstGeom>
          <a:noFill/>
        </p:spPr>
        <p:txBody>
          <a:bodyPr wrap="square" rtlCol="0" anchor="t">
            <a:spAutoFit/>
          </a:bodyPr>
          <a:lstStyle/>
          <a:p>
            <a:pPr algn="l"/>
            <a:r>
              <a:rPr lang="zh-CN" altLang="en-US" sz="2000" dirty="0">
                <a:solidFill>
                  <a:schemeClr val="tx1"/>
                </a:solidFill>
                <a:effectLst/>
                <a:latin typeface="微软雅黑" panose="020B0503020204020204" charset="-122"/>
                <a:ea typeface="微软雅黑" panose="020B0503020204020204" charset="-122"/>
                <a:sym typeface="+mn-ea"/>
              </a:rPr>
              <a:t>案例简述及辅助证明 </a:t>
            </a:r>
            <a:endParaRPr lang="zh-CN" altLang="en-US" sz="1400" dirty="0" smtClean="0">
              <a:solidFill>
                <a:schemeClr val="tx1"/>
              </a:solidFill>
              <a:latin typeface="微软雅黑" panose="020B0503020204020204" charset="-122"/>
              <a:ea typeface="微软雅黑" panose="020B0503020204020204" charset="-122"/>
              <a:sym typeface="+mn-ea"/>
            </a:endParaRPr>
          </a:p>
        </p:txBody>
      </p:sp>
      <p:sp>
        <p:nvSpPr>
          <p:cNvPr id="6" name="文本框 5"/>
          <p:cNvSpPr txBox="1"/>
          <p:nvPr/>
        </p:nvSpPr>
        <p:spPr>
          <a:xfrm>
            <a:off x="846387" y="1503848"/>
            <a:ext cx="7944419" cy="1415772"/>
          </a:xfrm>
          <a:prstGeom prst="rect">
            <a:avLst/>
          </a:prstGeom>
          <a:noFill/>
        </p:spPr>
        <p:txBody>
          <a:bodyPr wrap="none" rtlCol="0">
            <a:spAutoFit/>
          </a:bodyPr>
          <a:lstStyle/>
          <a:p>
            <a:r>
              <a:rPr lang="en-US" altLang="zh-CN" b="1" dirty="0" err="1" smtClean="0">
                <a:latin typeface="微软雅黑" panose="020B0503020204020204" charset="-122"/>
                <a:ea typeface="微软雅黑" panose="020B0503020204020204" charset="-122"/>
              </a:rPr>
              <a:t>EB</a:t>
            </a:r>
            <a:r>
              <a:rPr lang="en-US" altLang="zh-CN" b="1" dirty="0" smtClean="0">
                <a:latin typeface="微软雅黑" panose="020B0503020204020204" charset="-122"/>
                <a:ea typeface="微软雅黑" panose="020B0503020204020204" charset="-122"/>
              </a:rPr>
              <a:t>-Teen</a:t>
            </a:r>
            <a:r>
              <a:rPr lang="zh-CN" altLang="en-US" b="1" dirty="0" smtClean="0">
                <a:latin typeface="微软雅黑" panose="020B0503020204020204" charset="-122"/>
                <a:ea typeface="微软雅黑" panose="020B0503020204020204" charset="-122"/>
              </a:rPr>
              <a:t>青少年系列服饰的起源</a:t>
            </a:r>
            <a:endParaRPr lang="en-US" altLang="zh-CN" b="1" dirty="0" smtClean="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a:p>
            <a:r>
              <a:rPr lang="zh-CN" altLang="en-US" sz="1600" dirty="0" smtClean="0">
                <a:latin typeface="微软雅黑" panose="020B0503020204020204" charset="-122"/>
                <a:ea typeface="微软雅黑" panose="020B0503020204020204" charset="-122"/>
              </a:rPr>
              <a:t>收到顾客</a:t>
            </a:r>
            <a:r>
              <a:rPr lang="zh-CN" altLang="en-US" sz="1600" dirty="0">
                <a:latin typeface="微软雅黑" panose="020B0503020204020204" charset="-122"/>
                <a:ea typeface="微软雅黑" panose="020B0503020204020204" charset="-122"/>
              </a:rPr>
              <a:t>的反馈，觉得在永旺很难买到面向中高大学生的商品。以此为契机</a:t>
            </a:r>
            <a:r>
              <a:rPr lang="zh-CN" altLang="en-US" sz="1600" dirty="0" smtClean="0">
                <a:latin typeface="微软雅黑" panose="020B0503020204020204" charset="-122"/>
                <a:ea typeface="微软雅黑" panose="020B0503020204020204" charset="-122"/>
              </a:rPr>
              <a:t>，</a:t>
            </a:r>
            <a:endParaRPr lang="en-US" altLang="zh-CN" sz="1600" dirty="0" smtClean="0">
              <a:latin typeface="微软雅黑" panose="020B0503020204020204" charset="-122"/>
              <a:ea typeface="微软雅黑" panose="020B0503020204020204" charset="-122"/>
            </a:endParaRPr>
          </a:p>
          <a:p>
            <a:r>
              <a:rPr lang="zh-CN" altLang="en-US" sz="1600" dirty="0" smtClean="0">
                <a:latin typeface="微软雅黑" panose="020B0503020204020204" charset="-122"/>
                <a:ea typeface="微软雅黑" panose="020B0503020204020204" charset="-122"/>
              </a:rPr>
              <a:t>开始</a:t>
            </a:r>
            <a:r>
              <a:rPr lang="zh-CN" altLang="en-US" sz="1600" dirty="0">
                <a:latin typeface="微软雅黑" panose="020B0503020204020204" charset="-122"/>
                <a:ea typeface="微软雅黑" panose="020B0503020204020204" charset="-122"/>
              </a:rPr>
              <a:t>展开了</a:t>
            </a:r>
            <a:r>
              <a:rPr lang="en-US" altLang="zh-CN" sz="1600" dirty="0" err="1">
                <a:latin typeface="微软雅黑" panose="020B0503020204020204" charset="-122"/>
                <a:ea typeface="微软雅黑" panose="020B0503020204020204" charset="-122"/>
              </a:rPr>
              <a:t>EB</a:t>
            </a:r>
            <a:r>
              <a:rPr lang="en-US" altLang="zh-CN" sz="1600" dirty="0">
                <a:latin typeface="微软雅黑" panose="020B0503020204020204" charset="-122"/>
                <a:ea typeface="微软雅黑" panose="020B0503020204020204" charset="-122"/>
              </a:rPr>
              <a:t>-Teen</a:t>
            </a:r>
            <a:r>
              <a:rPr lang="zh-CN" altLang="en-US" sz="1600" dirty="0">
                <a:latin typeface="微软雅黑" panose="020B0503020204020204" charset="-122"/>
                <a:ea typeface="微软雅黑" panose="020B0503020204020204" charset="-122"/>
              </a:rPr>
              <a:t>的企划。另外，在分析市场情况后也发现，青少年服饰是一片蓝</a:t>
            </a:r>
            <a:r>
              <a:rPr lang="zh-CN" altLang="en-US" sz="1600" dirty="0" smtClean="0">
                <a:latin typeface="微软雅黑" panose="020B0503020204020204" charset="-122"/>
                <a:ea typeface="微软雅黑" panose="020B0503020204020204" charset="-122"/>
              </a:rPr>
              <a:t>海</a:t>
            </a:r>
            <a:endParaRPr lang="en-US" altLang="zh-CN" sz="1600" dirty="0" smtClean="0">
              <a:latin typeface="微软雅黑" panose="020B0503020204020204" charset="-122"/>
              <a:ea typeface="微软雅黑" panose="020B0503020204020204" charset="-122"/>
            </a:endParaRPr>
          </a:p>
          <a:p>
            <a:r>
              <a:rPr lang="zh-CN" altLang="en-US" sz="1600" dirty="0" smtClean="0">
                <a:latin typeface="微软雅黑" panose="020B0503020204020204" charset="-122"/>
                <a:ea typeface="微软雅黑" panose="020B0503020204020204" charset="-122"/>
              </a:rPr>
              <a:t>市场</a:t>
            </a:r>
            <a:r>
              <a:rPr lang="zh-CN" altLang="en-US" sz="1600" dirty="0">
                <a:latin typeface="微软雅黑" panose="020B0503020204020204" charset="-122"/>
                <a:ea typeface="微软雅黑" panose="020B0503020204020204" charset="-122"/>
              </a:rPr>
              <a:t>，预测今后的市场需求将</a:t>
            </a:r>
            <a:r>
              <a:rPr lang="zh-CN" altLang="en-US" sz="1600" dirty="0" smtClean="0">
                <a:latin typeface="微软雅黑" panose="020B0503020204020204" charset="-122"/>
                <a:ea typeface="微软雅黑" panose="020B0503020204020204" charset="-122"/>
              </a:rPr>
              <a:t>不断扩大</a:t>
            </a:r>
            <a:r>
              <a:rPr lang="zh-CN" altLang="en-US" sz="1600" dirty="0">
                <a:latin typeface="微软雅黑" panose="020B0503020204020204" charset="-122"/>
                <a:ea typeface="微软雅黑" panose="020B0503020204020204" charset="-122"/>
              </a:rPr>
              <a:t>。</a:t>
            </a:r>
            <a:endParaRPr lang="zh-CN" altLang="en-US" sz="1600" dirty="0">
              <a:latin typeface="微软雅黑" panose="020B0503020204020204" charset="-122"/>
              <a:ea typeface="微软雅黑" panose="020B0503020204020204" charset="-122"/>
            </a:endParaRPr>
          </a:p>
        </p:txBody>
      </p:sp>
      <p:pic>
        <p:nvPicPr>
          <p:cNvPr id="8" name="图片 7"/>
          <p:cNvPicPr>
            <a:picLocks noChangeAspect="1"/>
          </p:cNvPicPr>
          <p:nvPr/>
        </p:nvPicPr>
        <p:blipFill rotWithShape="1">
          <a:blip r:embed="rId3"/>
          <a:srcRect b="60253"/>
          <a:stretch>
            <a:fillRect/>
          </a:stretch>
        </p:blipFill>
        <p:spPr>
          <a:xfrm>
            <a:off x="6096317" y="0"/>
            <a:ext cx="3221149" cy="1819590"/>
          </a:xfrm>
          <a:prstGeom prst="rect">
            <a:avLst/>
          </a:prstGeom>
        </p:spPr>
      </p:pic>
      <p:pic>
        <p:nvPicPr>
          <p:cNvPr id="9" name="图片 8"/>
          <p:cNvPicPr>
            <a:picLocks noChangeAspect="1"/>
          </p:cNvPicPr>
          <p:nvPr/>
        </p:nvPicPr>
        <p:blipFill rotWithShape="1">
          <a:blip r:embed="rId3"/>
          <a:srcRect t="59591"/>
          <a:stretch>
            <a:fillRect/>
          </a:stretch>
        </p:blipFill>
        <p:spPr>
          <a:xfrm>
            <a:off x="406881" y="3385722"/>
            <a:ext cx="3417632" cy="1962716"/>
          </a:xfrm>
          <a:prstGeom prst="rect">
            <a:avLst/>
          </a:prstGeom>
        </p:spPr>
      </p:pic>
      <p:pic>
        <p:nvPicPr>
          <p:cNvPr id="10" name="图片 9"/>
          <p:cNvPicPr>
            <a:picLocks noChangeAspect="1"/>
          </p:cNvPicPr>
          <p:nvPr/>
        </p:nvPicPr>
        <p:blipFill rotWithShape="1">
          <a:blip r:embed="rId4"/>
          <a:srcRect t="13859" b="24334"/>
          <a:stretch>
            <a:fillRect/>
          </a:stretch>
        </p:blipFill>
        <p:spPr>
          <a:xfrm>
            <a:off x="5130281" y="919194"/>
            <a:ext cx="966036" cy="679088"/>
          </a:xfrm>
          <a:prstGeom prst="rect">
            <a:avLst/>
          </a:prstGeom>
        </p:spPr>
      </p:pic>
      <p:sp>
        <p:nvSpPr>
          <p:cNvPr id="11" name="文本框 10"/>
          <p:cNvSpPr txBox="1"/>
          <p:nvPr/>
        </p:nvSpPr>
        <p:spPr>
          <a:xfrm>
            <a:off x="5315311" y="1506010"/>
            <a:ext cx="840570" cy="369332"/>
          </a:xfrm>
          <a:prstGeom prst="rect">
            <a:avLst/>
          </a:prstGeom>
          <a:noFill/>
        </p:spPr>
        <p:txBody>
          <a:bodyPr wrap="square" rtlCol="0">
            <a:spAutoFit/>
          </a:bodyPr>
          <a:lstStyle/>
          <a:p>
            <a:r>
              <a:rPr lang="en-US" altLang="zh-CN" b="1" dirty="0" smtClean="0">
                <a:solidFill>
                  <a:srgbClr val="009345"/>
                </a:solidFill>
              </a:rPr>
              <a:t>Teen</a:t>
            </a:r>
            <a:endParaRPr lang="zh-CN" altLang="en-US" b="1" dirty="0">
              <a:solidFill>
                <a:srgbClr val="009345"/>
              </a:solidFill>
            </a:endParaRPr>
          </a:p>
        </p:txBody>
      </p:sp>
      <p:sp>
        <p:nvSpPr>
          <p:cNvPr id="12" name="文本框 11"/>
          <p:cNvSpPr txBox="1"/>
          <p:nvPr/>
        </p:nvSpPr>
        <p:spPr>
          <a:xfrm>
            <a:off x="3808234" y="3644283"/>
            <a:ext cx="5985371" cy="1877437"/>
          </a:xfrm>
          <a:prstGeom prst="rect">
            <a:avLst/>
          </a:prstGeom>
          <a:noFill/>
        </p:spPr>
        <p:txBody>
          <a:bodyPr wrap="square" rtlCol="0">
            <a:spAutoFit/>
          </a:bodyPr>
          <a:lstStyle/>
          <a:p>
            <a:r>
              <a:rPr lang="zh-CN" altLang="en-US" b="1" dirty="0" smtClean="0">
                <a:latin typeface="微软雅黑" panose="020B0503020204020204" charset="-122"/>
                <a:ea typeface="微软雅黑" panose="020B0503020204020204" charset="-122"/>
              </a:rPr>
              <a:t>青少年服饰的市场趋势与潜力</a:t>
            </a:r>
            <a:endParaRPr lang="en-US" altLang="zh-CN" b="1" dirty="0" smtClean="0">
              <a:latin typeface="微软雅黑" panose="020B0503020204020204" charset="-122"/>
              <a:ea typeface="微软雅黑" panose="020B0503020204020204" charset="-122"/>
            </a:endParaRPr>
          </a:p>
          <a:p>
            <a:endParaRPr lang="en-US" altLang="zh-CN" dirty="0" smtClean="0">
              <a:latin typeface="微软雅黑" panose="020B0503020204020204" charset="-122"/>
              <a:ea typeface="微软雅黑" panose="020B0503020204020204" charset="-122"/>
            </a:endParaRPr>
          </a:p>
          <a:p>
            <a:r>
              <a:rPr lang="en-US" altLang="zh-CN" sz="1600" dirty="0" smtClean="0">
                <a:latin typeface="微软雅黑" panose="020B0503020204020204" charset="-122"/>
                <a:ea typeface="微软雅黑" panose="020B0503020204020204" charset="-122"/>
              </a:rPr>
              <a:t>1</a:t>
            </a:r>
            <a:r>
              <a:rPr lang="zh-CN" altLang="en-US" sz="1600" dirty="0" smtClean="0">
                <a:latin typeface="微软雅黑" panose="020B0503020204020204" charset="-122"/>
                <a:ea typeface="微软雅黑" panose="020B0503020204020204" charset="-122"/>
              </a:rPr>
              <a:t>、青少年群里数量庞大，消费能力逐渐增强，市场潜力巨大；</a:t>
            </a:r>
            <a:endParaRPr lang="en-US" altLang="zh-CN" sz="1600" dirty="0">
              <a:latin typeface="微软雅黑" panose="020B0503020204020204" charset="-122"/>
              <a:ea typeface="微软雅黑" panose="020B0503020204020204" charset="-122"/>
            </a:endParaRPr>
          </a:p>
          <a:p>
            <a:r>
              <a:rPr lang="en-US" altLang="zh-CN" sz="1600" dirty="0" smtClean="0">
                <a:latin typeface="微软雅黑" panose="020B0503020204020204" charset="-122"/>
                <a:ea typeface="微软雅黑" panose="020B0503020204020204" charset="-122"/>
              </a:rPr>
              <a:t>2</a:t>
            </a:r>
            <a:r>
              <a:rPr lang="zh-CN" altLang="en-US" sz="1600" dirty="0" smtClean="0">
                <a:latin typeface="微软雅黑" panose="020B0503020204020204" charset="-122"/>
                <a:ea typeface="微软雅黑" panose="020B0503020204020204" charset="-122"/>
              </a:rPr>
              <a:t>、青少年对时尚的追求和快速变化的审美，使得服饰的更新频率较高，复购率相对较高；</a:t>
            </a:r>
            <a:endParaRPr lang="en-US" altLang="zh-CN" sz="1600" dirty="0" smtClean="0">
              <a:latin typeface="微软雅黑" panose="020B0503020204020204" charset="-122"/>
              <a:ea typeface="微软雅黑" panose="020B0503020204020204" charset="-122"/>
            </a:endParaRPr>
          </a:p>
          <a:p>
            <a:r>
              <a:rPr lang="en-US" altLang="zh-CN" sz="1600" dirty="0" smtClean="0">
                <a:latin typeface="微软雅黑" panose="020B0503020204020204" charset="-122"/>
                <a:ea typeface="微软雅黑" panose="020B0503020204020204" charset="-122"/>
              </a:rPr>
              <a:t>3</a:t>
            </a:r>
            <a:r>
              <a:rPr lang="zh-CN" altLang="en-US" sz="1600" dirty="0" smtClean="0">
                <a:latin typeface="微软雅黑" panose="020B0503020204020204" charset="-122"/>
                <a:ea typeface="微软雅黑" panose="020B0503020204020204" charset="-122"/>
              </a:rPr>
              <a:t>、青少年时期是品牌忠诚度培养的关键阶段，通过优质产品和服务，有利于建立长期忠诚度。</a:t>
            </a:r>
            <a:endParaRPr lang="en-US" altLang="zh-CN" sz="1600" dirty="0">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custDataLst>
              <p:tags r:id="rId3"/>
            </p:custDataLst>
          </p:nvPr>
        </p:nvSpPr>
        <p:spPr>
          <a:xfrm>
            <a:off x="713105" y="624840"/>
            <a:ext cx="10841990" cy="398780"/>
          </a:xfrm>
          <a:prstGeom prst="rect">
            <a:avLst/>
          </a:prstGeom>
          <a:noFill/>
        </p:spPr>
        <p:txBody>
          <a:bodyPr wrap="square" rtlCol="0" anchor="t">
            <a:spAutoFit/>
          </a:bodyPr>
          <a:lstStyle/>
          <a:p>
            <a:pPr algn="l"/>
            <a:r>
              <a:rPr lang="zh-CN" altLang="en-US" sz="2000" dirty="0">
                <a:solidFill>
                  <a:schemeClr val="tx1">
                    <a:lumMod val="95000"/>
                    <a:lumOff val="5000"/>
                  </a:schemeClr>
                </a:solidFill>
                <a:effectLst/>
                <a:latin typeface="微软雅黑" panose="020B0503020204020204" charset="-122"/>
                <a:ea typeface="微软雅黑" panose="020B0503020204020204" charset="-122"/>
                <a:sym typeface="+mn-ea"/>
              </a:rPr>
              <a:t>案例阐述维度重点</a:t>
            </a:r>
            <a:r>
              <a:rPr lang="zh-CN" altLang="en-US" sz="1400" dirty="0" smtClean="0">
                <a:solidFill>
                  <a:schemeClr val="tx1">
                    <a:lumMod val="95000"/>
                    <a:lumOff val="5000"/>
                  </a:schemeClr>
                </a:solidFill>
                <a:latin typeface="微软雅黑" panose="020B0503020204020204" charset="-122"/>
                <a:ea typeface="微软雅黑" panose="020B0503020204020204" charset="-122"/>
                <a:sym typeface="+mn-ea"/>
              </a:rPr>
              <a:t>（总计</a:t>
            </a:r>
            <a:r>
              <a:rPr lang="en-US" altLang="zh-CN" sz="1400" dirty="0" smtClean="0">
                <a:solidFill>
                  <a:schemeClr val="tx1">
                    <a:lumMod val="95000"/>
                    <a:lumOff val="5000"/>
                  </a:schemeClr>
                </a:solidFill>
                <a:latin typeface="微软雅黑" panose="020B0503020204020204" charset="-122"/>
                <a:ea typeface="微软雅黑" panose="020B0503020204020204" charset="-122"/>
                <a:sym typeface="+mn-ea"/>
              </a:rPr>
              <a:t>85</a:t>
            </a:r>
            <a:r>
              <a:rPr lang="zh-CN" altLang="en-US" sz="1400" dirty="0" smtClean="0">
                <a:solidFill>
                  <a:schemeClr val="tx1">
                    <a:lumMod val="95000"/>
                    <a:lumOff val="5000"/>
                  </a:schemeClr>
                </a:solidFill>
                <a:latin typeface="微软雅黑" panose="020B0503020204020204" charset="-122"/>
                <a:ea typeface="微软雅黑" panose="020B0503020204020204" charset="-122"/>
                <a:sym typeface="+mn-ea"/>
              </a:rPr>
              <a:t>分）</a:t>
            </a:r>
            <a:endParaRPr lang="zh-CN" altLang="en-US" sz="1400" dirty="0" smtClean="0">
              <a:solidFill>
                <a:schemeClr val="tx1">
                  <a:lumMod val="95000"/>
                  <a:lumOff val="5000"/>
                </a:schemeClr>
              </a:solidFill>
              <a:latin typeface="微软雅黑" panose="020B0503020204020204" charset="-122"/>
              <a:ea typeface="微软雅黑" panose="020B0503020204020204" charset="-122"/>
              <a:sym typeface="+mn-ea"/>
            </a:endParaRPr>
          </a:p>
        </p:txBody>
      </p:sp>
      <p:sp>
        <p:nvSpPr>
          <p:cNvPr id="6" name="文本框 5"/>
          <p:cNvSpPr txBox="1"/>
          <p:nvPr/>
        </p:nvSpPr>
        <p:spPr>
          <a:xfrm>
            <a:off x="713105" y="1201420"/>
            <a:ext cx="4064000" cy="337185"/>
          </a:xfrm>
          <a:prstGeom prst="rect">
            <a:avLst/>
          </a:prstGeom>
          <a:noFill/>
        </p:spPr>
        <p:txBody>
          <a:bodyPr wrap="square" rtlCol="0">
            <a:spAutoFit/>
          </a:bodyPr>
          <a:lstStyle/>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传播效果（</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20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sp>
        <p:nvSpPr>
          <p:cNvPr id="8" name="文本框 7"/>
          <p:cNvSpPr txBox="1"/>
          <p:nvPr/>
        </p:nvSpPr>
        <p:spPr>
          <a:xfrm>
            <a:off x="549274" y="1632054"/>
            <a:ext cx="9353843" cy="769441"/>
          </a:xfrm>
          <a:prstGeom prst="rect">
            <a:avLst/>
          </a:prstGeom>
          <a:noFill/>
        </p:spPr>
        <p:txBody>
          <a:bodyPr wrap="none" rtlCol="0" anchor="t">
            <a:spAutoFit/>
          </a:bodyPr>
          <a:lstStyle/>
          <a:p>
            <a:r>
              <a:rPr lang="zh-CN" altLang="en-US" sz="1100" dirty="0">
                <a:effectLst/>
                <a:latin typeface="微软雅黑" panose="020B0503020204020204" charset="-122"/>
                <a:ea typeface="微软雅黑" panose="020B0503020204020204" charset="-122"/>
                <a:sym typeface="+mn-ea"/>
              </a:rPr>
              <a:t>要点作答提示</a:t>
            </a:r>
            <a:r>
              <a:rPr lang="en-US" altLang="zh-CN" sz="1100" dirty="0">
                <a:effectLst/>
                <a:latin typeface="微软雅黑" panose="020B0503020204020204" charset="-122"/>
                <a:ea typeface="微软雅黑" panose="020B0503020204020204" charset="-122"/>
                <a:sym typeface="+mn-ea"/>
              </a:rPr>
              <a:t>1</a:t>
            </a:r>
            <a:r>
              <a:rPr lang="zh-CN" altLang="en-US" sz="1100" dirty="0">
                <a:effectLst/>
                <a:latin typeface="微软雅黑" panose="020B0503020204020204" charset="-122"/>
                <a:ea typeface="微软雅黑" panose="020B0503020204020204" charset="-122"/>
                <a:sym typeface="+mn-ea"/>
              </a:rPr>
              <a:t>：案例背景（</a:t>
            </a:r>
            <a:r>
              <a:rPr lang="en-US" altLang="zh-CN" sz="1100" dirty="0">
                <a:effectLst/>
                <a:latin typeface="微软雅黑" panose="020B0503020204020204" charset="-122"/>
                <a:ea typeface="微软雅黑" panose="020B0503020204020204" charset="-122"/>
                <a:sym typeface="+mn-ea"/>
              </a:rPr>
              <a:t>5</a:t>
            </a:r>
            <a:r>
              <a:rPr lang="zh-CN" altLang="en-US" sz="1100" dirty="0">
                <a:effectLst/>
                <a:latin typeface="微软雅黑" panose="020B0503020204020204" charset="-122"/>
                <a:ea typeface="微软雅黑" panose="020B0503020204020204" charset="-122"/>
                <a:sym typeface="+mn-ea"/>
              </a:rPr>
              <a:t>分</a:t>
            </a:r>
            <a:r>
              <a:rPr lang="zh-CN" altLang="en-US" sz="1100" dirty="0" smtClean="0">
                <a:effectLst/>
                <a:latin typeface="微软雅黑" panose="020B0503020204020204" charset="-122"/>
                <a:ea typeface="微软雅黑" panose="020B0503020204020204" charset="-122"/>
                <a:sym typeface="+mn-ea"/>
              </a:rPr>
              <a:t>）</a:t>
            </a:r>
            <a:endParaRPr lang="en-US" altLang="zh-CN" sz="1100" dirty="0" smtClean="0">
              <a:effectLst/>
              <a:latin typeface="微软雅黑" panose="020B0503020204020204" charset="-122"/>
              <a:ea typeface="微软雅黑" panose="020B0503020204020204" charset="-122"/>
              <a:sym typeface="+mn-ea"/>
            </a:endParaRPr>
          </a:p>
          <a:p>
            <a:endParaRPr lang="en-US" altLang="zh-CN" sz="1100" dirty="0" smtClean="0">
              <a:effectLst/>
              <a:latin typeface="微软雅黑" panose="020B0503020204020204" charset="-122"/>
              <a:ea typeface="微软雅黑" panose="020B0503020204020204" charset="-122"/>
              <a:sym typeface="+mn-ea"/>
            </a:endParaRPr>
          </a:p>
          <a:p>
            <a:r>
              <a:rPr lang="zh-CN" altLang="en-US" sz="1100" dirty="0" smtClean="0">
                <a:effectLst/>
                <a:latin typeface="微软雅黑" panose="020B0503020204020204" charset="-122"/>
                <a:ea typeface="微软雅黑" panose="020B0503020204020204" charset="-122"/>
                <a:sym typeface="+mn-ea"/>
              </a:rPr>
              <a:t>青少年正处于个性形成的关键时期，追求独特和自我表达，对个性服饰有强烈需求。同时社交媒体和明星效应极大影响了青少年的审美和消费行为，</a:t>
            </a:r>
            <a:endParaRPr lang="en-US" altLang="zh-CN" sz="1100" dirty="0" smtClean="0">
              <a:effectLst/>
              <a:latin typeface="微软雅黑" panose="020B0503020204020204" charset="-122"/>
              <a:ea typeface="微软雅黑" panose="020B0503020204020204" charset="-122"/>
              <a:sym typeface="+mn-ea"/>
            </a:endParaRPr>
          </a:p>
          <a:p>
            <a:r>
              <a:rPr lang="zh-CN" altLang="en-US" sz="1100" dirty="0" smtClean="0">
                <a:effectLst/>
                <a:latin typeface="微软雅黑" panose="020B0503020204020204" charset="-122"/>
                <a:ea typeface="微软雅黑" panose="020B0503020204020204" charset="-122"/>
                <a:sym typeface="+mn-ea"/>
              </a:rPr>
              <a:t>潮流文化</a:t>
            </a:r>
            <a:r>
              <a:rPr lang="zh-CN" altLang="en-US" sz="1100" dirty="0" smtClean="0">
                <a:latin typeface="微软雅黑" panose="020B0503020204020204" charset="-122"/>
                <a:ea typeface="微软雅黑" panose="020B0503020204020204" charset="-122"/>
                <a:sym typeface="+mn-ea"/>
              </a:rPr>
              <a:t>成为青少年服饰的重要参考</a:t>
            </a:r>
            <a:r>
              <a:rPr lang="zh-CN" altLang="ja-JP" sz="1100" dirty="0" smtClean="0">
                <a:effectLst/>
                <a:latin typeface="微软雅黑" panose="020B0503020204020204" charset="-122"/>
                <a:ea typeface="微软雅黑" panose="020B0503020204020204" charset="-122"/>
                <a:sym typeface="+mn-ea"/>
              </a:rPr>
              <a:t>，从这个视点，此</a:t>
            </a:r>
            <a:r>
              <a:rPr lang="zh-CN" altLang="en-US" sz="1100" dirty="0">
                <a:latin typeface="微软雅黑" panose="020B0503020204020204" charset="-122"/>
                <a:ea typeface="微软雅黑" panose="020B0503020204020204" charset="-122"/>
                <a:sym typeface="+mn-ea"/>
              </a:rPr>
              <a:t>系列</a:t>
            </a:r>
            <a:r>
              <a:rPr lang="zh-CN" altLang="ja-JP" sz="1100" dirty="0" smtClean="0">
                <a:effectLst/>
                <a:latin typeface="微软雅黑" panose="020B0503020204020204" charset="-122"/>
                <a:ea typeface="微软雅黑" panose="020B0503020204020204" charset="-122"/>
                <a:sym typeface="+mn-ea"/>
              </a:rPr>
              <a:t>商品应运而生。</a:t>
            </a:r>
            <a:endParaRPr lang="zh-CN" altLang="ja-JP" sz="1100" dirty="0" smtClean="0">
              <a:effectLst/>
              <a:latin typeface="微软雅黑" panose="020B0503020204020204" charset="-122"/>
              <a:ea typeface="微软雅黑" panose="020B0503020204020204" charset="-122"/>
              <a:sym typeface="+mn-ea"/>
            </a:endParaRPr>
          </a:p>
        </p:txBody>
      </p:sp>
      <p:sp>
        <p:nvSpPr>
          <p:cNvPr id="9" name="文本框 8"/>
          <p:cNvSpPr txBox="1"/>
          <p:nvPr/>
        </p:nvSpPr>
        <p:spPr>
          <a:xfrm>
            <a:off x="549274" y="2727713"/>
            <a:ext cx="7987563" cy="769441"/>
          </a:xfrm>
          <a:prstGeom prst="rect">
            <a:avLst/>
          </a:prstGeom>
          <a:noFill/>
        </p:spPr>
        <p:txBody>
          <a:bodyPr wrap="square" rtlCol="0" anchor="t">
            <a:spAutoFit/>
          </a:bodyPr>
          <a:lstStyle/>
          <a:p>
            <a:r>
              <a:rPr lang="zh-CN" altLang="en-US" sz="1100" dirty="0">
                <a:effectLst/>
                <a:latin typeface="微软雅黑" panose="020B0503020204020204" charset="-122"/>
                <a:ea typeface="微软雅黑" panose="020B0503020204020204" charset="-122"/>
                <a:sym typeface="+mn-ea"/>
              </a:rPr>
              <a:t>要点作答提示</a:t>
            </a:r>
            <a:r>
              <a:rPr lang="en-US" altLang="zh-CN" sz="1100" dirty="0">
                <a:effectLst/>
                <a:latin typeface="微软雅黑" panose="020B0503020204020204" charset="-122"/>
                <a:ea typeface="微软雅黑" panose="020B0503020204020204" charset="-122"/>
                <a:sym typeface="+mn-ea"/>
              </a:rPr>
              <a:t>2</a:t>
            </a:r>
            <a:r>
              <a:rPr lang="zh-CN" altLang="en-US" sz="1100" dirty="0">
                <a:effectLst/>
                <a:latin typeface="微软雅黑" panose="020B0503020204020204" charset="-122"/>
                <a:ea typeface="微软雅黑" panose="020B0503020204020204" charset="-122"/>
                <a:sym typeface="+mn-ea"/>
              </a:rPr>
              <a:t>：针对的行业痛点（</a:t>
            </a:r>
            <a:r>
              <a:rPr lang="en-US" altLang="zh-CN" sz="1100" dirty="0">
                <a:effectLst/>
                <a:latin typeface="微软雅黑" panose="020B0503020204020204" charset="-122"/>
                <a:ea typeface="微软雅黑" panose="020B0503020204020204" charset="-122"/>
                <a:sym typeface="+mn-ea"/>
              </a:rPr>
              <a:t>5</a:t>
            </a:r>
            <a:r>
              <a:rPr lang="zh-CN" altLang="en-US" sz="1100" dirty="0">
                <a:effectLst/>
                <a:latin typeface="微软雅黑" panose="020B0503020204020204" charset="-122"/>
                <a:ea typeface="微软雅黑" panose="020B0503020204020204" charset="-122"/>
                <a:sym typeface="+mn-ea"/>
              </a:rPr>
              <a:t>分</a:t>
            </a:r>
            <a:r>
              <a:rPr lang="zh-CN" altLang="en-US" sz="1100" dirty="0" smtClean="0">
                <a:effectLst/>
                <a:latin typeface="微软雅黑" panose="020B0503020204020204" charset="-122"/>
                <a:ea typeface="微软雅黑" panose="020B0503020204020204" charset="-122"/>
                <a:sym typeface="+mn-ea"/>
              </a:rPr>
              <a:t>）</a:t>
            </a:r>
            <a:br>
              <a:rPr lang="en-US" altLang="zh-CN" sz="1100" dirty="0" smtClean="0">
                <a:effectLst/>
                <a:latin typeface="微软雅黑" panose="020B0503020204020204" charset="-122"/>
                <a:ea typeface="微软雅黑" panose="020B0503020204020204" charset="-122"/>
                <a:sym typeface="+mn-ea"/>
              </a:rPr>
            </a:br>
            <a:endParaRPr lang="en-US" altLang="ja-JP" sz="1100" dirty="0" smtClean="0">
              <a:latin typeface="微软雅黑" panose="020B0503020204020204" charset="-122"/>
              <a:ea typeface="微软雅黑" panose="020B0503020204020204" charset="-122"/>
              <a:sym typeface="+mn-ea"/>
            </a:endParaRPr>
          </a:p>
          <a:p>
            <a:r>
              <a:rPr lang="zh-CN" altLang="en-US" sz="1100" dirty="0" smtClean="0">
                <a:effectLst/>
                <a:latin typeface="微软雅黑" panose="020B0503020204020204" charset="-122"/>
                <a:ea typeface="微软雅黑" panose="020B0503020204020204" charset="-122"/>
                <a:sym typeface="+mn-ea"/>
              </a:rPr>
              <a:t>青少年服饰的开发填补了市场细分不足的空白，通过多样化的设计和风格，解决了青少年群体选择有限的问题。另外青少年系列帮助</a:t>
            </a:r>
            <a:r>
              <a:rPr lang="en-US" altLang="zh-CN" sz="1100" dirty="0" err="1" smtClean="0">
                <a:effectLst/>
                <a:latin typeface="微软雅黑" panose="020B0503020204020204" charset="-122"/>
                <a:ea typeface="微软雅黑" panose="020B0503020204020204" charset="-122"/>
                <a:sym typeface="+mn-ea"/>
              </a:rPr>
              <a:t>EB</a:t>
            </a:r>
            <a:r>
              <a:rPr lang="zh-CN" altLang="en-US" sz="1100" dirty="0" smtClean="0">
                <a:effectLst/>
                <a:latin typeface="微软雅黑" panose="020B0503020204020204" charset="-122"/>
                <a:ea typeface="微软雅黑" panose="020B0503020204020204" charset="-122"/>
                <a:sym typeface="+mn-ea"/>
              </a:rPr>
              <a:t>品牌在在激烈的市场中脱颖而出，避免了同质化问题，并且增强了</a:t>
            </a:r>
            <a:r>
              <a:rPr lang="en-US" altLang="zh-CN" sz="1100" dirty="0" err="1" smtClean="0">
                <a:effectLst/>
                <a:latin typeface="微软雅黑" panose="020B0503020204020204" charset="-122"/>
                <a:ea typeface="微软雅黑" panose="020B0503020204020204" charset="-122"/>
                <a:sym typeface="+mn-ea"/>
              </a:rPr>
              <a:t>EB</a:t>
            </a:r>
            <a:r>
              <a:rPr lang="zh-CN" altLang="en-US" sz="1100" dirty="0" smtClean="0">
                <a:effectLst/>
                <a:latin typeface="微软雅黑" panose="020B0503020204020204" charset="-122"/>
                <a:ea typeface="微软雅黑" panose="020B0503020204020204" charset="-122"/>
                <a:sym typeface="+mn-ea"/>
              </a:rPr>
              <a:t>品牌的辨识度和吸引力。此系列商品将持续强化。</a:t>
            </a:r>
            <a:endParaRPr lang="zh-CN" altLang="en-US" sz="1100" dirty="0">
              <a:effectLst/>
              <a:latin typeface="微软雅黑" panose="020B0503020204020204" charset="-122"/>
              <a:ea typeface="微软雅黑" panose="020B0503020204020204" charset="-122"/>
              <a:sym typeface="+mn-ea"/>
            </a:endParaRPr>
          </a:p>
        </p:txBody>
      </p:sp>
      <p:sp>
        <p:nvSpPr>
          <p:cNvPr id="10" name="文本框 9"/>
          <p:cNvSpPr txBox="1"/>
          <p:nvPr/>
        </p:nvSpPr>
        <p:spPr>
          <a:xfrm>
            <a:off x="549274" y="5021263"/>
            <a:ext cx="8180445" cy="769441"/>
          </a:xfrm>
          <a:prstGeom prst="rect">
            <a:avLst/>
          </a:prstGeom>
          <a:noFill/>
        </p:spPr>
        <p:txBody>
          <a:bodyPr wrap="square" rtlCol="0" anchor="t">
            <a:spAutoFit/>
          </a:bodyPr>
          <a:lstStyle/>
          <a:p>
            <a:pPr algn="l"/>
            <a:r>
              <a:rPr lang="zh-CN" altLang="en-US" sz="1100" dirty="0">
                <a:effectLst/>
                <a:latin typeface="微软雅黑" panose="020B0503020204020204" charset="-122"/>
                <a:ea typeface="微软雅黑" panose="020B0503020204020204" charset="-122"/>
                <a:sym typeface="+mn-ea"/>
              </a:rPr>
              <a:t>要点作答</a:t>
            </a:r>
            <a:r>
              <a:rPr lang="zh-CN" altLang="en-US" sz="1100" dirty="0" smtClean="0">
                <a:effectLst/>
                <a:latin typeface="微软雅黑" panose="020B0503020204020204" charset="-122"/>
                <a:ea typeface="微软雅黑" panose="020B0503020204020204" charset="-122"/>
                <a:sym typeface="+mn-ea"/>
              </a:rPr>
              <a:t>提示</a:t>
            </a:r>
            <a:r>
              <a:rPr lang="en-US" altLang="zh-CN" sz="1100" dirty="0">
                <a:latin typeface="微软雅黑" panose="020B0503020204020204" charset="-122"/>
                <a:ea typeface="微软雅黑" panose="020B0503020204020204" charset="-122"/>
                <a:sym typeface="+mn-ea"/>
              </a:rPr>
              <a:t>4</a:t>
            </a:r>
            <a:r>
              <a:rPr lang="zh-CN" altLang="en-US" sz="1100" dirty="0" smtClean="0">
                <a:effectLst/>
                <a:latin typeface="微软雅黑" panose="020B0503020204020204" charset="-122"/>
                <a:ea typeface="微软雅黑" panose="020B0503020204020204" charset="-122"/>
                <a:sym typeface="+mn-ea"/>
              </a:rPr>
              <a:t>：</a:t>
            </a:r>
            <a:r>
              <a:rPr lang="zh-CN" altLang="en-US" sz="1100" dirty="0">
                <a:effectLst/>
                <a:latin typeface="微软雅黑" panose="020B0503020204020204" charset="-122"/>
                <a:ea typeface="微软雅黑" panose="020B0503020204020204" charset="-122"/>
                <a:sym typeface="+mn-ea"/>
              </a:rPr>
              <a:t>本案例最终目的或预期（</a:t>
            </a:r>
            <a:r>
              <a:rPr lang="en-US" altLang="zh-CN" sz="1100" dirty="0">
                <a:effectLst/>
                <a:latin typeface="微软雅黑" panose="020B0503020204020204" charset="-122"/>
                <a:ea typeface="微软雅黑" panose="020B0503020204020204" charset="-122"/>
                <a:sym typeface="+mn-ea"/>
              </a:rPr>
              <a:t>5</a:t>
            </a:r>
            <a:r>
              <a:rPr lang="zh-CN" altLang="en-US" sz="1100" dirty="0">
                <a:effectLst/>
                <a:latin typeface="微软雅黑" panose="020B0503020204020204" charset="-122"/>
                <a:ea typeface="微软雅黑" panose="020B0503020204020204" charset="-122"/>
                <a:sym typeface="+mn-ea"/>
              </a:rPr>
              <a:t>分</a:t>
            </a:r>
            <a:r>
              <a:rPr lang="zh-CN" altLang="en-US" sz="1100" dirty="0" smtClean="0">
                <a:effectLst/>
                <a:latin typeface="微软雅黑" panose="020B0503020204020204" charset="-122"/>
                <a:ea typeface="微软雅黑" panose="020B0503020204020204" charset="-122"/>
                <a:sym typeface="+mn-ea"/>
              </a:rPr>
              <a:t>）</a:t>
            </a:r>
            <a:endParaRPr lang="zh-CN" altLang="en-US" sz="1100" dirty="0" smtClean="0">
              <a:effectLst/>
              <a:latin typeface="微软雅黑" panose="020B0503020204020204" charset="-122"/>
              <a:ea typeface="微软雅黑" panose="020B0503020204020204" charset="-122"/>
              <a:sym typeface="+mn-ea"/>
            </a:endParaRPr>
          </a:p>
          <a:p>
            <a:pPr algn="l"/>
            <a:endParaRPr lang="en-US" altLang="zh-CN" sz="1100" dirty="0" smtClean="0">
              <a:effectLst/>
              <a:latin typeface="微软雅黑" panose="020B0503020204020204" charset="-122"/>
              <a:ea typeface="微软雅黑" panose="020B0503020204020204" charset="-122"/>
              <a:sym typeface="+mn-ea"/>
            </a:endParaRPr>
          </a:p>
          <a:p>
            <a:r>
              <a:rPr lang="zh-CN" altLang="en-US" sz="1100" dirty="0" smtClean="0">
                <a:effectLst/>
                <a:latin typeface="微软雅黑" panose="020B0503020204020204" charset="-122"/>
                <a:ea typeface="微软雅黑" panose="020B0503020204020204" charset="-122"/>
                <a:sym typeface="+mn-ea"/>
              </a:rPr>
              <a:t>青少年系列服饰开发的最终目的是打造复合青少年价值观的设计和产品，在传输正向的文化价值观的同时，增强青少年群体对于</a:t>
            </a:r>
            <a:r>
              <a:rPr lang="zh-CN" altLang="en-US" sz="1100" dirty="0">
                <a:latin typeface="微软雅黑" panose="020B0503020204020204" charset="-122"/>
                <a:ea typeface="微软雅黑" panose="020B0503020204020204" charset="-122"/>
                <a:sym typeface="+mn-ea"/>
              </a:rPr>
              <a:t>永</a:t>
            </a:r>
            <a:r>
              <a:rPr lang="zh-CN" altLang="en-US" sz="1100" dirty="0" smtClean="0">
                <a:latin typeface="微软雅黑" panose="020B0503020204020204" charset="-122"/>
                <a:ea typeface="微软雅黑" panose="020B0503020204020204" charset="-122"/>
                <a:sym typeface="+mn-ea"/>
              </a:rPr>
              <a:t>旺</a:t>
            </a:r>
            <a:r>
              <a:rPr lang="en-US" altLang="zh-CN" sz="1100" dirty="0" err="1" smtClean="0">
                <a:latin typeface="微软雅黑" panose="020B0503020204020204" charset="-122"/>
                <a:ea typeface="微软雅黑" panose="020B0503020204020204" charset="-122"/>
                <a:sym typeface="+mn-ea"/>
              </a:rPr>
              <a:t>EB</a:t>
            </a:r>
            <a:r>
              <a:rPr lang="zh-CN" altLang="en-US" sz="1100" dirty="0" smtClean="0">
                <a:latin typeface="微软雅黑" panose="020B0503020204020204" charset="-122"/>
                <a:ea typeface="微软雅黑" panose="020B0503020204020204" charset="-122"/>
                <a:sym typeface="+mn-ea"/>
              </a:rPr>
              <a:t>品牌的情感认同，实现社会效益与经济效益双赢！</a:t>
            </a:r>
            <a:endParaRPr lang="zh-CN" altLang="en-US" sz="1100" dirty="0">
              <a:effectLst/>
              <a:latin typeface="微软雅黑" panose="020B0503020204020204" charset="-122"/>
              <a:ea typeface="微软雅黑" panose="020B0503020204020204" charset="-122"/>
              <a:sym typeface="+mn-ea"/>
            </a:endParaRPr>
          </a:p>
        </p:txBody>
      </p:sp>
      <p:sp>
        <p:nvSpPr>
          <p:cNvPr id="11" name="文本框 10"/>
          <p:cNvSpPr txBox="1"/>
          <p:nvPr/>
        </p:nvSpPr>
        <p:spPr>
          <a:xfrm>
            <a:off x="549275" y="3829685"/>
            <a:ext cx="8180445" cy="769441"/>
          </a:xfrm>
          <a:prstGeom prst="rect">
            <a:avLst/>
          </a:prstGeom>
          <a:noFill/>
        </p:spPr>
        <p:txBody>
          <a:bodyPr wrap="square" rtlCol="0" anchor="t">
            <a:spAutoFit/>
          </a:bodyPr>
          <a:lstStyle/>
          <a:p>
            <a:pPr algn="l"/>
            <a:r>
              <a:rPr lang="zh-CN" altLang="en-US" sz="1100" dirty="0">
                <a:effectLst/>
                <a:latin typeface="微软雅黑" panose="020B0503020204020204" charset="-122"/>
                <a:ea typeface="微软雅黑" panose="020B0503020204020204" charset="-122"/>
                <a:sym typeface="+mn-ea"/>
              </a:rPr>
              <a:t>要点作答提示</a:t>
            </a:r>
            <a:r>
              <a:rPr lang="en-US" altLang="zh-CN" sz="1100" dirty="0">
                <a:effectLst/>
                <a:latin typeface="微软雅黑" panose="020B0503020204020204" charset="-122"/>
                <a:ea typeface="微软雅黑" panose="020B0503020204020204" charset="-122"/>
                <a:sym typeface="+mn-ea"/>
              </a:rPr>
              <a:t>3</a:t>
            </a:r>
            <a:r>
              <a:rPr lang="zh-CN" altLang="en-US" sz="1100" dirty="0" smtClean="0">
                <a:effectLst/>
                <a:latin typeface="微软雅黑" panose="020B0503020204020204" charset="-122"/>
                <a:ea typeface="微软雅黑" panose="020B0503020204020204" charset="-122"/>
                <a:sym typeface="+mn-ea"/>
              </a:rPr>
              <a:t>：传播效果（</a:t>
            </a:r>
            <a:r>
              <a:rPr lang="en-US" altLang="zh-CN" sz="1100" dirty="0">
                <a:effectLst/>
                <a:latin typeface="微软雅黑" panose="020B0503020204020204" charset="-122"/>
                <a:ea typeface="微软雅黑" panose="020B0503020204020204" charset="-122"/>
                <a:sym typeface="+mn-ea"/>
              </a:rPr>
              <a:t>5</a:t>
            </a:r>
            <a:r>
              <a:rPr lang="zh-CN" altLang="en-US" sz="1100" dirty="0">
                <a:effectLst/>
                <a:latin typeface="微软雅黑" panose="020B0503020204020204" charset="-122"/>
                <a:ea typeface="微软雅黑" panose="020B0503020204020204" charset="-122"/>
                <a:sym typeface="+mn-ea"/>
              </a:rPr>
              <a:t>分</a:t>
            </a:r>
            <a:r>
              <a:rPr lang="zh-CN" altLang="en-US" sz="1100" dirty="0" smtClean="0">
                <a:effectLst/>
                <a:latin typeface="微软雅黑" panose="020B0503020204020204" charset="-122"/>
                <a:ea typeface="微软雅黑" panose="020B0503020204020204" charset="-122"/>
                <a:sym typeface="+mn-ea"/>
              </a:rPr>
              <a:t>）</a:t>
            </a:r>
            <a:endParaRPr lang="zh-CN" altLang="en-US" sz="1100" dirty="0" smtClean="0">
              <a:effectLst/>
              <a:latin typeface="微软雅黑" panose="020B0503020204020204" charset="-122"/>
              <a:ea typeface="微软雅黑" panose="020B0503020204020204" charset="-122"/>
              <a:sym typeface="+mn-ea"/>
            </a:endParaRPr>
          </a:p>
          <a:p>
            <a:pPr algn="l"/>
            <a:endParaRPr lang="en-US" altLang="zh-CN" sz="1100" dirty="0" smtClean="0">
              <a:effectLst/>
              <a:latin typeface="微软雅黑" panose="020B0503020204020204" charset="-122"/>
              <a:ea typeface="微软雅黑" panose="020B0503020204020204" charset="-122"/>
              <a:sym typeface="+mn-ea"/>
            </a:endParaRPr>
          </a:p>
          <a:p>
            <a:r>
              <a:rPr lang="zh-CN" altLang="en-US" sz="1100" dirty="0" smtClean="0">
                <a:effectLst/>
                <a:latin typeface="微软雅黑" panose="020B0503020204020204" charset="-122"/>
                <a:ea typeface="微软雅黑" panose="020B0503020204020204" charset="-122"/>
                <a:sym typeface="+mn-ea"/>
              </a:rPr>
              <a:t>青少年服饰目前已经在国内</a:t>
            </a:r>
            <a:r>
              <a:rPr lang="en-US" altLang="zh-CN" sz="1100" dirty="0" smtClean="0">
                <a:effectLst/>
                <a:latin typeface="微软雅黑" panose="020B0503020204020204" charset="-122"/>
                <a:ea typeface="微软雅黑" panose="020B0503020204020204" charset="-122"/>
                <a:sym typeface="+mn-ea"/>
              </a:rPr>
              <a:t>22</a:t>
            </a:r>
            <a:r>
              <a:rPr lang="zh-CN" altLang="en-US" sz="1100" dirty="0" smtClean="0">
                <a:effectLst/>
                <a:latin typeface="微软雅黑" panose="020B0503020204020204" charset="-122"/>
                <a:ea typeface="微软雅黑" panose="020B0503020204020204" charset="-122"/>
                <a:sym typeface="+mn-ea"/>
              </a:rPr>
              <a:t>家永旺门店展开销售，取得较好的成绩。今后继续强化此系列商品开发投入卖场，给青少年群体提供更多的时尚选择。</a:t>
            </a:r>
            <a:endParaRPr lang="zh-CN" altLang="en-US" sz="1100" dirty="0">
              <a:effectLst/>
              <a:latin typeface="微软雅黑" panose="020B0503020204020204" charset="-122"/>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742950"/>
            <a:ext cx="6096000" cy="337185"/>
          </a:xfrm>
          <a:prstGeom prst="rect">
            <a:avLst/>
          </a:prstGeom>
          <a:noFill/>
        </p:spPr>
        <p:txBody>
          <a:bodyPr wrap="square" rtlCol="0" anchor="t">
            <a:spAutoFit/>
          </a:bodyPr>
          <a:lstStyle/>
          <a:p>
            <a:r>
              <a:rPr lang="zh-CN" altLang="en-US" sz="1600" dirty="0">
                <a:solidFill>
                  <a:schemeClr val="accent1">
                    <a:lumMod val="75000"/>
                  </a:schemeClr>
                </a:solidFill>
                <a:latin typeface="微软雅黑" panose="020B0503020204020204" charset="-122"/>
                <a:ea typeface="微软雅黑" panose="020B0503020204020204" charset="-122"/>
                <a:sym typeface="+mn-ea"/>
              </a:rPr>
              <a:t>案例基本描述及优势差异 （总计</a:t>
            </a:r>
            <a:r>
              <a:rPr lang="en-US" altLang="zh-CN" sz="1600" dirty="0">
                <a:solidFill>
                  <a:schemeClr val="accent1">
                    <a:lumMod val="75000"/>
                  </a:schemeClr>
                </a:solidFill>
                <a:latin typeface="微软雅黑" panose="020B0503020204020204" charset="-122"/>
                <a:ea typeface="微软雅黑" panose="020B0503020204020204" charset="-122"/>
                <a:sym typeface="+mn-ea"/>
              </a:rPr>
              <a:t>30</a:t>
            </a:r>
            <a:r>
              <a:rPr lang="zh-CN" altLang="en-US" sz="1600" dirty="0">
                <a:solidFill>
                  <a:schemeClr val="accent1">
                    <a:lumMod val="75000"/>
                  </a:schemeClr>
                </a:solidFill>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latin typeface="微软雅黑" panose="020B0503020204020204" charset="-122"/>
              <a:ea typeface="微软雅黑" panose="020B0503020204020204" charset="-122"/>
              <a:sym typeface="+mn-ea"/>
            </a:endParaRPr>
          </a:p>
        </p:txBody>
      </p:sp>
      <p:sp>
        <p:nvSpPr>
          <p:cNvPr id="8" name="文本框 7"/>
          <p:cNvSpPr txBox="1"/>
          <p:nvPr/>
        </p:nvSpPr>
        <p:spPr>
          <a:xfrm>
            <a:off x="621030" y="1383982"/>
            <a:ext cx="8594726" cy="769441"/>
          </a:xfrm>
          <a:prstGeom prst="rect">
            <a:avLst/>
          </a:prstGeom>
          <a:noFill/>
        </p:spPr>
        <p:txBody>
          <a:bodyPr wrap="square" rtlCol="0" anchor="t">
            <a:spAutoFit/>
          </a:bodyPr>
          <a:lstStyle/>
          <a:p>
            <a:r>
              <a:rPr lang="zh-CN" altLang="en-US" sz="1100" dirty="0">
                <a:effectLst/>
                <a:latin typeface="微软雅黑" panose="020B0503020204020204" charset="-122"/>
                <a:ea typeface="微软雅黑" panose="020B0503020204020204" charset="-122"/>
                <a:sym typeface="+mn-ea"/>
              </a:rPr>
              <a:t>要点作答提示</a:t>
            </a:r>
            <a:r>
              <a:rPr lang="en-US" altLang="zh-CN" sz="1100" dirty="0">
                <a:effectLst/>
                <a:latin typeface="微软雅黑" panose="020B0503020204020204" charset="-122"/>
                <a:ea typeface="微软雅黑" panose="020B0503020204020204" charset="-122"/>
                <a:sym typeface="+mn-ea"/>
              </a:rPr>
              <a:t>1</a:t>
            </a:r>
            <a:r>
              <a:rPr lang="zh-CN" altLang="en-US" sz="1100" dirty="0">
                <a:effectLst/>
                <a:latin typeface="微软雅黑" panose="020B0503020204020204" charset="-122"/>
                <a:ea typeface="微软雅黑" panose="020B0503020204020204" charset="-122"/>
                <a:sym typeface="+mn-ea"/>
              </a:rPr>
              <a:t>：产品基本描述和信息（</a:t>
            </a:r>
            <a:r>
              <a:rPr lang="en-US" altLang="zh-CN" sz="1100" dirty="0">
                <a:effectLst/>
                <a:latin typeface="微软雅黑" panose="020B0503020204020204" charset="-122"/>
                <a:ea typeface="微软雅黑" panose="020B0503020204020204" charset="-122"/>
                <a:sym typeface="+mn-ea"/>
              </a:rPr>
              <a:t>10</a:t>
            </a:r>
            <a:r>
              <a:rPr lang="zh-CN" altLang="en-US" sz="1100" dirty="0">
                <a:effectLst/>
                <a:latin typeface="微软雅黑" panose="020B0503020204020204" charset="-122"/>
                <a:ea typeface="微软雅黑" panose="020B0503020204020204" charset="-122"/>
                <a:sym typeface="+mn-ea"/>
              </a:rPr>
              <a:t>分</a:t>
            </a:r>
            <a:r>
              <a:rPr lang="zh-CN" altLang="en-US" sz="1100" dirty="0" smtClean="0">
                <a:effectLst/>
                <a:latin typeface="微软雅黑" panose="020B0503020204020204" charset="-122"/>
                <a:ea typeface="微软雅黑" panose="020B0503020204020204" charset="-122"/>
                <a:sym typeface="+mn-ea"/>
              </a:rPr>
              <a:t>）</a:t>
            </a:r>
            <a:endParaRPr lang="zh-CN" altLang="en-US" sz="1100" dirty="0" smtClean="0">
              <a:effectLst/>
              <a:latin typeface="微软雅黑" panose="020B0503020204020204" charset="-122"/>
              <a:ea typeface="微软雅黑" panose="020B0503020204020204" charset="-122"/>
              <a:sym typeface="+mn-ea"/>
            </a:endParaRPr>
          </a:p>
          <a:p>
            <a:endParaRPr lang="en-US" altLang="ja-JP" sz="1100" dirty="0" smtClean="0">
              <a:latin typeface="微软雅黑" panose="020B0503020204020204" charset="-122"/>
              <a:ea typeface="微软雅黑" panose="020B0503020204020204" charset="-122"/>
              <a:sym typeface="+mn-ea"/>
            </a:endParaRPr>
          </a:p>
          <a:p>
            <a:r>
              <a:rPr lang="ja-JP" altLang="en-US" sz="1100" dirty="0" smtClean="0">
                <a:effectLst/>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青少年系列主要以运动风、街头风的融合，主要版型以宽松版、中性风、学院风为主。</a:t>
            </a:r>
            <a:endParaRPr lang="en-US" altLang="ja-JP" sz="1100" dirty="0" smtClean="0">
              <a:effectLst/>
              <a:latin typeface="微软雅黑" panose="020B0503020204020204" charset="-122"/>
              <a:ea typeface="微软雅黑" panose="020B0503020204020204" charset="-122"/>
              <a:sym typeface="+mn-ea"/>
            </a:endParaRPr>
          </a:p>
          <a:p>
            <a:r>
              <a:rPr lang="ja-JP" altLang="en-US" sz="1100" dirty="0" smtClean="0">
                <a:effectLst/>
                <a:latin typeface="微软雅黑" panose="020B0503020204020204" charset="-122"/>
                <a:ea typeface="微软雅黑" panose="020B0503020204020204" charset="-122"/>
                <a:sym typeface="+mn-ea"/>
              </a:rPr>
              <a:t>・</a:t>
            </a:r>
            <a:r>
              <a:rPr lang="zh-CN" altLang="en-US" sz="1100" dirty="0" smtClean="0">
                <a:effectLst/>
                <a:latin typeface="微软雅黑" panose="020B0503020204020204" charset="-122"/>
                <a:ea typeface="微软雅黑" panose="020B0503020204020204" charset="-122"/>
                <a:sym typeface="+mn-ea"/>
              </a:rPr>
              <a:t>男青少年码数以</a:t>
            </a:r>
            <a:r>
              <a:rPr lang="en-US" altLang="zh-CN" sz="1100" dirty="0" smtClean="0">
                <a:effectLst/>
                <a:latin typeface="微软雅黑" panose="020B0503020204020204" charset="-122"/>
                <a:ea typeface="微软雅黑" panose="020B0503020204020204" charset="-122"/>
                <a:sym typeface="+mn-ea"/>
              </a:rPr>
              <a:t>165</a:t>
            </a:r>
            <a:r>
              <a:rPr lang="en-US" altLang="zh-CN" sz="1100" dirty="0" smtClean="0">
                <a:latin typeface="微软雅黑" panose="020B0503020204020204" charset="-122"/>
                <a:ea typeface="微软雅黑" panose="020B0503020204020204" charset="-122"/>
                <a:sym typeface="+mn-ea"/>
              </a:rPr>
              <a:t>/170/175</a:t>
            </a:r>
            <a:r>
              <a:rPr lang="zh-CN" altLang="en-US" sz="1100" dirty="0" smtClean="0">
                <a:latin typeface="微软雅黑" panose="020B0503020204020204" charset="-122"/>
                <a:ea typeface="微软雅黑" panose="020B0503020204020204" charset="-122"/>
                <a:sym typeface="+mn-ea"/>
              </a:rPr>
              <a:t>展开，女青少年码数以</a:t>
            </a:r>
            <a:r>
              <a:rPr lang="en-US" altLang="zh-CN" sz="1100" dirty="0" smtClean="0">
                <a:latin typeface="微软雅黑" panose="020B0503020204020204" charset="-122"/>
                <a:ea typeface="微软雅黑" panose="020B0503020204020204" charset="-122"/>
                <a:sym typeface="+mn-ea"/>
              </a:rPr>
              <a:t>160/165/170</a:t>
            </a:r>
            <a:r>
              <a:rPr lang="zh-CN" altLang="en-US" sz="1100" dirty="0" smtClean="0">
                <a:latin typeface="微软雅黑" panose="020B0503020204020204" charset="-122"/>
                <a:ea typeface="微软雅黑" panose="020B0503020204020204" charset="-122"/>
                <a:sym typeface="+mn-ea"/>
              </a:rPr>
              <a:t>展开</a:t>
            </a:r>
            <a:r>
              <a:rPr lang="zh-CN" sz="1100" dirty="0" smtClean="0">
                <a:effectLst/>
                <a:latin typeface="微软雅黑" panose="020B0503020204020204" charset="-122"/>
                <a:ea typeface="微软雅黑" panose="020B0503020204020204" charset="-122"/>
                <a:sym typeface="+mn-ea"/>
              </a:rPr>
              <a:t>。</a:t>
            </a:r>
            <a:endParaRPr lang="zh-CN" sz="1100" dirty="0">
              <a:effectLst/>
              <a:latin typeface="微软雅黑" panose="020B0503020204020204" charset="-122"/>
              <a:ea typeface="微软雅黑" panose="020B0503020204020204" charset="-122"/>
              <a:sym typeface="+mn-ea"/>
            </a:endParaRPr>
          </a:p>
        </p:txBody>
      </p:sp>
      <p:sp>
        <p:nvSpPr>
          <p:cNvPr id="9" name="文本框 8"/>
          <p:cNvSpPr txBox="1"/>
          <p:nvPr/>
        </p:nvSpPr>
        <p:spPr>
          <a:xfrm>
            <a:off x="621031" y="2611437"/>
            <a:ext cx="7709586" cy="769441"/>
          </a:xfrm>
          <a:prstGeom prst="rect">
            <a:avLst/>
          </a:prstGeom>
          <a:noFill/>
        </p:spPr>
        <p:txBody>
          <a:bodyPr wrap="square" rtlCol="0" anchor="t">
            <a:spAutoFit/>
          </a:bodyPr>
          <a:lstStyle/>
          <a:p>
            <a:r>
              <a:rPr lang="zh-CN" altLang="en-US" sz="1100" dirty="0">
                <a:effectLst/>
                <a:latin typeface="微软雅黑" panose="020B0503020204020204" charset="-122"/>
                <a:ea typeface="微软雅黑" panose="020B0503020204020204" charset="-122"/>
                <a:sym typeface="+mn-ea"/>
              </a:rPr>
              <a:t>要点作答提示</a:t>
            </a:r>
            <a:r>
              <a:rPr lang="en-US" altLang="zh-CN" sz="1100" dirty="0">
                <a:effectLst/>
                <a:latin typeface="微软雅黑" panose="020B0503020204020204" charset="-122"/>
                <a:ea typeface="微软雅黑" panose="020B0503020204020204" charset="-122"/>
                <a:sym typeface="+mn-ea"/>
              </a:rPr>
              <a:t>2</a:t>
            </a:r>
            <a:r>
              <a:rPr lang="zh-CN" altLang="en-US" sz="1100" dirty="0">
                <a:effectLst/>
                <a:latin typeface="微软雅黑" panose="020B0503020204020204" charset="-122"/>
                <a:ea typeface="微软雅黑" panose="020B0503020204020204" charset="-122"/>
                <a:sym typeface="+mn-ea"/>
              </a:rPr>
              <a:t>：方案最大优点或创新点（</a:t>
            </a:r>
            <a:r>
              <a:rPr lang="en-US" altLang="zh-CN" sz="1100" dirty="0">
                <a:effectLst/>
                <a:latin typeface="微软雅黑" panose="020B0503020204020204" charset="-122"/>
                <a:ea typeface="微软雅黑" panose="020B0503020204020204" charset="-122"/>
                <a:sym typeface="+mn-ea"/>
              </a:rPr>
              <a:t>15</a:t>
            </a:r>
            <a:r>
              <a:rPr lang="zh-CN" altLang="en-US" sz="1100" dirty="0">
                <a:effectLst/>
                <a:latin typeface="微软雅黑" panose="020B0503020204020204" charset="-122"/>
                <a:ea typeface="微软雅黑" panose="020B0503020204020204" charset="-122"/>
                <a:sym typeface="+mn-ea"/>
              </a:rPr>
              <a:t>分</a:t>
            </a:r>
            <a:r>
              <a:rPr lang="zh-CN" altLang="en-US" sz="1100" dirty="0" smtClean="0">
                <a:effectLst/>
                <a:latin typeface="微软雅黑" panose="020B0503020204020204" charset="-122"/>
                <a:ea typeface="微软雅黑" panose="020B0503020204020204" charset="-122"/>
                <a:sym typeface="+mn-ea"/>
              </a:rPr>
              <a:t>）</a:t>
            </a:r>
            <a:endParaRPr lang="zh-CN" altLang="en-US" sz="1100" dirty="0" smtClean="0">
              <a:effectLst/>
              <a:latin typeface="微软雅黑" panose="020B0503020204020204" charset="-122"/>
              <a:ea typeface="微软雅黑" panose="020B0503020204020204" charset="-122"/>
              <a:sym typeface="+mn-ea"/>
            </a:endParaRPr>
          </a:p>
          <a:p>
            <a:br>
              <a:rPr lang="en-US" altLang="ja-JP" sz="1100" dirty="0" smtClean="0">
                <a:latin typeface="微软雅黑" panose="020B0503020204020204" charset="-122"/>
                <a:ea typeface="微软雅黑" panose="020B0503020204020204" charset="-122"/>
                <a:sym typeface="+mn-ea"/>
              </a:rPr>
            </a:br>
            <a:r>
              <a:rPr lang="ja-JP" altLang="en-US"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青少年服饰开发的有点在于满足了青少年群体个性化需求，增强了品牌忠诚度，推动品牌创新和履行社会责任。创新点则体现在设计、工艺、面料以及营销等方面。通过不断创新，提升了品牌的竞争力。</a:t>
            </a:r>
            <a:endParaRPr lang="zh-CN" altLang="en-US" sz="1100" dirty="0">
              <a:effectLst/>
              <a:latin typeface="微软雅黑" panose="020B0503020204020204" charset="-122"/>
              <a:ea typeface="微软雅黑" panose="020B0503020204020204" charset="-122"/>
              <a:sym typeface="+mn-ea"/>
            </a:endParaRPr>
          </a:p>
        </p:txBody>
      </p:sp>
      <p:sp>
        <p:nvSpPr>
          <p:cNvPr id="10" name="文本框 9"/>
          <p:cNvSpPr txBox="1"/>
          <p:nvPr/>
        </p:nvSpPr>
        <p:spPr>
          <a:xfrm>
            <a:off x="621031" y="3993197"/>
            <a:ext cx="8272856" cy="1107996"/>
          </a:xfrm>
          <a:prstGeom prst="rect">
            <a:avLst/>
          </a:prstGeom>
          <a:noFill/>
        </p:spPr>
        <p:txBody>
          <a:bodyPr wrap="square" rtlCol="0" anchor="t">
            <a:spAutoFit/>
          </a:bodyPr>
          <a:lstStyle/>
          <a:p>
            <a:pPr algn="l"/>
            <a:r>
              <a:rPr lang="zh-CN" altLang="en-US" sz="1100" dirty="0">
                <a:effectLst/>
                <a:latin typeface="微软雅黑" panose="020B0503020204020204" charset="-122"/>
                <a:ea typeface="微软雅黑" panose="020B0503020204020204" charset="-122"/>
                <a:sym typeface="+mn-ea"/>
              </a:rPr>
              <a:t>要点作答提示</a:t>
            </a:r>
            <a:r>
              <a:rPr lang="en-US" altLang="zh-CN" sz="1100" dirty="0">
                <a:effectLst/>
                <a:latin typeface="微软雅黑" panose="020B0503020204020204" charset="-122"/>
                <a:ea typeface="微软雅黑" panose="020B0503020204020204" charset="-122"/>
                <a:sym typeface="+mn-ea"/>
              </a:rPr>
              <a:t>3</a:t>
            </a:r>
            <a:r>
              <a:rPr lang="zh-CN" altLang="en-US" sz="1100" dirty="0">
                <a:effectLst/>
                <a:latin typeface="微软雅黑" panose="020B0503020204020204" charset="-122"/>
                <a:ea typeface="微软雅黑" panose="020B0503020204020204" charset="-122"/>
                <a:sym typeface="+mn-ea"/>
              </a:rPr>
              <a:t>：同竞品的差异点（</a:t>
            </a:r>
            <a:r>
              <a:rPr lang="en-US" altLang="zh-CN" sz="1100" dirty="0">
                <a:effectLst/>
                <a:latin typeface="微软雅黑" panose="020B0503020204020204" charset="-122"/>
                <a:ea typeface="微软雅黑" panose="020B0503020204020204" charset="-122"/>
                <a:sym typeface="+mn-ea"/>
              </a:rPr>
              <a:t>5</a:t>
            </a:r>
            <a:r>
              <a:rPr lang="zh-CN" altLang="en-US" sz="1100" dirty="0">
                <a:effectLst/>
                <a:latin typeface="微软雅黑" panose="020B0503020204020204" charset="-122"/>
                <a:ea typeface="微软雅黑" panose="020B0503020204020204" charset="-122"/>
                <a:sym typeface="+mn-ea"/>
              </a:rPr>
              <a:t>分</a:t>
            </a:r>
            <a:r>
              <a:rPr lang="zh-CN" altLang="en-US" sz="1100" dirty="0" smtClean="0">
                <a:effectLst/>
                <a:latin typeface="微软雅黑" panose="020B0503020204020204" charset="-122"/>
                <a:ea typeface="微软雅黑" panose="020B0503020204020204" charset="-122"/>
                <a:sym typeface="+mn-ea"/>
              </a:rPr>
              <a:t>）</a:t>
            </a:r>
            <a:endParaRPr lang="en-US" altLang="zh-CN" sz="1100" dirty="0" smtClean="0">
              <a:effectLst/>
              <a:latin typeface="微软雅黑" panose="020B0503020204020204" charset="-122"/>
              <a:ea typeface="微软雅黑" panose="020B0503020204020204" charset="-122"/>
              <a:sym typeface="+mn-ea"/>
            </a:endParaRPr>
          </a:p>
          <a:p>
            <a:endParaRPr lang="en-US" altLang="ja-JP" sz="1100" dirty="0" smtClean="0">
              <a:latin typeface="微软雅黑" panose="020B0503020204020204" charset="-122"/>
              <a:ea typeface="微软雅黑" panose="020B0503020204020204" charset="-122"/>
              <a:sym typeface="+mn-ea"/>
            </a:endParaRPr>
          </a:p>
          <a:p>
            <a:r>
              <a:rPr lang="ja-JP" altLang="en-US"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市场上的青少年品牌设计缺乏创新，导致市场上青少年服饰款式雷同；部分青少年服饰在面料和做工上存在质量问题，影响穿着体验和品牌信誉。并且有些品牌定价过高，超出青少年及其家庭的消费能力，或者低价产品质量不佳。通过大量的市场调查和数据分析，永旺</a:t>
            </a:r>
            <a:r>
              <a:rPr lang="en-US" altLang="zh-CN" sz="1100" dirty="0" err="1" smtClean="0">
                <a:latin typeface="微软雅黑" panose="020B0503020204020204" charset="-122"/>
                <a:ea typeface="微软雅黑" panose="020B0503020204020204" charset="-122"/>
                <a:sym typeface="+mn-ea"/>
              </a:rPr>
              <a:t>EB</a:t>
            </a:r>
            <a:r>
              <a:rPr lang="zh-CN" altLang="en-US" sz="1100" dirty="0" smtClean="0">
                <a:latin typeface="微软雅黑" panose="020B0503020204020204" charset="-122"/>
                <a:ea typeface="微软雅黑" panose="020B0503020204020204" charset="-122"/>
                <a:sym typeface="+mn-ea"/>
              </a:rPr>
              <a:t>品牌自主开发出具有个性化以及潮流性的款式，退出不同价格区间的系列，满足不同消费层次的需求，其中主推</a:t>
            </a:r>
            <a:r>
              <a:rPr lang="en-US" altLang="zh-CN" sz="1100" dirty="0" smtClean="0">
                <a:latin typeface="微软雅黑" panose="020B0503020204020204" charset="-122"/>
                <a:ea typeface="微软雅黑" panose="020B0503020204020204" charset="-122"/>
                <a:sym typeface="+mn-ea"/>
              </a:rPr>
              <a:t>99</a:t>
            </a:r>
            <a:r>
              <a:rPr lang="zh-CN" altLang="en-US" sz="1100" dirty="0" smtClean="0">
                <a:latin typeface="微软雅黑" panose="020B0503020204020204" charset="-122"/>
                <a:ea typeface="微软雅黑" panose="020B0503020204020204" charset="-122"/>
                <a:sym typeface="+mn-ea"/>
              </a:rPr>
              <a:t>元</a:t>
            </a:r>
            <a:r>
              <a:rPr lang="en-US" altLang="zh-CN" sz="1100" dirty="0" smtClean="0">
                <a:latin typeface="微软雅黑" panose="020B0503020204020204" charset="-122"/>
                <a:ea typeface="微软雅黑" panose="020B0503020204020204" charset="-122"/>
                <a:sym typeface="+mn-ea"/>
              </a:rPr>
              <a:t>-129</a:t>
            </a:r>
            <a:r>
              <a:rPr lang="zh-CN" altLang="en-US" sz="1100" dirty="0" smtClean="0">
                <a:latin typeface="微软雅黑" panose="020B0503020204020204" charset="-122"/>
                <a:ea typeface="微软雅黑" panose="020B0503020204020204" charset="-122"/>
                <a:sym typeface="+mn-ea"/>
              </a:rPr>
              <a:t>元价格带，以高性价比吸引顾客群体。</a:t>
            </a:r>
            <a:endParaRPr lang="zh-CN" altLang="en-US" sz="1100" dirty="0">
              <a:effectLst/>
              <a:latin typeface="微软雅黑" panose="020B0503020204020204" charset="-122"/>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8" name="TextBox 2"/>
          <p:cNvSpPr txBox="1"/>
          <p:nvPr/>
        </p:nvSpPr>
        <p:spPr>
          <a:xfrm>
            <a:off x="713105" y="1161052"/>
            <a:ext cx="3358612" cy="338554"/>
          </a:xfrm>
          <a:prstGeom prst="rect">
            <a:avLst/>
          </a:prstGeom>
          <a:noFill/>
        </p:spPr>
        <p:txBody>
          <a:bodyPr wrap="square" rtlCol="0">
            <a:spAutoFit/>
          </a:bodyPr>
          <a:lstStyle>
            <a:defPPr>
              <a:defRPr lang="zh-CN"/>
            </a:defPPr>
            <a:lvl1pPr>
              <a:defRPr sz="1600">
                <a:solidFill>
                  <a:schemeClr val="accent1">
                    <a:lumMod val="75000"/>
                  </a:schemeClr>
                </a:solidFill>
                <a:effectLst/>
                <a:latin typeface="微软雅黑" panose="020B0503020204020204" charset="-122"/>
                <a:ea typeface="微软雅黑" panose="020B0503020204020204" charset="-122"/>
              </a:defRPr>
            </a:lvl1pPr>
          </a:lstStyle>
          <a:p>
            <a:r>
              <a:rPr lang="zh-CN" altLang="en-US" dirty="0">
                <a:sym typeface="+mn-ea"/>
              </a:rPr>
              <a:t>方案实例及回报效果 （</a:t>
            </a:r>
            <a:r>
              <a:rPr lang="zh-CN" altLang="en-US" dirty="0" smtClean="0">
                <a:sym typeface="+mn-ea"/>
              </a:rPr>
              <a:t>总计</a:t>
            </a:r>
            <a:r>
              <a:rPr lang="en-US" altLang="zh-CN" dirty="0" smtClean="0">
                <a:sym typeface="+mn-ea"/>
              </a:rPr>
              <a:t>35</a:t>
            </a:r>
            <a:r>
              <a:rPr lang="zh-CN" altLang="en-US" dirty="0" smtClean="0">
                <a:sym typeface="+mn-ea"/>
              </a:rPr>
              <a:t>分</a:t>
            </a:r>
            <a:r>
              <a:rPr lang="zh-CN" altLang="en-US" dirty="0">
                <a:sym typeface="+mn-ea"/>
              </a:rPr>
              <a:t>）</a:t>
            </a:r>
            <a:endParaRPr lang="zh-CN" altLang="en-US" dirty="0">
              <a:sym typeface="+mn-ea"/>
            </a:endParaRPr>
          </a:p>
        </p:txBody>
      </p:sp>
      <p:sp>
        <p:nvSpPr>
          <p:cNvPr id="9" name="文本框 8"/>
          <p:cNvSpPr txBox="1"/>
          <p:nvPr/>
        </p:nvSpPr>
        <p:spPr>
          <a:xfrm>
            <a:off x="791915" y="1999494"/>
            <a:ext cx="8003972" cy="1107996"/>
          </a:xfrm>
          <a:prstGeom prst="rect">
            <a:avLst/>
          </a:prstGeom>
          <a:noFill/>
        </p:spPr>
        <p:txBody>
          <a:bodyPr wrap="square" rtlCol="0" anchor="t">
            <a:spAutoFit/>
          </a:bodyPr>
          <a:lstStyle/>
          <a:p>
            <a:r>
              <a:rPr lang="zh-CN" altLang="en-US" sz="1100" dirty="0">
                <a:effectLst/>
                <a:latin typeface="微软雅黑" panose="020B0503020204020204" charset="-122"/>
                <a:ea typeface="微软雅黑" panose="020B0503020204020204" charset="-122"/>
                <a:sym typeface="+mn-ea"/>
              </a:rPr>
              <a:t>要点作答提示</a:t>
            </a:r>
            <a:r>
              <a:rPr lang="en-US" altLang="zh-CN" sz="1100" dirty="0">
                <a:effectLst/>
                <a:latin typeface="微软雅黑" panose="020B0503020204020204" charset="-122"/>
                <a:ea typeface="微软雅黑" panose="020B0503020204020204" charset="-122"/>
                <a:sym typeface="+mn-ea"/>
              </a:rPr>
              <a:t>1</a:t>
            </a:r>
            <a:r>
              <a:rPr lang="zh-CN" altLang="en-US" sz="1100" dirty="0">
                <a:effectLst/>
                <a:latin typeface="微软雅黑" panose="020B0503020204020204" charset="-122"/>
                <a:ea typeface="微软雅黑" panose="020B0503020204020204" charset="-122"/>
                <a:sym typeface="+mn-ea"/>
              </a:rPr>
              <a:t>：实际案例陈述及可复制性</a:t>
            </a:r>
            <a:r>
              <a:rPr lang="zh-CN" altLang="en-US" sz="1100" dirty="0" smtClean="0">
                <a:effectLst/>
                <a:latin typeface="微软雅黑" panose="020B0503020204020204" charset="-122"/>
                <a:ea typeface="微软雅黑" panose="020B0503020204020204" charset="-122"/>
                <a:sym typeface="+mn-ea"/>
              </a:rPr>
              <a:t>（</a:t>
            </a:r>
            <a:r>
              <a:rPr lang="en-US" altLang="zh-CN" sz="1100" dirty="0" smtClean="0">
                <a:latin typeface="微软雅黑" panose="020B0503020204020204" charset="-122"/>
                <a:ea typeface="微软雅黑" panose="020B0503020204020204" charset="-122"/>
                <a:sym typeface="+mn-ea"/>
              </a:rPr>
              <a:t>20</a:t>
            </a:r>
            <a:r>
              <a:rPr lang="zh-CN" altLang="en-US" sz="1100" dirty="0" smtClean="0">
                <a:effectLst/>
                <a:latin typeface="微软雅黑" panose="020B0503020204020204" charset="-122"/>
                <a:ea typeface="微软雅黑" panose="020B0503020204020204" charset="-122"/>
                <a:sym typeface="+mn-ea"/>
              </a:rPr>
              <a:t>分）</a:t>
            </a:r>
            <a:br>
              <a:rPr lang="en-US" altLang="zh-CN" sz="1100" dirty="0" smtClean="0">
                <a:effectLst/>
                <a:latin typeface="微软雅黑" panose="020B0503020204020204" charset="-122"/>
                <a:ea typeface="微软雅黑" panose="020B0503020204020204" charset="-122"/>
                <a:sym typeface="+mn-ea"/>
              </a:rPr>
            </a:br>
            <a:endParaRPr lang="en-US" altLang="ja-JP" sz="1100" dirty="0">
              <a:latin typeface="微软雅黑" panose="020B0503020204020204" charset="-122"/>
              <a:ea typeface="微软雅黑" panose="020B0503020204020204" charset="-122"/>
              <a:sym typeface="+mn-ea"/>
            </a:endParaRPr>
          </a:p>
          <a:p>
            <a:r>
              <a:rPr lang="ja-JP" altLang="en-US"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青少年系列服饰以其休闲运动风以及高性价比的商品吸引大量顾客</a:t>
            </a:r>
            <a:r>
              <a:rPr lang="zh-CN" altLang="ja-JP" sz="1100" dirty="0" smtClean="0">
                <a:latin typeface="微软雅黑" panose="020B0503020204020204" charset="-122"/>
                <a:ea typeface="微软雅黑" panose="020B0503020204020204" charset="-122"/>
                <a:sym typeface="+mn-ea"/>
              </a:rPr>
              <a:t>。</a:t>
            </a:r>
            <a:endParaRPr lang="en-US" altLang="ja-JP" sz="1100" dirty="0" smtClean="0">
              <a:latin typeface="微软雅黑" panose="020B0503020204020204" charset="-122"/>
              <a:ea typeface="微软雅黑" panose="020B0503020204020204" charset="-122"/>
              <a:sym typeface="+mn-ea"/>
            </a:endParaRPr>
          </a:p>
          <a:p>
            <a:r>
              <a:rPr lang="ja-JP" altLang="en-US" sz="1100" dirty="0" smtClean="0">
                <a:latin typeface="微软雅黑" panose="020B0503020204020204" charset="-122"/>
                <a:ea typeface="微软雅黑" panose="020B0503020204020204" charset="-122"/>
                <a:sym typeface="+mn-ea"/>
              </a:rPr>
              <a:t>・</a:t>
            </a:r>
            <a:r>
              <a:rPr lang="zh-CN" altLang="ja-JP" sz="1100" dirty="0" smtClean="0">
                <a:latin typeface="微软雅黑" panose="020B0503020204020204" charset="-122"/>
                <a:ea typeface="微软雅黑" panose="020B0503020204020204" charset="-122"/>
                <a:sym typeface="+mn-ea"/>
              </a:rPr>
              <a:t>成本方面，通过</a:t>
            </a:r>
            <a:r>
              <a:rPr lang="zh-CN" altLang="en-US" sz="1100" dirty="0" smtClean="0">
                <a:latin typeface="微软雅黑" panose="020B0503020204020204" charset="-122"/>
                <a:ea typeface="微软雅黑" panose="020B0503020204020204" charset="-122"/>
                <a:sym typeface="+mn-ea"/>
              </a:rPr>
              <a:t>与成人服装以及儿童服装共用面料，使用星空双面、华棉牛奶丝等舒肤面料，工艺细致，在好的穿着体验以及成本控制方面得到平衡，实现可持续发展方向</a:t>
            </a:r>
            <a:r>
              <a:rPr lang="zh-CN" altLang="ja-JP" sz="1100" dirty="0" smtClean="0">
                <a:latin typeface="微软雅黑" panose="020B0503020204020204" charset="-122"/>
                <a:ea typeface="微软雅黑" panose="020B0503020204020204" charset="-122"/>
                <a:sym typeface="+mn-ea"/>
              </a:rPr>
              <a:t>。</a:t>
            </a:r>
            <a:endParaRPr lang="en-US" altLang="zh-CN" sz="1100" dirty="0">
              <a:latin typeface="微软雅黑" panose="020B0503020204020204" charset="-122"/>
              <a:ea typeface="微软雅黑" panose="020B0503020204020204" charset="-122"/>
              <a:sym typeface="+mn-ea"/>
            </a:endParaRPr>
          </a:p>
          <a:p>
            <a:r>
              <a:rPr lang="ja-JP" altLang="en-US"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版型方面，单独重新设计适合青少年的身型与肩宽的宽松版型，在潮流时尚与舒适合身中实现双赢。</a:t>
            </a:r>
            <a:endParaRPr lang="zh-CN" altLang="ja-JP" sz="1100" dirty="0" smtClean="0">
              <a:latin typeface="微软雅黑" panose="020B0503020204020204" charset="-122"/>
              <a:ea typeface="微软雅黑" panose="020B0503020204020204" charset="-122"/>
              <a:sym typeface="+mn-ea"/>
            </a:endParaRPr>
          </a:p>
        </p:txBody>
      </p:sp>
      <p:pic>
        <p:nvPicPr>
          <p:cNvPr id="6" name="图片 5"/>
          <p:cNvPicPr>
            <a:picLocks noChangeAspect="1"/>
          </p:cNvPicPr>
          <p:nvPr/>
        </p:nvPicPr>
        <p:blipFill>
          <a:blip r:embed="rId3"/>
          <a:stretch>
            <a:fillRect/>
          </a:stretch>
        </p:blipFill>
        <p:spPr>
          <a:xfrm>
            <a:off x="791915" y="3107490"/>
            <a:ext cx="2716578" cy="2904055"/>
          </a:xfrm>
          <a:prstGeom prst="rect">
            <a:avLst/>
          </a:prstGeom>
        </p:spPr>
      </p:pic>
      <p:pic>
        <p:nvPicPr>
          <p:cNvPr id="10" name="图片 9"/>
          <p:cNvPicPr>
            <a:picLocks noChangeAspect="1"/>
          </p:cNvPicPr>
          <p:nvPr/>
        </p:nvPicPr>
        <p:blipFill>
          <a:blip r:embed="rId4"/>
          <a:stretch>
            <a:fillRect/>
          </a:stretch>
        </p:blipFill>
        <p:spPr>
          <a:xfrm>
            <a:off x="3671768" y="3359416"/>
            <a:ext cx="2943674" cy="2329656"/>
          </a:xfrm>
          <a:prstGeom prst="rect">
            <a:avLst/>
          </a:prstGeom>
        </p:spPr>
      </p:pic>
      <p:pic>
        <p:nvPicPr>
          <p:cNvPr id="11" name="图片 10"/>
          <p:cNvPicPr>
            <a:picLocks noChangeAspect="1"/>
          </p:cNvPicPr>
          <p:nvPr/>
        </p:nvPicPr>
        <p:blipFill>
          <a:blip r:embed="rId5"/>
          <a:stretch>
            <a:fillRect/>
          </a:stretch>
        </p:blipFill>
        <p:spPr>
          <a:xfrm>
            <a:off x="6778716" y="3359416"/>
            <a:ext cx="2773059" cy="22252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962383"/>
            <a:ext cx="6096000" cy="337185"/>
          </a:xfrm>
          <a:prstGeom prst="rect">
            <a:avLst/>
          </a:prstGeom>
          <a:noFill/>
        </p:spPr>
        <p:txBody>
          <a:bodyPr wrap="square" rtlCol="0" anchor="t">
            <a:spAutoFit/>
          </a:bodyPr>
          <a:lstStyle/>
          <a:p>
            <a:r>
              <a:rPr lang="zh-CN" altLang="en-US" sz="1600" dirty="0">
                <a:solidFill>
                  <a:schemeClr val="accent1">
                    <a:lumMod val="75000"/>
                  </a:schemeClr>
                </a:solidFill>
                <a:latin typeface="微软雅黑" panose="020B0503020204020204" charset="-122"/>
                <a:ea typeface="微软雅黑" panose="020B0503020204020204" charset="-122"/>
                <a:sym typeface="+mn-ea"/>
              </a:rPr>
              <a:t>方案实例及回报效果 （</a:t>
            </a:r>
            <a:r>
              <a:rPr lang="zh-CN" altLang="en-US" sz="1600" dirty="0" smtClean="0">
                <a:solidFill>
                  <a:schemeClr val="accent1">
                    <a:lumMod val="75000"/>
                  </a:schemeClr>
                </a:solidFill>
                <a:latin typeface="微软雅黑" panose="020B0503020204020204" charset="-122"/>
                <a:ea typeface="微软雅黑" panose="020B0503020204020204" charset="-122"/>
                <a:sym typeface="+mn-ea"/>
              </a:rPr>
              <a:t>总计</a:t>
            </a:r>
            <a:r>
              <a:rPr lang="en-US" altLang="zh-CN" sz="1600" dirty="0" smtClean="0">
                <a:solidFill>
                  <a:schemeClr val="accent1">
                    <a:lumMod val="75000"/>
                  </a:schemeClr>
                </a:solidFill>
                <a:latin typeface="微软雅黑" panose="020B0503020204020204" charset="-122"/>
                <a:ea typeface="微软雅黑" panose="020B0503020204020204" charset="-122"/>
                <a:sym typeface="+mn-ea"/>
              </a:rPr>
              <a:t>35</a:t>
            </a:r>
            <a:r>
              <a:rPr lang="zh-CN" altLang="en-US" sz="1600" dirty="0">
                <a:solidFill>
                  <a:schemeClr val="accent1">
                    <a:lumMod val="75000"/>
                  </a:schemeClr>
                </a:solidFill>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latin typeface="微软雅黑" panose="020B0503020204020204" charset="-122"/>
              <a:ea typeface="微软雅黑" panose="020B0503020204020204" charset="-122"/>
              <a:sym typeface="+mn-ea"/>
            </a:endParaRPr>
          </a:p>
        </p:txBody>
      </p:sp>
      <p:sp>
        <p:nvSpPr>
          <p:cNvPr id="8" name="文本框 7"/>
          <p:cNvSpPr txBox="1"/>
          <p:nvPr/>
        </p:nvSpPr>
        <p:spPr>
          <a:xfrm>
            <a:off x="713105" y="1665735"/>
            <a:ext cx="7996657" cy="938719"/>
          </a:xfrm>
          <a:prstGeom prst="rect">
            <a:avLst/>
          </a:prstGeom>
          <a:noFill/>
        </p:spPr>
        <p:txBody>
          <a:bodyPr wrap="square" rtlCol="0" anchor="t">
            <a:spAutoFit/>
          </a:bodyPr>
          <a:lstStyle/>
          <a:p>
            <a:pPr algn="l"/>
            <a:r>
              <a:rPr lang="zh-CN" altLang="en-US" sz="1100" dirty="0">
                <a:effectLst/>
                <a:latin typeface="微软雅黑" panose="020B0503020204020204" charset="-122"/>
                <a:ea typeface="微软雅黑" panose="020B0503020204020204" charset="-122"/>
                <a:sym typeface="+mn-ea"/>
              </a:rPr>
              <a:t>要点作答提示</a:t>
            </a:r>
            <a:r>
              <a:rPr lang="en-US" altLang="zh-CN" sz="1100" dirty="0">
                <a:effectLst/>
                <a:latin typeface="微软雅黑" panose="020B0503020204020204" charset="-122"/>
                <a:ea typeface="微软雅黑" panose="020B0503020204020204" charset="-122"/>
                <a:sym typeface="+mn-ea"/>
              </a:rPr>
              <a:t>2</a:t>
            </a:r>
            <a:r>
              <a:rPr lang="zh-CN" altLang="en-US" sz="1100" dirty="0">
                <a:effectLst/>
                <a:latin typeface="微软雅黑" panose="020B0503020204020204" charset="-122"/>
                <a:ea typeface="微软雅黑" panose="020B0503020204020204" charset="-122"/>
                <a:sym typeface="+mn-ea"/>
              </a:rPr>
              <a:t>：实施前后效果对比（</a:t>
            </a:r>
            <a:r>
              <a:rPr lang="en-US" altLang="zh-CN" sz="1100" dirty="0">
                <a:effectLst/>
                <a:latin typeface="微软雅黑" panose="020B0503020204020204" charset="-122"/>
                <a:ea typeface="微软雅黑" panose="020B0503020204020204" charset="-122"/>
                <a:sym typeface="+mn-ea"/>
              </a:rPr>
              <a:t>15</a:t>
            </a:r>
            <a:r>
              <a:rPr lang="zh-CN" altLang="en-US" sz="1100" dirty="0">
                <a:effectLst/>
                <a:latin typeface="微软雅黑" panose="020B0503020204020204" charset="-122"/>
                <a:ea typeface="微软雅黑" panose="020B0503020204020204" charset="-122"/>
                <a:sym typeface="+mn-ea"/>
              </a:rPr>
              <a:t>分</a:t>
            </a:r>
            <a:r>
              <a:rPr lang="zh-CN" altLang="en-US" sz="1100" dirty="0" smtClean="0">
                <a:effectLst/>
                <a:latin typeface="微软雅黑" panose="020B0503020204020204" charset="-122"/>
                <a:ea typeface="微软雅黑" panose="020B0503020204020204" charset="-122"/>
                <a:sym typeface="+mn-ea"/>
              </a:rPr>
              <a:t>）</a:t>
            </a:r>
            <a:endParaRPr lang="en-US" altLang="zh-CN" sz="1100" dirty="0" smtClean="0">
              <a:effectLst/>
              <a:latin typeface="微软雅黑" panose="020B0503020204020204" charset="-122"/>
              <a:ea typeface="微软雅黑" panose="020B0503020204020204" charset="-122"/>
              <a:sym typeface="+mn-ea"/>
            </a:endParaRPr>
          </a:p>
          <a:p>
            <a:endParaRPr lang="en-US" altLang="zh-CN" sz="1100" dirty="0">
              <a:effectLst/>
              <a:latin typeface="微软雅黑" panose="020B0503020204020204" charset="-122"/>
              <a:ea typeface="微软雅黑" panose="020B0503020204020204" charset="-122"/>
              <a:sym typeface="+mn-ea"/>
            </a:endParaRPr>
          </a:p>
          <a:p>
            <a:r>
              <a:rPr lang="ja-JP" altLang="en-US"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青少年服饰从</a:t>
            </a:r>
            <a:r>
              <a:rPr lang="en-US" altLang="zh-CN" sz="1100" dirty="0" smtClean="0">
                <a:latin typeface="微软雅黑" panose="020B0503020204020204" charset="-122"/>
                <a:ea typeface="微软雅黑" panose="020B0503020204020204" charset="-122"/>
                <a:sym typeface="+mn-ea"/>
              </a:rPr>
              <a:t>2024</a:t>
            </a:r>
            <a:r>
              <a:rPr lang="zh-CN" altLang="en-US" sz="1100" dirty="0" smtClean="0">
                <a:latin typeface="微软雅黑" panose="020B0503020204020204" charset="-122"/>
                <a:ea typeface="微软雅黑" panose="020B0503020204020204" charset="-122"/>
                <a:sym typeface="+mn-ea"/>
              </a:rPr>
              <a:t>年开始投入开发，与男装</a:t>
            </a:r>
            <a:r>
              <a:rPr lang="en-US" altLang="zh-CN"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女装</a:t>
            </a:r>
            <a:r>
              <a:rPr lang="en-US" altLang="zh-CN"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童装</a:t>
            </a:r>
            <a:r>
              <a:rPr lang="en-US" altLang="zh-CN"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婴儿组别共同采用合适面料展开商品企划</a:t>
            </a:r>
            <a:r>
              <a:rPr lang="ja-JP" altLang="en-US" sz="1100" dirty="0" smtClean="0">
                <a:latin typeface="微软雅黑" panose="020B0503020204020204" charset="-122"/>
                <a:ea typeface="微软雅黑" panose="020B0503020204020204" charset="-122"/>
                <a:sym typeface="+mn-ea"/>
              </a:rPr>
              <a:t>。</a:t>
            </a:r>
            <a:endParaRPr lang="en-US" altLang="ja-JP" sz="1100" dirty="0" smtClean="0">
              <a:latin typeface="微软雅黑" panose="020B0503020204020204" charset="-122"/>
              <a:ea typeface="微软雅黑" panose="020B0503020204020204" charset="-122"/>
              <a:sym typeface="+mn-ea"/>
            </a:endParaRPr>
          </a:p>
          <a:p>
            <a:r>
              <a:rPr lang="ja-JP" altLang="en-US" sz="1100" dirty="0" smtClean="0">
                <a:latin typeface="微软雅黑" panose="020B0503020204020204" charset="-122"/>
                <a:ea typeface="微软雅黑" panose="020B0503020204020204" charset="-122"/>
                <a:sym typeface="+mn-ea"/>
              </a:rPr>
              <a:t>・</a:t>
            </a:r>
            <a:r>
              <a:rPr lang="zh-CN" altLang="ja-JP" sz="1100" dirty="0" smtClean="0">
                <a:latin typeface="微软雅黑" panose="020B0503020204020204" charset="-122"/>
                <a:ea typeface="微软雅黑" panose="020B0503020204020204" charset="-122"/>
                <a:sym typeface="+mn-ea"/>
              </a:rPr>
              <a:t>最开始</a:t>
            </a:r>
            <a:r>
              <a:rPr lang="zh-CN" altLang="en-US" sz="1100" dirty="0" smtClean="0">
                <a:latin typeface="微软雅黑" panose="020B0503020204020204" charset="-122"/>
                <a:ea typeface="微软雅黑" panose="020B0503020204020204" charset="-122"/>
                <a:sym typeface="+mn-ea"/>
              </a:rPr>
              <a:t>广东、华南、华东、青岛、湖北、湖南合计</a:t>
            </a:r>
            <a:r>
              <a:rPr lang="en-US" altLang="zh-CN" sz="1100" dirty="0" smtClean="0">
                <a:latin typeface="微软雅黑" panose="020B0503020204020204" charset="-122"/>
                <a:ea typeface="微软雅黑" panose="020B0503020204020204" charset="-122"/>
                <a:sym typeface="+mn-ea"/>
              </a:rPr>
              <a:t>13</a:t>
            </a:r>
            <a:r>
              <a:rPr lang="zh-CN" altLang="en-US" sz="1100" dirty="0" smtClean="0">
                <a:latin typeface="微软雅黑" panose="020B0503020204020204" charset="-122"/>
                <a:ea typeface="微软雅黑" panose="020B0503020204020204" charset="-122"/>
                <a:sym typeface="+mn-ea"/>
              </a:rPr>
              <a:t>家门店展开青少年系列服饰</a:t>
            </a:r>
            <a:r>
              <a:rPr lang="zh-CN" altLang="ja-JP" sz="1100" dirty="0" smtClean="0">
                <a:latin typeface="微软雅黑" panose="020B0503020204020204" charset="-122"/>
                <a:ea typeface="微软雅黑" panose="020B0503020204020204" charset="-122"/>
                <a:sym typeface="+mn-ea"/>
              </a:rPr>
              <a:t>。</a:t>
            </a:r>
            <a:r>
              <a:rPr lang="zh-CN" altLang="en-US" sz="1100" dirty="0" smtClean="0">
                <a:latin typeface="微软雅黑" panose="020B0503020204020204" charset="-122"/>
                <a:ea typeface="微软雅黑" panose="020B0503020204020204" charset="-122"/>
                <a:sym typeface="+mn-ea"/>
              </a:rPr>
              <a:t>今年</a:t>
            </a:r>
            <a:r>
              <a:rPr lang="zh-CN" altLang="ja-JP" sz="1100" dirty="0" smtClean="0">
                <a:latin typeface="微软雅黑" panose="020B0503020204020204" charset="-122"/>
                <a:ea typeface="微软雅黑" panose="020B0503020204020204" charset="-122"/>
                <a:sym typeface="+mn-ea"/>
              </a:rPr>
              <a:t>通过</a:t>
            </a:r>
            <a:r>
              <a:rPr lang="zh-CN" altLang="en-US" sz="1100" dirty="0" smtClean="0">
                <a:latin typeface="微软雅黑" panose="020B0503020204020204" charset="-122"/>
                <a:ea typeface="微软雅黑" panose="020B0503020204020204" charset="-122"/>
                <a:sym typeface="+mn-ea"/>
              </a:rPr>
              <a:t>强化</a:t>
            </a:r>
            <a:r>
              <a:rPr lang="en-US" altLang="zh-CN" sz="1100" dirty="0" smtClean="0">
                <a:latin typeface="微软雅黑" panose="020B0503020204020204" charset="-122"/>
                <a:ea typeface="微软雅黑" panose="020B0503020204020204" charset="-122"/>
                <a:sym typeface="+mn-ea"/>
              </a:rPr>
              <a:t>T</a:t>
            </a:r>
            <a:r>
              <a:rPr lang="zh-CN" altLang="en-US" sz="1100" dirty="0" smtClean="0">
                <a:latin typeface="微软雅黑" panose="020B0503020204020204" charset="-122"/>
                <a:ea typeface="微软雅黑" panose="020B0503020204020204" charset="-122"/>
                <a:sym typeface="+mn-ea"/>
              </a:rPr>
              <a:t>恤</a:t>
            </a:r>
            <a:r>
              <a:rPr lang="zh-CN" altLang="ja-JP" sz="1100" dirty="0" smtClean="0">
                <a:latin typeface="微软雅黑" panose="020B0503020204020204" charset="-122"/>
                <a:ea typeface="微软雅黑" panose="020B0503020204020204" charset="-122"/>
                <a:sym typeface="+mn-ea"/>
              </a:rPr>
              <a:t>、外套、</a:t>
            </a:r>
            <a:r>
              <a:rPr lang="zh-CN" altLang="en-US" sz="1100" dirty="0" smtClean="0">
                <a:latin typeface="微软雅黑" panose="020B0503020204020204" charset="-122"/>
                <a:ea typeface="微软雅黑" panose="020B0503020204020204" charset="-122"/>
                <a:sym typeface="+mn-ea"/>
              </a:rPr>
              <a:t>裤子</a:t>
            </a:r>
            <a:r>
              <a:rPr lang="zh-CN" altLang="ja-JP" sz="1100" dirty="0" smtClean="0">
                <a:latin typeface="微软雅黑" panose="020B0503020204020204" charset="-122"/>
                <a:ea typeface="微软雅黑" panose="020B0503020204020204" charset="-122"/>
                <a:sym typeface="+mn-ea"/>
              </a:rPr>
              <a:t>等丰富品类款式，合计</a:t>
            </a:r>
            <a:r>
              <a:rPr lang="zh-CN" altLang="en-US" sz="1100" dirty="0" smtClean="0">
                <a:latin typeface="微软雅黑" panose="020B0503020204020204" charset="-122"/>
                <a:ea typeface="微软雅黑" panose="020B0503020204020204" charset="-122"/>
                <a:sym typeface="+mn-ea"/>
              </a:rPr>
              <a:t>在</a:t>
            </a:r>
            <a:r>
              <a:rPr lang="en-US" altLang="zh-CN" sz="1100" dirty="0" smtClean="0">
                <a:latin typeface="微软雅黑" panose="020B0503020204020204" charset="-122"/>
                <a:ea typeface="微软雅黑" panose="020B0503020204020204" charset="-122"/>
                <a:sym typeface="+mn-ea"/>
              </a:rPr>
              <a:t>23</a:t>
            </a:r>
            <a:r>
              <a:rPr lang="zh-CN" altLang="en-US" sz="1100" dirty="0" smtClean="0">
                <a:latin typeface="微软雅黑" panose="020B0503020204020204" charset="-122"/>
                <a:ea typeface="微软雅黑" panose="020B0503020204020204" charset="-122"/>
                <a:sym typeface="+mn-ea"/>
              </a:rPr>
              <a:t>家门店展开，持续扩大青少年系列服饰的开发</a:t>
            </a:r>
            <a:r>
              <a:rPr lang="zh-CN" altLang="ja-JP" sz="1100" dirty="0" smtClean="0">
                <a:latin typeface="微软雅黑" panose="020B0503020204020204" charset="-122"/>
                <a:ea typeface="微软雅黑" panose="020B0503020204020204" charset="-122"/>
                <a:sym typeface="+mn-ea"/>
              </a:rPr>
              <a:t>。</a:t>
            </a:r>
            <a:endParaRPr lang="en-US" altLang="ja-JP" sz="1100" dirty="0" smtClean="0">
              <a:latin typeface="微软雅黑" panose="020B0503020204020204" charset="-122"/>
              <a:ea typeface="微软雅黑" panose="020B0503020204020204" charset="-122"/>
              <a:sym typeface="+mn-ea"/>
            </a:endParaRPr>
          </a:p>
        </p:txBody>
      </p:sp>
      <p:pic>
        <p:nvPicPr>
          <p:cNvPr id="10" name="图片 9"/>
          <p:cNvPicPr>
            <a:picLocks noChangeAspect="1"/>
          </p:cNvPicPr>
          <p:nvPr/>
        </p:nvPicPr>
        <p:blipFill>
          <a:blip r:embed="rId3"/>
          <a:stretch>
            <a:fillRect/>
          </a:stretch>
        </p:blipFill>
        <p:spPr>
          <a:xfrm>
            <a:off x="4938782" y="3002641"/>
            <a:ext cx="4907722" cy="2575922"/>
          </a:xfrm>
          <a:prstGeom prst="rect">
            <a:avLst/>
          </a:prstGeom>
        </p:spPr>
      </p:pic>
      <p:pic>
        <p:nvPicPr>
          <p:cNvPr id="11" name="图片 10"/>
          <p:cNvPicPr>
            <a:picLocks noChangeAspect="1"/>
          </p:cNvPicPr>
          <p:nvPr/>
        </p:nvPicPr>
        <p:blipFill>
          <a:blip r:embed="rId4"/>
          <a:stretch>
            <a:fillRect/>
          </a:stretch>
        </p:blipFill>
        <p:spPr>
          <a:xfrm>
            <a:off x="402703" y="3002641"/>
            <a:ext cx="4483180" cy="2575922"/>
          </a:xfrm>
          <a:prstGeom prst="rect">
            <a:avLst/>
          </a:prstGeom>
        </p:spPr>
      </p:pic>
    </p:spTree>
  </p:cSld>
  <p:clrMapOvr>
    <a:masterClrMapping/>
  </p:clrMapOvr>
</p:sld>
</file>

<file path=ppt/tags/tag1.xml><?xml version="1.0" encoding="utf-8"?>
<p:tagLst xmlns:p="http://schemas.openxmlformats.org/presentationml/2006/main">
  <p:tag name="TABLE_ENDDRAG_ORIGIN_RECT" val="735*377"/>
  <p:tag name="TABLE_ENDDRAG_RECT" val="166*82*735*377"/>
</p:tagLst>
</file>

<file path=ppt/tags/tag2.xml><?xml version="1.0" encoding="utf-8"?>
<p:tagLst xmlns:p="http://schemas.openxmlformats.org/presentationml/2006/main">
  <p:tag name="KSO_WM_BEAUTIFY_FLAG" val=""/>
</p:tagLst>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1759</Words>
  <Application>WPS 演示</Application>
  <PresentationFormat>宽屏</PresentationFormat>
  <Paragraphs>100</Paragraphs>
  <Slides>7</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Wingdings 3</vt:lpstr>
      <vt:lpstr>Arial</vt:lpstr>
      <vt:lpstr>微软雅黑</vt:lpstr>
      <vt:lpstr>Arial Unicode MS</vt:lpstr>
      <vt:lpstr>方正姚体</vt:lpstr>
      <vt:lpstr>Trebuchet MS</vt:lpstr>
      <vt:lpstr>华文新魏</vt:lpstr>
      <vt:lpstr>平面</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林彩艳</dc:creator>
  <cp:lastModifiedBy>geyi</cp:lastModifiedBy>
  <cp:revision>40</cp:revision>
  <dcterms:created xsi:type="dcterms:W3CDTF">2024-11-20T06:56:00Z</dcterms:created>
  <dcterms:modified xsi:type="dcterms:W3CDTF">2025-03-19T08:12:20Z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B7A41D833589348CE0643C67A29D7324_43</vt:lpwstr>
  </property>
</Properties>
</file>