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1"/>
  </p:handoutMasterIdLst>
  <p:sldIdLst>
    <p:sldId id="256" r:id="rId3"/>
    <p:sldId id="257" r:id="rId5"/>
    <p:sldId id="259" r:id="rId6"/>
    <p:sldId id="260" r:id="rId7"/>
    <p:sldId id="262" r:id="rId8"/>
    <p:sldId id="261" r:id="rId9"/>
    <p:sldId id="268" r:id="rId10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55" d="100"/>
          <a:sy n="55" d="100"/>
        </p:scale>
        <p:origin x="58" y="259"/>
      </p:cViewPr>
      <p:guideLst>
        <p:guide orient="horz" pos="2142"/>
        <p:guide pos="38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tags" Target="../tags/tag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实效营销赛道 -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333605" cy="69380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64140" y="6101715"/>
            <a:ext cx="1249680" cy="480695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105" y="6158865"/>
            <a:ext cx="1976120" cy="368935"/>
          </a:xfrm>
          <a:prstGeom prst="rect">
            <a:avLst/>
          </a:prstGeom>
        </p:spPr>
      </p:pic>
      <p:graphicFrame>
        <p:nvGraphicFramePr>
          <p:cNvPr id="11" name="表格 10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150620" y="959485"/>
          <a:ext cx="9975215" cy="488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2970"/>
                <a:gridCol w="1341755"/>
                <a:gridCol w="6460490"/>
              </a:tblGrid>
              <a:tr h="929640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案例名称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 smtClean="0">
                          <a:solidFill>
                            <a:srgbClr val="000000"/>
                          </a:solidFill>
                          <a:effectLst/>
                          <a:ea typeface="微软雅黑" panose="020B0503020204020204" charset="-122"/>
                          <a:cs typeface="微软雅黑" panose="020B0503020204020204" charset="-122"/>
                        </a:rPr>
                        <a:t>旺选味道青甜公主番茄</a:t>
                      </a:r>
                      <a:r>
                        <a:rPr lang="zh-CN" altLang="zh-CN" sz="1200" dirty="0" smtClean="0">
                          <a:solidFill>
                            <a:srgbClr val="000000"/>
                          </a:solidFill>
                          <a:effectLst/>
                          <a:ea typeface="微软雅黑" panose="020B0503020204020204" charset="-122"/>
                          <a:cs typeface="微软雅黑" panose="020B0503020204020204" charset="-122"/>
                        </a:rPr>
                        <a:t>—</a:t>
                      </a:r>
                      <a:r>
                        <a:rPr lang="zh-CN" altLang="en-US" sz="1200" dirty="0" smtClean="0">
                          <a:solidFill>
                            <a:srgbClr val="000000"/>
                          </a:solidFill>
                          <a:effectLst/>
                          <a:ea typeface="微软雅黑" panose="020B0503020204020204" charset="-122"/>
                          <a:cs typeface="微软雅黑" panose="020B0503020204020204" charset="-122"/>
                        </a:rPr>
                        <a:t>绿色小番茄</a:t>
                      </a:r>
                      <a:r>
                        <a:rPr lang="zh-CN" altLang="zh-CN" sz="1200" dirty="0" smtClean="0">
                          <a:solidFill>
                            <a:srgbClr val="000000"/>
                          </a:solidFill>
                          <a:effectLst/>
                          <a:ea typeface="微软雅黑" panose="020B0503020204020204" charset="-122"/>
                          <a:cs typeface="微软雅黑" panose="020B0503020204020204" charset="-122"/>
                        </a:rPr>
                        <a:t>系列产品开发</a:t>
                      </a:r>
                      <a:endParaRPr lang="en-US" altLang="zh-CN" sz="1200" b="1" kern="12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824230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参与方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申报企业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200" b="1" dirty="0" smtClean="0">
                          <a:solidFill>
                            <a:srgbClr val="000000"/>
                          </a:solidFill>
                          <a:effectLst/>
                          <a:ea typeface="微软雅黑" panose="020B0503020204020204" charset="-122"/>
                          <a:cs typeface="微软雅黑" panose="020B0503020204020204" charset="-122"/>
                        </a:rPr>
                        <a:t>深圳忆鲜园实业有限公司 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78105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应用企业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zh-CN" sz="12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charset="-122"/>
                        </a:rPr>
                        <a:t>永旺</a:t>
                      </a:r>
                      <a:r>
                        <a:rPr lang="en-US" altLang="zh-CN" sz="12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charset="-122"/>
                        </a:rPr>
                        <a:t>(</a:t>
                      </a:r>
                      <a:r>
                        <a:rPr lang="zh-CN" altLang="zh-CN" sz="12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charset="-122"/>
                        </a:rPr>
                        <a:t>中国</a:t>
                      </a:r>
                      <a:r>
                        <a:rPr lang="en-US" altLang="zh-CN" sz="12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charset="-122"/>
                        </a:rPr>
                        <a:t>)</a:t>
                      </a:r>
                      <a:r>
                        <a:rPr lang="zh-CN" altLang="zh-CN" sz="12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charset="-122"/>
                        </a:rPr>
                        <a:t>投資有限公司</a:t>
                      </a:r>
                      <a:endParaRPr lang="zh-CN" altLang="en-US" sz="12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782320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       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申报奖项类别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实效营销</a:t>
                      </a:r>
                      <a:endParaRPr lang="zh-CN" altLang="en-US" sz="1000" b="1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782320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            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案例核心要素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微软雅黑" panose="020B0503020204020204" charset="-122"/>
                          <a:cs typeface="微软雅黑" panose="020B0503020204020204" charset="-122"/>
                        </a:rPr>
                        <a:t>差异化绿色小番茄</a:t>
                      </a:r>
                      <a:r>
                        <a:rPr kumimoji="0" lang="zh-CN" altLang="zh-CN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微软雅黑" panose="020B0503020204020204" charset="-122"/>
                          <a:cs typeface="微软雅黑" panose="020B0503020204020204" charset="-122"/>
                        </a:rPr>
                        <a:t>系列产品开发</a:t>
                      </a:r>
                      <a:endParaRPr lang="zh-CN" altLang="en-US" sz="1200" b="1" kern="12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782320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            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应用企业推荐语</a:t>
                      </a:r>
                      <a:endParaRPr lang="en-US" altLang="zh-CN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B6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产地直发，</a:t>
                      </a:r>
                      <a:r>
                        <a:rPr lang="en-US" altLang="zh-CN" sz="1000" b="1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8-11</a:t>
                      </a:r>
                      <a:r>
                        <a:rPr lang="zh-CN" alt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度糖度</a:t>
                      </a:r>
                      <a:endParaRPr lang="zh-CN" altLang="en-US" sz="1000" b="1" kern="12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13105" y="624840"/>
            <a:ext cx="984313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案例简述及辅助证明 </a:t>
            </a:r>
            <a:endParaRPr lang="zh-CN" altLang="en-US" sz="14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4213" y="1122811"/>
            <a:ext cx="107042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6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集团内的自有品牌历史可以追溯到</a:t>
            </a:r>
            <a:r>
              <a:rPr lang="en-US" altLang="zh-CN" sz="16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1974</a:t>
            </a:r>
            <a:r>
              <a:rPr lang="zh-CN" altLang="zh-CN" sz="16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年，至今已经近</a:t>
            </a:r>
            <a:r>
              <a:rPr lang="en-US" altLang="zh-CN" sz="16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50</a:t>
            </a:r>
            <a:r>
              <a:rPr lang="zh-CN" altLang="zh-CN" sz="16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年的历史了。</a:t>
            </a:r>
            <a:r>
              <a:rPr lang="zh-CN" altLang="en-US" sz="16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旺选味道作为永旺自有品牌之一的以生鲜类商品为主的</a:t>
            </a:r>
            <a:r>
              <a:rPr lang="en-US" altLang="zh-CN" sz="16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PB</a:t>
            </a:r>
            <a:r>
              <a:rPr lang="zh-CN" altLang="en-US" sz="16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品牌，诞生于</a:t>
            </a:r>
            <a:r>
              <a:rPr lang="en-US" altLang="zh-CN" sz="16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2018</a:t>
            </a:r>
            <a:r>
              <a:rPr lang="zh-CN" altLang="en-US" sz="16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年。旺选味道品牌以提高顾客生活品质为核心理念；以厨房</a:t>
            </a:r>
            <a:r>
              <a:rPr lang="en-US" altLang="zh-CN" sz="16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16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餐桌为消费场景，通过优化生鲜食材供应链，为顾客提供 适时、适价、适量的生鲜商品为开发方向；通过基地及</a:t>
            </a:r>
            <a:r>
              <a:rPr lang="en-US" altLang="zh-CN" sz="16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PC</a:t>
            </a:r>
            <a:r>
              <a:rPr lang="zh-CN" altLang="en-US" sz="16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中心供应到</a:t>
            </a:r>
            <a:r>
              <a:rPr lang="en-US" altLang="zh-CN" sz="16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AEON</a:t>
            </a:r>
            <a:r>
              <a:rPr lang="zh-CN" altLang="en-US" sz="16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卖场的供应链模式；产品</a:t>
            </a:r>
            <a:r>
              <a:rPr lang="en-US" altLang="zh-CN" sz="16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16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原料可全程追溯；为顾客提供安全安心，永旺独家销售，高品质差异化，简单便捷，味道独特的永旺生鲜</a:t>
            </a:r>
            <a:r>
              <a:rPr lang="en-US" altLang="zh-CN" sz="16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PB</a:t>
            </a:r>
            <a:r>
              <a:rPr lang="zh-CN" altLang="en-US" sz="16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商品。并顺应顾客及中国市场的需求，开发出旺选</a:t>
            </a:r>
            <a:r>
              <a:rPr lang="zh-CN" altLang="en-US" sz="1600" dirty="0" smtClean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味道青甜公主番茄商品</a:t>
            </a:r>
            <a:r>
              <a:rPr lang="zh-CN" altLang="en-US" sz="16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1600" dirty="0">
              <a:solidFill>
                <a:srgbClr val="DBB65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71097" y="2434891"/>
            <a:ext cx="10634211" cy="329320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altLang="zh-CN" sz="1600" dirty="0">
              <a:solidFill>
                <a:srgbClr val="DBB65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en-US" altLang="zh-CN" sz="16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600" dirty="0" smtClean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sz="16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随着消费者对健康饮食的关注逐渐增加，市场对天然、无公害、富含营养的食品需求日益增长。小番茄作为一种受欢迎的健康蔬果，在市场上一直保持稳定增长。</a:t>
            </a:r>
            <a:endParaRPr lang="en-US" altLang="zh-CN" sz="1600" dirty="0">
              <a:solidFill>
                <a:srgbClr val="DBB657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1600" dirty="0">
              <a:solidFill>
                <a:srgbClr val="DBB657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16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6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、在超市行业中，传统的番茄品类主要集中在红色、黄色等传统品种，但绿色小番茄作为新品种，凭借其独特的口感、营养成分以及色彩差异性，尚未得到充分开发与市场</a:t>
            </a:r>
            <a:r>
              <a:rPr lang="zh-CN" altLang="en-US" sz="1600" dirty="0" smtClean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推广，</a:t>
            </a:r>
            <a:r>
              <a:rPr lang="zh-CN" altLang="en-US" sz="1600" dirty="0" smtClean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绿色</a:t>
            </a:r>
            <a:r>
              <a:rPr lang="zh-CN" altLang="en-US" sz="16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小番茄具有丰富的番茄红素、维生素</a:t>
            </a:r>
            <a:r>
              <a:rPr lang="en-US" altLang="zh-CN" sz="16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C</a:t>
            </a:r>
            <a:r>
              <a:rPr lang="zh-CN" altLang="en-US" sz="16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等营养成分，且口感清爽，符合“低糖、低热量”的健康食品趋势，能够为消费者提供更健康的</a:t>
            </a:r>
            <a:r>
              <a:rPr lang="zh-CN" altLang="en-US" sz="1600" dirty="0" smtClean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选择</a:t>
            </a:r>
            <a:r>
              <a:rPr lang="zh-CN" altLang="en-US" sz="16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en-US" altLang="zh-CN" sz="1600" dirty="0">
              <a:solidFill>
                <a:srgbClr val="DBB65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6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经过市场调研和消费者反馈，我们发现绿色小番茄具有巨大的市场潜力，可以通过精准的市场定位满足消费者对“健康、天然、多样化”的需求。因此，我们决定启动绿色小番茄的开发项目，旨在丰富超市的品类结构，提升品类附加值，同时满足消费者日益变化的饮食需求</a:t>
            </a:r>
            <a:r>
              <a:rPr lang="zh-CN" altLang="en-US" sz="1600" dirty="0" smtClean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1600" dirty="0" smtClean="0">
              <a:solidFill>
                <a:srgbClr val="DBB657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1600" dirty="0" smtClean="0">
              <a:solidFill>
                <a:srgbClr val="DBB657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16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en-US" sz="16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、提升销售业绩：预计绿色小番茄的推出将促进销售额的增长，特别是在健康饮食日益被重视的背景下，预计绿色小番茄将成为新一代受欢迎的品类</a:t>
            </a:r>
            <a:r>
              <a:rPr lang="zh-CN" altLang="en-US" sz="1600" dirty="0" smtClean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zh-CN" altLang="en-US" sz="1600" dirty="0">
              <a:solidFill>
                <a:srgbClr val="DBB65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03562" y="1235518"/>
            <a:ext cx="108065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旺选味道</a:t>
            </a:r>
            <a:r>
              <a:rPr lang="zh-CN" altLang="en-US" sz="20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青甜公主番茄</a:t>
            </a:r>
            <a:r>
              <a:rPr lang="en-US" altLang="zh-CN" sz="20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600g</a:t>
            </a:r>
            <a:r>
              <a:rPr lang="zh-CN" altLang="en-US" sz="20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</a:t>
            </a:r>
            <a:r>
              <a:rPr lang="en-US" altLang="zh-CN" sz="20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8-11</a:t>
            </a:r>
            <a:r>
              <a:rPr lang="zh-CN" altLang="en-US" sz="20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度的糖度，果色晶莹透绿似宝石，虽看似未成熟，实则口感清爽酸甜、皮薄多汁、果味酸甜浓郁，富含番茄红素和花青素等营养物质；</a:t>
            </a:r>
            <a:endParaRPr lang="en-US" altLang="zh-CN" sz="2000" dirty="0">
              <a:solidFill>
                <a:srgbClr val="DBB65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8309" y="2114855"/>
            <a:ext cx="5951618" cy="35032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13105" y="742950"/>
            <a:ext cx="609600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触达数及转化率（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20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分）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23534" y="1818020"/>
            <a:ext cx="68042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绿色小番茄在门店的首次上</a:t>
            </a:r>
            <a:r>
              <a:rPr lang="zh-CN" altLang="en-US" sz="2400" dirty="0" smtClean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架</a:t>
            </a:r>
            <a:endParaRPr lang="en-US" altLang="zh-CN" sz="2400" dirty="0" smtClean="0">
              <a:solidFill>
                <a:srgbClr val="DBB657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dirty="0" smtClean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在</a:t>
            </a:r>
            <a:r>
              <a:rPr lang="zh-CN" altLang="en-US" sz="24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门店试销过程中，我们通过精准的定位，将绿色小</a:t>
            </a:r>
            <a:r>
              <a:rPr lang="zh-CN" altLang="en-US" sz="2400" dirty="0" smtClean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番茄开展</a:t>
            </a:r>
            <a:r>
              <a:rPr lang="zh-CN" altLang="en-US" sz="24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了相应的促销活动。销售数据显示，绿色小番茄的销量在两个月内超出了预期的</a:t>
            </a:r>
            <a:r>
              <a:rPr lang="en-US" altLang="zh-CN" sz="24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20%</a:t>
            </a:r>
            <a:r>
              <a:rPr lang="zh-CN" altLang="en-US" sz="24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。消费者反馈表明，绿色小番茄比传统红番茄口感更清爽，且健康属性成为购买的一个重要驱动力。</a:t>
            </a:r>
            <a:endParaRPr lang="zh-CN" altLang="en-US" sz="2400" dirty="0">
              <a:solidFill>
                <a:srgbClr val="DBB65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3841" y="361114"/>
            <a:ext cx="3993141" cy="53162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713105" y="624840"/>
            <a:ext cx="1084199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案例阐述维度重点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（总计</a:t>
            </a:r>
            <a:r>
              <a:rPr lang="en-US" altLang="zh-CN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85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分）</a:t>
            </a:r>
            <a:endParaRPr lang="zh-CN" altLang="en-US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3105" y="1201420"/>
            <a:ext cx="40640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传播效果（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20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分）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0831" y="1652929"/>
            <a:ext cx="4126925" cy="310563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67628" y="1890017"/>
            <a:ext cx="59686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永旺独家销售，期间限定</a:t>
            </a:r>
            <a:r>
              <a:rPr lang="zh-CN" altLang="en-US" sz="2400" dirty="0" smtClean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，差异</a:t>
            </a:r>
            <a:r>
              <a:rPr lang="zh-CN" altLang="en-US" sz="24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化，简单</a:t>
            </a:r>
            <a:r>
              <a:rPr lang="zh-CN" altLang="en-US" sz="2400" dirty="0" smtClean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便捷。</a:t>
            </a:r>
            <a:endParaRPr lang="en-US" altLang="zh-CN" sz="2400" dirty="0" smtClean="0">
              <a:solidFill>
                <a:srgbClr val="DBB657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dirty="0" smtClean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通过促销员的现场试吃和</a:t>
            </a:r>
            <a:r>
              <a:rPr lang="zh-CN" altLang="en-US" sz="24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产品讲解，消费者对绿色小番茄的口感和营养价值表现出高度</a:t>
            </a:r>
            <a:r>
              <a:rPr lang="zh-CN" altLang="en-US" sz="2400" dirty="0" smtClean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认可</a:t>
            </a:r>
            <a:r>
              <a:rPr lang="zh-CN" altLang="en-US" sz="24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zh-CN" altLang="en-US" sz="2400" dirty="0" smtClean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并且</a:t>
            </a:r>
            <a:r>
              <a:rPr lang="zh-CN" altLang="en-US" sz="24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收集到了大量消费者的反馈，证明市场对该品类的接受度和需求高。</a:t>
            </a:r>
            <a:endParaRPr lang="zh-CN" altLang="en-US" sz="2400" dirty="0">
              <a:solidFill>
                <a:srgbClr val="DBB65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13105" y="665480"/>
            <a:ext cx="40640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营收增长（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30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分）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64889" y="1455433"/>
            <a:ext cx="8697766" cy="22467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2800" dirty="0" smtClean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</a:t>
            </a:r>
            <a:r>
              <a:rPr lang="en-US" altLang="zh-CN" sz="2800" dirty="0" smtClean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2024</a:t>
            </a:r>
            <a:r>
              <a:rPr lang="zh-CN" altLang="en-US" sz="28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年</a:t>
            </a:r>
            <a:r>
              <a:rPr lang="en-US" altLang="zh-CN" sz="28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10</a:t>
            </a:r>
            <a:r>
              <a:rPr lang="zh-CN" altLang="en-US" sz="28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月上市以来，月均销售</a:t>
            </a:r>
            <a:r>
              <a:rPr lang="en-US" altLang="zh-CN" sz="28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40</a:t>
            </a:r>
            <a:r>
              <a:rPr lang="zh-CN" altLang="en-US" sz="28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万，带动整体小番茄销售去比</a:t>
            </a:r>
            <a:r>
              <a:rPr lang="en-US" altLang="zh-CN" sz="28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115%</a:t>
            </a:r>
            <a:r>
              <a:rPr lang="zh-CN" altLang="en-US" sz="2800" dirty="0" smtClean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；</a:t>
            </a:r>
            <a:endParaRPr lang="en-US" altLang="zh-CN" sz="2800" dirty="0" smtClean="0">
              <a:solidFill>
                <a:srgbClr val="DBB65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en-US" altLang="zh-CN" sz="2800" dirty="0">
              <a:solidFill>
                <a:srgbClr val="DBB65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en-US" altLang="zh-CN" sz="28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sz="2800" dirty="0" smtClean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</a:t>
            </a:r>
            <a:r>
              <a:rPr lang="zh-CN" altLang="en-US" sz="28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整体利润率改善</a:t>
            </a:r>
            <a:r>
              <a:rPr lang="en-US" altLang="zh-CN" sz="28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1.5%</a:t>
            </a:r>
            <a:r>
              <a:rPr lang="zh-CN" altLang="en-US" sz="28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；</a:t>
            </a:r>
            <a:endParaRPr lang="en-US" altLang="zh-CN" sz="2800" dirty="0">
              <a:solidFill>
                <a:srgbClr val="DBB65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/>
            <a:endParaRPr lang="en-US" altLang="zh-CN" sz="2800" dirty="0">
              <a:solidFill>
                <a:srgbClr val="DBB65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735*377"/>
  <p:tag name="TABLE_ENDDRAG_RECT" val="166*82*735*377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1266</Words>
  <Application>WPS 演示</Application>
  <PresentationFormat>宽屏</PresentationFormat>
  <Paragraphs>68</Paragraphs>
  <Slides>7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geyi</cp:lastModifiedBy>
  <cp:revision>29</cp:revision>
  <dcterms:created xsi:type="dcterms:W3CDTF">2024-11-20T06:56:00Z</dcterms:created>
  <dcterms:modified xsi:type="dcterms:W3CDTF">2025-03-19T08:02:07Z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B7A41D833589348CE0643C67A29D7324_43</vt:lpwstr>
  </property>
</Properties>
</file>