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68" r:id="rId5"/>
    <p:sldId id="269" r:id="rId6"/>
    <p:sldId id="261" r:id="rId7"/>
    <p:sldId id="263" r:id="rId8"/>
    <p:sldId id="264" r:id="rId9"/>
    <p:sldId id="267" r:id="rId10"/>
    <p:sldId id="265" r:id="rId11"/>
    <p:sldId id="266"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48" autoAdjust="0"/>
    <p:restoredTop sz="94721"/>
  </p:normalViewPr>
  <p:slideViewPr>
    <p:cSldViewPr snapToGrid="0" showGuides="1">
      <p:cViewPr>
        <p:scale>
          <a:sx n="67" d="100"/>
          <a:sy n="67" d="100"/>
        </p:scale>
        <p:origin x="1160" y="97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B8DD3E-A8E9-134A-8FCB-7F9A92E93CC5}" type="datetimeFigureOut">
              <a:rPr kumimoji="1" lang="zh-CN" altLang="en-US" smtClean="0"/>
              <a:t>2025/3/16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5E0706-7CEB-2F4E-BF95-E810C582C928}"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5E0706-7CEB-2F4E-BF95-E810C582C928}" type="slidenum">
              <a:rPr kumimoji="1" lang="zh-CN" altLang="en-US" smtClean="0"/>
              <a:t>9</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D73F0567-EC22-694B-96A5-15EE54C258CD}" type="datetimeFigureOut">
              <a:rPr kumimoji="1" lang="zh-CN" altLang="en-US" smtClean="0"/>
              <a:t>2025/3/16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A8F8427-2F09-834F-9195-E795AE9E1E86}"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D73F0567-EC22-694B-96A5-15EE54C258CD}" type="datetimeFigureOut">
              <a:rPr kumimoji="1" lang="zh-CN" altLang="en-US" smtClean="0"/>
              <a:t>2025/3/16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A8F8427-2F09-834F-9195-E795AE9E1E86}"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D73F0567-EC22-694B-96A5-15EE54C258CD}" type="datetimeFigureOut">
              <a:rPr kumimoji="1" lang="zh-CN" altLang="en-US" smtClean="0"/>
              <a:t>2025/3/16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A8F8427-2F09-834F-9195-E795AE9E1E86}"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D73F0567-EC22-694B-96A5-15EE54C258CD}" type="datetimeFigureOut">
              <a:rPr kumimoji="1" lang="zh-CN" altLang="en-US" smtClean="0"/>
              <a:t>2025/3/16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A8F8427-2F09-834F-9195-E795AE9E1E86}"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D73F0567-EC22-694B-96A5-15EE54C258CD}" type="datetimeFigureOut">
              <a:rPr kumimoji="1" lang="zh-CN" altLang="en-US" smtClean="0"/>
              <a:t>2025/3/16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A8F8427-2F09-834F-9195-E795AE9E1E86}"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D73F0567-EC22-694B-96A5-15EE54C258CD}" type="datetimeFigureOut">
              <a:rPr kumimoji="1" lang="zh-CN" altLang="en-US" smtClean="0"/>
              <a:t>2025/3/16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9A8F8427-2F09-834F-9195-E795AE9E1E86}"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D73F0567-EC22-694B-96A5-15EE54C258CD}" type="datetimeFigureOut">
              <a:rPr kumimoji="1" lang="zh-CN" altLang="en-US" smtClean="0"/>
              <a:t>2025/3/16</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9A8F8427-2F09-834F-9195-E795AE9E1E86}"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D73F0567-EC22-694B-96A5-15EE54C258CD}" type="datetimeFigureOut">
              <a:rPr kumimoji="1" lang="zh-CN" altLang="en-US" smtClean="0"/>
              <a:t>2025/3/16</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9A8F8427-2F09-834F-9195-E795AE9E1E86}"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3F0567-EC22-694B-96A5-15EE54C258CD}" type="datetimeFigureOut">
              <a:rPr kumimoji="1" lang="zh-CN" altLang="en-US" smtClean="0"/>
              <a:t>2025/3/16</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9A8F8427-2F09-834F-9195-E795AE9E1E86}"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D73F0567-EC22-694B-96A5-15EE54C258CD}" type="datetimeFigureOut">
              <a:rPr kumimoji="1" lang="zh-CN" altLang="en-US" smtClean="0"/>
              <a:t>2025/3/16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9A8F8427-2F09-834F-9195-E795AE9E1E86}"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D73F0567-EC22-694B-96A5-15EE54C258CD}" type="datetimeFigureOut">
              <a:rPr kumimoji="1" lang="zh-CN" altLang="en-US" smtClean="0"/>
              <a:t>2025/3/16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9A8F8427-2F09-834F-9195-E795AE9E1E86}"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F0567-EC22-694B-96A5-15EE54C258CD}" type="datetimeFigureOut">
              <a:rPr kumimoji="1" lang="zh-CN" altLang="en-US" smtClean="0"/>
              <a:t>2025/3/16</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F8427-2F09-834F-9195-E795AE9E1E8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slideLayout" Target="../slideLayouts/slideLayout1.xml"/><Relationship Id="rId10" Type="http://schemas.openxmlformats.org/officeDocument/2006/relationships/image" Target="../media/image6.png"/><Relationship Id="rId4" Type="http://schemas.openxmlformats.org/officeDocument/2006/relationships/tags" Target="../tags/tag5.xml"/><Relationship Id="rId9"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1.png"/><Relationship Id="rId3" Type="http://schemas.openxmlformats.org/officeDocument/2006/relationships/tags" Target="../tags/tag8.xml"/><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tags" Target="../tags/tag7.xml"/><Relationship Id="rId16" Type="http://schemas.openxmlformats.org/officeDocument/2006/relationships/image" Target="../media/image14.jpeg"/><Relationship Id="rId1" Type="http://schemas.openxmlformats.org/officeDocument/2006/relationships/tags" Target="../tags/tag6.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2.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slideLayout" Target="../slideLayouts/slideLayout1.xml"/><Relationship Id="rId9" Type="http://schemas.openxmlformats.org/officeDocument/2006/relationships/image" Target="../media/image6.png"/><Relationship Id="rId1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kumimoji="1" lang="zh-CN" altLang="en-US"/>
          </a:p>
        </p:txBody>
      </p:sp>
      <p:sp>
        <p:nvSpPr>
          <p:cNvPr id="3" name="副标题 2"/>
          <p:cNvSpPr>
            <a:spLocks noGrp="1"/>
          </p:cNvSpPr>
          <p:nvPr>
            <p:ph type="subTitle" idx="1"/>
          </p:nvPr>
        </p:nvSpPr>
        <p:spPr/>
        <p:txBody>
          <a:bodyPr/>
          <a:lstStyle/>
          <a:p>
            <a:endParaRPr kumimoji="1" lang="zh-CN" altLang="en-US"/>
          </a:p>
        </p:txBody>
      </p:sp>
      <p:pic>
        <p:nvPicPr>
          <p:cNvPr id="4" name="图片 3" descr="实效营销赛道 -18"/>
          <p:cNvPicPr>
            <a:picLocks noChangeAspect="1"/>
          </p:cNvPicPr>
          <p:nvPr/>
        </p:nvPicPr>
        <p:blipFill>
          <a:blip r:embed="rId2"/>
          <a:stretch>
            <a:fillRect/>
          </a:stretch>
        </p:blipFill>
        <p:spPr>
          <a:xfrm>
            <a:off x="0" y="0"/>
            <a:ext cx="12333605" cy="69380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金翼大赛gai-1 -17"/>
          <p:cNvPicPr>
            <a:picLocks noChangeAspect="1"/>
          </p:cNvPicPr>
          <p:nvPr/>
        </p:nvPicPr>
        <p:blipFill>
          <a:blip r:embed="rId2"/>
          <a:stretch>
            <a:fillRect/>
          </a:stretch>
        </p:blipFill>
        <p:spPr>
          <a:xfrm>
            <a:off x="10264140" y="6101715"/>
            <a:ext cx="1249680" cy="480695"/>
          </a:xfrm>
          <a:prstGeom prst="rect">
            <a:avLst/>
          </a:prstGeom>
        </p:spPr>
      </p:pic>
      <p:cxnSp>
        <p:nvCxnSpPr>
          <p:cNvPr id="6"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7" name="图片 6" descr="cs -19"/>
          <p:cNvPicPr>
            <a:picLocks noChangeAspect="1"/>
          </p:cNvPicPr>
          <p:nvPr/>
        </p:nvPicPr>
        <p:blipFill>
          <a:blip r:embed="rId3"/>
          <a:stretch>
            <a:fillRect/>
          </a:stretch>
        </p:blipFill>
        <p:spPr>
          <a:xfrm>
            <a:off x="713105" y="6158865"/>
            <a:ext cx="1976120" cy="368935"/>
          </a:xfrm>
          <a:prstGeom prst="rect">
            <a:avLst/>
          </a:prstGeom>
        </p:spPr>
      </p:pic>
      <p:pic>
        <p:nvPicPr>
          <p:cNvPr id="2" name="图形 1"/>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4992" y="436486"/>
            <a:ext cx="276225" cy="390525"/>
          </a:xfrm>
          <a:prstGeom prst="rect">
            <a:avLst/>
          </a:prstGeom>
        </p:spPr>
      </p:pic>
      <p:pic>
        <p:nvPicPr>
          <p:cNvPr id="17" name="图片 16" descr="图标&#10;&#10;描述已自动生成"/>
          <p:cNvPicPr>
            <a:picLocks noChangeAspect="1"/>
          </p:cNvPicPr>
          <p:nvPr/>
        </p:nvPicPr>
        <p:blipFill>
          <a:blip r:embed="rId6"/>
          <a:stretch>
            <a:fillRect/>
          </a:stretch>
        </p:blipFill>
        <p:spPr>
          <a:xfrm>
            <a:off x="8992520" y="484938"/>
            <a:ext cx="2898040" cy="384713"/>
          </a:xfrm>
          <a:prstGeom prst="rect">
            <a:avLst/>
          </a:prstGeom>
        </p:spPr>
      </p:pic>
      <p:sp>
        <p:nvSpPr>
          <p:cNvPr id="18" name="文本框 17"/>
          <p:cNvSpPr txBox="1"/>
          <p:nvPr/>
        </p:nvSpPr>
        <p:spPr>
          <a:xfrm>
            <a:off x="851219" y="538677"/>
            <a:ext cx="902811" cy="307777"/>
          </a:xfrm>
          <a:prstGeom prst="rect">
            <a:avLst/>
          </a:prstGeom>
          <a:noFill/>
        </p:spPr>
        <p:txBody>
          <a:bodyPr wrap="none" rtlCol="0">
            <a:spAutoFit/>
          </a:bodyPr>
          <a:lstStyle/>
          <a:p>
            <a:pPr algn="ctr"/>
            <a:r>
              <a:rPr kumimoji="1" lang="zh-CN" altLang="en-US" sz="1400" b="1" dirty="0">
                <a:ea typeface="meituan type" panose="02000500000000000000" pitchFamily="2" charset="-122"/>
              </a:rPr>
              <a:t>传播效果</a:t>
            </a:r>
          </a:p>
        </p:txBody>
      </p:sp>
      <p:sp>
        <p:nvSpPr>
          <p:cNvPr id="19" name="文本框 18"/>
          <p:cNvSpPr txBox="1"/>
          <p:nvPr/>
        </p:nvSpPr>
        <p:spPr>
          <a:xfrm>
            <a:off x="713104" y="1360626"/>
            <a:ext cx="4482317" cy="769441"/>
          </a:xfrm>
          <a:prstGeom prst="rect">
            <a:avLst/>
          </a:prstGeom>
          <a:noFill/>
        </p:spPr>
        <p:txBody>
          <a:bodyPr wrap="none" rtlCol="0">
            <a:spAutoFit/>
          </a:bodyPr>
          <a:lstStyle/>
          <a:p>
            <a:pPr marL="0" marR="0"/>
            <a:r>
              <a:rPr lang="zh-CN" altLang="en-US" sz="24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休食夜间场景的</a:t>
            </a:r>
            <a:r>
              <a:rPr lang="en-GB" altLang="zh-CN" sz="24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DRTM</a:t>
            </a:r>
            <a:r>
              <a:rPr lang="zh-CN" altLang="en-US" sz="24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运营应用</a:t>
            </a:r>
          </a:p>
          <a:p>
            <a:endParaRPr lang="zh-CN" altLang="en-US" sz="20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endParaRPr>
          </a:p>
        </p:txBody>
      </p:sp>
      <p:sp>
        <p:nvSpPr>
          <p:cNvPr id="8" name="圆角矩形 7"/>
          <p:cNvSpPr/>
          <p:nvPr/>
        </p:nvSpPr>
        <p:spPr>
          <a:xfrm>
            <a:off x="6379357" y="1990109"/>
            <a:ext cx="5099539" cy="387411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zh-CN" sz="1200" b="1" dirty="0">
              <a:solidFill>
                <a:schemeClr val="tx1"/>
              </a:solidFill>
              <a:ea typeface="meituan type" panose="02000500000000000000" pitchFamily="2" charset="-122"/>
            </a:endParaRPr>
          </a:p>
        </p:txBody>
      </p:sp>
      <p:sp>
        <p:nvSpPr>
          <p:cNvPr id="24" name="圆角矩形 23"/>
          <p:cNvSpPr/>
          <p:nvPr/>
        </p:nvSpPr>
        <p:spPr>
          <a:xfrm>
            <a:off x="734548" y="1990110"/>
            <a:ext cx="5385915" cy="385251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zh-CN" sz="1200" b="1" dirty="0">
              <a:solidFill>
                <a:schemeClr val="tx1"/>
              </a:solidFill>
              <a:ea typeface="meituan type" panose="02000500000000000000" pitchFamily="2" charset="-122"/>
            </a:endParaRPr>
          </a:p>
        </p:txBody>
      </p:sp>
      <p:sp>
        <p:nvSpPr>
          <p:cNvPr id="25" name="文本框 24"/>
          <p:cNvSpPr txBox="1"/>
          <p:nvPr/>
        </p:nvSpPr>
        <p:spPr>
          <a:xfrm>
            <a:off x="1084613" y="2219627"/>
            <a:ext cx="1107996" cy="369332"/>
          </a:xfrm>
          <a:prstGeom prst="rect">
            <a:avLst/>
          </a:prstGeom>
          <a:noFill/>
        </p:spPr>
        <p:txBody>
          <a:bodyPr wrap="none" rtlCol="0">
            <a:spAutoFit/>
          </a:bodyPr>
          <a:lstStyle/>
          <a:p>
            <a:pPr>
              <a:tabLst>
                <a:tab pos="531495" algn="l"/>
              </a:tabLst>
            </a:pPr>
            <a:r>
              <a:rPr kumimoji="1" lang="zh-CN" altLang="en-US" b="1" dirty="0">
                <a:ea typeface="meituan type" panose="02000500000000000000" pitchFamily="2" charset="-122"/>
              </a:rPr>
              <a:t>闪购洞察</a:t>
            </a:r>
          </a:p>
        </p:txBody>
      </p:sp>
      <p:cxnSp>
        <p:nvCxnSpPr>
          <p:cNvPr id="26" name="直线连接符 25"/>
          <p:cNvCxnSpPr/>
          <p:nvPr/>
        </p:nvCxnSpPr>
        <p:spPr>
          <a:xfrm>
            <a:off x="1114551" y="2684209"/>
            <a:ext cx="1685695"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6800303" y="2238503"/>
            <a:ext cx="1107996" cy="369332"/>
          </a:xfrm>
          <a:prstGeom prst="rect">
            <a:avLst/>
          </a:prstGeom>
          <a:noFill/>
        </p:spPr>
        <p:txBody>
          <a:bodyPr wrap="none" rtlCol="0">
            <a:spAutoFit/>
          </a:bodyPr>
          <a:lstStyle/>
          <a:p>
            <a:pPr>
              <a:tabLst>
                <a:tab pos="531495" algn="l"/>
              </a:tabLst>
            </a:pPr>
            <a:r>
              <a:rPr kumimoji="1" lang="zh-CN" altLang="en-US" b="1" dirty="0">
                <a:ea typeface="meituan type" panose="02000500000000000000" pitchFamily="2" charset="-122"/>
              </a:rPr>
              <a:t>数据结果</a:t>
            </a:r>
          </a:p>
        </p:txBody>
      </p:sp>
      <p:cxnSp>
        <p:nvCxnSpPr>
          <p:cNvPr id="28" name="直线连接符 27"/>
          <p:cNvCxnSpPr/>
          <p:nvPr/>
        </p:nvCxnSpPr>
        <p:spPr>
          <a:xfrm>
            <a:off x="6783802" y="2684209"/>
            <a:ext cx="1685695"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B13A0061-13E2-42FA-AF09-EE2E9879687F}"/>
              </a:ext>
            </a:extLst>
          </p:cNvPr>
          <p:cNvGrpSpPr/>
          <p:nvPr/>
        </p:nvGrpSpPr>
        <p:grpSpPr>
          <a:xfrm>
            <a:off x="1302624" y="4528589"/>
            <a:ext cx="3821195" cy="1278015"/>
            <a:chOff x="487249" y="1732170"/>
            <a:chExt cx="3821195" cy="1278015"/>
          </a:xfrm>
        </p:grpSpPr>
        <p:pic>
          <p:nvPicPr>
            <p:cNvPr id="21" name="图片 20">
              <a:extLst>
                <a:ext uri="{FF2B5EF4-FFF2-40B4-BE49-F238E27FC236}">
                  <a16:creationId xmlns:a16="http://schemas.microsoft.com/office/drawing/2014/main" id="{851211B3-CBC7-4450-B622-82AA4007EBE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536"/>
            <a:stretch/>
          </p:blipFill>
          <p:spPr>
            <a:xfrm>
              <a:off x="487249" y="1732170"/>
              <a:ext cx="3821195" cy="1278015"/>
            </a:xfrm>
            <a:prstGeom prst="rect">
              <a:avLst/>
            </a:prstGeom>
          </p:spPr>
        </p:pic>
        <p:sp>
          <p:nvSpPr>
            <p:cNvPr id="22" name="矩形 21">
              <a:extLst>
                <a:ext uri="{FF2B5EF4-FFF2-40B4-BE49-F238E27FC236}">
                  <a16:creationId xmlns:a16="http://schemas.microsoft.com/office/drawing/2014/main" id="{19E057F4-7423-4D46-919A-2C0BA344A65D}"/>
                </a:ext>
              </a:extLst>
            </p:cNvPr>
            <p:cNvSpPr/>
            <p:nvPr/>
          </p:nvSpPr>
          <p:spPr>
            <a:xfrm>
              <a:off x="577665" y="1732170"/>
              <a:ext cx="1616895" cy="259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23" name="文本框 22">
            <a:extLst>
              <a:ext uri="{FF2B5EF4-FFF2-40B4-BE49-F238E27FC236}">
                <a16:creationId xmlns:a16="http://schemas.microsoft.com/office/drawing/2014/main" id="{3C13A985-0A3B-44B5-B4E2-855B7453A29C}"/>
              </a:ext>
            </a:extLst>
          </p:cNvPr>
          <p:cNvSpPr txBox="1"/>
          <p:nvPr/>
        </p:nvSpPr>
        <p:spPr>
          <a:xfrm>
            <a:off x="1010478" y="2766837"/>
            <a:ext cx="4963850" cy="2003177"/>
          </a:xfrm>
          <a:prstGeom prst="rect">
            <a:avLst/>
          </a:prstGeom>
          <a:noFill/>
        </p:spPr>
        <p:txBody>
          <a:bodyPr wrap="square" rtlCol="0">
            <a:spAutoFit/>
          </a:bodyPr>
          <a:lstStyle/>
          <a:p>
            <a:pPr>
              <a:lnSpc>
                <a:spcPct val="150000"/>
              </a:lnSpc>
            </a:pPr>
            <a:r>
              <a:rPr kumimoji="1" lang="zh-CN" altLang="en-US" sz="1200" dirty="0">
                <a:latin typeface="meituan type Light" panose="02000500000000000000" pitchFamily="2" charset="-122"/>
                <a:ea typeface="meituan type Light" panose="02000500000000000000" pitchFamily="2" charset="-122"/>
              </a:rPr>
              <a:t>夜间场景契合了晚间流量高峰，广告可触达用户量也为全天峰值。夜间用户购买需求最旺盛，夜间每小时下单量为日间</a:t>
            </a:r>
            <a:r>
              <a:rPr kumimoji="1" lang="en-US" altLang="zh-CN" sz="1200" dirty="0">
                <a:latin typeface="meituan type Light" panose="02000500000000000000" pitchFamily="2" charset="-122"/>
                <a:ea typeface="meituan type Light" panose="02000500000000000000" pitchFamily="2" charset="-122"/>
              </a:rPr>
              <a:t>1.3</a:t>
            </a:r>
            <a:r>
              <a:rPr kumimoji="1" lang="zh-CN" altLang="en-US" sz="1200" dirty="0">
                <a:latin typeface="meituan type Light" panose="02000500000000000000" pitchFamily="2" charset="-122"/>
                <a:ea typeface="meituan type Light" panose="02000500000000000000" pitchFamily="2" charset="-122"/>
              </a:rPr>
              <a:t>倍。</a:t>
            </a:r>
          </a:p>
          <a:p>
            <a:pPr>
              <a:lnSpc>
                <a:spcPct val="150000"/>
              </a:lnSpc>
            </a:pPr>
            <a:endParaRPr kumimoji="1" lang="zh-CN" altLang="en-US" sz="1200" dirty="0">
              <a:latin typeface="meituan type Light" panose="02000500000000000000" pitchFamily="2" charset="-122"/>
              <a:ea typeface="meituan type Light" panose="02000500000000000000" pitchFamily="2" charset="-122"/>
            </a:endParaRPr>
          </a:p>
          <a:p>
            <a:pPr>
              <a:lnSpc>
                <a:spcPct val="150000"/>
              </a:lnSpc>
            </a:pPr>
            <a:r>
              <a:rPr kumimoji="1" lang="zh-CN" altLang="en-US" sz="1200" dirty="0">
                <a:latin typeface="meituan type Light" panose="02000500000000000000" pitchFamily="2" charset="-122"/>
                <a:ea typeface="meituan type Light" panose="02000500000000000000" pitchFamily="2" charset="-122"/>
              </a:rPr>
              <a:t>全网全天流量分布为早上</a:t>
            </a:r>
            <a:r>
              <a:rPr kumimoji="1" lang="en-US" altLang="zh-CN" sz="1200" dirty="0">
                <a:latin typeface="meituan type Light" panose="02000500000000000000" pitchFamily="2" charset="-122"/>
                <a:ea typeface="meituan type Light" panose="02000500000000000000" pitchFamily="2" charset="-122"/>
              </a:rPr>
              <a:t>8</a:t>
            </a:r>
            <a:r>
              <a:rPr kumimoji="1" lang="zh-CN" altLang="en-US" sz="1200" dirty="0">
                <a:latin typeface="meituan type Light" panose="02000500000000000000" pitchFamily="2" charset="-122"/>
                <a:ea typeface="meituan type Light" panose="02000500000000000000" pitchFamily="2" charset="-122"/>
              </a:rPr>
              <a:t>点流量大幅攀升，午高峰</a:t>
            </a:r>
            <a:r>
              <a:rPr kumimoji="1" lang="en-US" altLang="zh-CN" sz="1200" dirty="0">
                <a:latin typeface="meituan type Light" panose="02000500000000000000" pitchFamily="2" charset="-122"/>
                <a:ea typeface="meituan type Light" panose="02000500000000000000" pitchFamily="2" charset="-122"/>
              </a:rPr>
              <a:t>11~13</a:t>
            </a:r>
            <a:r>
              <a:rPr kumimoji="1" lang="zh-CN" altLang="en-US" sz="1200" dirty="0">
                <a:latin typeface="meituan type Light" panose="02000500000000000000" pitchFamily="2" charset="-122"/>
                <a:ea typeface="meituan type Light" panose="02000500000000000000" pitchFamily="2" charset="-122"/>
              </a:rPr>
              <a:t>点，晚高峰</a:t>
            </a:r>
            <a:r>
              <a:rPr kumimoji="1" lang="en-US" altLang="zh-CN" sz="1200" dirty="0">
                <a:latin typeface="meituan type Light" panose="02000500000000000000" pitchFamily="2" charset="-122"/>
                <a:ea typeface="meituan type Light" panose="02000500000000000000" pitchFamily="2" charset="-122"/>
              </a:rPr>
              <a:t>17~22</a:t>
            </a:r>
            <a:r>
              <a:rPr kumimoji="1" lang="zh-CN" altLang="en-US" sz="1200" dirty="0">
                <a:latin typeface="meituan type Light" panose="02000500000000000000" pitchFamily="2" charset="-122"/>
                <a:ea typeface="meituan type Light" panose="02000500000000000000" pitchFamily="2" charset="-122"/>
              </a:rPr>
              <a:t>点。其中晚高峰流量峰值最高、流量持续时间从</a:t>
            </a:r>
            <a:r>
              <a:rPr kumimoji="1" lang="en-US" altLang="zh-CN" sz="1200" dirty="0">
                <a:latin typeface="meituan type Light" panose="02000500000000000000" pitchFamily="2" charset="-122"/>
                <a:ea typeface="meituan type Light" panose="02000500000000000000" pitchFamily="2" charset="-122"/>
              </a:rPr>
              <a:t>5-7</a:t>
            </a:r>
            <a:r>
              <a:rPr kumimoji="1" lang="zh-CN" altLang="en-US" sz="1200" dirty="0">
                <a:latin typeface="meituan type Light" panose="02000500000000000000" pitchFamily="2" charset="-122"/>
                <a:ea typeface="meituan type Light" panose="02000500000000000000" pitchFamily="2" charset="-122"/>
              </a:rPr>
              <a:t>小时最长提升至</a:t>
            </a:r>
            <a:r>
              <a:rPr kumimoji="1" lang="en-US" altLang="zh-CN" sz="1200" dirty="0">
                <a:latin typeface="meituan type Light" panose="02000500000000000000" pitchFamily="2" charset="-122"/>
                <a:ea typeface="meituan type Light" panose="02000500000000000000" pitchFamily="2" charset="-122"/>
              </a:rPr>
              <a:t>7~8</a:t>
            </a:r>
            <a:r>
              <a:rPr kumimoji="1" lang="zh-CN" altLang="en-US" sz="1200" dirty="0">
                <a:latin typeface="meituan type Light" panose="02000500000000000000" pitchFamily="2" charset="-122"/>
                <a:ea typeface="meituan type Light" panose="02000500000000000000" pitchFamily="2" charset="-122"/>
              </a:rPr>
              <a:t>小时、用户占比最大，占到全天可曝光用户</a:t>
            </a:r>
            <a:r>
              <a:rPr kumimoji="1" lang="en-US" altLang="zh-CN" sz="1200" dirty="0">
                <a:latin typeface="meituan type Light" panose="02000500000000000000" pitchFamily="2" charset="-122"/>
                <a:ea typeface="meituan type Light" panose="02000500000000000000" pitchFamily="2" charset="-122"/>
              </a:rPr>
              <a:t>95%+</a:t>
            </a:r>
            <a:r>
              <a:rPr kumimoji="1" lang="zh-CN" altLang="en-US" sz="1200" dirty="0">
                <a:latin typeface="meituan type Light" panose="02000500000000000000" pitchFamily="2" charset="-122"/>
                <a:ea typeface="meituan type Light" panose="02000500000000000000" pitchFamily="2" charset="-122"/>
              </a:rPr>
              <a:t>。</a:t>
            </a:r>
          </a:p>
          <a:p>
            <a:pPr>
              <a:lnSpc>
                <a:spcPct val="150000"/>
              </a:lnSpc>
            </a:pPr>
            <a:endParaRPr kumimoji="1" lang="zh-CN" altLang="en-US" sz="1200" dirty="0">
              <a:latin typeface="meituan type Light" panose="02000500000000000000" pitchFamily="2" charset="-122"/>
              <a:ea typeface="meituan type Light" panose="02000500000000000000" pitchFamily="2" charset="-122"/>
            </a:endParaRPr>
          </a:p>
        </p:txBody>
      </p:sp>
      <p:sp>
        <p:nvSpPr>
          <p:cNvPr id="29" name="文本框 28">
            <a:extLst>
              <a:ext uri="{FF2B5EF4-FFF2-40B4-BE49-F238E27FC236}">
                <a16:creationId xmlns:a16="http://schemas.microsoft.com/office/drawing/2014/main" id="{4A6E5F0E-6342-47EF-AA4A-F4AEC467A382}"/>
              </a:ext>
            </a:extLst>
          </p:cNvPr>
          <p:cNvSpPr txBox="1"/>
          <p:nvPr/>
        </p:nvSpPr>
        <p:spPr>
          <a:xfrm>
            <a:off x="6667996" y="2742495"/>
            <a:ext cx="4649047" cy="1449051"/>
          </a:xfrm>
          <a:prstGeom prst="rect">
            <a:avLst/>
          </a:prstGeom>
          <a:noFill/>
        </p:spPr>
        <p:txBody>
          <a:bodyPr wrap="square">
            <a:spAutoFit/>
          </a:bodyPr>
          <a:lstStyle/>
          <a:p>
            <a:pPr>
              <a:lnSpc>
                <a:spcPct val="150000"/>
              </a:lnSpc>
            </a:pPr>
            <a:r>
              <a:rPr kumimoji="1" lang="zh-CN" altLang="en-US" sz="1200" dirty="0">
                <a:latin typeface="meituan type Light" panose="02000500000000000000" pitchFamily="2" charset="-122"/>
                <a:ea typeface="meituan type Light" panose="02000500000000000000" pitchFamily="2" charset="-122"/>
              </a:rPr>
              <a:t>根据消费者夜间喜好追剧</a:t>
            </a:r>
            <a:r>
              <a:rPr kumimoji="1" lang="en-US" altLang="zh-CN" sz="1200" dirty="0">
                <a:latin typeface="meituan type Light" panose="02000500000000000000" pitchFamily="2" charset="-122"/>
                <a:ea typeface="meituan type Light" panose="02000500000000000000" pitchFamily="2" charset="-122"/>
              </a:rPr>
              <a:t>/</a:t>
            </a:r>
            <a:r>
              <a:rPr kumimoji="1" lang="zh-CN" altLang="en-US" sz="1200" dirty="0">
                <a:latin typeface="meituan type Light" panose="02000500000000000000" pitchFamily="2" charset="-122"/>
                <a:ea typeface="meituan type Light" panose="02000500000000000000" pitchFamily="2" charset="-122"/>
              </a:rPr>
              <a:t>休闲娱乐等用户行为，利用美团</a:t>
            </a:r>
            <a:r>
              <a:rPr kumimoji="1" lang="en-US" altLang="zh-CN" sz="1200" dirty="0">
                <a:latin typeface="meituan type Light" panose="02000500000000000000" pitchFamily="2" charset="-122"/>
                <a:ea typeface="meituan type Light" panose="02000500000000000000" pitchFamily="2" charset="-122"/>
              </a:rPr>
              <a:t>8</a:t>
            </a:r>
            <a:r>
              <a:rPr kumimoji="1" lang="zh-CN" altLang="en-US" sz="1200" dirty="0">
                <a:latin typeface="meituan type Light" panose="02000500000000000000" pitchFamily="2" charset="-122"/>
                <a:ea typeface="meituan type Light" panose="02000500000000000000" pitchFamily="2" charset="-122"/>
              </a:rPr>
              <a:t>亿“吃喝玩乐“人群标签能力，圈选夜间高需城市的人群，站内通过</a:t>
            </a:r>
            <a:r>
              <a:rPr kumimoji="1" lang="en-US" altLang="zh-CN" sz="1200" dirty="0">
                <a:latin typeface="meituan type Light" panose="02000500000000000000" pitchFamily="2" charset="-122"/>
                <a:ea typeface="meituan type Light" panose="02000500000000000000" pitchFamily="2" charset="-122"/>
              </a:rPr>
              <a:t>RTB</a:t>
            </a:r>
            <a:r>
              <a:rPr kumimoji="1" lang="zh-CN" altLang="en-US" sz="1200" dirty="0">
                <a:latin typeface="meituan type Light" panose="02000500000000000000" pitchFamily="2" charset="-122"/>
                <a:ea typeface="meituan type Light" panose="02000500000000000000" pitchFamily="2" charset="-122"/>
              </a:rPr>
              <a:t>精准触达；站外联合美团</a:t>
            </a:r>
            <a:r>
              <a:rPr kumimoji="1" lang="en-US" altLang="zh-CN" sz="1200" dirty="0">
                <a:latin typeface="meituan type Light" panose="02000500000000000000" pitchFamily="2" charset="-122"/>
                <a:ea typeface="meituan type Light" panose="02000500000000000000" pitchFamily="2" charset="-122"/>
              </a:rPr>
              <a:t>LBS</a:t>
            </a:r>
            <a:r>
              <a:rPr kumimoji="1" lang="zh-CN" altLang="en-US" sz="1200" dirty="0">
                <a:latin typeface="meituan type Light" panose="02000500000000000000" pitchFamily="2" charset="-122"/>
                <a:ea typeface="meituan type Light" panose="02000500000000000000" pitchFamily="2" charset="-122"/>
              </a:rPr>
              <a:t>蜂窝级别的代投能力，对视频类</a:t>
            </a:r>
            <a:r>
              <a:rPr kumimoji="1" lang="en-US" altLang="zh-CN" sz="1200" dirty="0">
                <a:latin typeface="meituan type Light" panose="02000500000000000000" pitchFamily="2" charset="-122"/>
                <a:ea typeface="meituan type Light" panose="02000500000000000000" pitchFamily="2" charset="-122"/>
              </a:rPr>
              <a:t>/</a:t>
            </a:r>
            <a:r>
              <a:rPr kumimoji="1" lang="zh-CN" altLang="en-US" sz="1200" dirty="0">
                <a:latin typeface="meituan type Light" panose="02000500000000000000" pitchFamily="2" charset="-122"/>
                <a:ea typeface="meituan type Light" panose="02000500000000000000" pitchFamily="2" charset="-122"/>
              </a:rPr>
              <a:t>娱乐类</a:t>
            </a:r>
            <a:r>
              <a:rPr kumimoji="1" lang="en-US" altLang="zh-CN" sz="1200" dirty="0">
                <a:latin typeface="meituan type Light" panose="02000500000000000000" pitchFamily="2" charset="-122"/>
                <a:ea typeface="meituan type Light" panose="02000500000000000000" pitchFamily="2" charset="-122"/>
              </a:rPr>
              <a:t>/</a:t>
            </a:r>
            <a:r>
              <a:rPr kumimoji="1" lang="zh-CN" altLang="en-US" sz="1200" dirty="0">
                <a:latin typeface="meituan type Light" panose="02000500000000000000" pitchFamily="2" charset="-122"/>
                <a:ea typeface="meituan type Light" panose="02000500000000000000" pitchFamily="2" charset="-122"/>
              </a:rPr>
              <a:t>音乐类高匹配的媒介资源精准投放，实现曝光引入</a:t>
            </a:r>
            <a:r>
              <a:rPr kumimoji="1" lang="en-US" altLang="zh-CN" sz="1200" dirty="0">
                <a:latin typeface="meituan type Light" panose="02000500000000000000" pitchFamily="2" charset="-122"/>
                <a:ea typeface="meituan type Light" panose="02000500000000000000" pitchFamily="2" charset="-122"/>
              </a:rPr>
              <a:t>4.6</a:t>
            </a:r>
            <a:r>
              <a:rPr kumimoji="1" lang="zh-CN" altLang="en-US" sz="1200" dirty="0">
                <a:latin typeface="meituan type Light" panose="02000500000000000000" pitchFamily="2" charset="-122"/>
                <a:ea typeface="meituan type Light" panose="02000500000000000000" pitchFamily="2" charset="-122"/>
              </a:rPr>
              <a:t>亿，用户数引入</a:t>
            </a:r>
            <a:r>
              <a:rPr kumimoji="1" lang="en-US" altLang="zh-CN" sz="1200" dirty="0">
                <a:latin typeface="meituan type Light" panose="02000500000000000000" pitchFamily="2" charset="-122"/>
                <a:ea typeface="meituan type Light" panose="02000500000000000000" pitchFamily="2" charset="-122"/>
              </a:rPr>
              <a:t>737</a:t>
            </a:r>
            <a:r>
              <a:rPr kumimoji="1" lang="zh-CN" altLang="en-US" sz="1200" dirty="0">
                <a:latin typeface="meituan type Light" panose="02000500000000000000" pitchFamily="2" charset="-122"/>
                <a:ea typeface="meituan type Light" panose="02000500000000000000" pitchFamily="2" charset="-122"/>
              </a:rPr>
              <a:t>万</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金翼大赛gai-1 -17"/>
          <p:cNvPicPr>
            <a:picLocks noChangeAspect="1"/>
          </p:cNvPicPr>
          <p:nvPr/>
        </p:nvPicPr>
        <p:blipFill>
          <a:blip r:embed="rId2"/>
          <a:stretch>
            <a:fillRect/>
          </a:stretch>
        </p:blipFill>
        <p:spPr>
          <a:xfrm>
            <a:off x="10264140" y="6101715"/>
            <a:ext cx="1249680" cy="480695"/>
          </a:xfrm>
          <a:prstGeom prst="rect">
            <a:avLst/>
          </a:prstGeom>
        </p:spPr>
      </p:pic>
      <p:cxnSp>
        <p:nvCxnSpPr>
          <p:cNvPr id="6"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7" name="图片 6" descr="cs -19"/>
          <p:cNvPicPr>
            <a:picLocks noChangeAspect="1"/>
          </p:cNvPicPr>
          <p:nvPr/>
        </p:nvPicPr>
        <p:blipFill>
          <a:blip r:embed="rId3"/>
          <a:stretch>
            <a:fillRect/>
          </a:stretch>
        </p:blipFill>
        <p:spPr>
          <a:xfrm>
            <a:off x="713105" y="6158865"/>
            <a:ext cx="1976120" cy="368935"/>
          </a:xfrm>
          <a:prstGeom prst="rect">
            <a:avLst/>
          </a:prstGeom>
        </p:spPr>
      </p:pic>
      <p:pic>
        <p:nvPicPr>
          <p:cNvPr id="2" name="图形 1"/>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4992" y="436486"/>
            <a:ext cx="276225" cy="390525"/>
          </a:xfrm>
          <a:prstGeom prst="rect">
            <a:avLst/>
          </a:prstGeom>
        </p:spPr>
      </p:pic>
      <p:pic>
        <p:nvPicPr>
          <p:cNvPr id="17" name="图片 16" descr="图标&#10;&#10;描述已自动生成"/>
          <p:cNvPicPr>
            <a:picLocks noChangeAspect="1"/>
          </p:cNvPicPr>
          <p:nvPr/>
        </p:nvPicPr>
        <p:blipFill>
          <a:blip r:embed="rId6"/>
          <a:stretch>
            <a:fillRect/>
          </a:stretch>
        </p:blipFill>
        <p:spPr>
          <a:xfrm>
            <a:off x="8992520" y="484938"/>
            <a:ext cx="2898040" cy="384713"/>
          </a:xfrm>
          <a:prstGeom prst="rect">
            <a:avLst/>
          </a:prstGeom>
        </p:spPr>
      </p:pic>
      <p:sp>
        <p:nvSpPr>
          <p:cNvPr id="18" name="文本框 17"/>
          <p:cNvSpPr txBox="1"/>
          <p:nvPr/>
        </p:nvSpPr>
        <p:spPr>
          <a:xfrm>
            <a:off x="851217" y="561874"/>
            <a:ext cx="1620957" cy="307777"/>
          </a:xfrm>
          <a:prstGeom prst="rect">
            <a:avLst/>
          </a:prstGeom>
          <a:noFill/>
        </p:spPr>
        <p:txBody>
          <a:bodyPr wrap="none" rtlCol="0">
            <a:spAutoFit/>
          </a:bodyPr>
          <a:lstStyle/>
          <a:p>
            <a:pPr algn="ctr"/>
            <a:r>
              <a:rPr kumimoji="1" lang="zh-CN" altLang="en-US" sz="1400" b="1" dirty="0">
                <a:ea typeface="meituan type" panose="02000500000000000000" pitchFamily="2" charset="-122"/>
              </a:rPr>
              <a:t>其他正向营销数据</a:t>
            </a:r>
          </a:p>
        </p:txBody>
      </p:sp>
      <p:sp>
        <p:nvSpPr>
          <p:cNvPr id="19" name="文本框 18"/>
          <p:cNvSpPr txBox="1"/>
          <p:nvPr/>
        </p:nvSpPr>
        <p:spPr>
          <a:xfrm>
            <a:off x="5263694" y="1497832"/>
            <a:ext cx="4482317" cy="830997"/>
          </a:xfrm>
          <a:prstGeom prst="rect">
            <a:avLst/>
          </a:prstGeom>
          <a:noFill/>
        </p:spPr>
        <p:txBody>
          <a:bodyPr wrap="none" rtlCol="0">
            <a:spAutoFit/>
          </a:bodyPr>
          <a:lstStyle>
            <a:defPPr>
              <a:defRPr lang="zh-CN"/>
            </a:defPPr>
            <a:lvl1pPr>
              <a:defRPr sz="2000" b="1">
                <a:gradFill>
                  <a:gsLst>
                    <a:gs pos="65000">
                      <a:srgbClr val="FDC441"/>
                    </a:gs>
                    <a:gs pos="35000">
                      <a:srgbClr val="FDCC4D"/>
                    </a:gs>
                    <a:gs pos="0">
                      <a:srgbClr val="FBA505"/>
                    </a:gs>
                    <a:gs pos="100000">
                      <a:srgbClr val="FDCE2A"/>
                    </a:gs>
                  </a:gsLst>
                  <a:lin ang="0" scaled="0"/>
                </a:gradFill>
                <a:ea typeface="meituan type" panose="02000500000000000000" pitchFamily="2" charset="-122"/>
              </a:defRPr>
            </a:lvl1pPr>
          </a:lstStyle>
          <a:p>
            <a:r>
              <a:rPr lang="zh-CN" altLang="en-US" sz="2400" dirty="0">
                <a:latin typeface="meituan type" panose="02000500000000000000" pitchFamily="2" charset="-122"/>
              </a:rPr>
              <a:t>休食夜间场景的</a:t>
            </a:r>
            <a:r>
              <a:rPr lang="en-GB" altLang="zh-CN" sz="2400" dirty="0">
                <a:latin typeface="meituan type" panose="02000500000000000000" pitchFamily="2" charset="-122"/>
              </a:rPr>
              <a:t>DRTM</a:t>
            </a:r>
            <a:r>
              <a:rPr lang="zh-CN" altLang="en-US" sz="2400" dirty="0">
                <a:latin typeface="meituan type" panose="02000500000000000000" pitchFamily="2" charset="-122"/>
              </a:rPr>
              <a:t>运营应用</a:t>
            </a:r>
          </a:p>
          <a:p>
            <a:endParaRPr lang="zh-CN" altLang="en-US" sz="2400" dirty="0">
              <a:latin typeface="meituan type" panose="02000500000000000000" pitchFamily="2" charset="-122"/>
            </a:endParaRPr>
          </a:p>
        </p:txBody>
      </p:sp>
      <p:sp>
        <p:nvSpPr>
          <p:cNvPr id="9" name="圆角矩形 8"/>
          <p:cNvSpPr/>
          <p:nvPr/>
        </p:nvSpPr>
        <p:spPr>
          <a:xfrm>
            <a:off x="5263694" y="2240776"/>
            <a:ext cx="6118152" cy="263822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zh-CN" sz="1200" b="1" dirty="0">
              <a:solidFill>
                <a:schemeClr val="tx1"/>
              </a:solidFill>
              <a:ea typeface="meituan type" panose="02000500000000000000" pitchFamily="2" charset="-122"/>
            </a:endParaRPr>
          </a:p>
        </p:txBody>
      </p:sp>
      <p:sp>
        <p:nvSpPr>
          <p:cNvPr id="13" name="圆角矩形 12"/>
          <p:cNvSpPr/>
          <p:nvPr/>
        </p:nvSpPr>
        <p:spPr>
          <a:xfrm rot="5400000">
            <a:off x="7801582" y="2112982"/>
            <a:ext cx="1042376" cy="6118152"/>
          </a:xfrm>
          <a:prstGeom prst="roundRect">
            <a:avLst>
              <a:gd name="adj" fmla="val 0"/>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zh-CN" sz="1200" b="1" dirty="0">
              <a:solidFill>
                <a:schemeClr val="tx1"/>
              </a:solidFill>
              <a:ea typeface="meituan type" panose="02000500000000000000" pitchFamily="2" charset="-122"/>
            </a:endParaRPr>
          </a:p>
        </p:txBody>
      </p:sp>
      <p:sp>
        <p:nvSpPr>
          <p:cNvPr id="14" name="文本框 13"/>
          <p:cNvSpPr txBox="1"/>
          <p:nvPr/>
        </p:nvSpPr>
        <p:spPr>
          <a:xfrm>
            <a:off x="5575047" y="4711989"/>
            <a:ext cx="5355953" cy="890693"/>
          </a:xfrm>
          <a:prstGeom prst="rect">
            <a:avLst/>
          </a:prstGeom>
          <a:noFill/>
        </p:spPr>
        <p:txBody>
          <a:bodyPr wrap="none" rtlCol="0">
            <a:spAutoFit/>
          </a:bodyPr>
          <a:lstStyle/>
          <a:p>
            <a:pPr marL="0" indent="0" algn="l">
              <a:lnSpc>
                <a:spcPct val="150000"/>
              </a:lnSpc>
            </a:pPr>
            <a:r>
              <a:rPr lang="zh-CN" altLang="en-US" sz="1200" dirty="0">
                <a:latin typeface="meituan type Light" panose="02000500000000000000" pitchFamily="2" charset="-122"/>
                <a:ea typeface="meituan type Light" panose="02000500000000000000" pitchFamily="2" charset="-122"/>
                <a:sym typeface="+mn-ea"/>
              </a:rPr>
              <a:t>同时休食品类在夜间场景之外，也成功复制至礼赠场景</a:t>
            </a:r>
            <a:r>
              <a:rPr lang="en-US" altLang="zh-CN" sz="1200" dirty="0">
                <a:latin typeface="meituan type Light" panose="02000500000000000000" pitchFamily="2" charset="-122"/>
                <a:ea typeface="meituan type Light" panose="02000500000000000000" pitchFamily="2" charset="-122"/>
                <a:sym typeface="+mn-ea"/>
              </a:rPr>
              <a:t>-CNY</a:t>
            </a:r>
            <a:r>
              <a:rPr lang="zh-CN" altLang="en-US" sz="1200" dirty="0">
                <a:latin typeface="meituan type Light" panose="02000500000000000000" pitchFamily="2" charset="-122"/>
                <a:ea typeface="meituan type Light" panose="02000500000000000000" pitchFamily="2" charset="-122"/>
                <a:sym typeface="+mn-ea"/>
              </a:rPr>
              <a:t>；实现</a:t>
            </a:r>
            <a:r>
              <a:rPr lang="en-US" altLang="zh-CN" sz="1200" dirty="0">
                <a:latin typeface="meituan type Light" panose="02000500000000000000" pitchFamily="2" charset="-122"/>
                <a:ea typeface="meituan type Light" panose="02000500000000000000" pitchFamily="2" charset="-122"/>
                <a:sym typeface="+mn-ea"/>
              </a:rPr>
              <a:t>CNY</a:t>
            </a:r>
            <a:r>
              <a:rPr lang="zh-CN" altLang="en-US" sz="1200" dirty="0">
                <a:latin typeface="meituan type Light" panose="02000500000000000000" pitchFamily="2" charset="-122"/>
                <a:ea typeface="meituan type Light" panose="02000500000000000000" pitchFamily="2" charset="-122"/>
                <a:sym typeface="+mn-ea"/>
              </a:rPr>
              <a:t>礼赠</a:t>
            </a:r>
            <a:endParaRPr lang="en-US" altLang="zh-CN" sz="1200" dirty="0">
              <a:latin typeface="meituan type Light" panose="02000500000000000000" pitchFamily="2" charset="-122"/>
              <a:ea typeface="meituan type Light" panose="02000500000000000000" pitchFamily="2" charset="-122"/>
              <a:sym typeface="+mn-ea"/>
            </a:endParaRPr>
          </a:p>
          <a:p>
            <a:pPr marL="0" indent="0" algn="l">
              <a:lnSpc>
                <a:spcPct val="150000"/>
              </a:lnSpc>
            </a:pPr>
            <a:r>
              <a:rPr lang="zh-CN" altLang="en-US" sz="1200" dirty="0">
                <a:latin typeface="meituan type Light" panose="02000500000000000000" pitchFamily="2" charset="-122"/>
                <a:ea typeface="meituan type Light" panose="02000500000000000000" pitchFamily="2" charset="-122"/>
                <a:sym typeface="+mn-ea"/>
              </a:rPr>
              <a:t>场景</a:t>
            </a:r>
            <a:r>
              <a:rPr lang="en-US" altLang="zh-CN" sz="1200" dirty="0">
                <a:latin typeface="meituan type Light" panose="02000500000000000000" pitchFamily="2" charset="-122"/>
                <a:ea typeface="meituan type Light" panose="02000500000000000000" pitchFamily="2" charset="-122"/>
                <a:sym typeface="+mn-ea"/>
              </a:rPr>
              <a:t>GMV  YOY 31%</a:t>
            </a:r>
            <a:r>
              <a:rPr lang="zh-CN" altLang="en-US" sz="1200" dirty="0">
                <a:latin typeface="meituan type Light" panose="02000500000000000000" pitchFamily="2" charset="-122"/>
                <a:ea typeface="meituan type Light" panose="02000500000000000000" pitchFamily="2" charset="-122"/>
                <a:sym typeface="+mn-ea"/>
              </a:rPr>
              <a:t>引领品类，</a:t>
            </a:r>
            <a:r>
              <a:rPr lang="en-US" altLang="zh-CN" sz="1200" dirty="0">
                <a:latin typeface="meituan type Light" panose="02000500000000000000" pitchFamily="2" charset="-122"/>
                <a:ea typeface="meituan type Light" panose="02000500000000000000" pitchFamily="2" charset="-122"/>
                <a:sym typeface="+mn-ea"/>
              </a:rPr>
              <a:t>GMV</a:t>
            </a:r>
            <a:r>
              <a:rPr lang="zh-CN" altLang="en-US" sz="1200" dirty="0">
                <a:latin typeface="meituan type Light" panose="02000500000000000000" pitchFamily="2" charset="-122"/>
                <a:ea typeface="meituan type Light" panose="02000500000000000000" pitchFamily="2" charset="-122"/>
                <a:sym typeface="+mn-ea"/>
              </a:rPr>
              <a:t>占比</a:t>
            </a:r>
            <a:r>
              <a:rPr lang="en-US" altLang="zh-CN" sz="1200" dirty="0">
                <a:latin typeface="meituan type Light" panose="02000500000000000000" pitchFamily="2" charset="-122"/>
                <a:ea typeface="meituan type Light" panose="02000500000000000000" pitchFamily="2" charset="-122"/>
                <a:sym typeface="+mn-ea"/>
              </a:rPr>
              <a:t>17.3%</a:t>
            </a:r>
            <a:r>
              <a:rPr lang="zh-CN" altLang="en-US" sz="1200" dirty="0">
                <a:latin typeface="meituan type Light" panose="02000500000000000000" pitchFamily="2" charset="-122"/>
                <a:ea typeface="meituan type Light" panose="02000500000000000000" pitchFamily="2" charset="-122"/>
                <a:sym typeface="+mn-ea"/>
              </a:rPr>
              <a:t>，同比提升</a:t>
            </a:r>
            <a:r>
              <a:rPr lang="en-US" altLang="zh-CN" sz="1200" dirty="0">
                <a:latin typeface="meituan type Light" panose="02000500000000000000" pitchFamily="2" charset="-122"/>
                <a:ea typeface="meituan type Light" panose="02000500000000000000" pitchFamily="2" charset="-122"/>
                <a:sym typeface="+mn-ea"/>
              </a:rPr>
              <a:t>1.14pp</a:t>
            </a:r>
            <a:r>
              <a:rPr lang="zh-CN" altLang="en-US" sz="1200" dirty="0">
                <a:latin typeface="meituan type Light" panose="02000500000000000000" pitchFamily="2" charset="-122"/>
                <a:ea typeface="meituan type Light" panose="02000500000000000000" pitchFamily="2" charset="-122"/>
                <a:sym typeface="+mn-ea"/>
              </a:rPr>
              <a:t>；礼盒</a:t>
            </a:r>
            <a:endParaRPr lang="en-US" altLang="zh-CN" sz="1200" dirty="0">
              <a:latin typeface="meituan type Light" panose="02000500000000000000" pitchFamily="2" charset="-122"/>
              <a:ea typeface="meituan type Light" panose="02000500000000000000" pitchFamily="2" charset="-122"/>
              <a:sym typeface="+mn-ea"/>
            </a:endParaRPr>
          </a:p>
          <a:p>
            <a:pPr marL="0" indent="0" algn="l">
              <a:lnSpc>
                <a:spcPct val="150000"/>
              </a:lnSpc>
            </a:pPr>
            <a:r>
              <a:rPr lang="zh-CN" altLang="en-US" sz="1200" dirty="0">
                <a:latin typeface="meituan type Light" panose="02000500000000000000" pitchFamily="2" charset="-122"/>
                <a:ea typeface="meituan type Light" panose="02000500000000000000" pitchFamily="2" charset="-122"/>
                <a:sym typeface="+mn-ea"/>
              </a:rPr>
              <a:t>大包规</a:t>
            </a:r>
            <a:r>
              <a:rPr lang="en-US" altLang="zh-CN" sz="1200" dirty="0">
                <a:latin typeface="meituan type Light" panose="02000500000000000000" pitchFamily="2" charset="-122"/>
                <a:ea typeface="meituan type Light" panose="02000500000000000000" pitchFamily="2" charset="-122"/>
                <a:sym typeface="+mn-ea"/>
              </a:rPr>
              <a:t>GMV YOY 80%</a:t>
            </a:r>
            <a:r>
              <a:rPr lang="zh-CN" altLang="en-US" sz="1200" dirty="0">
                <a:latin typeface="meituan type Light" panose="02000500000000000000" pitchFamily="2" charset="-122"/>
                <a:ea typeface="meituan type Light" panose="02000500000000000000" pitchFamily="2" charset="-122"/>
                <a:sym typeface="+mn-ea"/>
              </a:rPr>
              <a:t>，</a:t>
            </a:r>
            <a:r>
              <a:rPr lang="en-US" altLang="zh-CN" sz="1200" dirty="0">
                <a:latin typeface="meituan type Light" panose="02000500000000000000" pitchFamily="2" charset="-122"/>
                <a:ea typeface="meituan type Light" panose="02000500000000000000" pitchFamily="2" charset="-122"/>
                <a:sym typeface="+mn-ea"/>
              </a:rPr>
              <a:t>GMV</a:t>
            </a:r>
            <a:r>
              <a:rPr lang="zh-CN" altLang="en-US" sz="1200" dirty="0">
                <a:latin typeface="meituan type Light" panose="02000500000000000000" pitchFamily="2" charset="-122"/>
                <a:ea typeface="meituan type Light" panose="02000500000000000000" pitchFamily="2" charset="-122"/>
                <a:sym typeface="+mn-ea"/>
              </a:rPr>
              <a:t>占比</a:t>
            </a:r>
            <a:r>
              <a:rPr lang="en-US" altLang="zh-CN" sz="1200" dirty="0">
                <a:latin typeface="meituan type Light" panose="02000500000000000000" pitchFamily="2" charset="-122"/>
                <a:ea typeface="meituan type Light" panose="02000500000000000000" pitchFamily="2" charset="-122"/>
                <a:sym typeface="+mn-ea"/>
              </a:rPr>
              <a:t>28%</a:t>
            </a:r>
            <a:r>
              <a:rPr lang="zh-CN" altLang="en-US" sz="1200" dirty="0">
                <a:latin typeface="meituan type Light" panose="02000500000000000000" pitchFamily="2" charset="-122"/>
                <a:ea typeface="meituan type Light" panose="02000500000000000000" pitchFamily="2" charset="-122"/>
                <a:sym typeface="+mn-ea"/>
              </a:rPr>
              <a:t>，同比提升</a:t>
            </a:r>
            <a:r>
              <a:rPr lang="en-US" altLang="zh-CN" sz="1200" dirty="0">
                <a:latin typeface="meituan type Light" panose="02000500000000000000" pitchFamily="2" charset="-122"/>
                <a:ea typeface="meituan type Light" panose="02000500000000000000" pitchFamily="2" charset="-122"/>
                <a:sym typeface="+mn-ea"/>
              </a:rPr>
              <a:t>8.3pp</a:t>
            </a:r>
            <a:r>
              <a:rPr lang="zh-CN" altLang="en-US" sz="1200" dirty="0">
                <a:latin typeface="meituan type Light" panose="02000500000000000000" pitchFamily="2" charset="-122"/>
                <a:ea typeface="meituan type Light" panose="02000500000000000000" pitchFamily="2" charset="-122"/>
                <a:sym typeface="+mn-ea"/>
              </a:rPr>
              <a:t>。</a:t>
            </a:r>
            <a:endParaRPr lang="en-US" altLang="zh-CN" sz="1200" dirty="0">
              <a:latin typeface="meituan type Light" panose="02000500000000000000" pitchFamily="2" charset="-122"/>
              <a:ea typeface="meituan type Light" panose="02000500000000000000" pitchFamily="2" charset="-122"/>
              <a:sym typeface="+mn-ea"/>
            </a:endParaRPr>
          </a:p>
        </p:txBody>
      </p:sp>
      <p:sp>
        <p:nvSpPr>
          <p:cNvPr id="15" name="文本框 14"/>
          <p:cNvSpPr txBox="1"/>
          <p:nvPr/>
        </p:nvSpPr>
        <p:spPr>
          <a:xfrm rot="10800000">
            <a:off x="10746747" y="4119409"/>
            <a:ext cx="1031051" cy="1107996"/>
          </a:xfrm>
          <a:prstGeom prst="rect">
            <a:avLst/>
          </a:prstGeom>
          <a:noFill/>
        </p:spPr>
        <p:txBody>
          <a:bodyPr wrap="none" rtlCol="0">
            <a:spAutoFit/>
          </a:bodyPr>
          <a:lstStyle/>
          <a:p>
            <a:r>
              <a:rPr kumimoji="1" lang="en-US" altLang="zh-CN" sz="6600" b="1" dirty="0">
                <a:ea typeface="meituan type" panose="02000500000000000000" pitchFamily="2" charset="-122"/>
              </a:rPr>
              <a:t>“</a:t>
            </a:r>
            <a:endParaRPr kumimoji="1" lang="zh-CN" altLang="en-US" sz="6600" b="1" dirty="0">
              <a:ea typeface="meituan type" panose="02000500000000000000" pitchFamily="2" charset="-122"/>
            </a:endParaRPr>
          </a:p>
        </p:txBody>
      </p:sp>
      <p:sp>
        <p:nvSpPr>
          <p:cNvPr id="16" name="文本框 15"/>
          <p:cNvSpPr txBox="1"/>
          <p:nvPr/>
        </p:nvSpPr>
        <p:spPr>
          <a:xfrm>
            <a:off x="5016422" y="1863475"/>
            <a:ext cx="1031051" cy="1107996"/>
          </a:xfrm>
          <a:prstGeom prst="rect">
            <a:avLst/>
          </a:prstGeom>
          <a:noFill/>
        </p:spPr>
        <p:txBody>
          <a:bodyPr wrap="none" rtlCol="0">
            <a:spAutoFit/>
          </a:bodyPr>
          <a:lstStyle/>
          <a:p>
            <a:r>
              <a:rPr kumimoji="1" lang="en-US" altLang="zh-CN" sz="6600" b="1" dirty="0">
                <a:ea typeface="meituan type" panose="02000500000000000000" pitchFamily="2" charset="-122"/>
              </a:rPr>
              <a:t>“</a:t>
            </a:r>
            <a:endParaRPr kumimoji="1" lang="zh-CN" altLang="en-US" sz="6600" b="1" dirty="0">
              <a:ea typeface="meituan type" panose="02000500000000000000" pitchFamily="2" charset="-122"/>
            </a:endParaRPr>
          </a:p>
        </p:txBody>
      </p:sp>
      <p:pic>
        <p:nvPicPr>
          <p:cNvPr id="20" name="图片 19"/>
          <p:cNvPicPr>
            <a:picLocks noChangeAspect="1"/>
          </p:cNvPicPr>
          <p:nvPr/>
        </p:nvPicPr>
        <p:blipFill>
          <a:blip r:embed="rId7"/>
          <a:stretch>
            <a:fillRect/>
          </a:stretch>
        </p:blipFill>
        <p:spPr>
          <a:xfrm>
            <a:off x="233233" y="2417473"/>
            <a:ext cx="2856924" cy="3266596"/>
          </a:xfrm>
          <a:prstGeom prst="rect">
            <a:avLst/>
          </a:prstGeom>
        </p:spPr>
      </p:pic>
      <p:pic>
        <p:nvPicPr>
          <p:cNvPr id="21" name="图片 20"/>
          <p:cNvPicPr>
            <a:picLocks noChangeAspect="1"/>
          </p:cNvPicPr>
          <p:nvPr/>
        </p:nvPicPr>
        <p:blipFill>
          <a:blip r:embed="rId8"/>
          <a:stretch>
            <a:fillRect/>
          </a:stretch>
        </p:blipFill>
        <p:spPr>
          <a:xfrm>
            <a:off x="2927395" y="2403741"/>
            <a:ext cx="2336298" cy="3266590"/>
          </a:xfrm>
          <a:prstGeom prst="rect">
            <a:avLst/>
          </a:prstGeom>
        </p:spPr>
      </p:pic>
      <p:sp>
        <p:nvSpPr>
          <p:cNvPr id="4" name="文本框 3"/>
          <p:cNvSpPr txBox="1"/>
          <p:nvPr/>
        </p:nvSpPr>
        <p:spPr>
          <a:xfrm>
            <a:off x="5462158" y="2619305"/>
            <a:ext cx="5721223" cy="1998689"/>
          </a:xfrm>
          <a:prstGeom prst="rect">
            <a:avLst/>
          </a:prstGeom>
          <a:noFill/>
        </p:spPr>
        <p:txBody>
          <a:bodyPr wrap="square" rtlCol="0">
            <a:spAutoFit/>
          </a:bodyPr>
          <a:lstStyle/>
          <a:p>
            <a:pPr>
              <a:lnSpc>
                <a:spcPct val="150000"/>
              </a:lnSpc>
            </a:pPr>
            <a:r>
              <a:rPr lang="zh-CN" altLang="en-US" sz="1200" dirty="0">
                <a:latin typeface="meituan type Light" panose="02000500000000000000" pitchFamily="2" charset="-122"/>
                <a:ea typeface="meituan type Light" panose="02000500000000000000" pitchFamily="2" charset="-122"/>
                <a:cs typeface="微软雅黑" panose="020B0503020204020204" charset="-122"/>
                <a:sym typeface="+mn-ea"/>
              </a:rPr>
              <a:t>通过百事食品为代表品牌跑通场景</a:t>
            </a:r>
            <a:r>
              <a:rPr lang="en-US" altLang="zh-CN" sz="1200" dirty="0" err="1">
                <a:latin typeface="meituan type Light" panose="02000500000000000000" pitchFamily="2" charset="-122"/>
                <a:ea typeface="meituan type Light" panose="02000500000000000000" pitchFamily="2" charset="-122"/>
                <a:cs typeface="微软雅黑" panose="020B0503020204020204" charset="-122"/>
                <a:sym typeface="+mn-ea"/>
              </a:rPr>
              <a:t>Drtm</a:t>
            </a:r>
            <a:r>
              <a:rPr lang="zh-CN" altLang="en-US" sz="1200" dirty="0">
                <a:latin typeface="meituan type Light" panose="02000500000000000000" pitchFamily="2" charset="-122"/>
                <a:ea typeface="meituan type Light" panose="02000500000000000000" pitchFamily="2" charset="-122"/>
                <a:cs typeface="微软雅黑" panose="020B0503020204020204" charset="-122"/>
                <a:sym typeface="+mn-ea"/>
              </a:rPr>
              <a:t>链路，并从</a:t>
            </a:r>
            <a:r>
              <a:rPr lang="en-US" altLang="zh-CN" sz="1200" dirty="0">
                <a:latin typeface="meituan type Light" panose="02000500000000000000" pitchFamily="2" charset="-122"/>
                <a:ea typeface="meituan type Light" panose="02000500000000000000" pitchFamily="2" charset="-122"/>
                <a:cs typeface="微软雅黑" panose="020B0503020204020204" charset="-122"/>
                <a:sym typeface="+mn-ea"/>
              </a:rPr>
              <a:t>5</a:t>
            </a:r>
            <a:r>
              <a:rPr lang="zh-CN" altLang="en-US" sz="1200" dirty="0">
                <a:latin typeface="meituan type Light" panose="02000500000000000000" pitchFamily="2" charset="-122"/>
                <a:ea typeface="meituan type Light" panose="02000500000000000000" pitchFamily="2" charset="-122"/>
                <a:cs typeface="微软雅黑" panose="020B0503020204020204" charset="-122"/>
                <a:sym typeface="+mn-ea"/>
              </a:rPr>
              <a:t>月起逐步复制于休食品类；</a:t>
            </a:r>
            <a:endParaRPr lang="en-US" altLang="zh-CN" sz="1200" dirty="0">
              <a:latin typeface="meituan type Light" panose="02000500000000000000" pitchFamily="2" charset="-122"/>
              <a:ea typeface="meituan type Light" panose="02000500000000000000" pitchFamily="2" charset="-122"/>
              <a:cs typeface="微软雅黑" panose="020B0503020204020204" charset="-122"/>
              <a:sym typeface="+mn-ea"/>
            </a:endParaRPr>
          </a:p>
          <a:p>
            <a:pPr marL="171450" indent="-171450">
              <a:lnSpc>
                <a:spcPct val="150000"/>
              </a:lnSpc>
              <a:buFont typeface="Arial" panose="020B0604020202020204" pitchFamily="34" charset="0"/>
              <a:buChar char="•"/>
            </a:pPr>
            <a:r>
              <a:rPr lang="zh-CN" altLang="en-US" sz="1200" dirty="0">
                <a:latin typeface="meituan type Light" panose="02000500000000000000" pitchFamily="2" charset="-122"/>
                <a:ea typeface="meituan type Light" panose="02000500000000000000" pitchFamily="2" charset="-122"/>
                <a:cs typeface="微软雅黑" panose="020B0503020204020204" charset="-122"/>
                <a:sym typeface="+mn-ea"/>
              </a:rPr>
              <a:t>夜间场景</a:t>
            </a:r>
            <a:r>
              <a:rPr lang="en-US" altLang="zh-CN" sz="1200" dirty="0" err="1">
                <a:latin typeface="meituan type Light" panose="02000500000000000000" pitchFamily="2" charset="-122"/>
                <a:ea typeface="meituan type Light" panose="02000500000000000000" pitchFamily="2" charset="-122"/>
                <a:cs typeface="微软雅黑" panose="020B0503020204020204" charset="-122"/>
                <a:sym typeface="+mn-ea"/>
              </a:rPr>
              <a:t>Drtm</a:t>
            </a:r>
            <a:r>
              <a:rPr lang="zh-CN" altLang="en-US" sz="1200" dirty="0">
                <a:latin typeface="meituan type Light" panose="02000500000000000000" pitchFamily="2" charset="-122"/>
                <a:ea typeface="meituan type Light" panose="02000500000000000000" pitchFamily="2" charset="-122"/>
                <a:cs typeface="微软雅黑" panose="020B0503020204020204" charset="-122"/>
                <a:sym typeface="+mn-ea"/>
              </a:rPr>
              <a:t>逐步得到</a:t>
            </a:r>
            <a:r>
              <a:rPr lang="zh-CN" altLang="en-US" sz="1200" dirty="0">
                <a:effectLst/>
                <a:latin typeface="meituan type Light" panose="02000500000000000000" pitchFamily="2" charset="-122"/>
                <a:ea typeface="meituan type Light" panose="02000500000000000000" pitchFamily="2" charset="-122"/>
                <a:cs typeface="微软雅黑" panose="020B0503020204020204" charset="-122"/>
                <a:sym typeface="+mn-ea"/>
              </a:rPr>
              <a:t>品牌认可、参与品牌持续增多：</a:t>
            </a:r>
            <a:endParaRPr lang="en-US" altLang="zh-CN" sz="1200" dirty="0">
              <a:effectLst/>
              <a:latin typeface="meituan type Light" panose="02000500000000000000" pitchFamily="2" charset="-122"/>
              <a:ea typeface="meituan type Light" panose="02000500000000000000" pitchFamily="2" charset="-122"/>
              <a:cs typeface="微软雅黑" panose="020B0503020204020204" charset="-122"/>
              <a:sym typeface="+mn-ea"/>
            </a:endParaRPr>
          </a:p>
          <a:p>
            <a:pPr marL="171450" indent="-171450">
              <a:lnSpc>
                <a:spcPct val="150000"/>
              </a:lnSpc>
              <a:buFont typeface="Arial" panose="020B0604020202020204" pitchFamily="34" charset="0"/>
              <a:buChar char="•"/>
            </a:pPr>
            <a:r>
              <a:rPr lang="zh-CN" altLang="en-US" sz="1200" dirty="0">
                <a:latin typeface="meituan type Light" panose="02000500000000000000" pitchFamily="2" charset="-122"/>
                <a:ea typeface="meituan type Light" panose="02000500000000000000" pitchFamily="2" charset="-122"/>
                <a:cs typeface="微软雅黑" panose="020B0503020204020204" charset="-122"/>
                <a:sym typeface="+mn-ea"/>
              </a:rPr>
              <a:t>闪店通参与品牌从</a:t>
            </a:r>
            <a:r>
              <a:rPr lang="en-US" altLang="zh-CN" sz="1200" dirty="0">
                <a:solidFill>
                  <a:srgbClr val="C00000"/>
                </a:solidFill>
                <a:latin typeface="meituan type Light" panose="02000500000000000000" pitchFamily="2" charset="-122"/>
                <a:ea typeface="meituan type Light" panose="02000500000000000000" pitchFamily="2" charset="-122"/>
                <a:cs typeface="微软雅黑" panose="020B0503020204020204" charset="-122"/>
                <a:sym typeface="+mn-ea"/>
              </a:rPr>
              <a:t>4</a:t>
            </a:r>
            <a:r>
              <a:rPr lang="zh-CN" altLang="en-US" sz="1200" dirty="0">
                <a:solidFill>
                  <a:srgbClr val="C00000"/>
                </a:solidFill>
                <a:latin typeface="meituan type Light" panose="02000500000000000000" pitchFamily="2" charset="-122"/>
                <a:ea typeface="meituan type Light" panose="02000500000000000000" pitchFamily="2" charset="-122"/>
                <a:cs typeface="微软雅黑" panose="020B0503020204020204" charset="-122"/>
                <a:sym typeface="+mn-ea"/>
              </a:rPr>
              <a:t>个突破到</a:t>
            </a:r>
            <a:r>
              <a:rPr lang="en-US" altLang="zh-CN" sz="1200" dirty="0">
                <a:solidFill>
                  <a:srgbClr val="C00000"/>
                </a:solidFill>
                <a:latin typeface="meituan type Light" panose="02000500000000000000" pitchFamily="2" charset="-122"/>
                <a:ea typeface="meituan type Light" panose="02000500000000000000" pitchFamily="2" charset="-122"/>
                <a:cs typeface="微软雅黑" panose="020B0503020204020204" charset="-122"/>
                <a:sym typeface="+mn-ea"/>
              </a:rPr>
              <a:t>9</a:t>
            </a:r>
            <a:r>
              <a:rPr lang="zh-CN" altLang="en-US" sz="1200" dirty="0">
                <a:solidFill>
                  <a:srgbClr val="C00000"/>
                </a:solidFill>
                <a:latin typeface="meituan type Light" panose="02000500000000000000" pitchFamily="2" charset="-122"/>
                <a:ea typeface="meituan type Light" panose="02000500000000000000" pitchFamily="2" charset="-122"/>
                <a:cs typeface="微软雅黑" panose="020B0503020204020204" charset="-122"/>
                <a:sym typeface="+mn-ea"/>
              </a:rPr>
              <a:t>个</a:t>
            </a:r>
            <a:r>
              <a:rPr lang="zh-CN" altLang="en-US" sz="1200" dirty="0">
                <a:latin typeface="meituan type Light" panose="02000500000000000000" pitchFamily="2" charset="-122"/>
                <a:ea typeface="meituan type Light" panose="02000500000000000000" pitchFamily="2" charset="-122"/>
                <a:cs typeface="微软雅黑" panose="020B0503020204020204" charset="-122"/>
                <a:sym typeface="+mn-ea"/>
              </a:rPr>
              <a:t>，品牌逐渐主动参与；</a:t>
            </a:r>
            <a:endParaRPr lang="en-US" altLang="zh-CN" sz="1200" dirty="0">
              <a:latin typeface="meituan type Light" panose="02000500000000000000" pitchFamily="2" charset="-122"/>
              <a:ea typeface="meituan type Light" panose="02000500000000000000" pitchFamily="2" charset="-122"/>
              <a:cs typeface="微软雅黑" panose="020B0503020204020204" charset="-122"/>
              <a:sym typeface="+mn-ea"/>
            </a:endParaRPr>
          </a:p>
          <a:p>
            <a:pPr marL="171450" indent="-171450">
              <a:lnSpc>
                <a:spcPct val="150000"/>
              </a:lnSpc>
              <a:buFont typeface="Arial" panose="020B0604020202020204" pitchFamily="34" charset="0"/>
              <a:buChar char="•"/>
            </a:pPr>
            <a:r>
              <a:rPr lang="en-US" altLang="zh-CN" sz="1200" dirty="0">
                <a:latin typeface="meituan type Light" panose="02000500000000000000" pitchFamily="2" charset="-122"/>
                <a:ea typeface="meituan type Light" panose="02000500000000000000" pitchFamily="2" charset="-122"/>
                <a:cs typeface="微软雅黑" panose="020B0503020204020204" charset="-122"/>
                <a:sym typeface="+mn-ea"/>
              </a:rPr>
              <a:t>RTB</a:t>
            </a:r>
            <a:r>
              <a:rPr lang="zh-CN" altLang="en-US" sz="1200" dirty="0">
                <a:latin typeface="meituan type Light" panose="02000500000000000000" pitchFamily="2" charset="-122"/>
                <a:ea typeface="meituan type Light" panose="02000500000000000000" pitchFamily="2" charset="-122"/>
                <a:cs typeface="微软雅黑" panose="020B0503020204020204" charset="-122"/>
                <a:sym typeface="+mn-ea"/>
              </a:rPr>
              <a:t>合作品牌突破，由</a:t>
            </a:r>
            <a:r>
              <a:rPr lang="en-US" altLang="zh-CN" sz="1200" dirty="0">
                <a:solidFill>
                  <a:srgbClr val="C00000"/>
                </a:solidFill>
                <a:latin typeface="meituan type Light" panose="02000500000000000000" pitchFamily="2" charset="-122"/>
                <a:ea typeface="meituan type Light" panose="02000500000000000000" pitchFamily="2" charset="-122"/>
                <a:cs typeface="微软雅黑" panose="020B0503020204020204" charset="-122"/>
                <a:sym typeface="+mn-ea"/>
              </a:rPr>
              <a:t>4</a:t>
            </a:r>
            <a:r>
              <a:rPr lang="zh-CN" altLang="en-US" sz="1200" dirty="0">
                <a:solidFill>
                  <a:srgbClr val="C00000"/>
                </a:solidFill>
                <a:latin typeface="meituan type Light" panose="02000500000000000000" pitchFamily="2" charset="-122"/>
                <a:ea typeface="meituan type Light" panose="02000500000000000000" pitchFamily="2" charset="-122"/>
                <a:cs typeface="微软雅黑" panose="020B0503020204020204" charset="-122"/>
                <a:sym typeface="+mn-ea"/>
              </a:rPr>
              <a:t>个陆续扩量到</a:t>
            </a:r>
            <a:r>
              <a:rPr lang="en-US" altLang="zh-CN" sz="1200" dirty="0">
                <a:solidFill>
                  <a:srgbClr val="C00000"/>
                </a:solidFill>
                <a:latin typeface="meituan type Light" panose="02000500000000000000" pitchFamily="2" charset="-122"/>
                <a:ea typeface="meituan type Light" panose="02000500000000000000" pitchFamily="2" charset="-122"/>
                <a:cs typeface="微软雅黑" panose="020B0503020204020204" charset="-122"/>
                <a:sym typeface="+mn-ea"/>
              </a:rPr>
              <a:t>8</a:t>
            </a:r>
            <a:r>
              <a:rPr lang="zh-CN" altLang="en-US" sz="1200" dirty="0">
                <a:solidFill>
                  <a:srgbClr val="C00000"/>
                </a:solidFill>
                <a:latin typeface="meituan type Light" panose="02000500000000000000" pitchFamily="2" charset="-122"/>
                <a:ea typeface="meituan type Light" panose="02000500000000000000" pitchFamily="2" charset="-122"/>
                <a:cs typeface="微软雅黑" panose="020B0503020204020204" charset="-122"/>
                <a:sym typeface="+mn-ea"/>
              </a:rPr>
              <a:t>个</a:t>
            </a:r>
            <a:r>
              <a:rPr lang="zh-CN" altLang="en-US" sz="1200" dirty="0">
                <a:latin typeface="meituan type Light" panose="02000500000000000000" pitchFamily="2" charset="-122"/>
                <a:ea typeface="meituan type Light" panose="02000500000000000000" pitchFamily="2" charset="-122"/>
                <a:cs typeface="微软雅黑" panose="020B0503020204020204" charset="-122"/>
                <a:sym typeface="+mn-ea"/>
              </a:rPr>
              <a:t>；</a:t>
            </a:r>
            <a:endParaRPr lang="en-US" altLang="zh-CN" sz="1200" dirty="0">
              <a:latin typeface="meituan type Light" panose="02000500000000000000" pitchFamily="2" charset="-122"/>
              <a:ea typeface="meituan type Light" panose="02000500000000000000" pitchFamily="2" charset="-122"/>
              <a:cs typeface="微软雅黑" panose="020B0503020204020204" charset="-122"/>
              <a:sym typeface="+mn-ea"/>
            </a:endParaRPr>
          </a:p>
          <a:p>
            <a:pPr marL="171450" indent="-171450">
              <a:lnSpc>
                <a:spcPct val="150000"/>
              </a:lnSpc>
              <a:buFont typeface="Arial" panose="020B0604020202020204" pitchFamily="34" charset="0"/>
              <a:buChar char="•"/>
            </a:pPr>
            <a:r>
              <a:rPr lang="zh-CN" altLang="en-US" sz="1200" dirty="0">
                <a:latin typeface="meituan type Light" panose="02000500000000000000" pitchFamily="2" charset="-122"/>
                <a:ea typeface="meituan type Light" panose="02000500000000000000" pitchFamily="2" charset="-122"/>
                <a:cs typeface="微软雅黑" panose="020B0503020204020204" charset="-122"/>
                <a:sym typeface="+mn-ea"/>
              </a:rPr>
              <a:t>夜间促销机制参与品牌</a:t>
            </a:r>
            <a:r>
              <a:rPr lang="en-US" altLang="zh-CN" sz="1200" dirty="0">
                <a:solidFill>
                  <a:srgbClr val="C00000"/>
                </a:solidFill>
                <a:latin typeface="meituan type Light" panose="02000500000000000000" pitchFamily="2" charset="-122"/>
                <a:ea typeface="meituan type Light" panose="02000500000000000000" pitchFamily="2" charset="-122"/>
                <a:cs typeface="微软雅黑" panose="020B0503020204020204" charset="-122"/>
                <a:sym typeface="+mn-ea"/>
              </a:rPr>
              <a:t>15</a:t>
            </a:r>
            <a:r>
              <a:rPr lang="zh-CN" altLang="en-US" sz="1200" dirty="0">
                <a:solidFill>
                  <a:srgbClr val="C00000"/>
                </a:solidFill>
                <a:latin typeface="meituan type Light" panose="02000500000000000000" pitchFamily="2" charset="-122"/>
                <a:ea typeface="meituan type Light" panose="02000500000000000000" pitchFamily="2" charset="-122"/>
                <a:cs typeface="微软雅黑" panose="020B0503020204020204" charset="-122"/>
                <a:sym typeface="+mn-ea"/>
              </a:rPr>
              <a:t>个</a:t>
            </a:r>
            <a:r>
              <a:rPr lang="en-US" altLang="zh-CN" sz="1200" dirty="0">
                <a:solidFill>
                  <a:srgbClr val="C00000"/>
                </a:solidFill>
                <a:latin typeface="meituan type Light" panose="02000500000000000000" pitchFamily="2" charset="-122"/>
                <a:ea typeface="meituan type Light" panose="02000500000000000000" pitchFamily="2" charset="-122"/>
                <a:cs typeface="微软雅黑" panose="020B0503020204020204" charset="-122"/>
                <a:sym typeface="+mn-ea"/>
              </a:rPr>
              <a:t>+</a:t>
            </a:r>
            <a:r>
              <a:rPr lang="zh-CN" altLang="en-US" sz="1200" dirty="0">
                <a:latin typeface="meituan type Light" panose="02000500000000000000" pitchFamily="2" charset="-122"/>
                <a:ea typeface="meituan type Light" panose="02000500000000000000" pitchFamily="2" charset="-122"/>
                <a:cs typeface="微软雅黑" panose="020B0503020204020204" charset="-122"/>
                <a:sym typeface="+mn-ea"/>
              </a:rPr>
              <a:t>，休食合作品牌全覆盖；最终实现</a:t>
            </a:r>
            <a:r>
              <a:rPr lang="zh-CN" altLang="en-US" sz="1200" dirty="0">
                <a:effectLst/>
                <a:latin typeface="meituan type Light" panose="02000500000000000000" pitchFamily="2" charset="-122"/>
                <a:ea typeface="meituan type Light" panose="02000500000000000000" pitchFamily="2" charset="-122"/>
              </a:rPr>
              <a:t>休食夜间场景</a:t>
            </a:r>
            <a:r>
              <a:rPr lang="en-US" altLang="zh-CN" sz="1200" dirty="0" err="1">
                <a:effectLst/>
                <a:latin typeface="meituan type Light" panose="02000500000000000000" pitchFamily="2" charset="-122"/>
                <a:ea typeface="meituan type Light" panose="02000500000000000000" pitchFamily="2" charset="-122"/>
              </a:rPr>
              <a:t>gmv</a:t>
            </a:r>
            <a:r>
              <a:rPr lang="zh-CN" altLang="en-US" sz="1200" dirty="0">
                <a:effectLst/>
                <a:latin typeface="meituan type Light" panose="02000500000000000000" pitchFamily="2" charset="-122"/>
                <a:ea typeface="meituan type Light" panose="02000500000000000000" pitchFamily="2" charset="-122"/>
              </a:rPr>
              <a:t>占比从</a:t>
            </a:r>
            <a:r>
              <a:rPr lang="en-US" altLang="zh-CN" sz="1200" dirty="0">
                <a:effectLst/>
                <a:latin typeface="meituan type Light" panose="02000500000000000000" pitchFamily="2" charset="-122"/>
                <a:ea typeface="meituan type Light" panose="02000500000000000000" pitchFamily="2" charset="-122"/>
              </a:rPr>
              <a:t>5</a:t>
            </a:r>
            <a:r>
              <a:rPr lang="zh-CN" altLang="en-US" sz="1200" dirty="0">
                <a:effectLst/>
                <a:latin typeface="meituan type Light" panose="02000500000000000000" pitchFamily="2" charset="-122"/>
                <a:ea typeface="meituan type Light" panose="02000500000000000000" pitchFamily="2" charset="-122"/>
              </a:rPr>
              <a:t>月的</a:t>
            </a:r>
            <a:r>
              <a:rPr lang="en-US" altLang="zh-CN" sz="1200" dirty="0">
                <a:effectLst/>
                <a:latin typeface="meituan type Light" panose="02000500000000000000" pitchFamily="2" charset="-122"/>
                <a:ea typeface="meituan type Light" panose="02000500000000000000" pitchFamily="2" charset="-122"/>
              </a:rPr>
              <a:t>15%</a:t>
            </a:r>
            <a:r>
              <a:rPr lang="zh-CN" altLang="en-US" sz="1200" dirty="0">
                <a:effectLst/>
                <a:latin typeface="meituan type Light" panose="02000500000000000000" pitchFamily="2" charset="-122"/>
                <a:ea typeface="meituan type Light" panose="02000500000000000000" pitchFamily="2" charset="-122"/>
              </a:rPr>
              <a:t>逐步增长到</a:t>
            </a:r>
            <a:r>
              <a:rPr lang="en-US" altLang="zh-CN" sz="1200" dirty="0">
                <a:effectLst/>
                <a:latin typeface="meituan type Light" panose="02000500000000000000" pitchFamily="2" charset="-122"/>
                <a:ea typeface="meituan type Light" panose="02000500000000000000" pitchFamily="2" charset="-122"/>
              </a:rPr>
              <a:t>12</a:t>
            </a:r>
            <a:r>
              <a:rPr lang="zh-CN" altLang="en-US" sz="1200" dirty="0">
                <a:effectLst/>
                <a:latin typeface="meituan type Light" panose="02000500000000000000" pitchFamily="2" charset="-122"/>
                <a:ea typeface="meituan type Light" panose="02000500000000000000" pitchFamily="2" charset="-122"/>
              </a:rPr>
              <a:t>月的</a:t>
            </a:r>
            <a:r>
              <a:rPr lang="en-US" altLang="zh-CN" sz="1200" dirty="0">
                <a:solidFill>
                  <a:srgbClr val="C00000"/>
                </a:solidFill>
                <a:effectLst/>
                <a:latin typeface="meituan type Light" panose="02000500000000000000" pitchFamily="2" charset="-122"/>
                <a:ea typeface="meituan type Light" panose="02000500000000000000" pitchFamily="2" charset="-122"/>
              </a:rPr>
              <a:t>18%</a:t>
            </a:r>
            <a:r>
              <a:rPr lang="zh-CN" altLang="en-US" sz="1200" dirty="0">
                <a:effectLst/>
                <a:latin typeface="meituan type Light" panose="02000500000000000000" pitchFamily="2" charset="-122"/>
                <a:ea typeface="meituan type Light" panose="02000500000000000000" pitchFamily="2" charset="-122"/>
              </a:rPr>
              <a:t>，夜间场景</a:t>
            </a:r>
            <a:r>
              <a:rPr lang="en-US" altLang="zh-CN" sz="1200" dirty="0">
                <a:effectLst/>
                <a:latin typeface="meituan type Light" panose="02000500000000000000" pitchFamily="2" charset="-122"/>
                <a:ea typeface="meituan type Light" panose="02000500000000000000" pitchFamily="2" charset="-122"/>
              </a:rPr>
              <a:t>GMV YoY</a:t>
            </a:r>
            <a:r>
              <a:rPr lang="en-US" altLang="zh-CN" sz="1200" dirty="0">
                <a:solidFill>
                  <a:srgbClr val="C00000"/>
                </a:solidFill>
                <a:effectLst/>
                <a:latin typeface="meituan type Light" panose="02000500000000000000" pitchFamily="2" charset="-122"/>
                <a:ea typeface="meituan type Light" panose="02000500000000000000" pitchFamily="2" charset="-122"/>
              </a:rPr>
              <a:t>+48%</a:t>
            </a:r>
            <a:r>
              <a:rPr lang="zh-CN" altLang="en-US" sz="1200" dirty="0">
                <a:effectLst/>
                <a:latin typeface="meituan type Light" panose="02000500000000000000" pitchFamily="2" charset="-122"/>
                <a:ea typeface="meituan type Light" panose="02000500000000000000" pitchFamily="2" charset="-122"/>
              </a:rPr>
              <a:t>，领先大盘</a:t>
            </a:r>
            <a:r>
              <a:rPr lang="en-US" altLang="zh-CN" sz="1200" dirty="0">
                <a:solidFill>
                  <a:srgbClr val="C00000"/>
                </a:solidFill>
                <a:effectLst/>
                <a:latin typeface="meituan type Light" panose="02000500000000000000" pitchFamily="2" charset="-122"/>
                <a:ea typeface="meituan type Light" panose="02000500000000000000" pitchFamily="2" charset="-122"/>
              </a:rPr>
              <a:t>15.5pp</a:t>
            </a:r>
          </a:p>
        </p:txBody>
      </p:sp>
      <p:sp>
        <p:nvSpPr>
          <p:cNvPr id="22" name="文本框 21"/>
          <p:cNvSpPr txBox="1"/>
          <p:nvPr/>
        </p:nvSpPr>
        <p:spPr>
          <a:xfrm>
            <a:off x="713103" y="1490082"/>
            <a:ext cx="3081293" cy="461665"/>
          </a:xfrm>
          <a:prstGeom prst="rect">
            <a:avLst/>
          </a:prstGeom>
          <a:noFill/>
        </p:spPr>
        <p:txBody>
          <a:bodyPr wrap="none" rtlCol="0">
            <a:spAutoFit/>
          </a:bodyPr>
          <a:lstStyle/>
          <a:p>
            <a:r>
              <a:rPr lang="zh-CN" altLang="en-US" sz="24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美团闪购</a:t>
            </a:r>
            <a:r>
              <a:rPr lang="en-US" altLang="zh-CN" sz="24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FAST</a:t>
            </a:r>
            <a:r>
              <a:rPr lang="zh-CN" altLang="en-US" sz="24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白皮书</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金翼大赛gai-1 -17"/>
          <p:cNvPicPr>
            <a:picLocks noChangeAspect="1"/>
          </p:cNvPicPr>
          <p:nvPr/>
        </p:nvPicPr>
        <p:blipFill>
          <a:blip r:embed="rId3"/>
          <a:stretch>
            <a:fillRect/>
          </a:stretch>
        </p:blipFill>
        <p:spPr>
          <a:xfrm>
            <a:off x="10264140" y="6101715"/>
            <a:ext cx="1249680" cy="480695"/>
          </a:xfrm>
          <a:prstGeom prst="rect">
            <a:avLst/>
          </a:prstGeom>
        </p:spPr>
      </p:pic>
      <p:cxnSp>
        <p:nvCxnSpPr>
          <p:cNvPr id="6"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7" name="图片 6" descr="cs -19"/>
          <p:cNvPicPr>
            <a:picLocks noChangeAspect="1"/>
          </p:cNvPicPr>
          <p:nvPr/>
        </p:nvPicPr>
        <p:blipFill>
          <a:blip r:embed="rId4"/>
          <a:stretch>
            <a:fillRect/>
          </a:stretch>
        </p:blipFill>
        <p:spPr>
          <a:xfrm>
            <a:off x="713105" y="6158865"/>
            <a:ext cx="1976120" cy="368935"/>
          </a:xfrm>
          <a:prstGeom prst="rect">
            <a:avLst/>
          </a:prstGeom>
        </p:spPr>
      </p:pic>
      <p:graphicFrame>
        <p:nvGraphicFramePr>
          <p:cNvPr id="8" name="表格 7"/>
          <p:cNvGraphicFramePr>
            <a:graphicFrameLocks noGrp="1"/>
          </p:cNvGraphicFramePr>
          <p:nvPr>
            <p:custDataLst>
              <p:tags r:id="rId1"/>
            </p:custDataLst>
            <p:extLst>
              <p:ext uri="{D42A27DB-BD31-4B8C-83A1-F6EECF244321}">
                <p14:modId xmlns:p14="http://schemas.microsoft.com/office/powerpoint/2010/main" val="478256957"/>
              </p:ext>
            </p:extLst>
          </p:nvPr>
        </p:nvGraphicFramePr>
        <p:xfrm>
          <a:off x="1150620" y="959485"/>
          <a:ext cx="9716163" cy="4195840"/>
        </p:xfrm>
        <a:graphic>
          <a:graphicData uri="http://schemas.openxmlformats.org/drawingml/2006/table">
            <a:tbl>
              <a:tblPr firstRow="1" bandRow="1">
                <a:tableStyleId>{74C1A8A3-306A-4EB7-A6B1-4F7E0EB9C5D6}</a:tableStyleId>
              </a:tblPr>
              <a:tblGrid>
                <a:gridCol w="2116539">
                  <a:extLst>
                    <a:ext uri="{9D8B030D-6E8A-4147-A177-3AD203B41FA5}">
                      <a16:colId xmlns:a16="http://schemas.microsoft.com/office/drawing/2014/main" val="20000"/>
                    </a:ext>
                  </a:extLst>
                </a:gridCol>
                <a:gridCol w="1306910">
                  <a:extLst>
                    <a:ext uri="{9D8B030D-6E8A-4147-A177-3AD203B41FA5}">
                      <a16:colId xmlns:a16="http://schemas.microsoft.com/office/drawing/2014/main" val="20001"/>
                    </a:ext>
                  </a:extLst>
                </a:gridCol>
                <a:gridCol w="6292714">
                  <a:extLst>
                    <a:ext uri="{9D8B030D-6E8A-4147-A177-3AD203B41FA5}">
                      <a16:colId xmlns:a16="http://schemas.microsoft.com/office/drawing/2014/main" val="20002"/>
                    </a:ext>
                  </a:extLst>
                </a:gridCol>
              </a:tblGrid>
              <a:tr h="799000">
                <a:tc gridSpan="2">
                  <a:txBody>
                    <a:bodyPr/>
                    <a:lstStyle/>
                    <a:p>
                      <a:pPr algn="ctr"/>
                      <a:r>
                        <a:rPr kumimoji="1" lang="zh-CN" altLang="en-US" sz="1800" b="1" kern="1200" dirty="0">
                          <a:solidFill>
                            <a:schemeClr val="bg1"/>
                          </a:solidFill>
                          <a:latin typeface="+mn-lt"/>
                          <a:ea typeface="meituan type" panose="02000500000000000000" pitchFamily="2" charset="-122"/>
                          <a:cs typeface="+mn-cs"/>
                        </a:rPr>
                        <a:t>案例名称</a:t>
                      </a:r>
                    </a:p>
                  </a:txBody>
                  <a:tcPr anchor="ct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BD"/>
                    </a:solidFill>
                  </a:tcPr>
                </a:tc>
                <a:tc>
                  <a:txBody>
                    <a:bodyPr/>
                    <a:lstStyle/>
                    <a:p>
                      <a:pPr algn="ctr">
                        <a:lnSpc>
                          <a:spcPct val="150000"/>
                        </a:lnSpc>
                      </a:pPr>
                      <a:r>
                        <a:rPr kumimoji="1" lang="zh-CN" altLang="en-US" sz="1800" b="1" kern="1200" dirty="0">
                          <a:solidFill>
                            <a:schemeClr val="bg1"/>
                          </a:solidFill>
                          <a:ea typeface="meituan type" panose="02000500000000000000" pitchFamily="2" charset="-122"/>
                          <a:cs typeface="+mn-cs"/>
                          <a:sym typeface="+mn-ea"/>
                        </a:rPr>
                        <a:t>即时零售场景化的</a:t>
                      </a:r>
                      <a:r>
                        <a:rPr kumimoji="1" lang="en-US" altLang="zh-CN" sz="1800" b="1" kern="1200" dirty="0">
                          <a:solidFill>
                            <a:schemeClr val="bg1"/>
                          </a:solidFill>
                          <a:ea typeface="meituan type" panose="02000500000000000000" pitchFamily="2" charset="-122"/>
                          <a:cs typeface="+mn-cs"/>
                          <a:sym typeface="+mn-ea"/>
                        </a:rPr>
                        <a:t>D-RTM</a:t>
                      </a:r>
                      <a:r>
                        <a:rPr kumimoji="1" lang="zh-CN" altLang="en-US" sz="1800" b="1" kern="1200" dirty="0">
                          <a:solidFill>
                            <a:schemeClr val="bg1"/>
                          </a:solidFill>
                          <a:ea typeface="meituan type" panose="02000500000000000000" pitchFamily="2" charset="-122"/>
                          <a:cs typeface="+mn-cs"/>
                          <a:sym typeface="+mn-ea"/>
                        </a:rPr>
                        <a:t>（</a:t>
                      </a:r>
                      <a:r>
                        <a:rPr kumimoji="1" lang="en-US" altLang="zh-CN" sz="1800" b="1" kern="1200" dirty="0">
                          <a:solidFill>
                            <a:schemeClr val="bg1"/>
                          </a:solidFill>
                          <a:ea typeface="meituan type" panose="02000500000000000000" pitchFamily="2" charset="-122"/>
                          <a:cs typeface="+mn-cs"/>
                          <a:sym typeface="+mn-ea"/>
                        </a:rPr>
                        <a:t>Digital Route-To-Market</a:t>
                      </a:r>
                      <a:r>
                        <a:rPr kumimoji="1" lang="zh-CN" altLang="en-US" sz="1800" b="1" kern="1200" dirty="0">
                          <a:solidFill>
                            <a:schemeClr val="bg1"/>
                          </a:solidFill>
                          <a:ea typeface="meituan type" panose="02000500000000000000" pitchFamily="2" charset="-122"/>
                          <a:cs typeface="+mn-cs"/>
                          <a:sym typeface="+mn-ea"/>
                        </a:rPr>
                        <a:t>）运营</a:t>
                      </a:r>
                      <a:endParaRPr kumimoji="1" lang="zh-CN" altLang="en-US" sz="1800" b="1" kern="1200" dirty="0">
                        <a:solidFill>
                          <a:schemeClr val="bg1"/>
                        </a:solidFill>
                        <a:latin typeface="微软雅黑" panose="020B0503020204020204" charset="-122"/>
                        <a:ea typeface="meituan type" panose="02000500000000000000" pitchFamily="2" charset="-122"/>
                        <a:cs typeface="+mn-cs"/>
                        <a:sym typeface="+mn-ea"/>
                      </a:endParaRPr>
                    </a:p>
                  </a:txBody>
                  <a:tcPr anchor="ctr"/>
                </a:tc>
                <a:extLst>
                  <a:ext uri="{0D108BD9-81ED-4DB2-BD59-A6C34878D82A}">
                    <a16:rowId xmlns:a16="http://schemas.microsoft.com/office/drawing/2014/main" val="10000"/>
                  </a:ext>
                </a:extLst>
              </a:tr>
              <a:tr h="708403">
                <a:tc rowSpan="2">
                  <a:txBody>
                    <a:bodyPr/>
                    <a:lstStyle/>
                    <a:p>
                      <a:pPr marL="0" algn="ctr" defTabSz="914400" rtl="0" eaLnBrk="1" latinLnBrk="0" hangingPunct="1"/>
                      <a:r>
                        <a:rPr kumimoji="1" lang="zh-CN" altLang="en-US" sz="1400" kern="1200" dirty="0">
                          <a:solidFill>
                            <a:schemeClr val="tx1"/>
                          </a:solidFill>
                          <a:ea typeface="meituan type" panose="02000500000000000000" pitchFamily="2" charset="-122"/>
                          <a:cs typeface="+mn-cs"/>
                        </a:rPr>
                        <a:t>参与方</a:t>
                      </a:r>
                      <a:endParaRPr kumimoji="1" lang="zh-CN" altLang="en-US" sz="1400" kern="1200" dirty="0">
                        <a:solidFill>
                          <a:schemeClr val="tx1"/>
                        </a:solidFill>
                        <a:latin typeface="微软雅黑" panose="020B0503020204020204" charset="-122"/>
                        <a:ea typeface="meituan type" panose="02000500000000000000" pitchFamily="2" charset="-122"/>
                        <a:cs typeface="+mn-cs"/>
                      </a:endParaRPr>
                    </a:p>
                  </a:txBody>
                  <a:tcPr anchor="ctr"/>
                </a:tc>
                <a:tc>
                  <a:txBody>
                    <a:bodyPr/>
                    <a:lstStyle/>
                    <a:p>
                      <a:pPr marL="0" algn="ctr" defTabSz="914400" rtl="0" eaLnBrk="1" latinLnBrk="0" hangingPunct="1"/>
                      <a:r>
                        <a:rPr kumimoji="1" lang="zh-CN" altLang="en-US" sz="1400" kern="1200" dirty="0">
                          <a:solidFill>
                            <a:schemeClr val="tx1"/>
                          </a:solidFill>
                          <a:ea typeface="meituan type" panose="02000500000000000000" pitchFamily="2" charset="-122"/>
                          <a:cs typeface="+mn-cs"/>
                        </a:rPr>
                        <a:t>申报企业</a:t>
                      </a:r>
                      <a:endParaRPr kumimoji="1" lang="zh-CN" altLang="en-US" sz="1400" kern="1200" dirty="0">
                        <a:solidFill>
                          <a:schemeClr val="tx1"/>
                        </a:solidFill>
                        <a:latin typeface="微软雅黑" panose="020B0503020204020204" charset="-122"/>
                        <a:ea typeface="meituan type" panose="02000500000000000000" pitchFamily="2" charset="-122"/>
                        <a:cs typeface="+mn-cs"/>
                      </a:endParaRPr>
                    </a:p>
                  </a:txBody>
                  <a:tcPr anchor="ctr"/>
                </a:tc>
                <a:tc>
                  <a:txBody>
                    <a:bodyPr/>
                    <a:lstStyle/>
                    <a:p>
                      <a:pPr marL="0" algn="ctr" defTabSz="914400" rtl="0" eaLnBrk="1" latinLnBrk="0" hangingPunct="1">
                        <a:lnSpc>
                          <a:spcPct val="150000"/>
                        </a:lnSpc>
                      </a:pPr>
                      <a:r>
                        <a:rPr kumimoji="1" lang="zh-CN" altLang="en-US" sz="1400" kern="1200" dirty="0">
                          <a:solidFill>
                            <a:schemeClr val="tx1"/>
                          </a:solidFill>
                          <a:ea typeface="meituan type" panose="02000500000000000000" pitchFamily="2" charset="-122"/>
                          <a:cs typeface="+mn-cs"/>
                        </a:rPr>
                        <a:t>美团</a:t>
                      </a:r>
                      <a:endParaRPr kumimoji="1" lang="zh-CN" altLang="en-US" sz="1400" kern="1200" dirty="0">
                        <a:solidFill>
                          <a:schemeClr val="tx1"/>
                        </a:solidFill>
                        <a:latin typeface="微软雅黑" panose="020B0503020204020204" charset="-122"/>
                        <a:ea typeface="meituan type" panose="02000500000000000000" pitchFamily="2" charset="-122"/>
                        <a:cs typeface="+mn-cs"/>
                      </a:endParaRPr>
                    </a:p>
                  </a:txBody>
                  <a:tcPr anchor="ctr"/>
                </a:tc>
                <a:extLst>
                  <a:ext uri="{0D108BD9-81ED-4DB2-BD59-A6C34878D82A}">
                    <a16:rowId xmlns:a16="http://schemas.microsoft.com/office/drawing/2014/main" val="10001"/>
                  </a:ext>
                </a:extLst>
              </a:tr>
              <a:tr h="671291">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BD"/>
                    </a:solidFill>
                  </a:tcPr>
                </a:tc>
                <a:tc>
                  <a:txBody>
                    <a:bodyPr/>
                    <a:lstStyle/>
                    <a:p>
                      <a:pPr marL="0" algn="ctr" defTabSz="914400" rtl="0" eaLnBrk="1" latinLnBrk="0" hangingPunct="1"/>
                      <a:r>
                        <a:rPr kumimoji="1" lang="zh-CN" altLang="en-US" sz="1400" kern="1200" dirty="0">
                          <a:solidFill>
                            <a:schemeClr val="tx1"/>
                          </a:solidFill>
                          <a:ea typeface="meituan type" panose="02000500000000000000" pitchFamily="2" charset="-122"/>
                          <a:cs typeface="+mn-cs"/>
                        </a:rPr>
                        <a:t>应用企业</a:t>
                      </a:r>
                      <a:endParaRPr kumimoji="1" lang="zh-CN" altLang="en-US" sz="1400" kern="1200" dirty="0">
                        <a:solidFill>
                          <a:schemeClr val="tx1"/>
                        </a:solidFill>
                        <a:latin typeface="微软雅黑" panose="020B0503020204020204" charset="-122"/>
                        <a:ea typeface="meituan type" panose="02000500000000000000" pitchFamily="2" charset="-122"/>
                        <a:cs typeface="+mn-cs"/>
                      </a:endParaRPr>
                    </a:p>
                  </a:txBody>
                  <a:tcPr anchor="ctr"/>
                </a:tc>
                <a:tc>
                  <a:txBody>
                    <a:bodyPr/>
                    <a:lstStyle/>
                    <a:p>
                      <a:pPr marL="0" algn="ctr" defTabSz="914400" rtl="0" eaLnBrk="1" latinLnBrk="0" hangingPunct="1">
                        <a:lnSpc>
                          <a:spcPct val="150000"/>
                        </a:lnSpc>
                      </a:pPr>
                      <a:r>
                        <a:rPr kumimoji="1" lang="zh-CN" altLang="en-US" sz="1400" kern="1200" dirty="0">
                          <a:solidFill>
                            <a:schemeClr val="tx1"/>
                          </a:solidFill>
                          <a:ea typeface="meituan type" panose="02000500000000000000" pitchFamily="2" charset="-122"/>
                          <a:cs typeface="+mn-cs"/>
                        </a:rPr>
                        <a:t>美团</a:t>
                      </a:r>
                      <a:r>
                        <a:rPr kumimoji="1" lang="en-US" altLang="zh-CN" sz="1400" kern="1200" dirty="0">
                          <a:solidFill>
                            <a:schemeClr val="tx1"/>
                          </a:solidFill>
                          <a:ea typeface="meituan type" panose="02000500000000000000" pitchFamily="2" charset="-122"/>
                          <a:cs typeface="+mn-cs"/>
                        </a:rPr>
                        <a:t>X</a:t>
                      </a:r>
                      <a:r>
                        <a:rPr kumimoji="1" lang="zh-CN" altLang="en-US" sz="1400" kern="1200" dirty="0">
                          <a:solidFill>
                            <a:schemeClr val="tx1"/>
                          </a:solidFill>
                          <a:latin typeface="微软雅黑" panose="020B0503020204020204" charset="-122"/>
                          <a:ea typeface="meituan type" panose="02000500000000000000" pitchFamily="2" charset="-122"/>
                          <a:cs typeface="+mn-cs"/>
                        </a:rPr>
                        <a:t>百事食品</a:t>
                      </a:r>
                      <a:endParaRPr kumimoji="1" lang="en-US" altLang="zh-CN" sz="1400" kern="1200" dirty="0">
                        <a:solidFill>
                          <a:schemeClr val="tx1"/>
                        </a:solidFill>
                        <a:ea typeface="meituan type" panose="02000500000000000000" pitchFamily="2" charset="-122"/>
                        <a:cs typeface="+mn-cs"/>
                      </a:endParaRPr>
                    </a:p>
                  </a:txBody>
                  <a:tcPr anchor="ctr"/>
                </a:tc>
                <a:extLst>
                  <a:ext uri="{0D108BD9-81ED-4DB2-BD59-A6C34878D82A}">
                    <a16:rowId xmlns:a16="http://schemas.microsoft.com/office/drawing/2014/main" val="10002"/>
                  </a:ext>
                </a:extLst>
              </a:tr>
              <a:tr h="672382">
                <a:tc gridSpan="2">
                  <a:txBody>
                    <a:bodyPr/>
                    <a:lstStyle/>
                    <a:p>
                      <a:pPr marL="0" algn="ctr" defTabSz="914400" rtl="0" eaLnBrk="1" latinLnBrk="0" hangingPunct="1"/>
                      <a:r>
                        <a:rPr kumimoji="1" lang="en-US" altLang="zh-CN" sz="1400" kern="1200" dirty="0">
                          <a:solidFill>
                            <a:schemeClr val="tx1"/>
                          </a:solidFill>
                          <a:ea typeface="meituan type" panose="02000500000000000000" pitchFamily="2" charset="-122"/>
                          <a:cs typeface="+mn-cs"/>
                        </a:rPr>
                        <a:t>            </a:t>
                      </a:r>
                      <a:r>
                        <a:rPr kumimoji="1" lang="zh-CN" altLang="en-US" sz="1400" kern="1200" dirty="0">
                          <a:solidFill>
                            <a:schemeClr val="tx1"/>
                          </a:solidFill>
                          <a:ea typeface="meituan type" panose="02000500000000000000" pitchFamily="2" charset="-122"/>
                          <a:cs typeface="+mn-cs"/>
                        </a:rPr>
                        <a:t>申报奖项类别</a:t>
                      </a:r>
                      <a:endParaRPr kumimoji="1" lang="zh-CN" altLang="en-US" sz="1400" kern="1200" dirty="0">
                        <a:solidFill>
                          <a:schemeClr val="tx1"/>
                        </a:solidFill>
                        <a:latin typeface="微软雅黑" panose="020B0503020204020204" charset="-122"/>
                        <a:ea typeface="meituan type" panose="02000500000000000000" pitchFamily="2" charset="-122"/>
                        <a:cs typeface="+mn-cs"/>
                      </a:endParaRPr>
                    </a:p>
                  </a:txBody>
                  <a:tcPr anchor="ct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BD"/>
                    </a:solidFill>
                  </a:tcPr>
                </a:tc>
                <a:tc>
                  <a:txBody>
                    <a:bodyPr/>
                    <a:lstStyle/>
                    <a:p>
                      <a:pPr marL="0" algn="ctr" defTabSz="914400" rtl="0" eaLnBrk="1" latinLnBrk="0" hangingPunct="1">
                        <a:lnSpc>
                          <a:spcPct val="150000"/>
                        </a:lnSpc>
                      </a:pPr>
                      <a:r>
                        <a:rPr kumimoji="1" lang="zh-CN" altLang="en-US" sz="1400" kern="1200" dirty="0">
                          <a:solidFill>
                            <a:schemeClr val="tx1"/>
                          </a:solidFill>
                          <a:ea typeface="meituan type" panose="02000500000000000000" pitchFamily="2" charset="-122"/>
                          <a:cs typeface="+mn-cs"/>
                        </a:rPr>
                        <a:t>实效营销赛道</a:t>
                      </a:r>
                      <a:endParaRPr kumimoji="1" lang="zh-CN" altLang="en-US" sz="1400" kern="1200" dirty="0">
                        <a:solidFill>
                          <a:schemeClr val="tx1"/>
                        </a:solidFill>
                        <a:latin typeface="微软雅黑" panose="020B0503020204020204" charset="-122"/>
                        <a:ea typeface="meituan type" panose="02000500000000000000" pitchFamily="2" charset="-122"/>
                        <a:cs typeface="+mn-cs"/>
                      </a:endParaRPr>
                    </a:p>
                  </a:txBody>
                  <a:tcPr anchor="ctr"/>
                </a:tc>
                <a:extLst>
                  <a:ext uri="{0D108BD9-81ED-4DB2-BD59-A6C34878D82A}">
                    <a16:rowId xmlns:a16="http://schemas.microsoft.com/office/drawing/2014/main" val="10003"/>
                  </a:ext>
                </a:extLst>
              </a:tr>
              <a:tr h="672382">
                <a:tc gridSpan="2">
                  <a:txBody>
                    <a:bodyPr/>
                    <a:lstStyle/>
                    <a:p>
                      <a:pPr marL="0" algn="ctr" defTabSz="914400" rtl="0" eaLnBrk="1" latinLnBrk="0" hangingPunct="1"/>
                      <a:r>
                        <a:rPr kumimoji="1" lang="en-US" altLang="zh-CN" sz="1400" kern="1200" dirty="0">
                          <a:solidFill>
                            <a:schemeClr val="tx1"/>
                          </a:solidFill>
                          <a:ea typeface="meituan type" panose="02000500000000000000" pitchFamily="2" charset="-122"/>
                          <a:cs typeface="+mn-cs"/>
                          <a:sym typeface="+mn-ea"/>
                        </a:rPr>
                        <a:t>            </a:t>
                      </a:r>
                      <a:r>
                        <a:rPr kumimoji="1" lang="zh-CN" altLang="en-US" sz="1400" kern="1200" dirty="0">
                          <a:solidFill>
                            <a:schemeClr val="tx1"/>
                          </a:solidFill>
                          <a:ea typeface="meituan type" panose="02000500000000000000" pitchFamily="2" charset="-122"/>
                          <a:cs typeface="+mn-cs"/>
                          <a:sym typeface="+mn-ea"/>
                        </a:rPr>
                        <a:t>案例核心要素</a:t>
                      </a:r>
                      <a:endParaRPr kumimoji="1" lang="zh-CN" altLang="en-US" sz="1400" kern="1200" dirty="0">
                        <a:solidFill>
                          <a:schemeClr val="tx1"/>
                        </a:solidFill>
                        <a:latin typeface="微软雅黑" panose="020B0503020204020204" charset="-122"/>
                        <a:ea typeface="meituan type" panose="02000500000000000000" pitchFamily="2" charset="-122"/>
                        <a:cs typeface="+mn-cs"/>
                      </a:endParaRPr>
                    </a:p>
                  </a:txBody>
                  <a:tcPr anchor="ct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BD"/>
                    </a:solidFill>
                  </a:tcPr>
                </a:tc>
                <a:tc>
                  <a:txBody>
                    <a:bodyPr/>
                    <a:lstStyle/>
                    <a:p>
                      <a:pPr marL="0" algn="ctr" defTabSz="914400" rtl="0" eaLnBrk="1" latinLnBrk="0" hangingPunct="1">
                        <a:lnSpc>
                          <a:spcPct val="150000"/>
                        </a:lnSpc>
                      </a:pPr>
                      <a:r>
                        <a:rPr kumimoji="1" lang="zh-CN" altLang="en-US" sz="1400" kern="1200" dirty="0">
                          <a:solidFill>
                            <a:schemeClr val="tx1"/>
                          </a:solidFill>
                          <a:ea typeface="meituan type" panose="02000500000000000000" pitchFamily="2" charset="-122"/>
                          <a:cs typeface="+mn-cs"/>
                        </a:rPr>
                        <a:t>智慧分销、场景营销、全链路运营</a:t>
                      </a:r>
                      <a:endParaRPr kumimoji="1" lang="zh-CN" altLang="en-US" sz="1400" kern="1200" dirty="0">
                        <a:solidFill>
                          <a:schemeClr val="tx1"/>
                        </a:solidFill>
                        <a:latin typeface="微软雅黑" panose="020B0503020204020204" charset="-122"/>
                        <a:ea typeface="meituan type" panose="02000500000000000000" pitchFamily="2" charset="-122"/>
                        <a:cs typeface="+mn-cs"/>
                      </a:endParaRPr>
                    </a:p>
                  </a:txBody>
                  <a:tcPr anchor="ctr"/>
                </a:tc>
                <a:extLst>
                  <a:ext uri="{0D108BD9-81ED-4DB2-BD59-A6C34878D82A}">
                    <a16:rowId xmlns:a16="http://schemas.microsoft.com/office/drawing/2014/main" val="10004"/>
                  </a:ext>
                </a:extLst>
              </a:tr>
              <a:tr h="672382">
                <a:tc gridSpan="2">
                  <a:txBody>
                    <a:bodyPr/>
                    <a:lstStyle/>
                    <a:p>
                      <a:pPr marL="0" algn="ctr" defTabSz="914400" rtl="0" eaLnBrk="1" latinLnBrk="0" hangingPunct="1">
                        <a:buNone/>
                      </a:pPr>
                      <a:r>
                        <a:rPr kumimoji="1" lang="en-US" altLang="zh-CN" sz="1400" kern="1200" dirty="0">
                          <a:solidFill>
                            <a:schemeClr val="tx1"/>
                          </a:solidFill>
                          <a:ea typeface="meituan type" panose="02000500000000000000" pitchFamily="2" charset="-122"/>
                          <a:cs typeface="+mn-cs"/>
                          <a:sym typeface="+mn-ea"/>
                        </a:rPr>
                        <a:t>            </a:t>
                      </a:r>
                      <a:r>
                        <a:rPr kumimoji="1" lang="zh-CN" altLang="en-US" sz="1400" kern="1200" dirty="0">
                          <a:solidFill>
                            <a:schemeClr val="tx1"/>
                          </a:solidFill>
                          <a:ea typeface="meituan type" panose="02000500000000000000" pitchFamily="2" charset="-122"/>
                          <a:cs typeface="+mn-cs"/>
                          <a:sym typeface="+mn-ea"/>
                        </a:rPr>
                        <a:t>应用企业推荐语</a:t>
                      </a:r>
                      <a:endParaRPr kumimoji="1" lang="en-US" altLang="zh-CN" sz="1400" kern="1200" dirty="0">
                        <a:solidFill>
                          <a:schemeClr val="tx1"/>
                        </a:solidFill>
                        <a:latin typeface="微软雅黑" panose="020B0503020204020204" charset="-122"/>
                        <a:ea typeface="meituan type" panose="02000500000000000000" pitchFamily="2" charset="-122"/>
                        <a:cs typeface="+mn-cs"/>
                        <a:sym typeface="+mn-ea"/>
                      </a:endParaRPr>
                    </a:p>
                  </a:txBody>
                  <a:tcPr anchor="ct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B657"/>
                    </a:solidFill>
                  </a:tcPr>
                </a:tc>
                <a:tc>
                  <a:txBody>
                    <a:bodyPr/>
                    <a:lstStyle/>
                    <a:p>
                      <a:pPr marL="0" algn="ctr" defTabSz="914400" rtl="0" eaLnBrk="1" latinLnBrk="0" hangingPunct="1">
                        <a:lnSpc>
                          <a:spcPct val="150000"/>
                        </a:lnSpc>
                        <a:buNone/>
                      </a:pPr>
                      <a:endParaRPr kumimoji="1" lang="zh-CN" altLang="en-US" sz="1400" kern="1200" dirty="0">
                        <a:solidFill>
                          <a:schemeClr val="tx1"/>
                        </a:solidFill>
                        <a:latin typeface="微软雅黑" panose="020B0503020204020204" charset="-122"/>
                        <a:ea typeface="meituan type" panose="02000500000000000000" pitchFamily="2" charset="-122"/>
                        <a:cs typeface="+mn-cs"/>
                      </a:endParaRPr>
                    </a:p>
                  </a:txBody>
                  <a:tcPr anchor="ctr"/>
                </a:tc>
                <a:extLst>
                  <a:ext uri="{0D108BD9-81ED-4DB2-BD59-A6C34878D82A}">
                    <a16:rowId xmlns:a16="http://schemas.microsoft.com/office/drawing/2014/main" val="10005"/>
                  </a:ext>
                </a:extLst>
              </a:tr>
            </a:tbl>
          </a:graphicData>
        </a:graphic>
      </p:graphicFrame>
      <p:sp>
        <p:nvSpPr>
          <p:cNvPr id="10" name="文本框 9"/>
          <p:cNvSpPr txBox="1"/>
          <p:nvPr/>
        </p:nvSpPr>
        <p:spPr>
          <a:xfrm>
            <a:off x="2386713" y="6410696"/>
            <a:ext cx="2412840" cy="584775"/>
          </a:xfrm>
          <a:prstGeom prst="rect">
            <a:avLst/>
          </a:prstGeom>
          <a:noFill/>
        </p:spPr>
        <p:txBody>
          <a:bodyPr wrap="none" rtlCol="0">
            <a:spAutoFit/>
          </a:bodyPr>
          <a:lstStyle/>
          <a:p>
            <a:r>
              <a:rPr kumimoji="1" lang="en-US" altLang="zh-CN" sz="3200" dirty="0">
                <a:solidFill>
                  <a:schemeClr val="bg1"/>
                </a:solidFill>
                <a:latin typeface="meituan type" panose="02000500000000000000" pitchFamily="2" charset="-122"/>
                <a:ea typeface="meituan type" panose="02000500000000000000" pitchFamily="2" charset="-122"/>
              </a:rPr>
              <a:t>OP</a:t>
            </a:r>
            <a:r>
              <a:rPr kumimoji="1" lang="zh-CN" altLang="en-US" sz="3200" dirty="0">
                <a:solidFill>
                  <a:schemeClr val="bg1"/>
                </a:solidFill>
                <a:latin typeface="meituan type" panose="02000500000000000000" pitchFamily="2" charset="-122"/>
                <a:ea typeface="meituan type" panose="02000500000000000000" pitchFamily="2" charset="-122"/>
              </a:rPr>
              <a:t>课程培训</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金翼大赛gai-1 -17"/>
          <p:cNvPicPr>
            <a:picLocks noChangeAspect="1"/>
          </p:cNvPicPr>
          <p:nvPr/>
        </p:nvPicPr>
        <p:blipFill>
          <a:blip r:embed="rId2"/>
          <a:stretch>
            <a:fillRect/>
          </a:stretch>
        </p:blipFill>
        <p:spPr>
          <a:xfrm>
            <a:off x="10264140" y="6101715"/>
            <a:ext cx="1249680" cy="480695"/>
          </a:xfrm>
          <a:prstGeom prst="rect">
            <a:avLst/>
          </a:prstGeom>
        </p:spPr>
      </p:pic>
      <p:cxnSp>
        <p:nvCxnSpPr>
          <p:cNvPr id="6"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7" name="图片 6" descr="cs -19"/>
          <p:cNvPicPr>
            <a:picLocks noChangeAspect="1"/>
          </p:cNvPicPr>
          <p:nvPr/>
        </p:nvPicPr>
        <p:blipFill>
          <a:blip r:embed="rId3"/>
          <a:stretch>
            <a:fillRect/>
          </a:stretch>
        </p:blipFill>
        <p:spPr>
          <a:xfrm>
            <a:off x="713105" y="6158865"/>
            <a:ext cx="1976120" cy="368935"/>
          </a:xfrm>
          <a:prstGeom prst="rect">
            <a:avLst/>
          </a:prstGeom>
        </p:spPr>
      </p:pic>
      <p:pic>
        <p:nvPicPr>
          <p:cNvPr id="2" name="图形 1"/>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4992" y="436486"/>
            <a:ext cx="276225" cy="390525"/>
          </a:xfrm>
          <a:prstGeom prst="rect">
            <a:avLst/>
          </a:prstGeom>
        </p:spPr>
      </p:pic>
      <p:pic>
        <p:nvPicPr>
          <p:cNvPr id="17" name="图片 16" descr="图标&#10;&#10;描述已自动生成"/>
          <p:cNvPicPr>
            <a:picLocks noChangeAspect="1"/>
          </p:cNvPicPr>
          <p:nvPr/>
        </p:nvPicPr>
        <p:blipFill>
          <a:blip r:embed="rId6"/>
          <a:stretch>
            <a:fillRect/>
          </a:stretch>
        </p:blipFill>
        <p:spPr>
          <a:xfrm>
            <a:off x="8992520" y="484938"/>
            <a:ext cx="2898040" cy="384713"/>
          </a:xfrm>
          <a:prstGeom prst="rect">
            <a:avLst/>
          </a:prstGeom>
        </p:spPr>
      </p:pic>
      <p:sp>
        <p:nvSpPr>
          <p:cNvPr id="18" name="文本框 17"/>
          <p:cNvSpPr txBox="1"/>
          <p:nvPr/>
        </p:nvSpPr>
        <p:spPr>
          <a:xfrm>
            <a:off x="867550" y="516725"/>
            <a:ext cx="543739" cy="307777"/>
          </a:xfrm>
          <a:prstGeom prst="rect">
            <a:avLst/>
          </a:prstGeom>
          <a:noFill/>
        </p:spPr>
        <p:txBody>
          <a:bodyPr wrap="none" rtlCol="0">
            <a:spAutoFit/>
          </a:bodyPr>
          <a:lstStyle/>
          <a:p>
            <a:pPr algn="ctr"/>
            <a:r>
              <a:rPr kumimoji="1" lang="zh-CN" altLang="en-US" sz="1400" b="1" dirty="0">
                <a:ea typeface="meituan type" panose="02000500000000000000" pitchFamily="2" charset="-122"/>
              </a:rPr>
              <a:t>目录</a:t>
            </a:r>
          </a:p>
        </p:txBody>
      </p:sp>
      <p:sp>
        <p:nvSpPr>
          <p:cNvPr id="19" name="文本框 18"/>
          <p:cNvSpPr txBox="1"/>
          <p:nvPr/>
        </p:nvSpPr>
        <p:spPr>
          <a:xfrm>
            <a:off x="5805496" y="1902003"/>
            <a:ext cx="6142382" cy="3077189"/>
          </a:xfrm>
          <a:prstGeom prst="rect">
            <a:avLst/>
          </a:prstGeom>
          <a:noFill/>
        </p:spPr>
        <p:txBody>
          <a:bodyPr wrap="square">
            <a:spAutoFit/>
          </a:bodyPr>
          <a:lstStyle/>
          <a:p>
            <a:pPr>
              <a:lnSpc>
                <a:spcPct val="200000"/>
              </a:lnSpc>
            </a:pPr>
            <a:r>
              <a:rPr lang="zh-CN" altLang="en-US" sz="2000" b="1" dirty="0">
                <a:latin typeface="meituan type" panose="02000500000000000000" pitchFamily="2" charset="-122"/>
                <a:ea typeface="meituan type" panose="02000500000000000000" pitchFamily="2" charset="-122"/>
              </a:rPr>
              <a:t>案例介绍</a:t>
            </a:r>
            <a:endParaRPr lang="en-US" altLang="zh-CN" sz="2000" b="1" dirty="0">
              <a:latin typeface="meituan type" panose="02000500000000000000" pitchFamily="2" charset="-122"/>
              <a:ea typeface="meituan type" panose="02000500000000000000" pitchFamily="2" charset="-122"/>
            </a:endParaRPr>
          </a:p>
          <a:p>
            <a:pPr>
              <a:lnSpc>
                <a:spcPct val="200000"/>
              </a:lnSpc>
            </a:pPr>
            <a:r>
              <a:rPr lang="zh-CN" altLang="en-US" sz="2000" b="1" dirty="0">
                <a:latin typeface="meituan type" panose="02000500000000000000" pitchFamily="2" charset="-122"/>
                <a:ea typeface="meituan type" panose="02000500000000000000" pitchFamily="2" charset="-122"/>
              </a:rPr>
              <a:t>营收增长</a:t>
            </a:r>
            <a:endParaRPr lang="en-US" altLang="zh-CN" sz="2000" b="1" dirty="0">
              <a:latin typeface="meituan type" panose="02000500000000000000" pitchFamily="2" charset="-122"/>
              <a:ea typeface="meituan type" panose="02000500000000000000" pitchFamily="2" charset="-122"/>
            </a:endParaRPr>
          </a:p>
          <a:p>
            <a:pPr>
              <a:lnSpc>
                <a:spcPct val="200000"/>
              </a:lnSpc>
            </a:pPr>
            <a:r>
              <a:rPr lang="zh-CN" altLang="en-US" sz="2000" b="1" dirty="0">
                <a:latin typeface="meituan type" panose="02000500000000000000" pitchFamily="2" charset="-122"/>
                <a:ea typeface="meituan type" panose="02000500000000000000" pitchFamily="2" charset="-122"/>
              </a:rPr>
              <a:t>触达及转化率</a:t>
            </a:r>
            <a:endParaRPr lang="en-US" altLang="zh-CN" sz="2000" b="1" dirty="0">
              <a:latin typeface="meituan type" panose="02000500000000000000" pitchFamily="2" charset="-122"/>
              <a:ea typeface="meituan type" panose="02000500000000000000" pitchFamily="2" charset="-122"/>
            </a:endParaRPr>
          </a:p>
          <a:p>
            <a:pPr>
              <a:lnSpc>
                <a:spcPct val="200000"/>
              </a:lnSpc>
            </a:pPr>
            <a:r>
              <a:rPr lang="zh-CN" altLang="en-US" sz="2000" b="1" dirty="0">
                <a:latin typeface="meituan type" panose="02000500000000000000" pitchFamily="2" charset="-122"/>
                <a:ea typeface="meituan type" panose="02000500000000000000" pitchFamily="2" charset="-122"/>
              </a:rPr>
              <a:t>传播效果</a:t>
            </a:r>
            <a:endParaRPr lang="en-US" altLang="zh-CN" sz="2000" b="1" dirty="0">
              <a:latin typeface="meituan type" panose="02000500000000000000" pitchFamily="2" charset="-122"/>
              <a:ea typeface="meituan type" panose="02000500000000000000" pitchFamily="2" charset="-122"/>
            </a:endParaRPr>
          </a:p>
          <a:p>
            <a:pPr>
              <a:lnSpc>
                <a:spcPct val="200000"/>
              </a:lnSpc>
            </a:pPr>
            <a:r>
              <a:rPr lang="zh-CN" altLang="en-US" sz="2000" b="1" dirty="0">
                <a:latin typeface="meituan type" panose="02000500000000000000" pitchFamily="2" charset="-122"/>
                <a:ea typeface="meituan type" panose="02000500000000000000" pitchFamily="2" charset="-122"/>
              </a:rPr>
              <a:t>其他正向营销数据</a:t>
            </a:r>
            <a:endParaRPr lang="en-US" altLang="zh-CN" sz="2000" b="1" dirty="0">
              <a:latin typeface="meituan type" panose="02000500000000000000" pitchFamily="2" charset="-122"/>
              <a:ea typeface="meituan type" panose="02000500000000000000" pitchFamily="2" charset="-122"/>
            </a:endParaRPr>
          </a:p>
        </p:txBody>
      </p:sp>
      <p:sp>
        <p:nvSpPr>
          <p:cNvPr id="20" name="圆角矩形 19"/>
          <p:cNvSpPr/>
          <p:nvPr/>
        </p:nvSpPr>
        <p:spPr>
          <a:xfrm>
            <a:off x="4140194" y="2180722"/>
            <a:ext cx="1127707" cy="361937"/>
          </a:xfrm>
          <a:prstGeom prst="roundRect">
            <a:avLst>
              <a:gd name="adj" fmla="val 46061"/>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chemeClr val="tx1"/>
                </a:solidFill>
                <a:effectLst>
                  <a:outerShdw blurRad="50800" dist="38100" dir="2700000" algn="tl" rotWithShape="0">
                    <a:prstClr val="black">
                      <a:alpha val="40000"/>
                    </a:prstClr>
                  </a:outerShdw>
                </a:effectLst>
                <a:latin typeface="meituan type" panose="02000500000000000000" pitchFamily="2" charset="-122"/>
                <a:ea typeface="meituan type" panose="02000500000000000000" pitchFamily="2" charset="-122"/>
              </a:rPr>
              <a:t>1</a:t>
            </a:r>
            <a:endParaRPr kumimoji="1" lang="zh-CN" altLang="en-US" sz="1600" b="1" dirty="0">
              <a:solidFill>
                <a:schemeClr val="tx1"/>
              </a:solidFill>
              <a:effectLst>
                <a:outerShdw blurRad="50800" dist="38100" dir="2700000" algn="tl" rotWithShape="0">
                  <a:prstClr val="black">
                    <a:alpha val="40000"/>
                  </a:prstClr>
                </a:outerShdw>
              </a:effectLst>
              <a:latin typeface="meituan type" panose="02000500000000000000" pitchFamily="2" charset="-122"/>
              <a:ea typeface="meituan type" panose="02000500000000000000" pitchFamily="2" charset="-122"/>
            </a:endParaRPr>
          </a:p>
        </p:txBody>
      </p:sp>
      <p:sp>
        <p:nvSpPr>
          <p:cNvPr id="27" name="圆角矩形 26"/>
          <p:cNvSpPr/>
          <p:nvPr/>
        </p:nvSpPr>
        <p:spPr>
          <a:xfrm>
            <a:off x="4140193" y="2760840"/>
            <a:ext cx="1127707" cy="361937"/>
          </a:xfrm>
          <a:prstGeom prst="roundRect">
            <a:avLst>
              <a:gd name="adj" fmla="val 46061"/>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chemeClr val="tx1"/>
                </a:solidFill>
                <a:effectLst>
                  <a:outerShdw blurRad="50800" dist="38100" dir="2700000" algn="tl" rotWithShape="0">
                    <a:prstClr val="black">
                      <a:alpha val="40000"/>
                    </a:prstClr>
                  </a:outerShdw>
                </a:effectLst>
                <a:latin typeface="meituan type" panose="02000500000000000000" pitchFamily="2" charset="-122"/>
                <a:ea typeface="meituan type" panose="02000500000000000000" pitchFamily="2" charset="-122"/>
              </a:rPr>
              <a:t>2</a:t>
            </a:r>
            <a:endParaRPr kumimoji="1" lang="zh-CN" altLang="en-US" sz="1600" b="1" dirty="0">
              <a:solidFill>
                <a:schemeClr val="tx1"/>
              </a:solidFill>
              <a:effectLst>
                <a:outerShdw blurRad="50800" dist="38100" dir="2700000" algn="tl" rotWithShape="0">
                  <a:prstClr val="black">
                    <a:alpha val="40000"/>
                  </a:prstClr>
                </a:outerShdw>
              </a:effectLst>
              <a:latin typeface="meituan type" panose="02000500000000000000" pitchFamily="2" charset="-122"/>
              <a:ea typeface="meituan type" panose="02000500000000000000" pitchFamily="2" charset="-122"/>
            </a:endParaRPr>
          </a:p>
        </p:txBody>
      </p:sp>
      <p:sp>
        <p:nvSpPr>
          <p:cNvPr id="28" name="圆角矩形 27"/>
          <p:cNvSpPr/>
          <p:nvPr/>
        </p:nvSpPr>
        <p:spPr>
          <a:xfrm>
            <a:off x="4140193" y="3361714"/>
            <a:ext cx="1127707" cy="361937"/>
          </a:xfrm>
          <a:prstGeom prst="roundRect">
            <a:avLst>
              <a:gd name="adj" fmla="val 46061"/>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chemeClr val="tx1"/>
                </a:solidFill>
                <a:effectLst>
                  <a:outerShdw blurRad="50800" dist="38100" dir="2700000" algn="tl" rotWithShape="0">
                    <a:prstClr val="black">
                      <a:alpha val="40000"/>
                    </a:prstClr>
                  </a:outerShdw>
                </a:effectLst>
                <a:latin typeface="meituan type" panose="02000500000000000000" pitchFamily="2" charset="-122"/>
                <a:ea typeface="meituan type" panose="02000500000000000000" pitchFamily="2" charset="-122"/>
              </a:rPr>
              <a:t>3</a:t>
            </a:r>
            <a:endParaRPr kumimoji="1" lang="zh-CN" altLang="en-US" sz="1600" b="1" dirty="0">
              <a:solidFill>
                <a:schemeClr val="tx1"/>
              </a:solidFill>
              <a:effectLst>
                <a:outerShdw blurRad="50800" dist="38100" dir="2700000" algn="tl" rotWithShape="0">
                  <a:prstClr val="black">
                    <a:alpha val="40000"/>
                  </a:prstClr>
                </a:outerShdw>
              </a:effectLst>
              <a:latin typeface="meituan type" panose="02000500000000000000" pitchFamily="2" charset="-122"/>
              <a:ea typeface="meituan type" panose="02000500000000000000" pitchFamily="2" charset="-122"/>
            </a:endParaRPr>
          </a:p>
        </p:txBody>
      </p:sp>
      <p:sp>
        <p:nvSpPr>
          <p:cNvPr id="29" name="圆角矩形 28"/>
          <p:cNvSpPr/>
          <p:nvPr/>
        </p:nvSpPr>
        <p:spPr>
          <a:xfrm>
            <a:off x="4140193" y="4011386"/>
            <a:ext cx="1127707" cy="361937"/>
          </a:xfrm>
          <a:prstGeom prst="roundRect">
            <a:avLst>
              <a:gd name="adj" fmla="val 46061"/>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chemeClr val="tx1"/>
                </a:solidFill>
                <a:effectLst>
                  <a:outerShdw blurRad="50800" dist="38100" dir="2700000" algn="tl" rotWithShape="0">
                    <a:prstClr val="black">
                      <a:alpha val="40000"/>
                    </a:prstClr>
                  </a:outerShdw>
                </a:effectLst>
                <a:latin typeface="meituan type" panose="02000500000000000000" pitchFamily="2" charset="-122"/>
                <a:ea typeface="meituan type" panose="02000500000000000000" pitchFamily="2" charset="-122"/>
              </a:rPr>
              <a:t>4</a:t>
            </a:r>
            <a:endParaRPr kumimoji="1" lang="zh-CN" altLang="en-US" sz="1600" b="1" dirty="0">
              <a:solidFill>
                <a:schemeClr val="tx1"/>
              </a:solidFill>
              <a:effectLst>
                <a:outerShdw blurRad="50800" dist="38100" dir="2700000" algn="tl" rotWithShape="0">
                  <a:prstClr val="black">
                    <a:alpha val="40000"/>
                  </a:prstClr>
                </a:outerShdw>
              </a:effectLst>
              <a:latin typeface="meituan type" panose="02000500000000000000" pitchFamily="2" charset="-122"/>
              <a:ea typeface="meituan type" panose="02000500000000000000" pitchFamily="2" charset="-122"/>
            </a:endParaRPr>
          </a:p>
        </p:txBody>
      </p:sp>
      <p:sp>
        <p:nvSpPr>
          <p:cNvPr id="30" name="圆角矩形 29"/>
          <p:cNvSpPr/>
          <p:nvPr/>
        </p:nvSpPr>
        <p:spPr>
          <a:xfrm>
            <a:off x="4140193" y="4591504"/>
            <a:ext cx="1127707" cy="361937"/>
          </a:xfrm>
          <a:prstGeom prst="roundRect">
            <a:avLst>
              <a:gd name="adj" fmla="val 46061"/>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chemeClr val="tx1"/>
                </a:solidFill>
                <a:effectLst>
                  <a:outerShdw blurRad="50800" dist="38100" dir="2700000" algn="tl" rotWithShape="0">
                    <a:prstClr val="black">
                      <a:alpha val="40000"/>
                    </a:prstClr>
                  </a:outerShdw>
                </a:effectLst>
                <a:latin typeface="meituan type" panose="02000500000000000000" pitchFamily="2" charset="-122"/>
                <a:ea typeface="meituan type" panose="02000500000000000000" pitchFamily="2" charset="-122"/>
              </a:rPr>
              <a:t>5</a:t>
            </a:r>
            <a:endParaRPr kumimoji="1" lang="zh-CN" altLang="en-US" sz="1600" b="1" dirty="0">
              <a:solidFill>
                <a:schemeClr val="tx1"/>
              </a:solidFill>
              <a:effectLst>
                <a:outerShdw blurRad="50800" dist="38100" dir="2700000" algn="tl" rotWithShape="0">
                  <a:prstClr val="black">
                    <a:alpha val="40000"/>
                  </a:prstClr>
                </a:outerShdw>
              </a:effectLst>
              <a:latin typeface="meituan type" panose="02000500000000000000" pitchFamily="2" charset="-122"/>
              <a:ea typeface="meituan type" panose="02000500000000000000"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金翼大赛gai-1 -17"/>
          <p:cNvPicPr>
            <a:picLocks noChangeAspect="1"/>
          </p:cNvPicPr>
          <p:nvPr/>
        </p:nvPicPr>
        <p:blipFill>
          <a:blip r:embed="rId2"/>
          <a:stretch>
            <a:fillRect/>
          </a:stretch>
        </p:blipFill>
        <p:spPr>
          <a:xfrm>
            <a:off x="10264140" y="6101715"/>
            <a:ext cx="1249680" cy="480695"/>
          </a:xfrm>
          <a:prstGeom prst="rect">
            <a:avLst/>
          </a:prstGeom>
        </p:spPr>
      </p:pic>
      <p:cxnSp>
        <p:nvCxnSpPr>
          <p:cNvPr id="6"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7" name="图片 6" descr="cs -19"/>
          <p:cNvPicPr>
            <a:picLocks noChangeAspect="1"/>
          </p:cNvPicPr>
          <p:nvPr/>
        </p:nvPicPr>
        <p:blipFill>
          <a:blip r:embed="rId3"/>
          <a:stretch>
            <a:fillRect/>
          </a:stretch>
        </p:blipFill>
        <p:spPr>
          <a:xfrm>
            <a:off x="713105" y="6158865"/>
            <a:ext cx="1976120" cy="368935"/>
          </a:xfrm>
          <a:prstGeom prst="rect">
            <a:avLst/>
          </a:prstGeom>
        </p:spPr>
      </p:pic>
      <p:pic>
        <p:nvPicPr>
          <p:cNvPr id="2" name="图形 1"/>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4992" y="436486"/>
            <a:ext cx="276225" cy="390525"/>
          </a:xfrm>
          <a:prstGeom prst="rect">
            <a:avLst/>
          </a:prstGeom>
        </p:spPr>
      </p:pic>
      <p:pic>
        <p:nvPicPr>
          <p:cNvPr id="17" name="图片 16" descr="图标&#10;&#10;描述已自动生成"/>
          <p:cNvPicPr>
            <a:picLocks noChangeAspect="1"/>
          </p:cNvPicPr>
          <p:nvPr/>
        </p:nvPicPr>
        <p:blipFill>
          <a:blip r:embed="rId6"/>
          <a:stretch>
            <a:fillRect/>
          </a:stretch>
        </p:blipFill>
        <p:spPr>
          <a:xfrm>
            <a:off x="8992520" y="484938"/>
            <a:ext cx="2898040" cy="384713"/>
          </a:xfrm>
          <a:prstGeom prst="rect">
            <a:avLst/>
          </a:prstGeom>
        </p:spPr>
      </p:pic>
      <p:sp>
        <p:nvSpPr>
          <p:cNvPr id="18" name="文本框 17"/>
          <p:cNvSpPr txBox="1"/>
          <p:nvPr/>
        </p:nvSpPr>
        <p:spPr>
          <a:xfrm>
            <a:off x="851220" y="538677"/>
            <a:ext cx="902811" cy="307777"/>
          </a:xfrm>
          <a:prstGeom prst="rect">
            <a:avLst/>
          </a:prstGeom>
          <a:noFill/>
        </p:spPr>
        <p:txBody>
          <a:bodyPr wrap="none" rtlCol="0">
            <a:spAutoFit/>
          </a:bodyPr>
          <a:lstStyle/>
          <a:p>
            <a:pPr algn="ctr"/>
            <a:r>
              <a:rPr kumimoji="1" lang="zh-CN" altLang="en-US" sz="1400" b="1" dirty="0">
                <a:ea typeface="meituan type" panose="02000500000000000000" pitchFamily="2" charset="-122"/>
              </a:rPr>
              <a:t>案例介绍</a:t>
            </a:r>
          </a:p>
        </p:txBody>
      </p:sp>
      <p:pic>
        <p:nvPicPr>
          <p:cNvPr id="3074" name="Picture 2" descr="城市  PNG  夜景"/>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7148" y="1290987"/>
            <a:ext cx="6142382" cy="4359411"/>
          </a:xfrm>
          <a:prstGeom prst="rect">
            <a:avLst/>
          </a:prstGeom>
          <a:noFill/>
          <a:effectLst>
            <a:innerShdw blurRad="1270000" dist="634955" dir="5820000">
              <a:prstClr val="black">
                <a:alpha val="73823"/>
              </a:prstClr>
            </a:innerShdw>
          </a:effectLst>
          <a:extLst>
            <a:ext uri="{909E8E84-426E-40DD-AFC4-6F175D3DCCD1}">
              <a14:hiddenFill xmlns:a14="http://schemas.microsoft.com/office/drawing/2010/main">
                <a:solidFill>
                  <a:srgbClr val="FFFFFF"/>
                </a:solidFill>
              </a14:hiddenFill>
            </a:ext>
          </a:extLst>
        </p:spPr>
      </p:pic>
      <p:sp>
        <p:nvSpPr>
          <p:cNvPr id="12" name="矩形 11"/>
          <p:cNvSpPr/>
          <p:nvPr/>
        </p:nvSpPr>
        <p:spPr>
          <a:xfrm flipH="1">
            <a:off x="9974506" y="2068650"/>
            <a:ext cx="120414" cy="3611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3" name="矩形 12"/>
          <p:cNvSpPr/>
          <p:nvPr/>
        </p:nvSpPr>
        <p:spPr>
          <a:xfrm flipH="1">
            <a:off x="8451164" y="2053660"/>
            <a:ext cx="120414" cy="3611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4" name="矩形 13"/>
          <p:cNvSpPr/>
          <p:nvPr/>
        </p:nvSpPr>
        <p:spPr>
          <a:xfrm flipH="1">
            <a:off x="6821070" y="2046165"/>
            <a:ext cx="120414" cy="3611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6" name="圆角矩形 15"/>
          <p:cNvSpPr/>
          <p:nvPr/>
        </p:nvSpPr>
        <p:spPr>
          <a:xfrm>
            <a:off x="5526719" y="5006606"/>
            <a:ext cx="1127707" cy="210225"/>
          </a:xfrm>
          <a:prstGeom prst="roundRect">
            <a:avLst>
              <a:gd name="adj" fmla="val 0"/>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1200" b="1" dirty="0">
                <a:solidFill>
                  <a:schemeClr val="tx1"/>
                </a:solidFill>
                <a:ea typeface="meituan type" panose="02000500000000000000" pitchFamily="2" charset="-122"/>
              </a:rPr>
              <a:t>F (</a:t>
            </a:r>
            <a:r>
              <a:rPr lang="en-GB" altLang="zh-CN" sz="1200" b="1" dirty="0" err="1">
                <a:solidFill>
                  <a:schemeClr val="tx1"/>
                </a:solidFill>
                <a:ea typeface="meituan type" panose="02000500000000000000" pitchFamily="2" charset="-122"/>
              </a:rPr>
              <a:t>Findablility</a:t>
            </a:r>
            <a:r>
              <a:rPr lang="en-GB" altLang="zh-CN" sz="1200" b="1" dirty="0">
                <a:solidFill>
                  <a:schemeClr val="tx1"/>
                </a:solidFill>
                <a:ea typeface="meituan type" panose="02000500000000000000" pitchFamily="2" charset="-122"/>
              </a:rPr>
              <a:t>) </a:t>
            </a:r>
          </a:p>
        </p:txBody>
      </p:sp>
      <p:sp>
        <p:nvSpPr>
          <p:cNvPr id="22" name="文本框 21"/>
          <p:cNvSpPr txBox="1"/>
          <p:nvPr/>
        </p:nvSpPr>
        <p:spPr>
          <a:xfrm>
            <a:off x="5297371" y="5255468"/>
            <a:ext cx="1455116" cy="276999"/>
          </a:xfrm>
          <a:prstGeom prst="rect">
            <a:avLst/>
          </a:prstGeom>
          <a:noFill/>
        </p:spPr>
        <p:txBody>
          <a:bodyPr wrap="square">
            <a:spAutoFit/>
          </a:bodyPr>
          <a:lstStyle/>
          <a:p>
            <a:pPr marL="0" marR="0"/>
            <a:r>
              <a:rPr lang="zh-CN" altLang="en-US" sz="1200" b="1" dirty="0">
                <a:solidFill>
                  <a:schemeClr val="bg1"/>
                </a:solidFill>
                <a:ea typeface="meituan type" panose="02000500000000000000" pitchFamily="2" charset="-122"/>
              </a:rPr>
              <a:t>让消费者“买得到”</a:t>
            </a:r>
          </a:p>
        </p:txBody>
      </p:sp>
      <p:sp>
        <p:nvSpPr>
          <p:cNvPr id="25" name="圆角矩形 24"/>
          <p:cNvSpPr/>
          <p:nvPr/>
        </p:nvSpPr>
        <p:spPr>
          <a:xfrm>
            <a:off x="7170832" y="5006606"/>
            <a:ext cx="1127707" cy="210225"/>
          </a:xfrm>
          <a:prstGeom prst="roundRect">
            <a:avLst>
              <a:gd name="adj" fmla="val 0"/>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r>
              <a:rPr lang="en-GB" altLang="zh-CN" sz="1200" b="1" dirty="0">
                <a:solidFill>
                  <a:schemeClr val="tx1"/>
                </a:solidFill>
                <a:ea typeface="meituan type" panose="02000500000000000000" pitchFamily="2" charset="-122"/>
              </a:rPr>
              <a:t>A (Awareness) </a:t>
            </a:r>
          </a:p>
        </p:txBody>
      </p:sp>
      <p:sp>
        <p:nvSpPr>
          <p:cNvPr id="26" name="文本框 25"/>
          <p:cNvSpPr txBox="1"/>
          <p:nvPr/>
        </p:nvSpPr>
        <p:spPr>
          <a:xfrm>
            <a:off x="6941484" y="5255468"/>
            <a:ext cx="1455116" cy="276999"/>
          </a:xfrm>
          <a:prstGeom prst="rect">
            <a:avLst/>
          </a:prstGeom>
          <a:noFill/>
        </p:spPr>
        <p:txBody>
          <a:bodyPr wrap="square">
            <a:spAutoFit/>
          </a:bodyPr>
          <a:lstStyle/>
          <a:p>
            <a:pPr marL="0" marR="0"/>
            <a:r>
              <a:rPr lang="zh-CN" altLang="en-US" sz="1200" b="1" dirty="0">
                <a:solidFill>
                  <a:schemeClr val="bg1"/>
                </a:solidFill>
                <a:ea typeface="meituan type" panose="02000500000000000000" pitchFamily="2" charset="-122"/>
              </a:rPr>
              <a:t>让消费者“想得到”</a:t>
            </a:r>
          </a:p>
        </p:txBody>
      </p:sp>
      <p:sp>
        <p:nvSpPr>
          <p:cNvPr id="31" name="圆角矩形 30"/>
          <p:cNvSpPr/>
          <p:nvPr/>
        </p:nvSpPr>
        <p:spPr>
          <a:xfrm>
            <a:off x="8639022" y="5006606"/>
            <a:ext cx="1194955" cy="236273"/>
          </a:xfrm>
          <a:prstGeom prst="roundRect">
            <a:avLst>
              <a:gd name="adj" fmla="val 0"/>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r>
              <a:rPr lang="en-GB" altLang="zh-CN" sz="1000" b="1" dirty="0">
                <a:solidFill>
                  <a:schemeClr val="tx1"/>
                </a:solidFill>
                <a:ea typeface="meituan type" panose="02000500000000000000" pitchFamily="2" charset="-122"/>
              </a:rPr>
              <a:t>S (Superior</a:t>
            </a:r>
            <a:r>
              <a:rPr lang="zh-CN" altLang="en-US" sz="1000" b="1" dirty="0">
                <a:solidFill>
                  <a:schemeClr val="tx1"/>
                </a:solidFill>
                <a:ea typeface="meituan type" panose="02000500000000000000" pitchFamily="2" charset="-122"/>
              </a:rPr>
              <a:t> </a:t>
            </a:r>
            <a:r>
              <a:rPr lang="en-GB" altLang="zh-CN" sz="1000" b="1" dirty="0">
                <a:solidFill>
                  <a:schemeClr val="tx1"/>
                </a:solidFill>
                <a:ea typeface="meituan type" panose="02000500000000000000" pitchFamily="2" charset="-122"/>
              </a:rPr>
              <a:t>value) </a:t>
            </a:r>
          </a:p>
        </p:txBody>
      </p:sp>
      <p:sp>
        <p:nvSpPr>
          <p:cNvPr id="32" name="文本框 31"/>
          <p:cNvSpPr txBox="1"/>
          <p:nvPr/>
        </p:nvSpPr>
        <p:spPr>
          <a:xfrm>
            <a:off x="8613281" y="5254505"/>
            <a:ext cx="1455116" cy="276999"/>
          </a:xfrm>
          <a:prstGeom prst="rect">
            <a:avLst/>
          </a:prstGeom>
          <a:noFill/>
        </p:spPr>
        <p:txBody>
          <a:bodyPr wrap="square">
            <a:spAutoFit/>
          </a:bodyPr>
          <a:lstStyle/>
          <a:p>
            <a:pPr marL="0" marR="0"/>
            <a:r>
              <a:rPr lang="zh-CN" altLang="en-US" sz="1200" b="1" dirty="0">
                <a:solidFill>
                  <a:schemeClr val="bg1"/>
                </a:solidFill>
                <a:ea typeface="meituan type" panose="02000500000000000000" pitchFamily="2" charset="-122"/>
              </a:rPr>
              <a:t>提升“心价比”</a:t>
            </a:r>
          </a:p>
        </p:txBody>
      </p:sp>
      <p:sp>
        <p:nvSpPr>
          <p:cNvPr id="33" name="圆角矩形 32"/>
          <p:cNvSpPr/>
          <p:nvPr/>
        </p:nvSpPr>
        <p:spPr>
          <a:xfrm>
            <a:off x="10179870" y="4999255"/>
            <a:ext cx="1194955" cy="236273"/>
          </a:xfrm>
          <a:prstGeom prst="roundRect">
            <a:avLst>
              <a:gd name="adj" fmla="val 0"/>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r>
              <a:rPr lang="en-GB" altLang="zh-CN" sz="700" b="1" dirty="0">
                <a:solidFill>
                  <a:schemeClr val="tx1"/>
                </a:solidFill>
                <a:ea typeface="meituan type" panose="02000500000000000000" pitchFamily="2" charset="-122"/>
              </a:rPr>
              <a:t>T (Tailored experience)</a:t>
            </a:r>
          </a:p>
        </p:txBody>
      </p:sp>
      <p:sp>
        <p:nvSpPr>
          <p:cNvPr id="8" name="文本框 7"/>
          <p:cNvSpPr txBox="1"/>
          <p:nvPr/>
        </p:nvSpPr>
        <p:spPr>
          <a:xfrm>
            <a:off x="568532" y="3859597"/>
            <a:ext cx="4499491" cy="1978747"/>
          </a:xfrm>
          <a:prstGeom prst="rect">
            <a:avLst/>
          </a:prstGeom>
          <a:noFill/>
        </p:spPr>
        <p:txBody>
          <a:bodyPr wrap="square">
            <a:spAutoFit/>
          </a:bodyPr>
          <a:lstStyle/>
          <a:p>
            <a:pPr>
              <a:lnSpc>
                <a:spcPct val="150000"/>
              </a:lnSpc>
            </a:pPr>
            <a:r>
              <a:rPr kumimoji="1" lang="en-US" altLang="zh-CN" sz="1400" b="1" dirty="0">
                <a:ea typeface="meituan type" panose="02000500000000000000" pitchFamily="2" charset="-122"/>
              </a:rPr>
              <a:t>FAST </a:t>
            </a:r>
            <a:r>
              <a:rPr kumimoji="1" lang="zh-CN" altLang="en-US" sz="1400" b="1" dirty="0">
                <a:ea typeface="meituan type" panose="02000500000000000000" pitchFamily="2" charset="-122"/>
              </a:rPr>
              <a:t>品牌经营模型</a:t>
            </a:r>
            <a:r>
              <a:rPr kumimoji="1" lang="zh-CN" altLang="en-US" sz="1100" dirty="0">
                <a:ea typeface="meituan type" panose="02000500000000000000" pitchFamily="2" charset="-122"/>
              </a:rPr>
              <a:t>，从供给提升，流量提升，促销效率，用户体验四方面，提供数智化赋能工具，系统的提升品牌业务规模。</a:t>
            </a:r>
            <a:endParaRPr kumimoji="1" lang="en-US" altLang="zh-CN" sz="1100" dirty="0">
              <a:ea typeface="meituan type" panose="02000500000000000000" pitchFamily="2" charset="-122"/>
            </a:endParaRPr>
          </a:p>
          <a:p>
            <a:pPr>
              <a:lnSpc>
                <a:spcPct val="150000"/>
              </a:lnSpc>
            </a:pPr>
            <a:endParaRPr kumimoji="1" lang="en-US" altLang="zh-CN" sz="1100" dirty="0">
              <a:ea typeface="meituan type" panose="02000500000000000000" pitchFamily="2" charset="-122"/>
            </a:endParaRPr>
          </a:p>
          <a:p>
            <a:pPr>
              <a:lnSpc>
                <a:spcPct val="150000"/>
              </a:lnSpc>
            </a:pPr>
            <a:r>
              <a:rPr kumimoji="1" lang="zh-CN" altLang="en-US" sz="1100" dirty="0">
                <a:ea typeface="meituan type" panose="02000500000000000000" pitchFamily="2" charset="-122"/>
              </a:rPr>
              <a:t>当用户在即时零售下单，</a:t>
            </a:r>
            <a:r>
              <a:rPr kumimoji="1" lang="en-US" altLang="zh-CN" sz="1100" dirty="0">
                <a:ea typeface="meituan type" panose="02000500000000000000" pitchFamily="2" charset="-122"/>
              </a:rPr>
              <a:t>30</a:t>
            </a:r>
            <a:r>
              <a:rPr kumimoji="1" lang="zh-CN" altLang="en-US" sz="1100" dirty="0">
                <a:ea typeface="meituan type" panose="02000500000000000000" pitchFamily="2" charset="-122"/>
              </a:rPr>
              <a:t>分钟内送达，实现了用户的“购买场景”和“使用场景”的统一。因此通过场景不断创造新的消费需求，是闪购运营的特性。基于消费场景，将</a:t>
            </a:r>
            <a:r>
              <a:rPr kumimoji="1" lang="en-US" altLang="zh-CN" sz="1100" dirty="0">
                <a:ea typeface="meituan type" panose="02000500000000000000" pitchFamily="2" charset="-122"/>
              </a:rPr>
              <a:t>FAST</a:t>
            </a:r>
            <a:r>
              <a:rPr kumimoji="1" lang="zh-CN" altLang="en-US" sz="1100" dirty="0">
                <a:ea typeface="meituan type" panose="02000500000000000000" pitchFamily="2" charset="-122"/>
              </a:rPr>
              <a:t>模型各模块串联，实现全链路增长及提效，是</a:t>
            </a:r>
            <a:r>
              <a:rPr kumimoji="1" lang="en-US" altLang="zh-CN" sz="1400" b="1" dirty="0">
                <a:ea typeface="meituan type" panose="02000500000000000000" pitchFamily="2" charset="-122"/>
              </a:rPr>
              <a:t>D-RTM</a:t>
            </a:r>
            <a:r>
              <a:rPr kumimoji="1" lang="zh-CN" altLang="en-US" sz="1400" b="1" dirty="0">
                <a:ea typeface="meituan type" panose="02000500000000000000" pitchFamily="2" charset="-122"/>
              </a:rPr>
              <a:t>运营模式</a:t>
            </a:r>
            <a:r>
              <a:rPr kumimoji="1" lang="zh-CN" altLang="en-US" sz="1100" dirty="0">
                <a:ea typeface="meituan type" panose="02000500000000000000" pitchFamily="2" charset="-122"/>
              </a:rPr>
              <a:t>的主要目的。</a:t>
            </a:r>
            <a:endParaRPr kumimoji="1" lang="en-US" altLang="zh-CN" sz="1100" dirty="0">
              <a:ea typeface="meituan type" panose="02000500000000000000" pitchFamily="2" charset="-122"/>
            </a:endParaRPr>
          </a:p>
        </p:txBody>
      </p:sp>
      <p:sp>
        <p:nvSpPr>
          <p:cNvPr id="9" name="文本框 8"/>
          <p:cNvSpPr txBox="1"/>
          <p:nvPr/>
        </p:nvSpPr>
        <p:spPr>
          <a:xfrm>
            <a:off x="661082" y="1844085"/>
            <a:ext cx="6098720" cy="276999"/>
          </a:xfrm>
          <a:prstGeom prst="rect">
            <a:avLst/>
          </a:prstGeom>
          <a:noFill/>
        </p:spPr>
        <p:txBody>
          <a:bodyPr wrap="square">
            <a:spAutoFit/>
          </a:bodyPr>
          <a:lstStyle/>
          <a:p>
            <a:pPr marL="0" marR="0"/>
            <a:r>
              <a:rPr kumimoji="1" lang="zh-CN" altLang="en-US" sz="1200" dirty="0">
                <a:ea typeface="meituan type" panose="02000500000000000000" pitchFamily="2" charset="-122"/>
              </a:rPr>
              <a:t>四大核心经营抓手</a:t>
            </a:r>
          </a:p>
        </p:txBody>
      </p:sp>
      <p:sp>
        <p:nvSpPr>
          <p:cNvPr id="20" name="文本框 19"/>
          <p:cNvSpPr txBox="1"/>
          <p:nvPr/>
        </p:nvSpPr>
        <p:spPr>
          <a:xfrm>
            <a:off x="653050" y="1441114"/>
            <a:ext cx="1316386" cy="400110"/>
          </a:xfrm>
          <a:prstGeom prst="rect">
            <a:avLst/>
          </a:prstGeom>
          <a:noFill/>
        </p:spPr>
        <p:txBody>
          <a:bodyPr wrap="none" rtlCol="0">
            <a:spAutoFit/>
          </a:bodyPr>
          <a:lstStyle/>
          <a:p>
            <a:r>
              <a:rPr lang="en-US" altLang="zh-CN" sz="20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FAST</a:t>
            </a:r>
            <a:r>
              <a:rPr lang="zh-CN" altLang="en-US" sz="20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模型</a:t>
            </a:r>
          </a:p>
        </p:txBody>
      </p:sp>
      <p:sp>
        <p:nvSpPr>
          <p:cNvPr id="3" name="文本框 2"/>
          <p:cNvSpPr txBox="1"/>
          <p:nvPr/>
        </p:nvSpPr>
        <p:spPr>
          <a:xfrm>
            <a:off x="10094913" y="5269336"/>
            <a:ext cx="1455116" cy="275590"/>
          </a:xfrm>
          <a:prstGeom prst="rect">
            <a:avLst/>
          </a:prstGeom>
          <a:noFill/>
        </p:spPr>
        <p:txBody>
          <a:bodyPr wrap="square">
            <a:spAutoFit/>
          </a:bodyPr>
          <a:lstStyle/>
          <a:p>
            <a:pPr marL="0" marR="0"/>
            <a:r>
              <a:rPr lang="zh-CN" altLang="en-US" sz="1200" b="1" dirty="0">
                <a:solidFill>
                  <a:schemeClr val="bg1"/>
                </a:solidFill>
                <a:ea typeface="meituan type" panose="02000500000000000000" pitchFamily="2" charset="-122"/>
              </a:rPr>
              <a:t>让消费者“体验佳”</a:t>
            </a:r>
          </a:p>
        </p:txBody>
      </p:sp>
      <p:sp>
        <p:nvSpPr>
          <p:cNvPr id="4" name="圆角矩形 3">
            <a:extLst>
              <a:ext uri="{FF2B5EF4-FFF2-40B4-BE49-F238E27FC236}">
                <a16:creationId xmlns:a16="http://schemas.microsoft.com/office/drawing/2014/main" id="{52A3E097-F9D6-A312-7DA8-B67928CCF81B}"/>
              </a:ext>
            </a:extLst>
          </p:cNvPr>
          <p:cNvSpPr/>
          <p:nvPr/>
        </p:nvSpPr>
        <p:spPr>
          <a:xfrm>
            <a:off x="489237" y="2279356"/>
            <a:ext cx="4658339" cy="1572673"/>
          </a:xfrm>
          <a:prstGeom prst="roundRect">
            <a:avLst>
              <a:gd name="adj" fmla="val 56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id="{6AE85C2E-F935-0E44-D26C-2922D88AD692}"/>
              </a:ext>
            </a:extLst>
          </p:cNvPr>
          <p:cNvSpPr txBox="1"/>
          <p:nvPr/>
        </p:nvSpPr>
        <p:spPr>
          <a:xfrm>
            <a:off x="595675" y="2318576"/>
            <a:ext cx="4512125" cy="1478033"/>
          </a:xfrm>
          <a:prstGeom prst="rect">
            <a:avLst/>
          </a:prstGeom>
          <a:noFill/>
        </p:spPr>
        <p:txBody>
          <a:bodyPr wrap="square" rtlCol="0">
            <a:spAutoFit/>
          </a:bodyPr>
          <a:lstStyle/>
          <a:p>
            <a:pPr>
              <a:lnSpc>
                <a:spcPct val="150000"/>
              </a:lnSpc>
            </a:pPr>
            <a:r>
              <a:rPr kumimoji="1" lang="zh-CN" altLang="en-US" sz="1400" b="1" dirty="0">
                <a:latin typeface="meituan type Light" panose="02000500000000000000" pitchFamily="2" charset="-122"/>
                <a:ea typeface="meituan type Light" panose="02000500000000000000" pitchFamily="2" charset="-122"/>
              </a:rPr>
              <a:t>即时零售基于</a:t>
            </a:r>
            <a:r>
              <a:rPr kumimoji="1" lang="en-US" altLang="zh-CN" sz="1400" b="1" dirty="0">
                <a:latin typeface="meituan type Light" panose="02000500000000000000" pitchFamily="2" charset="-122"/>
                <a:ea typeface="meituan type Light" panose="02000500000000000000" pitchFamily="2" charset="-122"/>
              </a:rPr>
              <a:t>LBS</a:t>
            </a:r>
            <a:r>
              <a:rPr kumimoji="1" lang="zh-CN" altLang="en-US" sz="1400" b="1" dirty="0">
                <a:latin typeface="meituan type Light" panose="02000500000000000000" pitchFamily="2" charset="-122"/>
                <a:ea typeface="meituan type Light" panose="02000500000000000000" pitchFamily="2" charset="-122"/>
              </a:rPr>
              <a:t>的流量逻辑，是于其他电商模式中心化的流量分发最大的区别。</a:t>
            </a:r>
            <a:endParaRPr kumimoji="1" lang="en-US" altLang="zh-CN" sz="1400" b="1" dirty="0">
              <a:latin typeface="meituan type Light" panose="02000500000000000000" pitchFamily="2" charset="-122"/>
              <a:ea typeface="meituan type Light" panose="02000500000000000000" pitchFamily="2" charset="-122"/>
            </a:endParaRPr>
          </a:p>
          <a:p>
            <a:pPr>
              <a:lnSpc>
                <a:spcPct val="150000"/>
              </a:lnSpc>
            </a:pPr>
            <a:r>
              <a:rPr kumimoji="1" lang="zh-CN" altLang="en-US" sz="1100" dirty="0">
                <a:latin typeface="meituan type Light" panose="02000500000000000000" pitchFamily="2" charset="-122"/>
                <a:ea typeface="meituan type Light" panose="02000500000000000000" pitchFamily="2" charset="-122"/>
              </a:rPr>
              <a:t>因此，运营即时零售，包括闪购的业务，需要在不同的“蜂窝”网格内，实现分销覆盖的基础、流量获取，促销转化等动作。基于此，闪购推出了符合即时零售特点的品牌运营方法论</a:t>
            </a:r>
          </a:p>
        </p:txBody>
      </p:sp>
    </p:spTree>
    <p:extLst>
      <p:ext uri="{BB962C8B-B14F-4D97-AF65-F5344CB8AC3E}">
        <p14:creationId xmlns:p14="http://schemas.microsoft.com/office/powerpoint/2010/main" val="200183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圆角矩形 41">
            <a:extLst>
              <a:ext uri="{FF2B5EF4-FFF2-40B4-BE49-F238E27FC236}">
                <a16:creationId xmlns:a16="http://schemas.microsoft.com/office/drawing/2014/main" id="{18C93392-6F18-4361-B1A7-9B22C1A98623}"/>
              </a:ext>
            </a:extLst>
          </p:cNvPr>
          <p:cNvSpPr/>
          <p:nvPr/>
        </p:nvSpPr>
        <p:spPr>
          <a:xfrm>
            <a:off x="473856" y="2725324"/>
            <a:ext cx="10890344" cy="2683093"/>
          </a:xfrm>
          <a:prstGeom prst="roundRect">
            <a:avLst>
              <a:gd name="adj" fmla="val 51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zh-CN" sz="1200" b="1" dirty="0">
              <a:solidFill>
                <a:schemeClr val="tx1"/>
              </a:solidFill>
              <a:ea typeface="meituan type" panose="02000500000000000000" pitchFamily="2" charset="-122"/>
            </a:endParaRPr>
          </a:p>
        </p:txBody>
      </p:sp>
      <p:pic>
        <p:nvPicPr>
          <p:cNvPr id="5" name="图片 4" descr="金翼大赛gai-1 -17"/>
          <p:cNvPicPr>
            <a:picLocks noChangeAspect="1"/>
          </p:cNvPicPr>
          <p:nvPr/>
        </p:nvPicPr>
        <p:blipFill>
          <a:blip r:embed="rId6"/>
          <a:stretch>
            <a:fillRect/>
          </a:stretch>
        </p:blipFill>
        <p:spPr>
          <a:xfrm>
            <a:off x="10264140" y="6101715"/>
            <a:ext cx="1249680" cy="480695"/>
          </a:xfrm>
          <a:prstGeom prst="rect">
            <a:avLst/>
          </a:prstGeom>
        </p:spPr>
      </p:pic>
      <p:cxnSp>
        <p:nvCxnSpPr>
          <p:cNvPr id="6" name="直接连接符 3"/>
          <p:cNvCxnSpPr/>
          <p:nvPr/>
        </p:nvCxnSpPr>
        <p:spPr>
          <a:xfrm>
            <a:off x="753380" y="5827168"/>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7" name="图片 6" descr="cs -19"/>
          <p:cNvPicPr>
            <a:picLocks noChangeAspect="1"/>
          </p:cNvPicPr>
          <p:nvPr/>
        </p:nvPicPr>
        <p:blipFill>
          <a:blip r:embed="rId7"/>
          <a:stretch>
            <a:fillRect/>
          </a:stretch>
        </p:blipFill>
        <p:spPr>
          <a:xfrm>
            <a:off x="713105" y="6158865"/>
            <a:ext cx="1976120" cy="368935"/>
          </a:xfrm>
          <a:prstGeom prst="rect">
            <a:avLst/>
          </a:prstGeom>
        </p:spPr>
      </p:pic>
      <p:pic>
        <p:nvPicPr>
          <p:cNvPr id="2" name="图形 1"/>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4992" y="436486"/>
            <a:ext cx="276225" cy="390525"/>
          </a:xfrm>
          <a:prstGeom prst="rect">
            <a:avLst/>
          </a:prstGeom>
        </p:spPr>
      </p:pic>
      <p:pic>
        <p:nvPicPr>
          <p:cNvPr id="17" name="图片 16" descr="图标&#10;&#10;描述已自动生成"/>
          <p:cNvPicPr>
            <a:picLocks noChangeAspect="1"/>
          </p:cNvPicPr>
          <p:nvPr/>
        </p:nvPicPr>
        <p:blipFill>
          <a:blip r:embed="rId10"/>
          <a:stretch>
            <a:fillRect/>
          </a:stretch>
        </p:blipFill>
        <p:spPr>
          <a:xfrm>
            <a:off x="8992520" y="484938"/>
            <a:ext cx="2898040" cy="384713"/>
          </a:xfrm>
          <a:prstGeom prst="rect">
            <a:avLst/>
          </a:prstGeom>
        </p:spPr>
      </p:pic>
      <p:sp>
        <p:nvSpPr>
          <p:cNvPr id="18" name="文本框 17"/>
          <p:cNvSpPr txBox="1"/>
          <p:nvPr/>
        </p:nvSpPr>
        <p:spPr>
          <a:xfrm>
            <a:off x="851221" y="538677"/>
            <a:ext cx="902811" cy="307777"/>
          </a:xfrm>
          <a:prstGeom prst="rect">
            <a:avLst/>
          </a:prstGeom>
          <a:noFill/>
        </p:spPr>
        <p:txBody>
          <a:bodyPr wrap="none" rtlCol="0">
            <a:spAutoFit/>
          </a:bodyPr>
          <a:lstStyle/>
          <a:p>
            <a:pPr algn="ctr"/>
            <a:r>
              <a:rPr kumimoji="1" lang="zh-CN" altLang="en-US" sz="1400" b="1" dirty="0">
                <a:ea typeface="meituan type" panose="02000500000000000000" pitchFamily="2" charset="-122"/>
              </a:rPr>
              <a:t>案例介绍</a:t>
            </a:r>
          </a:p>
        </p:txBody>
      </p:sp>
      <p:grpSp>
        <p:nvGrpSpPr>
          <p:cNvPr id="21" name="组合 20"/>
          <p:cNvGrpSpPr/>
          <p:nvPr/>
        </p:nvGrpSpPr>
        <p:grpSpPr>
          <a:xfrm>
            <a:off x="574992" y="1528992"/>
            <a:ext cx="6106752" cy="864636"/>
            <a:chOff x="713104" y="2532655"/>
            <a:chExt cx="6106752" cy="864636"/>
          </a:xfrm>
        </p:grpSpPr>
        <p:sp>
          <p:nvSpPr>
            <p:cNvPr id="15" name="文本框 14"/>
            <p:cNvSpPr txBox="1"/>
            <p:nvPr/>
          </p:nvSpPr>
          <p:spPr>
            <a:xfrm>
              <a:off x="721136" y="2935626"/>
              <a:ext cx="6098720" cy="461665"/>
            </a:xfrm>
            <a:prstGeom prst="rect">
              <a:avLst/>
            </a:prstGeom>
            <a:noFill/>
          </p:spPr>
          <p:txBody>
            <a:bodyPr wrap="square">
              <a:spAutoFit/>
            </a:bodyPr>
            <a:lstStyle/>
            <a:p>
              <a:r>
                <a:rPr kumimoji="1" lang="zh-CN" altLang="en-US" sz="1200" dirty="0">
                  <a:latin typeface="meituan type Light" panose="02000500000000000000" pitchFamily="2" charset="-122"/>
                  <a:ea typeface="meituan type Light" panose="02000500000000000000" pitchFamily="2" charset="-122"/>
                </a:rPr>
                <a:t>是基于闪购独有的十六大场景为切入点，高效串联</a:t>
              </a:r>
              <a:r>
                <a:rPr kumimoji="1" lang="en-GB" altLang="zh-CN" sz="1200" dirty="0">
                  <a:latin typeface="meituan type Light" panose="02000500000000000000" pitchFamily="2" charset="-122"/>
                  <a:ea typeface="meituan type Light" panose="02000500000000000000" pitchFamily="2" charset="-122"/>
                </a:rPr>
                <a:t>FAST</a:t>
              </a:r>
              <a:r>
                <a:rPr kumimoji="1" lang="zh-CN" altLang="en-US" sz="1200" dirty="0">
                  <a:latin typeface="meituan type Light" panose="02000500000000000000" pitchFamily="2" charset="-122"/>
                  <a:ea typeface="meituan type Light" panose="02000500000000000000" pitchFamily="2" charset="-122"/>
                </a:rPr>
                <a:t>各环节的全链路运营计划，</a:t>
              </a:r>
            </a:p>
            <a:p>
              <a:pPr marL="0" marR="0"/>
              <a:endParaRPr kumimoji="1" lang="zh-CN" altLang="en-US" sz="1200" dirty="0">
                <a:latin typeface="meituan type Light" panose="02000500000000000000" pitchFamily="2" charset="-122"/>
                <a:ea typeface="meituan type Light" panose="02000500000000000000" pitchFamily="2" charset="-122"/>
              </a:endParaRPr>
            </a:p>
          </p:txBody>
        </p:sp>
        <p:sp>
          <p:nvSpPr>
            <p:cNvPr id="19" name="文本框 18"/>
            <p:cNvSpPr txBox="1"/>
            <p:nvPr/>
          </p:nvSpPr>
          <p:spPr>
            <a:xfrm>
              <a:off x="713104" y="2532655"/>
              <a:ext cx="5540299" cy="400110"/>
            </a:xfrm>
            <a:prstGeom prst="rect">
              <a:avLst/>
            </a:prstGeom>
            <a:noFill/>
          </p:spPr>
          <p:txBody>
            <a:bodyPr wrap="none" rtlCol="0">
              <a:spAutoFit/>
            </a:bodyPr>
            <a:lstStyle/>
            <a:p>
              <a:r>
                <a:rPr lang="zh-CN" altLang="en-US" sz="20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场景</a:t>
              </a:r>
              <a:r>
                <a:rPr lang="en-GB" altLang="zh-CN" sz="2000" b="1" dirty="0" err="1">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Drtm</a:t>
              </a:r>
              <a:r>
                <a:rPr lang="zh-CN" altLang="en-GB" sz="20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a:t>
              </a:r>
              <a:r>
                <a:rPr lang="en-GB" altLang="zh-CN" sz="20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Digital Route-To-Market</a:t>
              </a:r>
              <a:r>
                <a:rPr lang="zh-CN" altLang="en-GB" sz="20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a:t>
              </a:r>
              <a:r>
                <a:rPr lang="zh-CN" altLang="en-US" sz="20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运营</a:t>
              </a:r>
              <a:endParaRPr lang="en-US" altLang="zh-CN" sz="20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endParaRPr>
            </a:p>
          </p:txBody>
        </p:sp>
      </p:grpSp>
      <p:sp>
        <p:nvSpPr>
          <p:cNvPr id="67" name="矩形: 圆角 268">
            <a:extLst>
              <a:ext uri="{FF2B5EF4-FFF2-40B4-BE49-F238E27FC236}">
                <a16:creationId xmlns:a16="http://schemas.microsoft.com/office/drawing/2014/main" id="{1865B507-EF05-41CA-AABD-36BEBA7F5EF2}"/>
              </a:ext>
            </a:extLst>
          </p:cNvPr>
          <p:cNvSpPr/>
          <p:nvPr/>
        </p:nvSpPr>
        <p:spPr>
          <a:xfrm>
            <a:off x="6308570" y="2890189"/>
            <a:ext cx="1732594" cy="2732009"/>
          </a:xfrm>
          <a:prstGeom prst="roundRect">
            <a:avLst>
              <a:gd name="adj" fmla="val 4844"/>
            </a:avLst>
          </a:prstGeom>
        </p:spPr>
        <p:txBody>
          <a:bodyPr anchor="ctr">
            <a:normAutofit/>
          </a:bodyPr>
          <a:lstStyle/>
          <a:p>
            <a:pPr>
              <a:lnSpc>
                <a:spcPct val="90000"/>
              </a:lnSpc>
              <a:spcBef>
                <a:spcPct val="0"/>
              </a:spcBef>
              <a:tabLst>
                <a:tab pos="531495" algn="l"/>
              </a:tabLst>
            </a:pPr>
            <a:endParaRPr kumimoji="1" lang="zh-CN" altLang="en-US" sz="1400" dirty="0">
              <a:latin typeface="美团体" panose="02000500000000000000" pitchFamily="2" charset="-122"/>
              <a:ea typeface="美团体" panose="02000500000000000000" pitchFamily="2" charset="-122"/>
            </a:endParaRPr>
          </a:p>
        </p:txBody>
      </p:sp>
      <p:sp>
        <p:nvSpPr>
          <p:cNvPr id="72" name="PA-矩形 5">
            <a:extLst>
              <a:ext uri="{FF2B5EF4-FFF2-40B4-BE49-F238E27FC236}">
                <a16:creationId xmlns:a16="http://schemas.microsoft.com/office/drawing/2014/main" id="{D6C42085-2F3F-47A6-B0EC-585EFC26416D}"/>
              </a:ext>
            </a:extLst>
          </p:cNvPr>
          <p:cNvSpPr/>
          <p:nvPr>
            <p:custDataLst>
              <p:tags r:id="rId1"/>
            </p:custDataLst>
          </p:nvPr>
        </p:nvSpPr>
        <p:spPr>
          <a:xfrm>
            <a:off x="5978530" y="2948374"/>
            <a:ext cx="1380993" cy="523748"/>
          </a:xfrm>
          <a:prstGeom prst="rect">
            <a:avLst/>
          </a:prstGeom>
        </p:spPr>
        <p:txBody>
          <a:bodyPr anchor="ctr">
            <a:normAutofit/>
          </a:bodyPr>
          <a:lstStyle/>
          <a:p>
            <a:pPr algn="ctr">
              <a:lnSpc>
                <a:spcPct val="90000"/>
              </a:lnSpc>
              <a:spcBef>
                <a:spcPct val="0"/>
              </a:spcBef>
              <a:tabLst>
                <a:tab pos="531495" algn="l"/>
              </a:tabLst>
            </a:pPr>
            <a:r>
              <a:rPr kumimoji="1" lang="en-US" altLang="zh-CN" sz="1400" dirty="0">
                <a:latin typeface="美团体" panose="02000500000000000000" pitchFamily="2" charset="-122"/>
                <a:ea typeface="美团体" panose="02000500000000000000" pitchFamily="2" charset="-122"/>
              </a:rPr>
              <a:t>F </a:t>
            </a:r>
            <a:r>
              <a:rPr kumimoji="1" lang="zh-CN" altLang="en-US" sz="1400" dirty="0">
                <a:latin typeface="美团体" panose="02000500000000000000" pitchFamily="2" charset="-122"/>
                <a:ea typeface="美团体" panose="02000500000000000000" pitchFamily="2" charset="-122"/>
              </a:rPr>
              <a:t>供给提升</a:t>
            </a:r>
          </a:p>
        </p:txBody>
      </p:sp>
      <p:sp>
        <p:nvSpPr>
          <p:cNvPr id="77" name="PA-矩形 9">
            <a:extLst>
              <a:ext uri="{FF2B5EF4-FFF2-40B4-BE49-F238E27FC236}">
                <a16:creationId xmlns:a16="http://schemas.microsoft.com/office/drawing/2014/main" id="{425FF9A5-A033-4025-857B-5B3D0BA57765}"/>
              </a:ext>
            </a:extLst>
          </p:cNvPr>
          <p:cNvSpPr/>
          <p:nvPr>
            <p:custDataLst>
              <p:tags r:id="rId2"/>
            </p:custDataLst>
          </p:nvPr>
        </p:nvSpPr>
        <p:spPr>
          <a:xfrm>
            <a:off x="9745691" y="2959847"/>
            <a:ext cx="1453273" cy="500802"/>
          </a:xfrm>
          <a:prstGeom prst="rect">
            <a:avLst/>
          </a:prstGeom>
        </p:spPr>
        <p:txBody>
          <a:bodyPr anchor="ctr">
            <a:normAutofit/>
          </a:bodyPr>
          <a:lstStyle/>
          <a:p>
            <a:pPr algn="ctr">
              <a:lnSpc>
                <a:spcPct val="90000"/>
              </a:lnSpc>
              <a:spcBef>
                <a:spcPct val="0"/>
              </a:spcBef>
              <a:tabLst>
                <a:tab pos="531495" algn="l"/>
              </a:tabLst>
            </a:pPr>
            <a:r>
              <a:rPr kumimoji="1" lang="en-US" altLang="zh-CN" sz="1400" dirty="0">
                <a:latin typeface="美团体" panose="02000500000000000000" pitchFamily="2" charset="-122"/>
                <a:ea typeface="美团体" panose="02000500000000000000" pitchFamily="2" charset="-122"/>
              </a:rPr>
              <a:t>S </a:t>
            </a:r>
            <a:r>
              <a:rPr kumimoji="1" lang="zh-CN" altLang="en-US" sz="1400" dirty="0">
                <a:latin typeface="美团体" panose="02000500000000000000" pitchFamily="2" charset="-122"/>
                <a:ea typeface="美团体" panose="02000500000000000000" pitchFamily="2" charset="-122"/>
              </a:rPr>
              <a:t>促销转化</a:t>
            </a:r>
          </a:p>
        </p:txBody>
      </p:sp>
      <p:sp>
        <p:nvSpPr>
          <p:cNvPr id="81" name="PA-矩形 7">
            <a:extLst>
              <a:ext uri="{FF2B5EF4-FFF2-40B4-BE49-F238E27FC236}">
                <a16:creationId xmlns:a16="http://schemas.microsoft.com/office/drawing/2014/main" id="{CB29F6A2-0F86-4B1F-94D6-84CB52BD6A47}"/>
              </a:ext>
            </a:extLst>
          </p:cNvPr>
          <p:cNvSpPr/>
          <p:nvPr>
            <p:custDataLst>
              <p:tags r:id="rId3"/>
            </p:custDataLst>
          </p:nvPr>
        </p:nvSpPr>
        <p:spPr>
          <a:xfrm>
            <a:off x="7787925" y="2887121"/>
            <a:ext cx="1751044" cy="646255"/>
          </a:xfrm>
          <a:prstGeom prst="rect">
            <a:avLst/>
          </a:prstGeom>
        </p:spPr>
        <p:txBody>
          <a:bodyPr anchor="ctr">
            <a:normAutofit/>
          </a:bodyPr>
          <a:lstStyle/>
          <a:p>
            <a:pPr algn="ctr">
              <a:lnSpc>
                <a:spcPct val="90000"/>
              </a:lnSpc>
              <a:spcBef>
                <a:spcPct val="0"/>
              </a:spcBef>
              <a:tabLst>
                <a:tab pos="531495" algn="l"/>
              </a:tabLst>
            </a:pPr>
            <a:r>
              <a:rPr kumimoji="1" lang="en-US" altLang="zh-CN" sz="1400" dirty="0">
                <a:latin typeface="美团体" panose="02000500000000000000" pitchFamily="2" charset="-122"/>
                <a:ea typeface="美团体" panose="02000500000000000000" pitchFamily="2" charset="-122"/>
              </a:rPr>
              <a:t>A </a:t>
            </a:r>
            <a:r>
              <a:rPr kumimoji="1" lang="zh-CN" altLang="en-US" sz="1400" dirty="0">
                <a:latin typeface="美团体" panose="02000500000000000000" pitchFamily="2" charset="-122"/>
                <a:ea typeface="美团体" panose="02000500000000000000" pitchFamily="2" charset="-122"/>
              </a:rPr>
              <a:t>流量曝光</a:t>
            </a:r>
          </a:p>
        </p:txBody>
      </p:sp>
      <p:sp>
        <p:nvSpPr>
          <p:cNvPr id="84" name="矩形: 圆角 268">
            <a:extLst>
              <a:ext uri="{FF2B5EF4-FFF2-40B4-BE49-F238E27FC236}">
                <a16:creationId xmlns:a16="http://schemas.microsoft.com/office/drawing/2014/main" id="{E9BCC98F-8905-4502-B97C-F5476217D24C}"/>
              </a:ext>
            </a:extLst>
          </p:cNvPr>
          <p:cNvSpPr/>
          <p:nvPr/>
        </p:nvSpPr>
        <p:spPr>
          <a:xfrm>
            <a:off x="4058809" y="2890187"/>
            <a:ext cx="2026771" cy="2732011"/>
          </a:xfrm>
          <a:prstGeom prst="roundRect">
            <a:avLst>
              <a:gd name="adj" fmla="val 4844"/>
            </a:avLst>
          </a:prstGeom>
        </p:spPr>
        <p:txBody>
          <a:bodyPr anchor="ctr">
            <a:normAutofit/>
          </a:bodyPr>
          <a:lstStyle/>
          <a:p>
            <a:pPr>
              <a:lnSpc>
                <a:spcPct val="90000"/>
              </a:lnSpc>
              <a:spcBef>
                <a:spcPct val="0"/>
              </a:spcBef>
              <a:tabLst>
                <a:tab pos="531495" algn="l"/>
              </a:tabLst>
            </a:pPr>
            <a:endParaRPr kumimoji="1" lang="zh-CN" altLang="en-US" sz="1400" dirty="0">
              <a:latin typeface="美团体" panose="02000500000000000000" pitchFamily="2" charset="-122"/>
              <a:ea typeface="美团体" panose="02000500000000000000" pitchFamily="2" charset="-122"/>
            </a:endParaRPr>
          </a:p>
        </p:txBody>
      </p:sp>
      <p:grpSp>
        <p:nvGrpSpPr>
          <p:cNvPr id="85" name="组合 84">
            <a:extLst>
              <a:ext uri="{FF2B5EF4-FFF2-40B4-BE49-F238E27FC236}">
                <a16:creationId xmlns:a16="http://schemas.microsoft.com/office/drawing/2014/main" id="{C405A432-CDB0-490B-827F-FAB75D69ABEF}"/>
              </a:ext>
            </a:extLst>
          </p:cNvPr>
          <p:cNvGrpSpPr/>
          <p:nvPr/>
        </p:nvGrpSpPr>
        <p:grpSpPr>
          <a:xfrm>
            <a:off x="4239271" y="3259025"/>
            <a:ext cx="1855533" cy="307777"/>
            <a:chOff x="-2794590" y="3571971"/>
            <a:chExt cx="4156459" cy="797615"/>
          </a:xfrm>
        </p:grpSpPr>
        <p:cxnSp>
          <p:nvCxnSpPr>
            <p:cNvPr id="87" name="直接连接符 86">
              <a:extLst>
                <a:ext uri="{FF2B5EF4-FFF2-40B4-BE49-F238E27FC236}">
                  <a16:creationId xmlns:a16="http://schemas.microsoft.com/office/drawing/2014/main" id="{35DB1CF1-F902-49CC-AAB6-ECFB63DCF3A3}"/>
                </a:ext>
              </a:extLst>
            </p:cNvPr>
            <p:cNvCxnSpPr>
              <a:cxnSpLocks/>
            </p:cNvCxnSpPr>
            <p:nvPr/>
          </p:nvCxnSpPr>
          <p:spPr>
            <a:xfrm>
              <a:off x="-2794590" y="4118557"/>
              <a:ext cx="4156459" cy="0"/>
            </a:xfrm>
            <a:prstGeom prst="line">
              <a:avLst/>
            </a:prstGeom>
          </p:spPr>
        </p:cxnSp>
        <p:sp>
          <p:nvSpPr>
            <p:cNvPr id="88" name="PA-矩形 11">
              <a:extLst>
                <a:ext uri="{FF2B5EF4-FFF2-40B4-BE49-F238E27FC236}">
                  <a16:creationId xmlns:a16="http://schemas.microsoft.com/office/drawing/2014/main" id="{58ACBA23-FC84-4D92-8F24-D19C8786C55F}"/>
                </a:ext>
              </a:extLst>
            </p:cNvPr>
            <p:cNvSpPr/>
            <p:nvPr>
              <p:custDataLst>
                <p:tags r:id="rId4"/>
              </p:custDataLst>
            </p:nvPr>
          </p:nvSpPr>
          <p:spPr>
            <a:xfrm>
              <a:off x="-782174" y="3571971"/>
              <a:ext cx="1908559" cy="797615"/>
            </a:xfrm>
            <a:prstGeom prst="rect">
              <a:avLst/>
            </a:prstGeom>
          </p:spPr>
          <p:txBody>
            <a:bodyPr anchor="ctr">
              <a:normAutofit/>
            </a:bodyPr>
            <a:lstStyle/>
            <a:p>
              <a:pPr>
                <a:lnSpc>
                  <a:spcPct val="90000"/>
                </a:lnSpc>
                <a:spcBef>
                  <a:spcPct val="0"/>
                </a:spcBef>
                <a:tabLst>
                  <a:tab pos="531495" algn="l"/>
                </a:tabLst>
              </a:pPr>
              <a:endParaRPr kumimoji="1" lang="zh-CN" altLang="en-US" sz="1400" dirty="0">
                <a:latin typeface="美团体" panose="02000500000000000000" pitchFamily="2" charset="-122"/>
                <a:ea typeface="美团体" panose="02000500000000000000" pitchFamily="2" charset="-122"/>
              </a:endParaRPr>
            </a:p>
          </p:txBody>
        </p:sp>
      </p:grpSp>
      <p:sp>
        <p:nvSpPr>
          <p:cNvPr id="86" name="文本框 85">
            <a:extLst>
              <a:ext uri="{FF2B5EF4-FFF2-40B4-BE49-F238E27FC236}">
                <a16:creationId xmlns:a16="http://schemas.microsoft.com/office/drawing/2014/main" id="{F88BD6F2-3E35-463D-9A9E-2AD01D65F6BC}"/>
              </a:ext>
            </a:extLst>
          </p:cNvPr>
          <p:cNvSpPr txBox="1"/>
          <p:nvPr/>
        </p:nvSpPr>
        <p:spPr>
          <a:xfrm>
            <a:off x="4034356" y="2887083"/>
            <a:ext cx="1626612" cy="646331"/>
          </a:xfrm>
          <a:prstGeom prst="rect">
            <a:avLst/>
          </a:prstGeom>
        </p:spPr>
        <p:txBody>
          <a:bodyPr anchor="ctr">
            <a:normAutofit/>
          </a:bodyPr>
          <a:lstStyle>
            <a:defPPr>
              <a:defRPr lang="zh-CN"/>
            </a:defPPr>
            <a:lvl1pPr marR="0" lvl="0" indent="0" fontAlgn="auto">
              <a:lnSpc>
                <a:spcPct val="90000"/>
              </a:lnSpc>
              <a:spcBef>
                <a:spcPct val="0"/>
              </a:spcBef>
              <a:spcAft>
                <a:spcPts val="0"/>
              </a:spcAft>
              <a:buClrTx/>
              <a:buSzTx/>
              <a:buFontTx/>
              <a:buNone/>
              <a:tabLst>
                <a:tab pos="531495" algn="l"/>
              </a:tabLst>
              <a:defRPr kumimoji="1" b="1" i="0" baseline="0">
                <a:ea typeface="meituan type" panose="02000500000000000000" pitchFamily="2" charset="-122"/>
              </a:defRPr>
            </a:lvl1pPr>
          </a:lstStyle>
          <a:p>
            <a:pPr algn="ctr"/>
            <a:r>
              <a:rPr lang="en-US" altLang="zh-CN" sz="1400" b="0" dirty="0">
                <a:latin typeface="美团体" panose="02000500000000000000" pitchFamily="2" charset="-122"/>
                <a:ea typeface="美团体" panose="02000500000000000000" pitchFamily="2" charset="-122"/>
              </a:rPr>
              <a:t>T </a:t>
            </a:r>
            <a:r>
              <a:rPr lang="zh-CN" altLang="en-US" sz="1400" b="0" dirty="0">
                <a:latin typeface="美团体" panose="02000500000000000000" pitchFamily="2" charset="-122"/>
                <a:ea typeface="美团体" panose="02000500000000000000" pitchFamily="2" charset="-122"/>
              </a:rPr>
              <a:t>场景选品</a:t>
            </a:r>
            <a:endParaRPr kumimoji="1" lang="zh-CN" altLang="en-US" sz="1400" b="0" dirty="0">
              <a:latin typeface="美团体" panose="02000500000000000000" pitchFamily="2" charset="-122"/>
              <a:ea typeface="美团体" panose="02000500000000000000" pitchFamily="2" charset="-122"/>
            </a:endParaRPr>
          </a:p>
        </p:txBody>
      </p:sp>
      <p:sp>
        <p:nvSpPr>
          <p:cNvPr id="89" name="文本框 88">
            <a:extLst>
              <a:ext uri="{FF2B5EF4-FFF2-40B4-BE49-F238E27FC236}">
                <a16:creationId xmlns:a16="http://schemas.microsoft.com/office/drawing/2014/main" id="{207A331E-86E4-47EE-9D7C-E6EE5841C25B}"/>
              </a:ext>
            </a:extLst>
          </p:cNvPr>
          <p:cNvSpPr txBox="1"/>
          <p:nvPr/>
        </p:nvSpPr>
        <p:spPr>
          <a:xfrm>
            <a:off x="495817" y="3537768"/>
            <a:ext cx="1495877" cy="390043"/>
          </a:xfrm>
          <a:prstGeom prst="rect">
            <a:avLst/>
          </a:prstGeom>
          <a:noFill/>
        </p:spPr>
        <p:txBody>
          <a:bodyPr wrap="square">
            <a:spAutoFit/>
          </a:bodyPr>
          <a:lstStyle>
            <a:defPPr>
              <a:defRPr lang="zh-CN"/>
            </a:defPPr>
            <a:lvl1pPr marR="0" lvl="0" indent="0" fontAlgn="auto">
              <a:lnSpc>
                <a:spcPct val="120000"/>
              </a:lnSpc>
              <a:spcBef>
                <a:spcPts val="0"/>
              </a:spcBef>
              <a:spcAft>
                <a:spcPts val="0"/>
              </a:spcAft>
              <a:buClrTx/>
              <a:buSzTx/>
              <a:buFontTx/>
              <a:buNone/>
              <a:tabLst/>
              <a:defRPr kumimoji="0" b="0" i="0" u="none" strike="noStrike" kern="0" cap="none" spc="0" normalizeH="0" baseline="0">
                <a:ln>
                  <a:noFill/>
                </a:ln>
                <a:solidFill>
                  <a:schemeClr val="bg1"/>
                </a:solidFill>
                <a:effectLst/>
                <a:uLnTx/>
                <a:uFillTx/>
                <a:latin typeface="美团体" panose="02000500000000000000" pitchFamily="2" charset="-122"/>
                <a:ea typeface="美团体" panose="02000500000000000000" pitchFamily="2" charset="-122"/>
              </a:defRPr>
            </a:lvl1pPr>
            <a:lvl2pPr defTabSz="914400"/>
            <a:lvl3pPr defTabSz="914400"/>
            <a:lvl4pPr defTabSz="914400"/>
            <a:lvl5pPr defTabSz="914400"/>
            <a:lvl6pPr defTabSz="914400"/>
            <a:lvl7pPr defTabSz="914400"/>
            <a:lvl8pPr defTabSz="914400"/>
            <a:lvl9pPr defTabSz="914400"/>
          </a:lstStyle>
          <a:p>
            <a:pPr algn="ctr"/>
            <a:r>
              <a:rPr kumimoji="1" lang="zh-CN" altLang="en-US" sz="1700" kern="1200" dirty="0">
                <a:solidFill>
                  <a:schemeClr val="tx1"/>
                </a:solidFill>
                <a:latin typeface="meituan type" panose="02000500000000000000" pitchFamily="2" charset="-122"/>
                <a:ea typeface="meituan type" panose="02000500000000000000" pitchFamily="2" charset="-122"/>
              </a:rPr>
              <a:t>核心指标</a:t>
            </a:r>
          </a:p>
        </p:txBody>
      </p:sp>
      <p:sp>
        <p:nvSpPr>
          <p:cNvPr id="93" name="文本框 92">
            <a:extLst>
              <a:ext uri="{FF2B5EF4-FFF2-40B4-BE49-F238E27FC236}">
                <a16:creationId xmlns:a16="http://schemas.microsoft.com/office/drawing/2014/main" id="{4AB8B49C-1DB7-480D-9050-848D434C4EE4}"/>
              </a:ext>
            </a:extLst>
          </p:cNvPr>
          <p:cNvSpPr txBox="1"/>
          <p:nvPr/>
        </p:nvSpPr>
        <p:spPr>
          <a:xfrm>
            <a:off x="3906424" y="3421357"/>
            <a:ext cx="1896554" cy="594522"/>
          </a:xfrm>
          <a:prstGeom prst="rect">
            <a:avLst/>
          </a:prstGeom>
        </p:spPr>
        <p:txBody>
          <a:bodyPr anchor="ctr">
            <a:normAutofit/>
          </a:bodyPr>
          <a:lstStyle>
            <a:defPPr>
              <a:defRPr lang="zh-CN"/>
            </a:defPPr>
            <a:lvl1pPr marR="0" lvl="0" indent="0" fontAlgn="auto">
              <a:lnSpc>
                <a:spcPct val="90000"/>
              </a:lnSpc>
              <a:spcBef>
                <a:spcPct val="0"/>
              </a:spcBef>
              <a:spcAft>
                <a:spcPts val="0"/>
              </a:spcAft>
              <a:buClrTx/>
              <a:buSzTx/>
              <a:buFontTx/>
              <a:buNone/>
              <a:tabLst>
                <a:tab pos="531495" algn="l"/>
              </a:tabLst>
              <a:defRPr kumimoji="1" sz="1600" b="1" i="0" baseline="0">
                <a:ea typeface="meituan type" panose="02000500000000000000" pitchFamily="2" charset="-122"/>
              </a:defRPr>
            </a:lvl1pPr>
          </a:lstStyle>
          <a:p>
            <a:pPr algn="ctr"/>
            <a:r>
              <a:rPr lang="zh-CN" altLang="en-US" sz="1400" b="0" dirty="0">
                <a:latin typeface="美团体" panose="02000500000000000000" pitchFamily="2" charset="-122"/>
                <a:ea typeface="美团体" panose="02000500000000000000" pitchFamily="2" charset="-122"/>
              </a:rPr>
              <a:t>场景渗透率提升</a:t>
            </a:r>
          </a:p>
        </p:txBody>
      </p:sp>
      <p:sp>
        <p:nvSpPr>
          <p:cNvPr id="94" name="文本框 93">
            <a:extLst>
              <a:ext uri="{FF2B5EF4-FFF2-40B4-BE49-F238E27FC236}">
                <a16:creationId xmlns:a16="http://schemas.microsoft.com/office/drawing/2014/main" id="{0C9B96E7-4C8F-48B4-AF70-4240EEEA2312}"/>
              </a:ext>
            </a:extLst>
          </p:cNvPr>
          <p:cNvSpPr txBox="1"/>
          <p:nvPr/>
        </p:nvSpPr>
        <p:spPr>
          <a:xfrm>
            <a:off x="5624012" y="3404434"/>
            <a:ext cx="2306048" cy="594522"/>
          </a:xfrm>
          <a:prstGeom prst="rect">
            <a:avLst/>
          </a:prstGeom>
        </p:spPr>
        <p:txBody>
          <a:bodyPr anchor="ctr">
            <a:normAutofit/>
          </a:bodyPr>
          <a:lstStyle>
            <a:defPPr>
              <a:defRPr lang="zh-CN"/>
            </a:defPPr>
            <a:lvl1pPr marR="0" lvl="0" indent="0" algn="ctr" fontAlgn="auto">
              <a:lnSpc>
                <a:spcPct val="90000"/>
              </a:lnSpc>
              <a:spcBef>
                <a:spcPct val="0"/>
              </a:spcBef>
              <a:spcAft>
                <a:spcPts val="0"/>
              </a:spcAft>
              <a:buClrTx/>
              <a:buSzTx/>
              <a:buFontTx/>
              <a:buNone/>
              <a:tabLst>
                <a:tab pos="531495" algn="l"/>
              </a:tabLst>
              <a:defRPr kumimoji="1" sz="1400" b="1" i="0" baseline="0">
                <a:ea typeface="meituan type" panose="02000500000000000000" pitchFamily="2" charset="-122"/>
              </a:defRPr>
            </a:lvl1pPr>
          </a:lstStyle>
          <a:p>
            <a:r>
              <a:rPr lang="zh-CN" altLang="en-US" b="0" dirty="0">
                <a:latin typeface="美团体" panose="02000500000000000000" pitchFamily="2" charset="-122"/>
                <a:ea typeface="美团体" panose="02000500000000000000" pitchFamily="2" charset="-122"/>
              </a:rPr>
              <a:t>商品可售率提升</a:t>
            </a:r>
          </a:p>
        </p:txBody>
      </p:sp>
      <p:sp>
        <p:nvSpPr>
          <p:cNvPr id="95" name="文本框 94">
            <a:extLst>
              <a:ext uri="{FF2B5EF4-FFF2-40B4-BE49-F238E27FC236}">
                <a16:creationId xmlns:a16="http://schemas.microsoft.com/office/drawing/2014/main" id="{C73E235C-438F-4722-AE9D-DA9863DCB6FD}"/>
              </a:ext>
            </a:extLst>
          </p:cNvPr>
          <p:cNvSpPr txBox="1"/>
          <p:nvPr/>
        </p:nvSpPr>
        <p:spPr>
          <a:xfrm>
            <a:off x="7533297" y="3405114"/>
            <a:ext cx="2306048" cy="594522"/>
          </a:xfrm>
          <a:prstGeom prst="rect">
            <a:avLst/>
          </a:prstGeom>
        </p:spPr>
        <p:txBody>
          <a:bodyPr anchor="ctr">
            <a:normAutofit/>
          </a:bodyPr>
          <a:lstStyle>
            <a:defPPr>
              <a:defRPr lang="zh-CN"/>
            </a:defPPr>
            <a:lvl1pPr marR="0" lvl="0" indent="0" fontAlgn="auto">
              <a:lnSpc>
                <a:spcPct val="90000"/>
              </a:lnSpc>
              <a:spcBef>
                <a:spcPct val="0"/>
              </a:spcBef>
              <a:spcAft>
                <a:spcPts val="0"/>
              </a:spcAft>
              <a:buClrTx/>
              <a:buSzTx/>
              <a:buFontTx/>
              <a:buNone/>
              <a:tabLst>
                <a:tab pos="531495" algn="l"/>
              </a:tabLst>
              <a:defRPr kumimoji="1" b="1" i="0" baseline="0">
                <a:ea typeface="meituan type" panose="02000500000000000000" pitchFamily="2" charset="-122"/>
              </a:defRPr>
            </a:lvl1pPr>
          </a:lstStyle>
          <a:p>
            <a:pPr algn="ctr"/>
            <a:r>
              <a:rPr lang="zh-CN" altLang="en-US" sz="1400" b="0" dirty="0">
                <a:latin typeface="美团体" panose="02000500000000000000" pitchFamily="2" charset="-122"/>
                <a:ea typeface="美团体" panose="02000500000000000000" pitchFamily="2" charset="-122"/>
              </a:rPr>
              <a:t>商品曝光提升</a:t>
            </a:r>
          </a:p>
        </p:txBody>
      </p:sp>
      <p:sp>
        <p:nvSpPr>
          <p:cNvPr id="96" name="文本框 95">
            <a:extLst>
              <a:ext uri="{FF2B5EF4-FFF2-40B4-BE49-F238E27FC236}">
                <a16:creationId xmlns:a16="http://schemas.microsoft.com/office/drawing/2014/main" id="{8DB3EEC4-D630-436A-8294-F03F4A43FDB1}"/>
              </a:ext>
            </a:extLst>
          </p:cNvPr>
          <p:cNvSpPr txBox="1"/>
          <p:nvPr/>
        </p:nvSpPr>
        <p:spPr>
          <a:xfrm>
            <a:off x="9530664" y="3403543"/>
            <a:ext cx="1940419" cy="594522"/>
          </a:xfrm>
          <a:prstGeom prst="rect">
            <a:avLst/>
          </a:prstGeom>
        </p:spPr>
        <p:txBody>
          <a:bodyPr anchor="ctr">
            <a:normAutofit/>
          </a:bodyPr>
          <a:lstStyle>
            <a:defPPr>
              <a:defRPr lang="zh-CN"/>
            </a:defPPr>
            <a:lvl1pPr marR="0" lvl="0" indent="0" algn="ctr" fontAlgn="auto">
              <a:lnSpc>
                <a:spcPct val="90000"/>
              </a:lnSpc>
              <a:spcBef>
                <a:spcPct val="0"/>
              </a:spcBef>
              <a:spcAft>
                <a:spcPts val="0"/>
              </a:spcAft>
              <a:buClrTx/>
              <a:buSzTx/>
              <a:buFontTx/>
              <a:buNone/>
              <a:tabLst>
                <a:tab pos="531495" algn="l"/>
              </a:tabLst>
              <a:defRPr kumimoji="1" sz="1400" b="1" i="0" baseline="0">
                <a:ea typeface="meituan type" panose="02000500000000000000" pitchFamily="2" charset="-122"/>
              </a:defRPr>
            </a:lvl1pPr>
          </a:lstStyle>
          <a:p>
            <a:r>
              <a:rPr lang="zh-CN" altLang="en-US" b="0" dirty="0">
                <a:latin typeface="美团体" panose="02000500000000000000" pitchFamily="2" charset="-122"/>
                <a:ea typeface="美团体" panose="02000500000000000000" pitchFamily="2" charset="-122"/>
              </a:rPr>
              <a:t>促销转化率提升</a:t>
            </a:r>
          </a:p>
        </p:txBody>
      </p:sp>
      <p:sp>
        <p:nvSpPr>
          <p:cNvPr id="98" name="文本框 97">
            <a:extLst>
              <a:ext uri="{FF2B5EF4-FFF2-40B4-BE49-F238E27FC236}">
                <a16:creationId xmlns:a16="http://schemas.microsoft.com/office/drawing/2014/main" id="{7B86F84A-6DE4-4199-802B-CB54C1C2BA7C}"/>
              </a:ext>
            </a:extLst>
          </p:cNvPr>
          <p:cNvSpPr txBox="1"/>
          <p:nvPr/>
        </p:nvSpPr>
        <p:spPr>
          <a:xfrm>
            <a:off x="2095853" y="3003104"/>
            <a:ext cx="1629194" cy="414288"/>
          </a:xfrm>
          <a:prstGeom prst="rect">
            <a:avLst/>
          </a:prstGeom>
        </p:spPr>
        <p:txBody>
          <a:bodyPr anchor="ctr">
            <a:normAutofit/>
          </a:bodyPr>
          <a:lstStyle>
            <a:defPPr>
              <a:defRPr lang="zh-CN"/>
            </a:defPPr>
            <a:lvl1pPr>
              <a:lnSpc>
                <a:spcPct val="90000"/>
              </a:lnSpc>
              <a:spcBef>
                <a:spcPct val="0"/>
              </a:spcBef>
              <a:buNone/>
              <a:defRPr sz="3200" b="1" i="0" baseline="0">
                <a:gradFill>
                  <a:gsLst>
                    <a:gs pos="18000">
                      <a:srgbClr val="E2D7AC"/>
                    </a:gs>
                    <a:gs pos="88000">
                      <a:srgbClr val="C97741"/>
                    </a:gs>
                  </a:gsLst>
                  <a:lin ang="4800000" scaled="0"/>
                </a:gradFill>
                <a:latin typeface="美团体" panose="02000500000000000000" charset="-122"/>
                <a:ea typeface="美团体" panose="02000500000000000000" charset="-122"/>
                <a:cs typeface="+mj-cs"/>
              </a:defRPr>
            </a:lvl1pPr>
          </a:lstStyle>
          <a:p>
            <a:pPr marR="0" lvl="0" indent="0" algn="ctr" fontAlgn="auto">
              <a:lnSpc>
                <a:spcPct val="90000"/>
              </a:lnSpc>
              <a:spcBef>
                <a:spcPct val="0"/>
              </a:spcBef>
              <a:spcAft>
                <a:spcPts val="0"/>
              </a:spcAft>
              <a:buClrTx/>
              <a:buSzTx/>
              <a:buFontTx/>
              <a:buNone/>
              <a:tabLst>
                <a:tab pos="531495" algn="l"/>
              </a:tabLst>
              <a:defRPr/>
            </a:pPr>
            <a:r>
              <a:rPr kumimoji="1" lang="zh-CN" altLang="en-US" sz="1400" b="0" dirty="0">
                <a:solidFill>
                  <a:schemeClr val="tx1"/>
                </a:solidFill>
                <a:latin typeface="美团体" panose="02000500000000000000" pitchFamily="2" charset="-122"/>
                <a:ea typeface="美团体" panose="02000500000000000000" pitchFamily="2" charset="-122"/>
                <a:cs typeface="+mn-cs"/>
                <a:sym typeface="苹方 中等" panose="020B0400000000000000" charset="-122"/>
              </a:rPr>
              <a:t>机会场景探查 </a:t>
            </a:r>
            <a:endParaRPr kumimoji="1" lang="en-US" altLang="zh-CN" sz="1400" b="0" dirty="0">
              <a:solidFill>
                <a:schemeClr val="tx1"/>
              </a:solidFill>
              <a:latin typeface="美团体" panose="02000500000000000000" pitchFamily="2" charset="-122"/>
              <a:ea typeface="美团体" panose="02000500000000000000" pitchFamily="2" charset="-122"/>
              <a:cs typeface="+mn-cs"/>
              <a:sym typeface="苹方 中等" panose="020B0400000000000000" charset="-122"/>
            </a:endParaRPr>
          </a:p>
        </p:txBody>
      </p:sp>
      <p:sp>
        <p:nvSpPr>
          <p:cNvPr id="99" name="文本框 98">
            <a:extLst>
              <a:ext uri="{FF2B5EF4-FFF2-40B4-BE49-F238E27FC236}">
                <a16:creationId xmlns:a16="http://schemas.microsoft.com/office/drawing/2014/main" id="{557484C7-B028-4C8F-994A-DCD474784658}"/>
              </a:ext>
            </a:extLst>
          </p:cNvPr>
          <p:cNvSpPr txBox="1"/>
          <p:nvPr/>
        </p:nvSpPr>
        <p:spPr>
          <a:xfrm>
            <a:off x="2263105" y="3608400"/>
            <a:ext cx="1403906" cy="259535"/>
          </a:xfrm>
          <a:prstGeom prst="rect">
            <a:avLst/>
          </a:prstGeom>
        </p:spPr>
        <p:txBody>
          <a:bodyPr anchor="ctr">
            <a:noAutofit/>
          </a:bodyPr>
          <a:lstStyle>
            <a:defPPr>
              <a:defRPr lang="zh-CN"/>
            </a:defPPr>
            <a:lvl1pPr marR="0" lvl="0" indent="0" fontAlgn="auto">
              <a:lnSpc>
                <a:spcPct val="90000"/>
              </a:lnSpc>
              <a:spcBef>
                <a:spcPct val="0"/>
              </a:spcBef>
              <a:spcAft>
                <a:spcPts val="0"/>
              </a:spcAft>
              <a:buClrTx/>
              <a:buSzTx/>
              <a:buFontTx/>
              <a:buNone/>
              <a:tabLst>
                <a:tab pos="531495" algn="l"/>
              </a:tabLst>
              <a:defRPr kumimoji="1" sz="1600" b="1" i="0" baseline="0">
                <a:ea typeface="meituan type" panose="02000500000000000000" pitchFamily="2" charset="-122"/>
              </a:defRPr>
            </a:lvl1pPr>
          </a:lstStyle>
          <a:p>
            <a:r>
              <a:rPr lang="zh-CN" altLang="en-US" sz="1400" b="0" dirty="0">
                <a:latin typeface="美团体" panose="02000500000000000000" pitchFamily="2" charset="-122"/>
                <a:ea typeface="美团体" panose="02000500000000000000" pitchFamily="2" charset="-122"/>
              </a:rPr>
              <a:t>场景</a:t>
            </a:r>
            <a:r>
              <a:rPr lang="en-US" altLang="zh-CN" sz="1400" b="0" dirty="0">
                <a:latin typeface="美团体" panose="02000500000000000000" pitchFamily="2" charset="-122"/>
                <a:ea typeface="美团体" panose="02000500000000000000" pitchFamily="2" charset="-122"/>
              </a:rPr>
              <a:t>GMV</a:t>
            </a:r>
            <a:r>
              <a:rPr lang="zh-CN" altLang="en-US" sz="1400" b="0" dirty="0">
                <a:latin typeface="美团体" panose="02000500000000000000" pitchFamily="2" charset="-122"/>
                <a:ea typeface="美团体" panose="02000500000000000000" pitchFamily="2" charset="-122"/>
              </a:rPr>
              <a:t>提升</a:t>
            </a:r>
          </a:p>
        </p:txBody>
      </p:sp>
      <p:sp>
        <p:nvSpPr>
          <p:cNvPr id="111" name="文本框 110">
            <a:extLst>
              <a:ext uri="{FF2B5EF4-FFF2-40B4-BE49-F238E27FC236}">
                <a16:creationId xmlns:a16="http://schemas.microsoft.com/office/drawing/2014/main" id="{D6451CCB-6445-4820-B717-DB0CFB480B44}"/>
              </a:ext>
            </a:extLst>
          </p:cNvPr>
          <p:cNvSpPr txBox="1"/>
          <p:nvPr/>
        </p:nvSpPr>
        <p:spPr>
          <a:xfrm>
            <a:off x="580236" y="2979109"/>
            <a:ext cx="1327038" cy="390043"/>
          </a:xfrm>
          <a:prstGeom prst="rect">
            <a:avLst/>
          </a:prstGeom>
          <a:noFill/>
        </p:spPr>
        <p:txBody>
          <a:bodyPr wrap="square">
            <a:spAutoFit/>
          </a:bodyPr>
          <a:lstStyle/>
          <a:p>
            <a:pPr lvl="0" algn="ctr">
              <a:lnSpc>
                <a:spcPct val="120000"/>
              </a:lnSpc>
              <a:defRPr/>
            </a:pPr>
            <a:r>
              <a:rPr kumimoji="1" lang="en-US" altLang="zh-CN" sz="1700" dirty="0" err="1">
                <a:latin typeface="meituan type" panose="02000500000000000000" pitchFamily="2" charset="-122"/>
                <a:ea typeface="meituan type" panose="02000500000000000000" pitchFamily="2" charset="-122"/>
              </a:rPr>
              <a:t>Drtm</a:t>
            </a:r>
            <a:r>
              <a:rPr kumimoji="1" lang="zh-CN" altLang="en-US" sz="1700" dirty="0">
                <a:latin typeface="meituan type" panose="02000500000000000000" pitchFamily="2" charset="-122"/>
                <a:ea typeface="meituan type" panose="02000500000000000000" pitchFamily="2" charset="-122"/>
              </a:rPr>
              <a:t>链路</a:t>
            </a:r>
          </a:p>
        </p:txBody>
      </p:sp>
      <p:sp>
        <p:nvSpPr>
          <p:cNvPr id="114" name="文本框 113">
            <a:extLst>
              <a:ext uri="{FF2B5EF4-FFF2-40B4-BE49-F238E27FC236}">
                <a16:creationId xmlns:a16="http://schemas.microsoft.com/office/drawing/2014/main" id="{011C8C78-F385-4D63-BCCE-5F959B67B2EA}"/>
              </a:ext>
            </a:extLst>
          </p:cNvPr>
          <p:cNvSpPr txBox="1"/>
          <p:nvPr/>
        </p:nvSpPr>
        <p:spPr>
          <a:xfrm>
            <a:off x="2199499" y="4745733"/>
            <a:ext cx="1421902" cy="594522"/>
          </a:xfrm>
          <a:prstGeom prst="rect">
            <a:avLst/>
          </a:prstGeom>
        </p:spPr>
        <p:txBody>
          <a:bodyPr anchor="ctr">
            <a:normAutofit/>
          </a:bodyPr>
          <a:lstStyle>
            <a:defPPr>
              <a:defRPr lang="zh-CN"/>
            </a:defPPr>
            <a:lvl1pPr marR="0" lvl="0" indent="0" fontAlgn="auto">
              <a:lnSpc>
                <a:spcPct val="90000"/>
              </a:lnSpc>
              <a:spcBef>
                <a:spcPct val="0"/>
              </a:spcBef>
              <a:spcAft>
                <a:spcPts val="0"/>
              </a:spcAft>
              <a:buClrTx/>
              <a:buSzTx/>
              <a:buFontTx/>
              <a:buNone/>
              <a:tabLst>
                <a:tab pos="531495" algn="l"/>
              </a:tabLst>
              <a:defRPr kumimoji="1" b="1" i="0" baseline="0">
                <a:ea typeface="meituan type" panose="02000500000000000000" pitchFamily="2" charset="-122"/>
              </a:defRPr>
            </a:lvl1pPr>
          </a:lstStyle>
          <a:p>
            <a:pPr algn="ctr"/>
            <a:r>
              <a:rPr lang="en-US" altLang="zh-CN" sz="1400" b="0" dirty="0">
                <a:latin typeface="美团体" panose="02000500000000000000" pitchFamily="2" charset="-122"/>
                <a:ea typeface="美团体" panose="02000500000000000000" pitchFamily="2" charset="-122"/>
              </a:rPr>
              <a:t>Insight</a:t>
            </a:r>
            <a:r>
              <a:rPr lang="zh-CN" altLang="en-US" sz="1400" b="0" dirty="0">
                <a:latin typeface="美团体" panose="02000500000000000000" pitchFamily="2" charset="-122"/>
                <a:ea typeface="美团体" panose="02000500000000000000" pitchFamily="2" charset="-122"/>
              </a:rPr>
              <a:t>部门</a:t>
            </a:r>
            <a:r>
              <a:rPr lang="en-US" altLang="zh-CN" sz="1400" b="0" dirty="0">
                <a:latin typeface="美团体" panose="02000500000000000000" pitchFamily="2" charset="-122"/>
                <a:ea typeface="美团体" panose="02000500000000000000" pitchFamily="2" charset="-122"/>
              </a:rPr>
              <a:t>/</a:t>
            </a:r>
          </a:p>
          <a:p>
            <a:pPr algn="ctr"/>
            <a:r>
              <a:rPr lang="en-US" altLang="zh-CN" sz="1400" b="0" dirty="0">
                <a:latin typeface="美团体" panose="02000500000000000000" pitchFamily="2" charset="-122"/>
                <a:ea typeface="美团体" panose="02000500000000000000" pitchFamily="2" charset="-122"/>
              </a:rPr>
              <a:t>MKT</a:t>
            </a:r>
            <a:r>
              <a:rPr lang="zh-CN" altLang="en-US" sz="1400" b="0" dirty="0">
                <a:latin typeface="美团体" panose="02000500000000000000" pitchFamily="2" charset="-122"/>
                <a:ea typeface="美团体" panose="02000500000000000000" pitchFamily="2" charset="-122"/>
              </a:rPr>
              <a:t>部门</a:t>
            </a:r>
          </a:p>
        </p:txBody>
      </p:sp>
      <p:sp>
        <p:nvSpPr>
          <p:cNvPr id="115" name="文本框 114">
            <a:extLst>
              <a:ext uri="{FF2B5EF4-FFF2-40B4-BE49-F238E27FC236}">
                <a16:creationId xmlns:a16="http://schemas.microsoft.com/office/drawing/2014/main" id="{76769A5A-CDAB-4A1F-A03B-554EEE33A06D}"/>
              </a:ext>
            </a:extLst>
          </p:cNvPr>
          <p:cNvSpPr txBox="1"/>
          <p:nvPr/>
        </p:nvSpPr>
        <p:spPr>
          <a:xfrm>
            <a:off x="3877042" y="4739481"/>
            <a:ext cx="1885416" cy="595869"/>
          </a:xfrm>
          <a:prstGeom prst="rect">
            <a:avLst/>
          </a:prstGeom>
        </p:spPr>
        <p:txBody>
          <a:bodyPr anchor="ctr">
            <a:normAutofit/>
          </a:bodyPr>
          <a:lstStyle>
            <a:defPPr>
              <a:defRPr lang="zh-CN"/>
            </a:defPPr>
            <a:lvl1pPr marR="0" lvl="0" indent="0" algn="ctr" fontAlgn="auto">
              <a:lnSpc>
                <a:spcPct val="90000"/>
              </a:lnSpc>
              <a:spcBef>
                <a:spcPct val="0"/>
              </a:spcBef>
              <a:spcAft>
                <a:spcPts val="0"/>
              </a:spcAft>
              <a:buClrTx/>
              <a:buSzTx/>
              <a:buFontTx/>
              <a:buNone/>
              <a:tabLst>
                <a:tab pos="531495" algn="l"/>
              </a:tabLst>
              <a:defRPr kumimoji="1" sz="1600" b="1" i="0" baseline="0">
                <a:ea typeface="meituan type" panose="02000500000000000000" pitchFamily="2" charset="-122"/>
              </a:defRPr>
            </a:lvl1pPr>
          </a:lstStyle>
          <a:p>
            <a:r>
              <a:rPr lang="en-US" altLang="zh-CN" sz="1400" b="0" dirty="0">
                <a:latin typeface="美团体" panose="02000500000000000000" pitchFamily="2" charset="-122"/>
                <a:ea typeface="美团体" panose="02000500000000000000" pitchFamily="2" charset="-122"/>
              </a:rPr>
              <a:t>Insight</a:t>
            </a:r>
            <a:r>
              <a:rPr lang="zh-CN" altLang="en-US" sz="1400" b="0" dirty="0">
                <a:latin typeface="美团体" panose="02000500000000000000" pitchFamily="2" charset="-122"/>
                <a:ea typeface="美团体" panose="02000500000000000000" pitchFamily="2" charset="-122"/>
              </a:rPr>
              <a:t>部门</a:t>
            </a:r>
            <a:r>
              <a:rPr lang="en-US" altLang="zh-CN" sz="1400" b="0" dirty="0">
                <a:latin typeface="美团体" panose="02000500000000000000" pitchFamily="2" charset="-122"/>
                <a:ea typeface="美团体" panose="02000500000000000000" pitchFamily="2" charset="-122"/>
              </a:rPr>
              <a:t>/</a:t>
            </a:r>
            <a:br>
              <a:rPr lang="en-US" altLang="zh-CN" sz="1400" b="0" dirty="0">
                <a:latin typeface="美团体" panose="02000500000000000000" pitchFamily="2" charset="-122"/>
                <a:ea typeface="美团体" panose="02000500000000000000" pitchFamily="2" charset="-122"/>
              </a:rPr>
            </a:br>
            <a:r>
              <a:rPr lang="en-US" altLang="zh-CN" sz="1400" b="0" dirty="0">
                <a:latin typeface="美团体" panose="02000500000000000000" pitchFamily="2" charset="-122"/>
                <a:ea typeface="美团体" panose="02000500000000000000" pitchFamily="2" charset="-122"/>
              </a:rPr>
              <a:t>O2O</a:t>
            </a:r>
            <a:r>
              <a:rPr lang="zh-CN" altLang="en-US" sz="1400" b="0" dirty="0">
                <a:latin typeface="美团体" panose="02000500000000000000" pitchFamily="2" charset="-122"/>
                <a:ea typeface="美团体" panose="02000500000000000000" pitchFamily="2" charset="-122"/>
              </a:rPr>
              <a:t>部门</a:t>
            </a:r>
            <a:endParaRPr lang="en-US" altLang="zh-CN" sz="1400" b="0" dirty="0">
              <a:latin typeface="美团体" panose="02000500000000000000" pitchFamily="2" charset="-122"/>
              <a:ea typeface="美团体" panose="02000500000000000000" pitchFamily="2" charset="-122"/>
            </a:endParaRPr>
          </a:p>
        </p:txBody>
      </p:sp>
      <p:sp>
        <p:nvSpPr>
          <p:cNvPr id="116" name="文本框 115">
            <a:extLst>
              <a:ext uri="{FF2B5EF4-FFF2-40B4-BE49-F238E27FC236}">
                <a16:creationId xmlns:a16="http://schemas.microsoft.com/office/drawing/2014/main" id="{46AA136B-4B19-445B-84DC-BD9C6801238B}"/>
              </a:ext>
            </a:extLst>
          </p:cNvPr>
          <p:cNvSpPr txBox="1"/>
          <p:nvPr/>
        </p:nvSpPr>
        <p:spPr>
          <a:xfrm>
            <a:off x="5865709" y="4762217"/>
            <a:ext cx="1885416" cy="594522"/>
          </a:xfrm>
          <a:prstGeom prst="rect">
            <a:avLst/>
          </a:prstGeom>
        </p:spPr>
        <p:txBody>
          <a:bodyPr anchor="ctr">
            <a:normAutofit/>
          </a:bodyPr>
          <a:lstStyle>
            <a:defPPr>
              <a:defRPr lang="zh-CN"/>
            </a:defPPr>
            <a:lvl1pPr marR="0" lvl="0" indent="0" algn="ctr" fontAlgn="auto">
              <a:lnSpc>
                <a:spcPct val="90000"/>
              </a:lnSpc>
              <a:spcBef>
                <a:spcPct val="0"/>
              </a:spcBef>
              <a:spcAft>
                <a:spcPts val="0"/>
              </a:spcAft>
              <a:buClrTx/>
              <a:buSzTx/>
              <a:buFontTx/>
              <a:buNone/>
              <a:tabLst>
                <a:tab pos="531495" algn="l"/>
              </a:tabLst>
              <a:defRPr kumimoji="1" sz="1600" b="1" i="0" baseline="0">
                <a:ea typeface="meituan type" panose="02000500000000000000" pitchFamily="2" charset="-122"/>
              </a:defRPr>
            </a:lvl1pPr>
          </a:lstStyle>
          <a:p>
            <a:r>
              <a:rPr lang="zh-CN" altLang="en-US" sz="1400" b="0" dirty="0">
                <a:latin typeface="美团体" panose="02000500000000000000" pitchFamily="2" charset="-122"/>
                <a:ea typeface="美团体" panose="02000500000000000000" pitchFamily="2" charset="-122"/>
              </a:rPr>
              <a:t>销售团队</a:t>
            </a:r>
            <a:r>
              <a:rPr lang="en-US" altLang="zh-CN" sz="1400" b="0" dirty="0">
                <a:latin typeface="美团体" panose="02000500000000000000" pitchFamily="2" charset="-122"/>
                <a:ea typeface="美团体" panose="02000500000000000000" pitchFamily="2" charset="-122"/>
              </a:rPr>
              <a:t>/</a:t>
            </a:r>
          </a:p>
          <a:p>
            <a:r>
              <a:rPr lang="en-US" altLang="zh-CN" sz="1400" b="0" dirty="0">
                <a:latin typeface="美团体" panose="02000500000000000000" pitchFamily="2" charset="-122"/>
                <a:ea typeface="美团体" panose="02000500000000000000" pitchFamily="2" charset="-122"/>
              </a:rPr>
              <a:t>O2O</a:t>
            </a:r>
            <a:r>
              <a:rPr lang="zh-CN" altLang="en-US" sz="1400" b="0" dirty="0">
                <a:latin typeface="美团体" panose="02000500000000000000" pitchFamily="2" charset="-122"/>
                <a:ea typeface="美团体" panose="02000500000000000000" pitchFamily="2" charset="-122"/>
              </a:rPr>
              <a:t>部门</a:t>
            </a:r>
          </a:p>
        </p:txBody>
      </p:sp>
      <p:sp>
        <p:nvSpPr>
          <p:cNvPr id="117" name="文本框 116">
            <a:extLst>
              <a:ext uri="{FF2B5EF4-FFF2-40B4-BE49-F238E27FC236}">
                <a16:creationId xmlns:a16="http://schemas.microsoft.com/office/drawing/2014/main" id="{4433D381-045C-4BB3-B6AA-904C35FF1C5F}"/>
              </a:ext>
            </a:extLst>
          </p:cNvPr>
          <p:cNvSpPr txBox="1"/>
          <p:nvPr/>
        </p:nvSpPr>
        <p:spPr>
          <a:xfrm>
            <a:off x="7808069" y="4735893"/>
            <a:ext cx="1885416" cy="594522"/>
          </a:xfrm>
          <a:prstGeom prst="rect">
            <a:avLst/>
          </a:prstGeom>
        </p:spPr>
        <p:txBody>
          <a:bodyPr anchor="ctr">
            <a:normAutofit/>
          </a:bodyPr>
          <a:lstStyle>
            <a:defPPr>
              <a:defRPr lang="zh-CN"/>
            </a:defPPr>
            <a:lvl1pPr marR="0" lvl="0" indent="0" fontAlgn="auto">
              <a:lnSpc>
                <a:spcPct val="90000"/>
              </a:lnSpc>
              <a:spcBef>
                <a:spcPct val="0"/>
              </a:spcBef>
              <a:spcAft>
                <a:spcPts val="0"/>
              </a:spcAft>
              <a:buClrTx/>
              <a:buSzTx/>
              <a:buFontTx/>
              <a:buNone/>
              <a:tabLst>
                <a:tab pos="531495" algn="l"/>
              </a:tabLst>
              <a:defRPr kumimoji="1" b="1" i="0" baseline="0">
                <a:ea typeface="meituan type" panose="02000500000000000000" pitchFamily="2" charset="-122"/>
              </a:defRPr>
            </a:lvl1pPr>
          </a:lstStyle>
          <a:p>
            <a:pPr algn="ctr"/>
            <a:r>
              <a:rPr lang="en-US" altLang="zh-CN" sz="1400" b="0" dirty="0">
                <a:latin typeface="美团体" panose="02000500000000000000" pitchFamily="2" charset="-122"/>
                <a:ea typeface="美团体" panose="02000500000000000000" pitchFamily="2" charset="-122"/>
              </a:rPr>
              <a:t>Media</a:t>
            </a:r>
            <a:r>
              <a:rPr lang="zh-CN" altLang="en-US" sz="1400" b="0" dirty="0">
                <a:latin typeface="美团体" panose="02000500000000000000" pitchFamily="2" charset="-122"/>
                <a:ea typeface="美团体" panose="02000500000000000000" pitchFamily="2" charset="-122"/>
              </a:rPr>
              <a:t>团队</a:t>
            </a:r>
            <a:r>
              <a:rPr lang="en-US" altLang="zh-CN" sz="1400" b="0" dirty="0">
                <a:latin typeface="美团体" panose="02000500000000000000" pitchFamily="2" charset="-122"/>
                <a:ea typeface="美团体" panose="02000500000000000000" pitchFamily="2" charset="-122"/>
              </a:rPr>
              <a:t>/</a:t>
            </a:r>
          </a:p>
          <a:p>
            <a:pPr algn="ctr"/>
            <a:r>
              <a:rPr lang="en-US" altLang="zh-CN" sz="1400" b="0" dirty="0">
                <a:latin typeface="美团体" panose="02000500000000000000" pitchFamily="2" charset="-122"/>
                <a:ea typeface="美团体" panose="02000500000000000000" pitchFamily="2" charset="-122"/>
              </a:rPr>
              <a:t>O2O</a:t>
            </a:r>
            <a:r>
              <a:rPr lang="zh-CN" altLang="en-US" sz="1400" b="0" dirty="0">
                <a:latin typeface="美团体" panose="02000500000000000000" pitchFamily="2" charset="-122"/>
                <a:ea typeface="美团体" panose="02000500000000000000" pitchFamily="2" charset="-122"/>
              </a:rPr>
              <a:t>部门</a:t>
            </a:r>
          </a:p>
        </p:txBody>
      </p:sp>
      <p:sp>
        <p:nvSpPr>
          <p:cNvPr id="118" name="文本框 117">
            <a:extLst>
              <a:ext uri="{FF2B5EF4-FFF2-40B4-BE49-F238E27FC236}">
                <a16:creationId xmlns:a16="http://schemas.microsoft.com/office/drawing/2014/main" id="{7DF35A1E-0EBD-40FC-954A-A24FAF615E56}"/>
              </a:ext>
            </a:extLst>
          </p:cNvPr>
          <p:cNvSpPr txBox="1"/>
          <p:nvPr/>
        </p:nvSpPr>
        <p:spPr>
          <a:xfrm>
            <a:off x="423037" y="4760892"/>
            <a:ext cx="1641436" cy="390043"/>
          </a:xfrm>
          <a:prstGeom prst="rect">
            <a:avLst/>
          </a:prstGeom>
          <a:noFill/>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1" lang="zh-CN" altLang="en-US" sz="1700" dirty="0">
                <a:latin typeface="meituan type" panose="02000500000000000000" pitchFamily="2" charset="-122"/>
                <a:ea typeface="meituan type" panose="02000500000000000000" pitchFamily="2" charset="-122"/>
              </a:rPr>
              <a:t>品牌协同部门</a:t>
            </a:r>
          </a:p>
        </p:txBody>
      </p:sp>
      <p:sp>
        <p:nvSpPr>
          <p:cNvPr id="120" name="文本框 119">
            <a:extLst>
              <a:ext uri="{FF2B5EF4-FFF2-40B4-BE49-F238E27FC236}">
                <a16:creationId xmlns:a16="http://schemas.microsoft.com/office/drawing/2014/main" id="{12E813B3-40FF-419B-9B9D-9C8364925191}"/>
              </a:ext>
            </a:extLst>
          </p:cNvPr>
          <p:cNvSpPr txBox="1"/>
          <p:nvPr/>
        </p:nvSpPr>
        <p:spPr>
          <a:xfrm>
            <a:off x="9606245" y="4765928"/>
            <a:ext cx="1808774" cy="507066"/>
          </a:xfrm>
          <a:prstGeom prst="rect">
            <a:avLst/>
          </a:prstGeom>
        </p:spPr>
        <p:txBody>
          <a:bodyPr anchor="ctr">
            <a:normAutofit/>
          </a:bodyPr>
          <a:lstStyle>
            <a:defPPr>
              <a:defRPr lang="zh-CN"/>
            </a:defPPr>
            <a:lvl1pPr marR="0" lvl="0" indent="0" algn="ctr" fontAlgn="auto">
              <a:lnSpc>
                <a:spcPct val="90000"/>
              </a:lnSpc>
              <a:spcBef>
                <a:spcPct val="0"/>
              </a:spcBef>
              <a:spcAft>
                <a:spcPts val="0"/>
              </a:spcAft>
              <a:buClrTx/>
              <a:buSzTx/>
              <a:buFontTx/>
              <a:buNone/>
              <a:tabLst>
                <a:tab pos="531495" algn="l"/>
              </a:tabLst>
              <a:defRPr kumimoji="1" sz="1600" b="1" i="0" baseline="0">
                <a:ea typeface="meituan type" panose="02000500000000000000" pitchFamily="2" charset="-122"/>
              </a:defRPr>
            </a:lvl1pPr>
          </a:lstStyle>
          <a:p>
            <a:r>
              <a:rPr lang="en-US" altLang="zh-CN" sz="1400" b="0" dirty="0">
                <a:latin typeface="美团体" panose="02000500000000000000" pitchFamily="2" charset="-122"/>
                <a:ea typeface="美团体" panose="02000500000000000000" pitchFamily="2" charset="-122"/>
              </a:rPr>
              <a:t>O2O</a:t>
            </a:r>
            <a:r>
              <a:rPr lang="zh-CN" altLang="en-US" sz="1400" b="0" dirty="0">
                <a:latin typeface="美团体" panose="02000500000000000000" pitchFamily="2" charset="-122"/>
                <a:ea typeface="美团体" panose="02000500000000000000" pitchFamily="2" charset="-122"/>
              </a:rPr>
              <a:t>部门</a:t>
            </a:r>
          </a:p>
        </p:txBody>
      </p:sp>
      <p:sp>
        <p:nvSpPr>
          <p:cNvPr id="121" name="文本框 120">
            <a:extLst>
              <a:ext uri="{FF2B5EF4-FFF2-40B4-BE49-F238E27FC236}">
                <a16:creationId xmlns:a16="http://schemas.microsoft.com/office/drawing/2014/main" id="{AADC3632-C3DF-438D-AF45-A8A180A4B777}"/>
              </a:ext>
            </a:extLst>
          </p:cNvPr>
          <p:cNvSpPr txBox="1"/>
          <p:nvPr/>
        </p:nvSpPr>
        <p:spPr>
          <a:xfrm>
            <a:off x="495817" y="4254716"/>
            <a:ext cx="1495877" cy="390043"/>
          </a:xfrm>
          <a:prstGeom prst="rect">
            <a:avLst/>
          </a:prstGeom>
          <a:noFill/>
        </p:spPr>
        <p:txBody>
          <a:bodyPr wrap="square">
            <a:spAutoFit/>
          </a:bodyPr>
          <a:lstStyle>
            <a:defPPr>
              <a:defRPr lang="zh-CN"/>
            </a:defPPr>
            <a:lvl1pPr marR="0" lvl="0" indent="0" algn="ctr" fontAlgn="auto">
              <a:lnSpc>
                <a:spcPct val="120000"/>
              </a:lnSpc>
              <a:spcBef>
                <a:spcPts val="0"/>
              </a:spcBef>
              <a:spcAft>
                <a:spcPts val="0"/>
              </a:spcAft>
              <a:buClrTx/>
              <a:buSzTx/>
              <a:buFontTx/>
              <a:buNone/>
              <a:tabLst/>
              <a:defRPr kumimoji="1" sz="1700" b="1">
                <a:ea typeface="meituan type" panose="02000500000000000000" pitchFamily="2" charset="-122"/>
              </a:defRPr>
            </a:lvl1pPr>
            <a:lvl2pPr defTabSz="914400"/>
            <a:lvl3pPr defTabSz="914400"/>
            <a:lvl4pPr defTabSz="914400"/>
            <a:lvl5pPr defTabSz="914400"/>
            <a:lvl6pPr defTabSz="914400"/>
            <a:lvl7pPr defTabSz="914400"/>
            <a:lvl8pPr defTabSz="914400"/>
            <a:lvl9pPr defTabSz="914400"/>
          </a:lstStyle>
          <a:p>
            <a:r>
              <a:rPr lang="zh-CN" altLang="en-US" b="0" dirty="0">
                <a:latin typeface="meituan type" panose="02000500000000000000" pitchFamily="2" charset="-122"/>
                <a:ea typeface="meituan type" panose="02000500000000000000" pitchFamily="2" charset="-122"/>
              </a:rPr>
              <a:t>核心工具</a:t>
            </a:r>
          </a:p>
        </p:txBody>
      </p:sp>
      <p:sp>
        <p:nvSpPr>
          <p:cNvPr id="122" name="文本框 121">
            <a:extLst>
              <a:ext uri="{FF2B5EF4-FFF2-40B4-BE49-F238E27FC236}">
                <a16:creationId xmlns:a16="http://schemas.microsoft.com/office/drawing/2014/main" id="{ACF7C852-53C1-463D-9466-7DFD66F58823}"/>
              </a:ext>
            </a:extLst>
          </p:cNvPr>
          <p:cNvSpPr txBox="1"/>
          <p:nvPr/>
        </p:nvSpPr>
        <p:spPr>
          <a:xfrm>
            <a:off x="2228843" y="4306643"/>
            <a:ext cx="1309418" cy="338554"/>
          </a:xfrm>
          <a:prstGeom prst="rect">
            <a:avLst/>
          </a:prstGeom>
          <a:noFill/>
        </p:spPr>
        <p:txBody>
          <a:bodyPr wrap="square">
            <a:spAutoFit/>
          </a:bodyPr>
          <a:lstStyle>
            <a:defPPr>
              <a:defRPr lang="zh-CN"/>
            </a:defPPr>
            <a:lvl1pPr marR="0" lvl="0" indent="0" algn="ctr" fontAlgn="auto">
              <a:lnSpc>
                <a:spcPct val="120000"/>
              </a:lnSpc>
              <a:spcBef>
                <a:spcPts val="0"/>
              </a:spcBef>
              <a:spcAft>
                <a:spcPts val="0"/>
              </a:spcAft>
              <a:buClrTx/>
              <a:buSzTx/>
              <a:buFontTx/>
              <a:buNone/>
              <a:tabLst/>
              <a:defRPr kumimoji="1" sz="1700" b="1">
                <a:ea typeface="meituan type" panose="02000500000000000000" pitchFamily="2" charset="-122"/>
              </a:defRPr>
            </a:lvl1pPr>
            <a:lvl2pPr defTabSz="914400"/>
            <a:lvl3pPr defTabSz="914400"/>
            <a:lvl4pPr defTabSz="914400"/>
            <a:lvl5pPr defTabSz="914400"/>
            <a:lvl6pPr defTabSz="914400"/>
            <a:lvl7pPr defTabSz="914400"/>
            <a:lvl8pPr defTabSz="914400"/>
            <a:lvl9pPr defTabSz="914400"/>
          </a:lstStyle>
          <a:p>
            <a:r>
              <a:rPr lang="zh-CN" altLang="en-US" sz="1400" b="0" dirty="0">
                <a:latin typeface="美团体" panose="02000500000000000000" pitchFamily="2" charset="-122"/>
                <a:ea typeface="美团体" panose="02000500000000000000" pitchFamily="2" charset="-122"/>
              </a:rPr>
              <a:t>十六大场景</a:t>
            </a:r>
          </a:p>
        </p:txBody>
      </p:sp>
      <p:sp>
        <p:nvSpPr>
          <p:cNvPr id="124" name="文本框 123">
            <a:extLst>
              <a:ext uri="{FF2B5EF4-FFF2-40B4-BE49-F238E27FC236}">
                <a16:creationId xmlns:a16="http://schemas.microsoft.com/office/drawing/2014/main" id="{F22FB2B1-8965-450D-9EAC-8A21898CF8D6}"/>
              </a:ext>
            </a:extLst>
          </p:cNvPr>
          <p:cNvSpPr txBox="1"/>
          <p:nvPr/>
        </p:nvSpPr>
        <p:spPr>
          <a:xfrm>
            <a:off x="5784144" y="4210789"/>
            <a:ext cx="2041186" cy="523220"/>
          </a:xfrm>
          <a:prstGeom prst="rect">
            <a:avLst/>
          </a:prstGeom>
          <a:noFill/>
        </p:spPr>
        <p:txBody>
          <a:bodyPr wrap="square">
            <a:spAutoFit/>
          </a:bodyPr>
          <a:lstStyle/>
          <a:p>
            <a:pPr algn="ctr"/>
            <a:r>
              <a:rPr kumimoji="1" lang="zh-CN" altLang="en-US" sz="1400" dirty="0">
                <a:latin typeface="美团体" panose="02000500000000000000" pitchFamily="2" charset="-122"/>
                <a:ea typeface="美团体" panose="02000500000000000000" pitchFamily="2" charset="-122"/>
              </a:rPr>
              <a:t>智慧分销</a:t>
            </a:r>
            <a:r>
              <a:rPr kumimoji="1" lang="en-US" altLang="zh-CN" sz="1400" dirty="0">
                <a:latin typeface="美团体" panose="02000500000000000000" pitchFamily="2" charset="-122"/>
                <a:ea typeface="美团体" panose="02000500000000000000" pitchFamily="2" charset="-122"/>
              </a:rPr>
              <a:t>/</a:t>
            </a:r>
          </a:p>
          <a:p>
            <a:pPr algn="ctr"/>
            <a:r>
              <a:rPr kumimoji="1" lang="zh-CN" altLang="en-US" sz="1400" dirty="0">
                <a:latin typeface="美团体" panose="02000500000000000000" pitchFamily="2" charset="-122"/>
                <a:ea typeface="美团体" panose="02000500000000000000" pitchFamily="2" charset="-122"/>
              </a:rPr>
              <a:t>闪耀门店</a:t>
            </a:r>
            <a:r>
              <a:rPr kumimoji="1" lang="en-US" altLang="zh-CN" sz="1400" dirty="0">
                <a:latin typeface="美团体" panose="02000500000000000000" pitchFamily="2" charset="-122"/>
                <a:ea typeface="美团体" panose="02000500000000000000" pitchFamily="2" charset="-122"/>
              </a:rPr>
              <a:t>/</a:t>
            </a:r>
            <a:r>
              <a:rPr kumimoji="1" lang="zh-CN" altLang="en-US" sz="1400" dirty="0">
                <a:latin typeface="美团体" panose="02000500000000000000" pitchFamily="2" charset="-122"/>
                <a:ea typeface="美团体" panose="02000500000000000000" pitchFamily="2" charset="-122"/>
              </a:rPr>
              <a:t>闪电通</a:t>
            </a:r>
          </a:p>
        </p:txBody>
      </p:sp>
      <p:sp>
        <p:nvSpPr>
          <p:cNvPr id="126" name="文本框 125">
            <a:extLst>
              <a:ext uri="{FF2B5EF4-FFF2-40B4-BE49-F238E27FC236}">
                <a16:creationId xmlns:a16="http://schemas.microsoft.com/office/drawing/2014/main" id="{B564B4A3-20D6-474E-92FE-F70286AA68D4}"/>
              </a:ext>
            </a:extLst>
          </p:cNvPr>
          <p:cNvSpPr txBox="1"/>
          <p:nvPr/>
        </p:nvSpPr>
        <p:spPr>
          <a:xfrm>
            <a:off x="8101862" y="4335074"/>
            <a:ext cx="1861295" cy="307777"/>
          </a:xfrm>
          <a:prstGeom prst="rect">
            <a:avLst/>
          </a:prstGeom>
          <a:noFill/>
        </p:spPr>
        <p:txBody>
          <a:bodyPr wrap="square">
            <a:spAutoFit/>
          </a:bodyPr>
          <a:lstStyle/>
          <a:p>
            <a:r>
              <a:rPr kumimoji="1" lang="en-US" altLang="zh-CN" sz="1400" dirty="0">
                <a:latin typeface="美团体" panose="02000500000000000000" pitchFamily="2" charset="-122"/>
                <a:ea typeface="美团体" panose="02000500000000000000" pitchFamily="2" charset="-122"/>
              </a:rPr>
              <a:t>RTB</a:t>
            </a:r>
            <a:r>
              <a:rPr kumimoji="1" lang="zh-CN" altLang="en-US" sz="1400" dirty="0">
                <a:latin typeface="美团体" panose="02000500000000000000" pitchFamily="2" charset="-122"/>
                <a:ea typeface="美团体" panose="02000500000000000000" pitchFamily="2" charset="-122"/>
              </a:rPr>
              <a:t>精准投放</a:t>
            </a:r>
          </a:p>
        </p:txBody>
      </p:sp>
      <p:sp>
        <p:nvSpPr>
          <p:cNvPr id="127" name="文本框 126">
            <a:extLst>
              <a:ext uri="{FF2B5EF4-FFF2-40B4-BE49-F238E27FC236}">
                <a16:creationId xmlns:a16="http://schemas.microsoft.com/office/drawing/2014/main" id="{0590D6BD-E9BF-4132-B017-938C32A37C29}"/>
              </a:ext>
            </a:extLst>
          </p:cNvPr>
          <p:cNvSpPr txBox="1"/>
          <p:nvPr/>
        </p:nvSpPr>
        <p:spPr>
          <a:xfrm>
            <a:off x="4161930" y="4300974"/>
            <a:ext cx="1309418" cy="338554"/>
          </a:xfrm>
          <a:prstGeom prst="rect">
            <a:avLst/>
          </a:prstGeom>
          <a:noFill/>
        </p:spPr>
        <p:txBody>
          <a:bodyPr wrap="square">
            <a:spAutoFit/>
          </a:bodyPr>
          <a:lstStyle>
            <a:defPPr>
              <a:defRPr lang="zh-CN"/>
            </a:defPPr>
            <a:lvl1pPr marR="0" lvl="0" indent="0" algn="ctr" fontAlgn="auto">
              <a:lnSpc>
                <a:spcPct val="120000"/>
              </a:lnSpc>
              <a:spcBef>
                <a:spcPts val="0"/>
              </a:spcBef>
              <a:spcAft>
                <a:spcPts val="0"/>
              </a:spcAft>
              <a:buClrTx/>
              <a:buSzTx/>
              <a:buFontTx/>
              <a:buNone/>
              <a:tabLst/>
              <a:defRPr kumimoji="1" sz="1700" b="1">
                <a:ea typeface="meituan type" panose="02000500000000000000" pitchFamily="2" charset="-122"/>
              </a:defRPr>
            </a:lvl1pPr>
            <a:lvl2pPr defTabSz="914400"/>
            <a:lvl3pPr defTabSz="914400"/>
            <a:lvl4pPr defTabSz="914400"/>
            <a:lvl5pPr defTabSz="914400"/>
            <a:lvl6pPr defTabSz="914400"/>
            <a:lvl7pPr defTabSz="914400"/>
            <a:lvl8pPr defTabSz="914400"/>
            <a:lvl9pPr defTabSz="914400"/>
          </a:lstStyle>
          <a:p>
            <a:r>
              <a:rPr lang="zh-CN" altLang="en-US" sz="1400" b="0" dirty="0">
                <a:latin typeface="美团体" panose="02000500000000000000" pitchFamily="2" charset="-122"/>
                <a:ea typeface="美团体" panose="02000500000000000000" pitchFamily="2" charset="-122"/>
              </a:rPr>
              <a:t>十六大场景</a:t>
            </a:r>
          </a:p>
        </p:txBody>
      </p:sp>
      <p:cxnSp>
        <p:nvCxnSpPr>
          <p:cNvPr id="4" name="直线连接符 3">
            <a:extLst>
              <a:ext uri="{FF2B5EF4-FFF2-40B4-BE49-F238E27FC236}">
                <a16:creationId xmlns:a16="http://schemas.microsoft.com/office/drawing/2014/main" id="{06DF7437-4F56-3495-0D51-09DBF19BD26B}"/>
              </a:ext>
            </a:extLst>
          </p:cNvPr>
          <p:cNvCxnSpPr>
            <a:cxnSpLocks/>
          </p:cNvCxnSpPr>
          <p:nvPr/>
        </p:nvCxnSpPr>
        <p:spPr>
          <a:xfrm>
            <a:off x="2087485" y="3016669"/>
            <a:ext cx="0" cy="2134266"/>
          </a:xfrm>
          <a:prstGeom prst="line">
            <a:avLst/>
          </a:prstGeom>
          <a:ln w="222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线连接符 8">
            <a:extLst>
              <a:ext uri="{FF2B5EF4-FFF2-40B4-BE49-F238E27FC236}">
                <a16:creationId xmlns:a16="http://schemas.microsoft.com/office/drawing/2014/main" id="{B0536C47-0AAF-9C4C-6278-4E3BB618DA84}"/>
              </a:ext>
            </a:extLst>
          </p:cNvPr>
          <p:cNvCxnSpPr>
            <a:cxnSpLocks/>
          </p:cNvCxnSpPr>
          <p:nvPr/>
        </p:nvCxnSpPr>
        <p:spPr>
          <a:xfrm>
            <a:off x="3866488" y="3016669"/>
            <a:ext cx="0" cy="2134266"/>
          </a:xfrm>
          <a:prstGeom prst="line">
            <a:avLst/>
          </a:prstGeom>
          <a:ln w="222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线连接符 9">
            <a:extLst>
              <a:ext uri="{FF2B5EF4-FFF2-40B4-BE49-F238E27FC236}">
                <a16:creationId xmlns:a16="http://schemas.microsoft.com/office/drawing/2014/main" id="{2A63EA9F-7A5F-C356-638A-982E035BD63F}"/>
              </a:ext>
            </a:extLst>
          </p:cNvPr>
          <p:cNvCxnSpPr>
            <a:cxnSpLocks/>
          </p:cNvCxnSpPr>
          <p:nvPr/>
        </p:nvCxnSpPr>
        <p:spPr>
          <a:xfrm>
            <a:off x="5748725" y="3058537"/>
            <a:ext cx="0" cy="2134266"/>
          </a:xfrm>
          <a:prstGeom prst="line">
            <a:avLst/>
          </a:prstGeom>
          <a:ln w="222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线连接符 10">
            <a:extLst>
              <a:ext uri="{FF2B5EF4-FFF2-40B4-BE49-F238E27FC236}">
                <a16:creationId xmlns:a16="http://schemas.microsoft.com/office/drawing/2014/main" id="{3C35A5BD-08A4-3715-9A2E-DFF5F2C32B95}"/>
              </a:ext>
            </a:extLst>
          </p:cNvPr>
          <p:cNvCxnSpPr>
            <a:cxnSpLocks/>
          </p:cNvCxnSpPr>
          <p:nvPr/>
        </p:nvCxnSpPr>
        <p:spPr>
          <a:xfrm>
            <a:off x="7806128" y="3113267"/>
            <a:ext cx="0" cy="2134266"/>
          </a:xfrm>
          <a:prstGeom prst="line">
            <a:avLst/>
          </a:prstGeom>
          <a:ln w="222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线连接符 11">
            <a:extLst>
              <a:ext uri="{FF2B5EF4-FFF2-40B4-BE49-F238E27FC236}">
                <a16:creationId xmlns:a16="http://schemas.microsoft.com/office/drawing/2014/main" id="{653CA8D4-1836-263F-3B95-97000EFA511B}"/>
              </a:ext>
            </a:extLst>
          </p:cNvPr>
          <p:cNvCxnSpPr>
            <a:cxnSpLocks/>
          </p:cNvCxnSpPr>
          <p:nvPr/>
        </p:nvCxnSpPr>
        <p:spPr>
          <a:xfrm>
            <a:off x="9524092" y="3096766"/>
            <a:ext cx="0" cy="2134266"/>
          </a:xfrm>
          <a:prstGeom prst="line">
            <a:avLst/>
          </a:prstGeom>
          <a:ln w="222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9" name="箭头: 右 128">
            <a:extLst>
              <a:ext uri="{FF2B5EF4-FFF2-40B4-BE49-F238E27FC236}">
                <a16:creationId xmlns:a16="http://schemas.microsoft.com/office/drawing/2014/main" id="{109F870E-4547-4D6D-BDCD-194BA4EA85CD}"/>
              </a:ext>
            </a:extLst>
          </p:cNvPr>
          <p:cNvSpPr/>
          <p:nvPr/>
        </p:nvSpPr>
        <p:spPr>
          <a:xfrm>
            <a:off x="94180" y="3858544"/>
            <a:ext cx="11890560" cy="475948"/>
          </a:xfrm>
          <a:prstGeom prst="rightArrow">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solidFill>
              <a:ea typeface="meituan type" panose="02000500000000000000" pitchFamily="2" charset="-122"/>
            </a:endParaRPr>
          </a:p>
        </p:txBody>
      </p:sp>
      <p:cxnSp>
        <p:nvCxnSpPr>
          <p:cNvPr id="13" name="直线连接符 12">
            <a:extLst>
              <a:ext uri="{FF2B5EF4-FFF2-40B4-BE49-F238E27FC236}">
                <a16:creationId xmlns:a16="http://schemas.microsoft.com/office/drawing/2014/main" id="{2D9E9AFD-9697-9821-955A-920E81B89D63}"/>
              </a:ext>
            </a:extLst>
          </p:cNvPr>
          <p:cNvCxnSpPr>
            <a:cxnSpLocks/>
          </p:cNvCxnSpPr>
          <p:nvPr/>
        </p:nvCxnSpPr>
        <p:spPr>
          <a:xfrm flipV="1">
            <a:off x="675004" y="3449166"/>
            <a:ext cx="10485860" cy="11483"/>
          </a:xfrm>
          <a:prstGeom prst="line">
            <a:avLst/>
          </a:prstGeom>
          <a:ln w="222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50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金翼大赛gai-1 -17"/>
          <p:cNvPicPr>
            <a:picLocks noChangeAspect="1"/>
          </p:cNvPicPr>
          <p:nvPr/>
        </p:nvPicPr>
        <p:blipFill>
          <a:blip r:embed="rId2"/>
          <a:stretch>
            <a:fillRect/>
          </a:stretch>
        </p:blipFill>
        <p:spPr>
          <a:xfrm>
            <a:off x="10264140" y="6101715"/>
            <a:ext cx="1249680" cy="480695"/>
          </a:xfrm>
          <a:prstGeom prst="rect">
            <a:avLst/>
          </a:prstGeom>
        </p:spPr>
      </p:pic>
      <p:cxnSp>
        <p:nvCxnSpPr>
          <p:cNvPr id="6"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7" name="图片 6" descr="cs -19"/>
          <p:cNvPicPr>
            <a:picLocks noChangeAspect="1"/>
          </p:cNvPicPr>
          <p:nvPr/>
        </p:nvPicPr>
        <p:blipFill>
          <a:blip r:embed="rId3"/>
          <a:stretch>
            <a:fillRect/>
          </a:stretch>
        </p:blipFill>
        <p:spPr>
          <a:xfrm>
            <a:off x="713105" y="6158865"/>
            <a:ext cx="1976120" cy="368935"/>
          </a:xfrm>
          <a:prstGeom prst="rect">
            <a:avLst/>
          </a:prstGeom>
        </p:spPr>
      </p:pic>
      <p:pic>
        <p:nvPicPr>
          <p:cNvPr id="2" name="图形 1"/>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4992" y="436486"/>
            <a:ext cx="276225" cy="390525"/>
          </a:xfrm>
          <a:prstGeom prst="rect">
            <a:avLst/>
          </a:prstGeom>
        </p:spPr>
      </p:pic>
      <p:pic>
        <p:nvPicPr>
          <p:cNvPr id="17" name="图片 16" descr="图标&#10;&#10;描述已自动生成"/>
          <p:cNvPicPr>
            <a:picLocks noChangeAspect="1"/>
          </p:cNvPicPr>
          <p:nvPr/>
        </p:nvPicPr>
        <p:blipFill>
          <a:blip r:embed="rId6"/>
          <a:stretch>
            <a:fillRect/>
          </a:stretch>
        </p:blipFill>
        <p:spPr>
          <a:xfrm>
            <a:off x="8992520" y="484938"/>
            <a:ext cx="2898040" cy="384713"/>
          </a:xfrm>
          <a:prstGeom prst="rect">
            <a:avLst/>
          </a:prstGeom>
        </p:spPr>
      </p:pic>
      <p:sp>
        <p:nvSpPr>
          <p:cNvPr id="18" name="文本框 17"/>
          <p:cNvSpPr txBox="1"/>
          <p:nvPr/>
        </p:nvSpPr>
        <p:spPr>
          <a:xfrm>
            <a:off x="851220" y="538677"/>
            <a:ext cx="902811" cy="307777"/>
          </a:xfrm>
          <a:prstGeom prst="rect">
            <a:avLst/>
          </a:prstGeom>
          <a:noFill/>
        </p:spPr>
        <p:txBody>
          <a:bodyPr wrap="none" rtlCol="0">
            <a:spAutoFit/>
          </a:bodyPr>
          <a:lstStyle/>
          <a:p>
            <a:pPr algn="ctr"/>
            <a:r>
              <a:rPr kumimoji="1" lang="zh-CN" altLang="en-US" sz="1400" b="1" dirty="0">
                <a:ea typeface="meituan type" panose="02000500000000000000" pitchFamily="2" charset="-122"/>
              </a:rPr>
              <a:t>案例介绍</a:t>
            </a:r>
          </a:p>
        </p:txBody>
      </p:sp>
      <p:sp>
        <p:nvSpPr>
          <p:cNvPr id="19" name="文本框 18"/>
          <p:cNvSpPr txBox="1"/>
          <p:nvPr/>
        </p:nvSpPr>
        <p:spPr>
          <a:xfrm>
            <a:off x="713105" y="1351917"/>
            <a:ext cx="2646878" cy="461665"/>
          </a:xfrm>
          <a:prstGeom prst="rect">
            <a:avLst/>
          </a:prstGeom>
          <a:noFill/>
        </p:spPr>
        <p:txBody>
          <a:bodyPr wrap="none" rtlCol="0">
            <a:spAutoFit/>
          </a:bodyPr>
          <a:lstStyle/>
          <a:p>
            <a:r>
              <a:rPr lang="zh-CN" altLang="en-US" sz="2400" b="1" dirty="0">
                <a:gradFill>
                  <a:gsLst>
                    <a:gs pos="65000">
                      <a:srgbClr val="FDC441"/>
                    </a:gs>
                    <a:gs pos="35000">
                      <a:srgbClr val="FDCC4D"/>
                    </a:gs>
                    <a:gs pos="0">
                      <a:srgbClr val="FBA505"/>
                    </a:gs>
                    <a:gs pos="100000">
                      <a:srgbClr val="FDCE2A"/>
                    </a:gs>
                  </a:gsLst>
                  <a:lin ang="0" scaled="0"/>
                </a:gradFill>
                <a:ea typeface="meituan type" panose="02000500000000000000" pitchFamily="2" charset="-122"/>
              </a:rPr>
              <a:t>核心赋能工具介绍</a:t>
            </a:r>
            <a:endParaRPr lang="en-US" altLang="zh-CN" sz="2400" b="1" dirty="0">
              <a:gradFill>
                <a:gsLst>
                  <a:gs pos="65000">
                    <a:srgbClr val="FDC441"/>
                  </a:gs>
                  <a:gs pos="35000">
                    <a:srgbClr val="FDCC4D"/>
                  </a:gs>
                  <a:gs pos="0">
                    <a:srgbClr val="FBA505"/>
                  </a:gs>
                  <a:gs pos="100000">
                    <a:srgbClr val="FDCE2A"/>
                  </a:gs>
                </a:gsLst>
                <a:lin ang="0" scaled="0"/>
              </a:gradFill>
              <a:ea typeface="meituan type" panose="02000500000000000000" pitchFamily="2" charset="-122"/>
            </a:endParaRPr>
          </a:p>
        </p:txBody>
      </p:sp>
      <p:sp>
        <p:nvSpPr>
          <p:cNvPr id="28" name="圆角矩形 27"/>
          <p:cNvSpPr/>
          <p:nvPr/>
        </p:nvSpPr>
        <p:spPr>
          <a:xfrm>
            <a:off x="2965450" y="2627852"/>
            <a:ext cx="2035751" cy="2755024"/>
          </a:xfrm>
          <a:prstGeom prst="roundRect">
            <a:avLst>
              <a:gd name="adj" fmla="val 0"/>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zh-CN" sz="1200" b="1" dirty="0">
              <a:solidFill>
                <a:schemeClr val="tx1"/>
              </a:solidFill>
              <a:ea typeface="meituan type" panose="02000500000000000000" pitchFamily="2" charset="-122"/>
            </a:endParaRPr>
          </a:p>
        </p:txBody>
      </p:sp>
      <p:sp>
        <p:nvSpPr>
          <p:cNvPr id="35" name="圆角矩形 34"/>
          <p:cNvSpPr/>
          <p:nvPr/>
        </p:nvSpPr>
        <p:spPr>
          <a:xfrm>
            <a:off x="7319081" y="2649370"/>
            <a:ext cx="2035751" cy="2755024"/>
          </a:xfrm>
          <a:prstGeom prst="roundRect">
            <a:avLst>
              <a:gd name="adj" fmla="val 0"/>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zh-CN" sz="1200" b="1" dirty="0">
              <a:solidFill>
                <a:schemeClr val="tx1"/>
              </a:solidFill>
              <a:ea typeface="meituan type" panose="02000500000000000000" pitchFamily="2" charset="-122"/>
            </a:endParaRPr>
          </a:p>
        </p:txBody>
      </p:sp>
      <p:sp>
        <p:nvSpPr>
          <p:cNvPr id="41" name="圆角矩形 40"/>
          <p:cNvSpPr/>
          <p:nvPr/>
        </p:nvSpPr>
        <p:spPr>
          <a:xfrm>
            <a:off x="799546" y="2627813"/>
            <a:ext cx="2035751" cy="275502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zh-CN" sz="1200" b="1" dirty="0">
              <a:solidFill>
                <a:schemeClr val="tx1"/>
              </a:solidFill>
              <a:ea typeface="meituan type" panose="02000500000000000000" pitchFamily="2" charset="-122"/>
            </a:endParaRPr>
          </a:p>
        </p:txBody>
      </p:sp>
      <p:sp>
        <p:nvSpPr>
          <p:cNvPr id="42" name="圆角矩形 41"/>
          <p:cNvSpPr/>
          <p:nvPr/>
        </p:nvSpPr>
        <p:spPr>
          <a:xfrm>
            <a:off x="5141833" y="2624025"/>
            <a:ext cx="2048968" cy="275502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zh-CN" sz="1200" b="1" dirty="0">
              <a:solidFill>
                <a:schemeClr val="tx1"/>
              </a:solidFill>
              <a:ea typeface="meituan type" panose="02000500000000000000" pitchFamily="2" charset="-122"/>
            </a:endParaRPr>
          </a:p>
        </p:txBody>
      </p:sp>
      <p:sp>
        <p:nvSpPr>
          <p:cNvPr id="43" name="圆角矩形 42"/>
          <p:cNvSpPr/>
          <p:nvPr/>
        </p:nvSpPr>
        <p:spPr>
          <a:xfrm>
            <a:off x="9542126" y="2634703"/>
            <a:ext cx="1971694" cy="275502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zh-CN" sz="1200" b="1" dirty="0">
              <a:solidFill>
                <a:schemeClr val="tx1"/>
              </a:solidFill>
              <a:ea typeface="meituan type" panose="02000500000000000000" pitchFamily="2" charset="-122"/>
            </a:endParaRPr>
          </a:p>
        </p:txBody>
      </p:sp>
      <p:grpSp>
        <p:nvGrpSpPr>
          <p:cNvPr id="54" name="组合 53"/>
          <p:cNvGrpSpPr/>
          <p:nvPr/>
        </p:nvGrpSpPr>
        <p:grpSpPr>
          <a:xfrm>
            <a:off x="796876" y="2326204"/>
            <a:ext cx="1710951" cy="646331"/>
            <a:chOff x="851217" y="2304688"/>
            <a:chExt cx="1710951" cy="646331"/>
          </a:xfrm>
        </p:grpSpPr>
        <p:sp>
          <p:nvSpPr>
            <p:cNvPr id="23" name="文本框 22"/>
            <p:cNvSpPr txBox="1"/>
            <p:nvPr/>
          </p:nvSpPr>
          <p:spPr>
            <a:xfrm>
              <a:off x="851217" y="2304688"/>
              <a:ext cx="697627" cy="646331"/>
            </a:xfrm>
            <a:prstGeom prst="rect">
              <a:avLst/>
            </a:prstGeom>
            <a:noFill/>
          </p:spPr>
          <p:txBody>
            <a:bodyPr wrap="none" rtlCol="0">
              <a:spAutoFit/>
            </a:bodyPr>
            <a:lstStyle/>
            <a:p>
              <a:r>
                <a:rPr kumimoji="1" lang="en-US" altLang="zh-CN" sz="3600" b="1" dirty="0">
                  <a:ea typeface="meituan type" panose="02000500000000000000" pitchFamily="2" charset="-122"/>
                </a:rPr>
                <a:t>01</a:t>
              </a:r>
            </a:p>
          </p:txBody>
        </p:sp>
        <p:sp>
          <p:nvSpPr>
            <p:cNvPr id="45" name="文本框 44"/>
            <p:cNvSpPr txBox="1"/>
            <p:nvPr/>
          </p:nvSpPr>
          <p:spPr>
            <a:xfrm>
              <a:off x="1454172" y="2501435"/>
              <a:ext cx="1107996" cy="369332"/>
            </a:xfrm>
            <a:prstGeom prst="rect">
              <a:avLst/>
            </a:prstGeom>
            <a:noFill/>
          </p:spPr>
          <p:txBody>
            <a:bodyPr wrap="none" rtlCol="0">
              <a:spAutoFit/>
            </a:bodyPr>
            <a:lstStyle/>
            <a:p>
              <a:r>
                <a:rPr kumimoji="1" lang="zh-CN" altLang="en-US" b="1" dirty="0">
                  <a:ea typeface="meituan type" panose="02000500000000000000" pitchFamily="2" charset="-122"/>
                </a:rPr>
                <a:t>智慧分销</a:t>
              </a:r>
            </a:p>
          </p:txBody>
        </p:sp>
      </p:grpSp>
      <p:grpSp>
        <p:nvGrpSpPr>
          <p:cNvPr id="53" name="组合 52"/>
          <p:cNvGrpSpPr/>
          <p:nvPr/>
        </p:nvGrpSpPr>
        <p:grpSpPr>
          <a:xfrm>
            <a:off x="3081021" y="2337008"/>
            <a:ext cx="1744686" cy="646331"/>
            <a:chOff x="2866860" y="2304688"/>
            <a:chExt cx="1744686" cy="646331"/>
          </a:xfrm>
        </p:grpSpPr>
        <p:sp>
          <p:nvSpPr>
            <p:cNvPr id="24" name="文本框 23"/>
            <p:cNvSpPr txBox="1"/>
            <p:nvPr/>
          </p:nvSpPr>
          <p:spPr>
            <a:xfrm>
              <a:off x="2866860" y="2304688"/>
              <a:ext cx="697627" cy="646331"/>
            </a:xfrm>
            <a:prstGeom prst="rect">
              <a:avLst/>
            </a:prstGeom>
            <a:noFill/>
          </p:spPr>
          <p:txBody>
            <a:bodyPr wrap="none" rtlCol="0">
              <a:spAutoFit/>
            </a:bodyPr>
            <a:lstStyle/>
            <a:p>
              <a:r>
                <a:rPr kumimoji="1" lang="en-US" altLang="zh-CN" sz="3600" b="1" dirty="0">
                  <a:ea typeface="meituan type" panose="02000500000000000000" pitchFamily="2" charset="-122"/>
                </a:rPr>
                <a:t>02</a:t>
              </a:r>
            </a:p>
          </p:txBody>
        </p:sp>
        <p:sp>
          <p:nvSpPr>
            <p:cNvPr id="46" name="文本框 45"/>
            <p:cNvSpPr txBox="1"/>
            <p:nvPr/>
          </p:nvSpPr>
          <p:spPr>
            <a:xfrm>
              <a:off x="3503550" y="2501435"/>
              <a:ext cx="1107996" cy="369332"/>
            </a:xfrm>
            <a:prstGeom prst="rect">
              <a:avLst/>
            </a:prstGeom>
            <a:noFill/>
          </p:spPr>
          <p:txBody>
            <a:bodyPr wrap="none" rtlCol="0">
              <a:spAutoFit/>
            </a:bodyPr>
            <a:lstStyle/>
            <a:p>
              <a:r>
                <a:rPr kumimoji="1" lang="zh-CN" altLang="en-US" b="1" dirty="0">
                  <a:ea typeface="meituan type" panose="02000500000000000000" pitchFamily="2" charset="-122"/>
                </a:rPr>
                <a:t>闪耀门店</a:t>
              </a:r>
            </a:p>
          </p:txBody>
        </p:sp>
      </p:grpSp>
      <p:grpSp>
        <p:nvGrpSpPr>
          <p:cNvPr id="52" name="组合 51"/>
          <p:cNvGrpSpPr/>
          <p:nvPr/>
        </p:nvGrpSpPr>
        <p:grpSpPr>
          <a:xfrm>
            <a:off x="5170333" y="2337008"/>
            <a:ext cx="1513853" cy="646331"/>
            <a:chOff x="4882503" y="2304688"/>
            <a:chExt cx="1513853" cy="646331"/>
          </a:xfrm>
        </p:grpSpPr>
        <p:sp>
          <p:nvSpPr>
            <p:cNvPr id="27" name="文本框 26"/>
            <p:cNvSpPr txBox="1"/>
            <p:nvPr/>
          </p:nvSpPr>
          <p:spPr>
            <a:xfrm>
              <a:off x="4882503" y="2304688"/>
              <a:ext cx="697627" cy="646331"/>
            </a:xfrm>
            <a:prstGeom prst="rect">
              <a:avLst/>
            </a:prstGeom>
            <a:noFill/>
          </p:spPr>
          <p:txBody>
            <a:bodyPr wrap="none" rtlCol="0">
              <a:spAutoFit/>
            </a:bodyPr>
            <a:lstStyle/>
            <a:p>
              <a:r>
                <a:rPr kumimoji="1" lang="en-US" altLang="zh-CN" sz="3600" b="1" dirty="0">
                  <a:ea typeface="meituan type" panose="02000500000000000000" pitchFamily="2" charset="-122"/>
                </a:rPr>
                <a:t>03</a:t>
              </a:r>
            </a:p>
          </p:txBody>
        </p:sp>
        <p:sp>
          <p:nvSpPr>
            <p:cNvPr id="47" name="文本框 46"/>
            <p:cNvSpPr txBox="1"/>
            <p:nvPr/>
          </p:nvSpPr>
          <p:spPr>
            <a:xfrm>
              <a:off x="5519193" y="2495459"/>
              <a:ext cx="877163" cy="369332"/>
            </a:xfrm>
            <a:prstGeom prst="rect">
              <a:avLst/>
            </a:prstGeom>
            <a:noFill/>
          </p:spPr>
          <p:txBody>
            <a:bodyPr wrap="none" rtlCol="0">
              <a:spAutoFit/>
            </a:bodyPr>
            <a:lstStyle/>
            <a:p>
              <a:r>
                <a:rPr kumimoji="1" lang="zh-CN" altLang="en-US" b="1" dirty="0">
                  <a:ea typeface="meituan type" panose="02000500000000000000" pitchFamily="2" charset="-122"/>
                </a:rPr>
                <a:t>闪店通</a:t>
              </a:r>
            </a:p>
          </p:txBody>
        </p:sp>
      </p:grpSp>
      <p:grpSp>
        <p:nvGrpSpPr>
          <p:cNvPr id="51" name="组合 50"/>
          <p:cNvGrpSpPr/>
          <p:nvPr/>
        </p:nvGrpSpPr>
        <p:grpSpPr>
          <a:xfrm>
            <a:off x="7331433" y="2319219"/>
            <a:ext cx="2156472" cy="646331"/>
            <a:chOff x="6898146" y="2304688"/>
            <a:chExt cx="2156472" cy="646331"/>
          </a:xfrm>
        </p:grpSpPr>
        <p:sp>
          <p:nvSpPr>
            <p:cNvPr id="29" name="文本框 28"/>
            <p:cNvSpPr txBox="1"/>
            <p:nvPr/>
          </p:nvSpPr>
          <p:spPr>
            <a:xfrm>
              <a:off x="6898146" y="2304688"/>
              <a:ext cx="697627" cy="646331"/>
            </a:xfrm>
            <a:prstGeom prst="rect">
              <a:avLst/>
            </a:prstGeom>
            <a:noFill/>
          </p:spPr>
          <p:txBody>
            <a:bodyPr wrap="none" rtlCol="0">
              <a:spAutoFit/>
            </a:bodyPr>
            <a:lstStyle/>
            <a:p>
              <a:r>
                <a:rPr kumimoji="1" lang="en-US" altLang="zh-CN" sz="3600" b="1" dirty="0">
                  <a:ea typeface="meituan type" panose="02000500000000000000" pitchFamily="2" charset="-122"/>
                </a:rPr>
                <a:t>04</a:t>
              </a:r>
            </a:p>
          </p:txBody>
        </p:sp>
        <p:sp>
          <p:nvSpPr>
            <p:cNvPr id="48" name="文本框 47"/>
            <p:cNvSpPr txBox="1"/>
            <p:nvPr/>
          </p:nvSpPr>
          <p:spPr>
            <a:xfrm>
              <a:off x="7497782" y="2493870"/>
              <a:ext cx="1556836" cy="369332"/>
            </a:xfrm>
            <a:prstGeom prst="rect">
              <a:avLst/>
            </a:prstGeom>
            <a:noFill/>
          </p:spPr>
          <p:txBody>
            <a:bodyPr wrap="none" rtlCol="0">
              <a:spAutoFit/>
            </a:bodyPr>
            <a:lstStyle/>
            <a:p>
              <a:r>
                <a:rPr kumimoji="1" lang="en-US" altLang="zh-CN" b="1" dirty="0">
                  <a:ea typeface="meituan type" panose="02000500000000000000" pitchFamily="2" charset="-122"/>
                </a:rPr>
                <a:t>RTB</a:t>
              </a:r>
              <a:r>
                <a:rPr kumimoji="1" lang="zh-CN" altLang="en-US" b="1" dirty="0">
                  <a:ea typeface="meituan type" panose="02000500000000000000" pitchFamily="2" charset="-122"/>
                </a:rPr>
                <a:t>精准投放</a:t>
              </a:r>
            </a:p>
          </p:txBody>
        </p:sp>
      </p:grpSp>
      <p:grpSp>
        <p:nvGrpSpPr>
          <p:cNvPr id="50" name="组合 49"/>
          <p:cNvGrpSpPr/>
          <p:nvPr/>
        </p:nvGrpSpPr>
        <p:grpSpPr>
          <a:xfrm>
            <a:off x="9472607" y="2319219"/>
            <a:ext cx="1953762" cy="711563"/>
            <a:chOff x="8913789" y="2304688"/>
            <a:chExt cx="1953762" cy="711563"/>
          </a:xfrm>
        </p:grpSpPr>
        <p:sp>
          <p:nvSpPr>
            <p:cNvPr id="30" name="文本框 29"/>
            <p:cNvSpPr txBox="1"/>
            <p:nvPr/>
          </p:nvSpPr>
          <p:spPr>
            <a:xfrm>
              <a:off x="8913789" y="2304688"/>
              <a:ext cx="697627" cy="646331"/>
            </a:xfrm>
            <a:prstGeom prst="rect">
              <a:avLst/>
            </a:prstGeom>
            <a:noFill/>
          </p:spPr>
          <p:txBody>
            <a:bodyPr wrap="none" rtlCol="0">
              <a:spAutoFit/>
            </a:bodyPr>
            <a:lstStyle/>
            <a:p>
              <a:r>
                <a:rPr kumimoji="1" lang="en-US" altLang="zh-CN" sz="3600" b="1" dirty="0">
                  <a:ea typeface="meituan type" panose="02000500000000000000" pitchFamily="2" charset="-122"/>
                </a:rPr>
                <a:t>05</a:t>
              </a:r>
            </a:p>
          </p:txBody>
        </p:sp>
        <p:sp>
          <p:nvSpPr>
            <p:cNvPr id="49" name="文本框 48"/>
            <p:cNvSpPr txBox="1"/>
            <p:nvPr/>
          </p:nvSpPr>
          <p:spPr>
            <a:xfrm>
              <a:off x="9528723" y="2369920"/>
              <a:ext cx="1338828" cy="646331"/>
            </a:xfrm>
            <a:prstGeom prst="rect">
              <a:avLst/>
            </a:prstGeom>
            <a:noFill/>
          </p:spPr>
          <p:txBody>
            <a:bodyPr wrap="none" rtlCol="0">
              <a:spAutoFit/>
            </a:bodyPr>
            <a:lstStyle/>
            <a:p>
              <a:r>
                <a:rPr kumimoji="1" lang="zh-CN" altLang="en-US" b="1" dirty="0">
                  <a:ea typeface="meituan type" panose="02000500000000000000" pitchFamily="2" charset="-122"/>
                </a:rPr>
                <a:t>美团闪购</a:t>
              </a:r>
              <a:endParaRPr kumimoji="1" lang="en-US" altLang="zh-CN" b="1" dirty="0">
                <a:ea typeface="meituan type" panose="02000500000000000000" pitchFamily="2" charset="-122"/>
              </a:endParaRPr>
            </a:p>
            <a:p>
              <a:r>
                <a:rPr kumimoji="1" lang="zh-CN" altLang="en-US" b="1" dirty="0">
                  <a:ea typeface="meituan type" panose="02000500000000000000" pitchFamily="2" charset="-122"/>
                </a:rPr>
                <a:t>十六大场景</a:t>
              </a:r>
            </a:p>
          </p:txBody>
        </p:sp>
      </p:grpSp>
      <p:sp>
        <p:nvSpPr>
          <p:cNvPr id="58" name="文本框 57"/>
          <p:cNvSpPr txBox="1"/>
          <p:nvPr/>
        </p:nvSpPr>
        <p:spPr>
          <a:xfrm>
            <a:off x="920567" y="3260397"/>
            <a:ext cx="1904251" cy="2002215"/>
          </a:xfrm>
          <a:prstGeom prst="rect">
            <a:avLst/>
          </a:prstGeom>
          <a:noFill/>
        </p:spPr>
        <p:txBody>
          <a:bodyPr wrap="square" rtlCol="0">
            <a:spAutoFit/>
          </a:bodyPr>
          <a:lstStyle/>
          <a:p>
            <a:pPr>
              <a:lnSpc>
                <a:spcPct val="150000"/>
              </a:lnSpc>
            </a:pPr>
            <a:r>
              <a:rPr kumimoji="1" lang="zh-CN" altLang="en-US" sz="1200" dirty="0">
                <a:ea typeface="meituan type" panose="02000500000000000000" pitchFamily="2" charset="-122"/>
              </a:rPr>
              <a:t>以用户需求为导向，全链路品牌供需问题洞察数智化工具，为品牌提供从供给白区、深度分销、商品稳定可售、品牌商品信息质量监测等全供给维度诊断建议</a:t>
            </a:r>
          </a:p>
        </p:txBody>
      </p:sp>
      <p:sp>
        <p:nvSpPr>
          <p:cNvPr id="59" name="文本框 58"/>
          <p:cNvSpPr txBox="1"/>
          <p:nvPr/>
        </p:nvSpPr>
        <p:spPr>
          <a:xfrm>
            <a:off x="3040290" y="3256084"/>
            <a:ext cx="1904251" cy="2002215"/>
          </a:xfrm>
          <a:prstGeom prst="rect">
            <a:avLst/>
          </a:prstGeom>
          <a:noFill/>
        </p:spPr>
        <p:txBody>
          <a:bodyPr wrap="square" rtlCol="0">
            <a:spAutoFit/>
          </a:bodyPr>
          <a:lstStyle/>
          <a:p>
            <a:pPr marL="0" marR="0">
              <a:lnSpc>
                <a:spcPct val="150000"/>
              </a:lnSpc>
            </a:pPr>
            <a:r>
              <a:rPr kumimoji="1" lang="zh-CN" altLang="en-US" sz="1200" dirty="0">
                <a:ea typeface="meituan type" panose="02000500000000000000" pitchFamily="2" charset="-122"/>
              </a:rPr>
              <a:t>品牌门店质量管理综合解决方案</a:t>
            </a:r>
            <a:r>
              <a:rPr kumimoji="1" lang="en-US" altLang="zh-CN" sz="1200" dirty="0">
                <a:ea typeface="meituan type" panose="02000500000000000000" pitchFamily="2" charset="-122"/>
              </a:rPr>
              <a:t>-</a:t>
            </a:r>
            <a:r>
              <a:rPr kumimoji="1" lang="zh-CN" altLang="en-US" sz="1200" dirty="0">
                <a:ea typeface="meituan type" panose="02000500000000000000" pitchFamily="2" charset="-122"/>
              </a:rPr>
              <a:t>通过线上数据指引调用品牌人力资源线下对高需门店做功实现店铺商品分销丰富度、商品稳定在线率、商品信息质量提升</a:t>
            </a:r>
          </a:p>
        </p:txBody>
      </p:sp>
      <p:sp>
        <p:nvSpPr>
          <p:cNvPr id="60" name="文本框 59"/>
          <p:cNvSpPr txBox="1"/>
          <p:nvPr/>
        </p:nvSpPr>
        <p:spPr>
          <a:xfrm>
            <a:off x="5256063" y="3256083"/>
            <a:ext cx="1904251" cy="1448217"/>
          </a:xfrm>
          <a:prstGeom prst="rect">
            <a:avLst/>
          </a:prstGeom>
          <a:noFill/>
        </p:spPr>
        <p:txBody>
          <a:bodyPr wrap="square" rtlCol="0">
            <a:spAutoFit/>
          </a:bodyPr>
          <a:lstStyle/>
          <a:p>
            <a:pPr marL="0" marR="0">
              <a:lnSpc>
                <a:spcPct val="150000"/>
              </a:lnSpc>
            </a:pPr>
            <a:r>
              <a:rPr kumimoji="1" lang="zh-CN" altLang="en-US" sz="1200" dirty="0">
                <a:ea typeface="meituan type" panose="02000500000000000000" pitchFamily="2" charset="-122"/>
              </a:rPr>
              <a:t>通过平台线上激励能力，触达闪购侧各类型商家推进供给相关上翻、动销和曝光提升，从而带动生意增长</a:t>
            </a:r>
          </a:p>
        </p:txBody>
      </p:sp>
      <p:sp>
        <p:nvSpPr>
          <p:cNvPr id="61" name="文本框 60"/>
          <p:cNvSpPr txBox="1"/>
          <p:nvPr/>
        </p:nvSpPr>
        <p:spPr>
          <a:xfrm>
            <a:off x="7452493" y="3256082"/>
            <a:ext cx="1904251" cy="1448217"/>
          </a:xfrm>
          <a:prstGeom prst="rect">
            <a:avLst/>
          </a:prstGeom>
          <a:noFill/>
        </p:spPr>
        <p:txBody>
          <a:bodyPr wrap="square" rtlCol="0">
            <a:spAutoFit/>
          </a:bodyPr>
          <a:lstStyle/>
          <a:p>
            <a:pPr marL="0" marR="0">
              <a:lnSpc>
                <a:spcPct val="150000"/>
              </a:lnSpc>
            </a:pPr>
            <a:r>
              <a:rPr kumimoji="1" lang="zh-CN" altLang="en-US" sz="1200" dirty="0">
                <a:ea typeface="meituan type" panose="02000500000000000000" pitchFamily="2" charset="-122"/>
              </a:rPr>
              <a:t>覆盖用户购物黄金链路，实时捕捉用户购物意图，拦截精准流量，助力用户转化，帮助品牌实现生意增涨</a:t>
            </a:r>
          </a:p>
        </p:txBody>
      </p:sp>
      <p:sp>
        <p:nvSpPr>
          <p:cNvPr id="62" name="文本框 61"/>
          <p:cNvSpPr txBox="1"/>
          <p:nvPr/>
        </p:nvSpPr>
        <p:spPr>
          <a:xfrm>
            <a:off x="9547306" y="3066915"/>
            <a:ext cx="1904251" cy="2282997"/>
          </a:xfrm>
          <a:prstGeom prst="rect">
            <a:avLst/>
          </a:prstGeom>
          <a:noFill/>
        </p:spPr>
        <p:txBody>
          <a:bodyPr wrap="square" rtlCol="0">
            <a:spAutoFit/>
          </a:bodyPr>
          <a:lstStyle/>
          <a:p>
            <a:pPr marL="0" marR="0">
              <a:lnSpc>
                <a:spcPct val="150000"/>
              </a:lnSpc>
            </a:pPr>
            <a:r>
              <a:rPr kumimoji="1" lang="zh-CN" altLang="en-US" sz="1200" dirty="0">
                <a:ea typeface="meituan type" panose="02000500000000000000" pitchFamily="2" charset="-122"/>
              </a:rPr>
              <a:t>依靠平台的大数据能力，根据用户的历史交易行为（下单时间、收件地址类型、购物车商品特性、购买意图）或者用户当下的时空特征、购买意图推测，还原用户真实消费场景的解读工具</a:t>
            </a:r>
          </a:p>
        </p:txBody>
      </p:sp>
      <p:sp>
        <p:nvSpPr>
          <p:cNvPr id="36" name="文本框 35">
            <a:extLst>
              <a:ext uri="{FF2B5EF4-FFF2-40B4-BE49-F238E27FC236}">
                <a16:creationId xmlns:a16="http://schemas.microsoft.com/office/drawing/2014/main" id="{EC7D108F-1D15-4E7A-B6C2-A44D2192662F}"/>
              </a:ext>
            </a:extLst>
          </p:cNvPr>
          <p:cNvSpPr txBox="1"/>
          <p:nvPr/>
        </p:nvSpPr>
        <p:spPr>
          <a:xfrm>
            <a:off x="708518" y="1915800"/>
            <a:ext cx="8923630" cy="276999"/>
          </a:xfrm>
          <a:prstGeom prst="rect">
            <a:avLst/>
          </a:prstGeom>
          <a:noFill/>
        </p:spPr>
        <p:txBody>
          <a:bodyPr wrap="square">
            <a:spAutoFit/>
          </a:bodyPr>
          <a:lstStyle/>
          <a:p>
            <a:r>
              <a:rPr kumimoji="1" lang="zh-CN" altLang="en-US" sz="1200" dirty="0">
                <a:ea typeface="meituan type" panose="02000500000000000000" pitchFamily="2" charset="-122"/>
              </a:rPr>
              <a:t>闪购基于</a:t>
            </a:r>
            <a:r>
              <a:rPr kumimoji="1" lang="en-US" altLang="zh-CN" sz="1200" dirty="0">
                <a:ea typeface="meituan type" panose="02000500000000000000" pitchFamily="2" charset="-122"/>
              </a:rPr>
              <a:t>FAST </a:t>
            </a:r>
            <a:r>
              <a:rPr kumimoji="1" lang="zh-CN" altLang="en-US" sz="1200" dirty="0">
                <a:ea typeface="meituan type" panose="02000500000000000000" pitchFamily="2" charset="-122"/>
              </a:rPr>
              <a:t>品牌经营模型，从供给提升，流量提升，促销效率，用户体验等方向，为品牌提供提供数智化赋能工具</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圆角矩形 174"/>
          <p:cNvSpPr/>
          <p:nvPr/>
        </p:nvSpPr>
        <p:spPr>
          <a:xfrm>
            <a:off x="7632110" y="2885457"/>
            <a:ext cx="2901030" cy="275502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zh-CN" sz="1200" b="1" dirty="0">
              <a:solidFill>
                <a:schemeClr val="tx1"/>
              </a:solidFill>
              <a:ea typeface="meituan type" panose="02000500000000000000" pitchFamily="2" charset="-122"/>
            </a:endParaRPr>
          </a:p>
        </p:txBody>
      </p:sp>
      <p:sp>
        <p:nvSpPr>
          <p:cNvPr id="173" name="圆角矩形 172"/>
          <p:cNvSpPr/>
          <p:nvPr/>
        </p:nvSpPr>
        <p:spPr>
          <a:xfrm>
            <a:off x="4138622" y="2885457"/>
            <a:ext cx="2901030" cy="275502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zh-CN" sz="1200" b="1" dirty="0">
              <a:solidFill>
                <a:schemeClr val="tx1"/>
              </a:solidFill>
              <a:ea typeface="meituan type" panose="02000500000000000000" pitchFamily="2" charset="-122"/>
            </a:endParaRPr>
          </a:p>
        </p:txBody>
      </p:sp>
      <p:sp>
        <p:nvSpPr>
          <p:cNvPr id="172" name="圆角矩形 171"/>
          <p:cNvSpPr/>
          <p:nvPr/>
        </p:nvSpPr>
        <p:spPr>
          <a:xfrm>
            <a:off x="851217" y="2885457"/>
            <a:ext cx="2901030" cy="275502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zh-CN" sz="1200" b="1" dirty="0">
              <a:solidFill>
                <a:schemeClr val="tx1"/>
              </a:solidFill>
              <a:ea typeface="meituan type" panose="02000500000000000000" pitchFamily="2" charset="-122"/>
            </a:endParaRPr>
          </a:p>
        </p:txBody>
      </p:sp>
      <p:pic>
        <p:nvPicPr>
          <p:cNvPr id="5" name="图片 4" descr="金翼大赛gai-1 -17"/>
          <p:cNvPicPr>
            <a:picLocks noChangeAspect="1"/>
          </p:cNvPicPr>
          <p:nvPr/>
        </p:nvPicPr>
        <p:blipFill>
          <a:blip r:embed="rId5"/>
          <a:stretch>
            <a:fillRect/>
          </a:stretch>
        </p:blipFill>
        <p:spPr>
          <a:xfrm>
            <a:off x="10264140" y="6101715"/>
            <a:ext cx="1249680" cy="480695"/>
          </a:xfrm>
          <a:prstGeom prst="rect">
            <a:avLst/>
          </a:prstGeom>
        </p:spPr>
      </p:pic>
      <p:cxnSp>
        <p:nvCxnSpPr>
          <p:cNvPr id="6"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7" name="图片 6" descr="cs -19"/>
          <p:cNvPicPr>
            <a:picLocks noChangeAspect="1"/>
          </p:cNvPicPr>
          <p:nvPr/>
        </p:nvPicPr>
        <p:blipFill>
          <a:blip r:embed="rId6"/>
          <a:stretch>
            <a:fillRect/>
          </a:stretch>
        </p:blipFill>
        <p:spPr>
          <a:xfrm>
            <a:off x="713105" y="6158865"/>
            <a:ext cx="1976120" cy="368935"/>
          </a:xfrm>
          <a:prstGeom prst="rect">
            <a:avLst/>
          </a:prstGeom>
        </p:spPr>
      </p:pic>
      <p:pic>
        <p:nvPicPr>
          <p:cNvPr id="2" name="图形 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4992" y="436486"/>
            <a:ext cx="276225" cy="390525"/>
          </a:xfrm>
          <a:prstGeom prst="rect">
            <a:avLst/>
          </a:prstGeom>
        </p:spPr>
      </p:pic>
      <p:pic>
        <p:nvPicPr>
          <p:cNvPr id="17" name="图片 16" descr="图标&#10;&#10;描述已自动生成"/>
          <p:cNvPicPr>
            <a:picLocks noChangeAspect="1"/>
          </p:cNvPicPr>
          <p:nvPr/>
        </p:nvPicPr>
        <p:blipFill>
          <a:blip r:embed="rId9"/>
          <a:stretch>
            <a:fillRect/>
          </a:stretch>
        </p:blipFill>
        <p:spPr>
          <a:xfrm>
            <a:off x="8992520" y="484938"/>
            <a:ext cx="2898040" cy="384713"/>
          </a:xfrm>
          <a:prstGeom prst="rect">
            <a:avLst/>
          </a:prstGeom>
        </p:spPr>
      </p:pic>
      <p:sp>
        <p:nvSpPr>
          <p:cNvPr id="18" name="文本框 17"/>
          <p:cNvSpPr txBox="1"/>
          <p:nvPr/>
        </p:nvSpPr>
        <p:spPr>
          <a:xfrm>
            <a:off x="851225" y="538677"/>
            <a:ext cx="902811" cy="307777"/>
          </a:xfrm>
          <a:prstGeom prst="rect">
            <a:avLst/>
          </a:prstGeom>
          <a:noFill/>
        </p:spPr>
        <p:txBody>
          <a:bodyPr wrap="none" rtlCol="0">
            <a:spAutoFit/>
          </a:bodyPr>
          <a:lstStyle/>
          <a:p>
            <a:pPr algn="ctr"/>
            <a:r>
              <a:rPr kumimoji="1" lang="zh-CN" altLang="en-US" sz="1400" b="1" dirty="0">
                <a:ea typeface="meituan type" panose="02000500000000000000" pitchFamily="2" charset="-122"/>
              </a:rPr>
              <a:t>案例介绍</a:t>
            </a:r>
          </a:p>
        </p:txBody>
      </p:sp>
      <p:sp>
        <p:nvSpPr>
          <p:cNvPr id="19" name="文本框 18"/>
          <p:cNvSpPr txBox="1"/>
          <p:nvPr/>
        </p:nvSpPr>
        <p:spPr>
          <a:xfrm>
            <a:off x="713104" y="1360626"/>
            <a:ext cx="4482317" cy="769441"/>
          </a:xfrm>
          <a:prstGeom prst="rect">
            <a:avLst/>
          </a:prstGeom>
          <a:noFill/>
        </p:spPr>
        <p:txBody>
          <a:bodyPr wrap="none" rtlCol="0">
            <a:spAutoFit/>
          </a:bodyPr>
          <a:lstStyle/>
          <a:p>
            <a:pPr marL="0" marR="0"/>
            <a:r>
              <a:rPr lang="zh-CN" altLang="en-US" sz="24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休食夜间场景的</a:t>
            </a:r>
            <a:r>
              <a:rPr lang="en-GB" altLang="zh-CN" sz="24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DRTM</a:t>
            </a:r>
            <a:r>
              <a:rPr lang="zh-CN" altLang="en-US" sz="24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运营应用</a:t>
            </a:r>
          </a:p>
          <a:p>
            <a:endParaRPr lang="zh-CN" altLang="en-US" sz="20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endParaRPr>
          </a:p>
        </p:txBody>
      </p:sp>
      <p:sp>
        <p:nvSpPr>
          <p:cNvPr id="3" name="文本框 2"/>
          <p:cNvSpPr txBox="1"/>
          <p:nvPr/>
        </p:nvSpPr>
        <p:spPr>
          <a:xfrm>
            <a:off x="713104" y="1785145"/>
            <a:ext cx="8292655" cy="621004"/>
          </a:xfrm>
          <a:prstGeom prst="rect">
            <a:avLst/>
          </a:prstGeom>
          <a:noFill/>
        </p:spPr>
        <p:txBody>
          <a:bodyPr wrap="none" rtlCol="0">
            <a:spAutoFit/>
          </a:bodyPr>
          <a:lstStyle/>
          <a:p>
            <a:pPr>
              <a:lnSpc>
                <a:spcPct val="150000"/>
              </a:lnSpc>
            </a:pPr>
            <a:r>
              <a:rPr kumimoji="1" lang="zh-CN" altLang="en-US" sz="1200" dirty="0">
                <a:latin typeface="meituan type Light" panose="02000500000000000000" pitchFamily="2" charset="-122"/>
                <a:ea typeface="meituan type Light" panose="02000500000000000000" pitchFamily="2" charset="-122"/>
              </a:rPr>
              <a:t>休食品类以百事食品为代表品牌，以夜间场景为切入点，调动品牌线下销售团队</a:t>
            </a:r>
            <a:r>
              <a:rPr kumimoji="1" lang="en-US" altLang="zh-CN" sz="1200" dirty="0">
                <a:latin typeface="meituan type Light" panose="02000500000000000000" pitchFamily="2" charset="-122"/>
                <a:ea typeface="meituan type Light" panose="02000500000000000000" pitchFamily="2" charset="-122"/>
              </a:rPr>
              <a:t>/</a:t>
            </a:r>
            <a:r>
              <a:rPr kumimoji="1" lang="en-GB" altLang="zh-CN" sz="1200" dirty="0">
                <a:latin typeface="meituan type Light" panose="02000500000000000000" pitchFamily="2" charset="-122"/>
                <a:ea typeface="meituan type Light" panose="02000500000000000000" pitchFamily="2" charset="-122"/>
              </a:rPr>
              <a:t>MKT/</a:t>
            </a:r>
            <a:r>
              <a:rPr kumimoji="1" lang="zh-CN" altLang="en-US" sz="1200" dirty="0">
                <a:latin typeface="meituan type Light" panose="02000500000000000000" pitchFamily="2" charset="-122"/>
                <a:ea typeface="meituan type Light" panose="02000500000000000000" pitchFamily="2" charset="-122"/>
              </a:rPr>
              <a:t>洞察等多方团队的资源共同做功。</a:t>
            </a:r>
            <a:endParaRPr kumimoji="1" lang="en-US" altLang="zh-CN" sz="1200" dirty="0">
              <a:latin typeface="meituan type Light" panose="02000500000000000000" pitchFamily="2" charset="-122"/>
              <a:ea typeface="meituan type Light" panose="02000500000000000000" pitchFamily="2" charset="-122"/>
            </a:endParaRPr>
          </a:p>
          <a:p>
            <a:pPr>
              <a:lnSpc>
                <a:spcPct val="150000"/>
              </a:lnSpc>
            </a:pPr>
            <a:r>
              <a:rPr kumimoji="1" lang="zh-CN" altLang="en-US" sz="1200" dirty="0">
                <a:latin typeface="meituan type Light" panose="02000500000000000000" pitchFamily="2" charset="-122"/>
                <a:ea typeface="meituan type Light" panose="02000500000000000000" pitchFamily="2" charset="-122"/>
              </a:rPr>
              <a:t>以</a:t>
            </a:r>
            <a:r>
              <a:rPr kumimoji="1" lang="en-GB" altLang="zh-CN" sz="1200" dirty="0">
                <a:latin typeface="meituan type Light" panose="02000500000000000000" pitchFamily="2" charset="-122"/>
                <a:ea typeface="meituan type Light" panose="02000500000000000000" pitchFamily="2" charset="-122"/>
              </a:rPr>
              <a:t>GMV</a:t>
            </a:r>
            <a:r>
              <a:rPr kumimoji="1" lang="zh-CN" altLang="en-US" sz="1200" dirty="0">
                <a:latin typeface="meituan type Light" panose="02000500000000000000" pitchFamily="2" charset="-122"/>
                <a:ea typeface="meituan type Light" panose="02000500000000000000" pitchFamily="2" charset="-122"/>
              </a:rPr>
              <a:t>提升为目标，通过夜间选品</a:t>
            </a:r>
            <a:r>
              <a:rPr kumimoji="1" lang="en-US" altLang="zh-CN" sz="1200" dirty="0">
                <a:latin typeface="meituan type Light" panose="02000500000000000000" pitchFamily="2" charset="-122"/>
                <a:ea typeface="meituan type Light" panose="02000500000000000000" pitchFamily="2" charset="-122"/>
              </a:rPr>
              <a:t>-</a:t>
            </a:r>
            <a:r>
              <a:rPr kumimoji="1" lang="zh-CN" altLang="en-US" sz="1200" dirty="0">
                <a:latin typeface="meituan type Light" panose="02000500000000000000" pitchFamily="2" charset="-122"/>
                <a:ea typeface="meituan type Light" panose="02000500000000000000" pitchFamily="2" charset="-122"/>
              </a:rPr>
              <a:t>供给提升</a:t>
            </a:r>
            <a:r>
              <a:rPr kumimoji="1" lang="en-US" altLang="zh-CN" sz="1200" dirty="0">
                <a:latin typeface="meituan type Light" panose="02000500000000000000" pitchFamily="2" charset="-122"/>
                <a:ea typeface="meituan type Light" panose="02000500000000000000" pitchFamily="2" charset="-122"/>
              </a:rPr>
              <a:t>-</a:t>
            </a:r>
            <a:r>
              <a:rPr kumimoji="1" lang="zh-CN" altLang="en-US" sz="1200" dirty="0">
                <a:latin typeface="meituan type Light" panose="02000500000000000000" pitchFamily="2" charset="-122"/>
                <a:ea typeface="meituan type Light" panose="02000500000000000000" pitchFamily="2" charset="-122"/>
              </a:rPr>
              <a:t>流量曝光</a:t>
            </a:r>
            <a:r>
              <a:rPr kumimoji="1" lang="en-US" altLang="zh-CN" sz="1200" dirty="0">
                <a:latin typeface="meituan type Light" panose="02000500000000000000" pitchFamily="2" charset="-122"/>
                <a:ea typeface="meituan type Light" panose="02000500000000000000" pitchFamily="2" charset="-122"/>
              </a:rPr>
              <a:t>-</a:t>
            </a:r>
            <a:r>
              <a:rPr kumimoji="1" lang="zh-CN" altLang="en-US" sz="1200" dirty="0">
                <a:latin typeface="meituan type Light" panose="02000500000000000000" pitchFamily="2" charset="-122"/>
                <a:ea typeface="meituan type Light" panose="02000500000000000000" pitchFamily="2" charset="-122"/>
              </a:rPr>
              <a:t>促销迭代 落地</a:t>
            </a:r>
            <a:r>
              <a:rPr kumimoji="1" lang="en-GB" altLang="zh-CN" sz="1200" dirty="0" err="1">
                <a:latin typeface="meituan type Light" panose="02000500000000000000" pitchFamily="2" charset="-122"/>
                <a:ea typeface="meituan type Light" panose="02000500000000000000" pitchFamily="2" charset="-122"/>
              </a:rPr>
              <a:t>Drtm</a:t>
            </a:r>
            <a:r>
              <a:rPr kumimoji="1" lang="zh-CN" altLang="en-US" sz="1200" dirty="0">
                <a:latin typeface="meituan type Light" panose="02000500000000000000" pitchFamily="2" charset="-122"/>
                <a:ea typeface="meituan type Light" panose="02000500000000000000" pitchFamily="2" charset="-122"/>
              </a:rPr>
              <a:t>运营链路</a:t>
            </a:r>
          </a:p>
        </p:txBody>
      </p:sp>
      <p:sp>
        <p:nvSpPr>
          <p:cNvPr id="128" name="文本框 127"/>
          <p:cNvSpPr txBox="1"/>
          <p:nvPr/>
        </p:nvSpPr>
        <p:spPr>
          <a:xfrm>
            <a:off x="2079883" y="5201658"/>
            <a:ext cx="155777" cy="395399"/>
          </a:xfrm>
          <a:prstGeom prst="rect">
            <a:avLst/>
          </a:prstGeom>
          <a:noFill/>
        </p:spPr>
        <p:txBody>
          <a:bodyPr wrap="none" rtlCol="0">
            <a:spAutoFit/>
          </a:bodyPr>
          <a:lstStyle/>
          <a:p>
            <a:pPr marL="0" marR="0" lvl="0" indent="0" algn="ctr" defTabSz="810260" rtl="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266" normalizeH="0" baseline="0" noProof="0" dirty="0">
              <a:ln>
                <a:noFill/>
              </a:ln>
              <a:effectLst/>
              <a:uLnTx/>
              <a:uFillTx/>
              <a:latin typeface="美团体" panose="02000500000000000000" pitchFamily="2" charset="-122"/>
              <a:ea typeface="美团体" panose="02000500000000000000" pitchFamily="2" charset="-122"/>
              <a:cs typeface="+mn-cs"/>
            </a:endParaRPr>
          </a:p>
        </p:txBody>
      </p:sp>
      <p:sp>
        <p:nvSpPr>
          <p:cNvPr id="130" name="文本框 129"/>
          <p:cNvSpPr txBox="1"/>
          <p:nvPr/>
        </p:nvSpPr>
        <p:spPr>
          <a:xfrm>
            <a:off x="1606766" y="5069256"/>
            <a:ext cx="1453416" cy="209329"/>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latin typeface="美团体" panose="02000500000000000000" pitchFamily="2" charset="-122"/>
                <a:ea typeface="美团体" panose="02000500000000000000" pitchFamily="2" charset="-122"/>
                <a:cs typeface="+mn-cs"/>
              </a:rPr>
              <a:t>烟火</a:t>
            </a:r>
            <a:r>
              <a:rPr kumimoji="0" lang="zh-CN" altLang="en-US" sz="1200" i="0" u="none" strike="noStrike" kern="1200" cap="none" spc="0" normalizeH="0" baseline="0" noProof="0" dirty="0">
                <a:ln>
                  <a:noFill/>
                </a:ln>
                <a:effectLst/>
                <a:uLnTx/>
                <a:uFillTx/>
                <a:latin typeface="美团体" panose="02000500000000000000" pitchFamily="2" charset="-122"/>
                <a:ea typeface="美团体" panose="02000500000000000000" pitchFamily="2" charset="-122"/>
                <a:cs typeface="+mn-cs"/>
              </a:rPr>
              <a:t>排挡系</a:t>
            </a:r>
            <a:r>
              <a:rPr kumimoji="0" lang="zh-CN" altLang="en-US" sz="1200" b="0" i="0" u="none" strike="noStrike" kern="1200" cap="none" spc="0" normalizeH="0" baseline="0" noProof="0" dirty="0">
                <a:ln>
                  <a:noFill/>
                </a:ln>
                <a:effectLst/>
                <a:uLnTx/>
                <a:uFillTx/>
                <a:latin typeface="美团体" panose="02000500000000000000" pitchFamily="2" charset="-122"/>
                <a:ea typeface="美团体" panose="02000500000000000000" pitchFamily="2" charset="-122"/>
                <a:cs typeface="+mn-cs"/>
              </a:rPr>
              <a:t>列夜宵新品</a:t>
            </a:r>
          </a:p>
        </p:txBody>
      </p:sp>
      <p:grpSp>
        <p:nvGrpSpPr>
          <p:cNvPr id="131" name="组合 130"/>
          <p:cNvGrpSpPr/>
          <p:nvPr/>
        </p:nvGrpSpPr>
        <p:grpSpPr>
          <a:xfrm>
            <a:off x="899560" y="3128361"/>
            <a:ext cx="2971834" cy="1921082"/>
            <a:chOff x="331544" y="2490757"/>
            <a:chExt cx="2385888" cy="1704551"/>
          </a:xfrm>
        </p:grpSpPr>
        <p:grpSp>
          <p:nvGrpSpPr>
            <p:cNvPr id="167" name="Group 31"/>
            <p:cNvGrpSpPr/>
            <p:nvPr/>
          </p:nvGrpSpPr>
          <p:grpSpPr>
            <a:xfrm>
              <a:off x="331544" y="2859382"/>
              <a:ext cx="2385888" cy="1329067"/>
              <a:chOff x="838587" y="-1"/>
              <a:chExt cx="11729823" cy="6858001"/>
            </a:xfrm>
            <a:effectLst>
              <a:outerShdw blurRad="63500" sx="102000" sy="102000" algn="ctr" rotWithShape="0">
                <a:prstClr val="black">
                  <a:alpha val="40000"/>
                </a:prstClr>
              </a:outerShdw>
            </a:effectLst>
          </p:grpSpPr>
          <p:pic>
            <p:nvPicPr>
              <p:cNvPr id="169" name="Picture 28" descr="A bag of food&#10;&#10;Description automatically generated"/>
              <p:cNvPicPr>
                <a:picLocks noChangeAspect="1"/>
              </p:cNvPicPr>
              <p:nvPr/>
            </p:nvPicPr>
            <p:blipFill>
              <a:blip r:embed="rId10" cstate="email"/>
              <a:stretch>
                <a:fillRect/>
              </a:stretch>
            </p:blipFill>
            <p:spPr>
              <a:xfrm rot="1847858">
                <a:off x="7720109" y="-1"/>
                <a:ext cx="4848301" cy="6858001"/>
              </a:xfrm>
              <a:prstGeom prst="rect">
                <a:avLst/>
              </a:prstGeom>
            </p:spPr>
          </p:pic>
          <p:pic>
            <p:nvPicPr>
              <p:cNvPr id="170" name="Picture 30" descr="A bag of food on a black background&#10;&#10;Description automatically generated"/>
              <p:cNvPicPr>
                <a:picLocks noChangeAspect="1"/>
              </p:cNvPicPr>
              <p:nvPr/>
            </p:nvPicPr>
            <p:blipFill>
              <a:blip r:embed="rId11" cstate="email"/>
              <a:stretch>
                <a:fillRect/>
              </a:stretch>
            </p:blipFill>
            <p:spPr>
              <a:xfrm rot="20021693">
                <a:off x="838587" y="-1"/>
                <a:ext cx="4848301" cy="6858001"/>
              </a:xfrm>
              <a:prstGeom prst="rect">
                <a:avLst/>
              </a:prstGeom>
            </p:spPr>
          </p:pic>
        </p:grpSp>
        <p:pic>
          <p:nvPicPr>
            <p:cNvPr id="168" name="Picture 26" descr="A bag of food&#10;&#10;Description automatically generated"/>
            <p:cNvPicPr>
              <a:picLocks noChangeAspect="1"/>
            </p:cNvPicPr>
            <p:nvPr/>
          </p:nvPicPr>
          <p:blipFill>
            <a:blip r:embed="rId12" cstate="email"/>
            <a:stretch>
              <a:fillRect/>
            </a:stretch>
          </p:blipFill>
          <p:spPr>
            <a:xfrm>
              <a:off x="955433" y="2490757"/>
              <a:ext cx="1203636" cy="1704551"/>
            </a:xfrm>
            <a:prstGeom prst="rect">
              <a:avLst/>
            </a:prstGeom>
          </p:spPr>
        </p:pic>
      </p:grpSp>
      <p:sp>
        <p:nvSpPr>
          <p:cNvPr id="132" name="弧 38"/>
          <p:cNvSpPr/>
          <p:nvPr/>
        </p:nvSpPr>
        <p:spPr>
          <a:xfrm rot="20087835">
            <a:off x="4849768" y="3744899"/>
            <a:ext cx="1412247" cy="1256687"/>
          </a:xfrm>
          <a:prstGeom prst="arc">
            <a:avLst>
              <a:gd name="adj1" fmla="val 2225862"/>
              <a:gd name="adj2" fmla="val 1397155"/>
            </a:avLst>
          </a:prstGeom>
          <a:ln w="67056" cap="rnd">
            <a:gradFill flip="none" rotWithShape="1">
              <a:gsLst>
                <a:gs pos="0">
                  <a:srgbClr val="F2DFC6"/>
                </a:gs>
                <a:gs pos="100000">
                  <a:srgbClr val="BE7946">
                    <a:alpha val="0"/>
                  </a:srgbClr>
                </a:gs>
                <a:gs pos="52000">
                  <a:srgbClr val="DFAF77">
                    <a:alpha val="60000"/>
                  </a:srgbClr>
                </a:gs>
              </a:gsLst>
              <a:lin ang="8100000" scaled="1"/>
              <a:tileRect/>
            </a:gradFill>
            <a:round/>
            <a:tailEnd type="triangle"/>
          </a:ln>
          <a:effectLst/>
        </p:spPr>
        <p:style>
          <a:lnRef idx="2">
            <a:schemeClr val="accent1"/>
          </a:lnRef>
          <a:fillRef idx="0">
            <a:schemeClr val="accent1"/>
          </a:fillRef>
          <a:effectRef idx="1">
            <a:schemeClr val="accent1"/>
          </a:effectRef>
          <a:fontRef idx="minor">
            <a:schemeClr val="tx1"/>
          </a:fontRef>
        </p:style>
        <p:txBody>
          <a:bodyPr lIns="80467" tIns="40234" rIns="80467" bIns="40234" rtlCol="0" anchor="ctr"/>
          <a:lstStyle/>
          <a:p>
            <a:pPr marL="0" marR="0" lvl="0" indent="0" algn="ctr" defTabSz="731520" rtl="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dirty="0">
              <a:ln>
                <a:noFill/>
              </a:ln>
              <a:effectLst/>
              <a:uLnTx/>
              <a:uFillTx/>
              <a:latin typeface="美团体" panose="02000500000000000000" pitchFamily="2" charset="-122"/>
              <a:ea typeface="美团体" panose="02000500000000000000" pitchFamily="2" charset="-122"/>
              <a:cs typeface="+mn-cs"/>
            </a:endParaRPr>
          </a:p>
        </p:txBody>
      </p:sp>
      <p:sp>
        <p:nvSpPr>
          <p:cNvPr id="133" name="椭圆 132"/>
          <p:cNvSpPr/>
          <p:nvPr/>
        </p:nvSpPr>
        <p:spPr>
          <a:xfrm>
            <a:off x="5241881" y="3444112"/>
            <a:ext cx="688044" cy="602747"/>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ea typeface="meituan type" panose="02000500000000000000" pitchFamily="2" charset="-122"/>
            </a:endParaRPr>
          </a:p>
        </p:txBody>
      </p:sp>
      <p:sp>
        <p:nvSpPr>
          <p:cNvPr id="134" name="文本框 133"/>
          <p:cNvSpPr txBox="1"/>
          <p:nvPr/>
        </p:nvSpPr>
        <p:spPr>
          <a:xfrm>
            <a:off x="5302613" y="3598808"/>
            <a:ext cx="566580" cy="293355"/>
          </a:xfrm>
          <a:prstGeom prst="rect">
            <a:avLst/>
          </a:prstGeom>
          <a:noFill/>
          <a:effectLst/>
        </p:spPr>
        <p:txBody>
          <a:bodyPr wrap="none" lIns="80467" tIns="40234" rIns="80467" bIns="40234" rtlCol="0" anchor="ctr">
            <a:spAutoFit/>
          </a:bodyPr>
          <a:lstStyle/>
          <a:p>
            <a:pPr marL="0" marR="0" lvl="0" indent="0" algn="ctr" defTabSz="127000" rtl="0" eaLnBrk="1" fontAlgn="auto" latinLnBrk="0" hangingPunct="1">
              <a:lnSpc>
                <a:spcPct val="100000"/>
              </a:lnSpc>
              <a:spcBef>
                <a:spcPts val="0"/>
              </a:spcBef>
              <a:spcAft>
                <a:spcPts val="0"/>
              </a:spcAft>
              <a:buClr>
                <a:srgbClr val="556DF3"/>
              </a:buClr>
              <a:buSzPct val="50000"/>
              <a:buFontTx/>
              <a:buNone/>
              <a:defRPr/>
            </a:pPr>
            <a:r>
              <a:rPr kumimoji="0" lang="zh-CN" altLang="en-US" sz="1400" b="0" i="0" u="none" strike="noStrike" kern="0" cap="none" spc="0" normalizeH="0" baseline="0" noProof="0" dirty="0">
                <a:ln>
                  <a:noFill/>
                </a:ln>
                <a:effectLst/>
                <a:uLnTx/>
                <a:uFillTx/>
                <a:latin typeface="美团体" panose="02000500000000000000" pitchFamily="2" charset="-122"/>
                <a:ea typeface="美团体" panose="02000500000000000000" pitchFamily="2" charset="-122"/>
                <a:cs typeface="阿里巴巴普惠体 R" panose="00020600040101010101" pitchFamily="18" charset="-122"/>
              </a:rPr>
              <a:t>智慧分销</a:t>
            </a:r>
            <a:endParaRPr kumimoji="0" lang="en-US" altLang="zh-CN" sz="1400" b="0" i="0" u="none" strike="noStrike" kern="0" cap="none" spc="0" normalizeH="0" baseline="0" noProof="0">
              <a:ln>
                <a:noFill/>
              </a:ln>
              <a:effectLst/>
              <a:uLnTx/>
              <a:uFillTx/>
              <a:latin typeface="美团体" panose="02000500000000000000" pitchFamily="2" charset="-122"/>
              <a:ea typeface="美团体" panose="02000500000000000000" pitchFamily="2" charset="-122"/>
              <a:cs typeface="阿里巴巴普惠体 R" panose="00020600040101010101" pitchFamily="18" charset="-122"/>
            </a:endParaRPr>
          </a:p>
          <a:p>
            <a:pPr marL="0" marR="0" lvl="0" indent="0" algn="ctr" defTabSz="127000" rtl="0" eaLnBrk="1" fontAlgn="auto" latinLnBrk="0" hangingPunct="1">
              <a:lnSpc>
                <a:spcPct val="100000"/>
              </a:lnSpc>
              <a:spcBef>
                <a:spcPts val="0"/>
              </a:spcBef>
              <a:spcAft>
                <a:spcPts val="0"/>
              </a:spcAft>
              <a:buClr>
                <a:srgbClr val="556DF3"/>
              </a:buClr>
              <a:buSzPct val="50000"/>
              <a:buFontTx/>
              <a:buNone/>
              <a:defRPr/>
            </a:pPr>
            <a:r>
              <a:rPr kumimoji="0" lang="zh-CN" altLang="en-US" sz="1400" b="0" i="0" u="none" strike="noStrike" kern="0" cap="none" spc="0" normalizeH="0" baseline="0" noProof="0">
                <a:ln>
                  <a:noFill/>
                </a:ln>
                <a:effectLst/>
                <a:uLnTx/>
                <a:uFillTx/>
                <a:latin typeface="美团体" panose="02000500000000000000" pitchFamily="2" charset="-122"/>
                <a:ea typeface="美团体" panose="02000500000000000000" pitchFamily="2" charset="-122"/>
                <a:cs typeface="阿里巴巴普惠体 R" panose="00020600040101010101" pitchFamily="18" charset="-122"/>
              </a:rPr>
              <a:t>数据</a:t>
            </a:r>
            <a:r>
              <a:rPr kumimoji="0" lang="zh-CN" altLang="en-US" sz="1400" b="0" i="0" u="none" strike="noStrike" kern="0" cap="none" spc="0" normalizeH="0" baseline="0" noProof="0" dirty="0">
                <a:ln>
                  <a:noFill/>
                </a:ln>
                <a:effectLst/>
                <a:uLnTx/>
                <a:uFillTx/>
                <a:latin typeface="美团体" panose="02000500000000000000" pitchFamily="2" charset="-122"/>
                <a:ea typeface="美团体" panose="02000500000000000000" pitchFamily="2" charset="-122"/>
                <a:cs typeface="阿里巴巴普惠体 R" panose="00020600040101010101" pitchFamily="18" charset="-122"/>
              </a:rPr>
              <a:t>洞察</a:t>
            </a:r>
          </a:p>
        </p:txBody>
      </p:sp>
      <p:sp>
        <p:nvSpPr>
          <p:cNvPr id="135" name="椭圆 134"/>
          <p:cNvSpPr/>
          <p:nvPr/>
        </p:nvSpPr>
        <p:spPr>
          <a:xfrm>
            <a:off x="5872238" y="4343680"/>
            <a:ext cx="688044" cy="602747"/>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lt1"/>
              </a:solidFill>
              <a:ea typeface="meituan type" panose="02000500000000000000" pitchFamily="2" charset="-122"/>
            </a:endParaRPr>
          </a:p>
        </p:txBody>
      </p:sp>
      <p:sp>
        <p:nvSpPr>
          <p:cNvPr id="136" name="椭圆 135"/>
          <p:cNvSpPr/>
          <p:nvPr/>
        </p:nvSpPr>
        <p:spPr>
          <a:xfrm>
            <a:off x="4492863" y="4336658"/>
            <a:ext cx="688044" cy="602747"/>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lt1"/>
              </a:solidFill>
              <a:ea typeface="meituan type" panose="02000500000000000000" pitchFamily="2" charset="-122"/>
            </a:endParaRPr>
          </a:p>
        </p:txBody>
      </p:sp>
      <p:sp>
        <p:nvSpPr>
          <p:cNvPr id="137" name="文本框 136"/>
          <p:cNvSpPr txBox="1"/>
          <p:nvPr/>
        </p:nvSpPr>
        <p:spPr>
          <a:xfrm>
            <a:off x="4286504" y="4478725"/>
            <a:ext cx="1028608" cy="293355"/>
          </a:xfrm>
          <a:prstGeom prst="rect">
            <a:avLst/>
          </a:prstGeom>
          <a:noFill/>
          <a:effectLst/>
        </p:spPr>
        <p:txBody>
          <a:bodyPr wrap="square" lIns="80467" tIns="40234" rIns="80467" bIns="40234" rtlCol="0" anchor="ctr">
            <a:spAutoFit/>
          </a:bodyPr>
          <a:lstStyle/>
          <a:p>
            <a:pPr marL="0" marR="0" lvl="0" indent="0" algn="ctr" defTabSz="127000" rtl="0" eaLnBrk="1" fontAlgn="auto" latinLnBrk="0" hangingPunct="1">
              <a:lnSpc>
                <a:spcPct val="100000"/>
              </a:lnSpc>
              <a:spcBef>
                <a:spcPts val="0"/>
              </a:spcBef>
              <a:spcAft>
                <a:spcPts val="0"/>
              </a:spcAft>
              <a:buClr>
                <a:srgbClr val="556DF3"/>
              </a:buClr>
              <a:buSzPct val="50000"/>
              <a:buFontTx/>
              <a:buNone/>
              <a:defRPr/>
            </a:pPr>
            <a:r>
              <a:rPr kumimoji="0" lang="zh-CN" altLang="en-US" sz="1400" b="0" i="0" u="none" strike="noStrike" kern="0" cap="none" spc="0" normalizeH="0" baseline="0" noProof="0" dirty="0">
                <a:ln>
                  <a:noFill/>
                </a:ln>
                <a:effectLst/>
                <a:uLnTx/>
                <a:uFillTx/>
                <a:latin typeface="美团体" panose="02000500000000000000" pitchFamily="2" charset="-122"/>
                <a:ea typeface="美团体" panose="02000500000000000000" pitchFamily="2" charset="-122"/>
                <a:cs typeface="阿里巴巴普惠体 R" panose="00020600040101010101" pitchFamily="18" charset="-122"/>
              </a:rPr>
              <a:t>线下销售</a:t>
            </a:r>
            <a:endParaRPr kumimoji="0" lang="en-US" altLang="zh-CN" sz="1400" b="0" i="0" u="none" strike="noStrike" kern="0" cap="none" spc="0" normalizeH="0" baseline="0" noProof="0" dirty="0">
              <a:ln>
                <a:noFill/>
              </a:ln>
              <a:effectLst/>
              <a:uLnTx/>
              <a:uFillTx/>
              <a:latin typeface="美团体" panose="02000500000000000000" pitchFamily="2" charset="-122"/>
              <a:ea typeface="美团体" panose="02000500000000000000" pitchFamily="2" charset="-122"/>
              <a:cs typeface="阿里巴巴普惠体 R" panose="00020600040101010101" pitchFamily="18" charset="-122"/>
            </a:endParaRPr>
          </a:p>
          <a:p>
            <a:pPr marL="0" marR="0" lvl="0" indent="0" algn="ctr" defTabSz="127000" rtl="0" eaLnBrk="1" fontAlgn="auto" latinLnBrk="0" hangingPunct="1">
              <a:lnSpc>
                <a:spcPct val="100000"/>
              </a:lnSpc>
              <a:spcBef>
                <a:spcPts val="0"/>
              </a:spcBef>
              <a:spcAft>
                <a:spcPts val="0"/>
              </a:spcAft>
              <a:buClr>
                <a:srgbClr val="556DF3"/>
              </a:buClr>
              <a:buSzPct val="50000"/>
              <a:buFontTx/>
              <a:buNone/>
              <a:defRPr/>
            </a:pPr>
            <a:r>
              <a:rPr kumimoji="0" lang="zh-CN" altLang="en-US" sz="1400" b="0" i="0" u="none" strike="noStrike" kern="0" cap="none" spc="0" normalizeH="0" baseline="0" noProof="0" dirty="0">
                <a:ln>
                  <a:noFill/>
                </a:ln>
                <a:effectLst/>
                <a:uLnTx/>
                <a:uFillTx/>
                <a:latin typeface="美团体" panose="02000500000000000000" pitchFamily="2" charset="-122"/>
                <a:ea typeface="美团体" panose="02000500000000000000" pitchFamily="2" charset="-122"/>
                <a:cs typeface="阿里巴巴普惠体 R" panose="00020600040101010101" pitchFamily="18" charset="-122"/>
              </a:rPr>
              <a:t>人员执行</a:t>
            </a:r>
          </a:p>
        </p:txBody>
      </p:sp>
      <p:sp>
        <p:nvSpPr>
          <p:cNvPr id="138" name="文本框 137"/>
          <p:cNvSpPr txBox="1"/>
          <p:nvPr/>
        </p:nvSpPr>
        <p:spPr>
          <a:xfrm>
            <a:off x="5714264" y="4478724"/>
            <a:ext cx="1028608" cy="293355"/>
          </a:xfrm>
          <a:prstGeom prst="rect">
            <a:avLst/>
          </a:prstGeom>
          <a:noFill/>
          <a:effectLst/>
        </p:spPr>
        <p:txBody>
          <a:bodyPr wrap="square" lIns="80467" tIns="40234" rIns="80467" bIns="40234" rtlCol="0" anchor="ctr">
            <a:spAutoFit/>
          </a:bodyPr>
          <a:lstStyle/>
          <a:p>
            <a:pPr marL="0" marR="0" lvl="0" indent="0" algn="ctr" defTabSz="127000" rtl="0" eaLnBrk="1" fontAlgn="auto" latinLnBrk="0" hangingPunct="1">
              <a:lnSpc>
                <a:spcPct val="100000"/>
              </a:lnSpc>
              <a:spcBef>
                <a:spcPts val="0"/>
              </a:spcBef>
              <a:spcAft>
                <a:spcPts val="0"/>
              </a:spcAft>
              <a:buClr>
                <a:srgbClr val="556DF3"/>
              </a:buClr>
              <a:buSzPct val="50000"/>
              <a:buFontTx/>
              <a:buNone/>
              <a:defRPr/>
            </a:pPr>
            <a:r>
              <a:rPr kumimoji="0" lang="zh-CN" altLang="en-US" sz="1400" b="0" i="0" u="none" strike="noStrike" kern="0" cap="none" spc="0" normalizeH="0" baseline="0" noProof="0" dirty="0">
                <a:ln>
                  <a:noFill/>
                </a:ln>
                <a:effectLst/>
                <a:uLnTx/>
                <a:uFillTx/>
                <a:latin typeface="美团体" panose="02000500000000000000" pitchFamily="2" charset="-122"/>
                <a:ea typeface="美团体" panose="02000500000000000000" pitchFamily="2" charset="-122"/>
                <a:cs typeface="阿里巴巴普惠体 R" panose="00020600040101010101" pitchFamily="18" charset="-122"/>
              </a:rPr>
              <a:t>闪耀门店</a:t>
            </a:r>
            <a:br>
              <a:rPr kumimoji="0" lang="en-US" altLang="zh-CN" sz="1400" b="0" i="0" u="none" strike="noStrike" kern="0" cap="none" spc="0" normalizeH="0" baseline="0" noProof="0" dirty="0">
                <a:ln>
                  <a:noFill/>
                </a:ln>
                <a:effectLst/>
                <a:uLnTx/>
                <a:uFillTx/>
                <a:latin typeface="美团体" panose="02000500000000000000" pitchFamily="2" charset="-122"/>
                <a:ea typeface="美团体" panose="02000500000000000000" pitchFamily="2" charset="-122"/>
                <a:cs typeface="阿里巴巴普惠体 R" panose="00020600040101010101" pitchFamily="18" charset="-122"/>
              </a:rPr>
            </a:br>
            <a:r>
              <a:rPr kumimoji="0" lang="zh-CN" altLang="en-US" sz="1400" b="0" i="0" u="none" strike="noStrike" kern="0" cap="none" spc="0" normalizeH="0" baseline="0" noProof="0" dirty="0">
                <a:ln>
                  <a:noFill/>
                </a:ln>
                <a:effectLst/>
                <a:uLnTx/>
                <a:uFillTx/>
                <a:latin typeface="美团体" panose="02000500000000000000" pitchFamily="2" charset="-122"/>
                <a:ea typeface="美团体" panose="02000500000000000000" pitchFamily="2" charset="-122"/>
                <a:cs typeface="阿里巴巴普惠体 R" panose="00020600040101010101" pitchFamily="18" charset="-122"/>
              </a:rPr>
              <a:t>任务追踪</a:t>
            </a:r>
          </a:p>
        </p:txBody>
      </p:sp>
      <p:sp>
        <p:nvSpPr>
          <p:cNvPr id="166" name="文本框 165"/>
          <p:cNvSpPr txBox="1"/>
          <p:nvPr>
            <p:custDataLst>
              <p:tags r:id="rId1"/>
            </p:custDataLst>
          </p:nvPr>
        </p:nvSpPr>
        <p:spPr>
          <a:xfrm>
            <a:off x="8597805" y="2679151"/>
            <a:ext cx="1122481" cy="255847"/>
          </a:xfrm>
          <a:prstGeom prst="rect">
            <a:avLst/>
          </a:prstGeom>
          <a:noFill/>
          <a:effectLst/>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200" b="0" i="0" u="none" strike="noStrike" kern="0" cap="none" spc="0" normalizeH="0" baseline="0" noProof="0" dirty="0">
                <a:ln>
                  <a:noFill/>
                </a:ln>
                <a:effectLst/>
                <a:uLnTx/>
                <a:uFillTx/>
                <a:latin typeface="美团体" panose="02000500000000000000" pitchFamily="2" charset="-122"/>
                <a:ea typeface="美团体" panose="02000500000000000000" pitchFamily="2" charset="-122"/>
                <a:cs typeface="+mn-cs"/>
              </a:rPr>
              <a:t>销售爆发</a:t>
            </a:r>
            <a:endParaRPr kumimoji="0" lang="en-US" altLang="zh-CN" sz="2200" b="0" i="0" u="none" strike="noStrike" kern="0" cap="none" spc="0" normalizeH="0" baseline="0" noProof="0" dirty="0">
              <a:ln>
                <a:noFill/>
              </a:ln>
              <a:effectLst/>
              <a:uLnTx/>
              <a:uFillTx/>
              <a:latin typeface="美团体" panose="02000500000000000000" pitchFamily="2" charset="-122"/>
              <a:ea typeface="美团体" panose="02000500000000000000" pitchFamily="2" charset="-122"/>
              <a:cs typeface="+mn-cs"/>
            </a:endParaRPr>
          </a:p>
        </p:txBody>
      </p:sp>
      <p:sp>
        <p:nvSpPr>
          <p:cNvPr id="164" name="文本框 163"/>
          <p:cNvSpPr txBox="1"/>
          <p:nvPr>
            <p:custDataLst>
              <p:tags r:id="rId2"/>
            </p:custDataLst>
          </p:nvPr>
        </p:nvSpPr>
        <p:spPr>
          <a:xfrm>
            <a:off x="5145165" y="2697299"/>
            <a:ext cx="951640" cy="255846"/>
          </a:xfrm>
          <a:prstGeom prst="rect">
            <a:avLst/>
          </a:prstGeom>
          <a:noFill/>
          <a:effectLst/>
        </p:spPr>
        <p:txBody>
          <a:bodyPr wrap="non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200" b="0" i="0" u="none" strike="noStrike" kern="0" cap="none" spc="0" normalizeH="0" baseline="0" noProof="0" dirty="0">
                <a:ln>
                  <a:noFill/>
                </a:ln>
                <a:effectLst/>
                <a:uLnTx/>
                <a:uFillTx/>
                <a:latin typeface="美团体" panose="02000500000000000000" pitchFamily="2" charset="-122"/>
                <a:ea typeface="美团体" panose="02000500000000000000" pitchFamily="2" charset="-122"/>
                <a:cs typeface="+mn-cs"/>
              </a:rPr>
              <a:t>供给提升</a:t>
            </a:r>
            <a:endParaRPr kumimoji="0" lang="en-US" altLang="zh-CN" sz="2200" b="0" i="0" u="none" strike="noStrike" kern="0" cap="none" spc="0" normalizeH="0" baseline="0" noProof="0" dirty="0">
              <a:ln>
                <a:noFill/>
              </a:ln>
              <a:effectLst/>
              <a:uLnTx/>
              <a:uFillTx/>
              <a:latin typeface="美团体" panose="02000500000000000000" pitchFamily="2" charset="-122"/>
              <a:ea typeface="美团体" panose="02000500000000000000" pitchFamily="2" charset="-122"/>
              <a:cs typeface="+mn-cs"/>
            </a:endParaRPr>
          </a:p>
        </p:txBody>
      </p:sp>
      <p:sp>
        <p:nvSpPr>
          <p:cNvPr id="162" name="文本框 161"/>
          <p:cNvSpPr txBox="1"/>
          <p:nvPr>
            <p:custDataLst>
              <p:tags r:id="rId3"/>
            </p:custDataLst>
          </p:nvPr>
        </p:nvSpPr>
        <p:spPr>
          <a:xfrm>
            <a:off x="1889502" y="2683735"/>
            <a:ext cx="951640" cy="255846"/>
          </a:xfrm>
          <a:prstGeom prst="rect">
            <a:avLst/>
          </a:prstGeom>
          <a:noFill/>
          <a:effectLst/>
        </p:spPr>
        <p:txBody>
          <a:bodyPr wrap="non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200" b="0" i="0" u="none" strike="noStrike" kern="0" cap="none" spc="0" normalizeH="0" baseline="0" noProof="0" dirty="0">
                <a:ln>
                  <a:noFill/>
                </a:ln>
                <a:effectLst/>
                <a:uLnTx/>
                <a:uFillTx/>
                <a:latin typeface="美团体" panose="02000500000000000000" pitchFamily="2" charset="-122"/>
                <a:ea typeface="美团体" panose="02000500000000000000" pitchFamily="2" charset="-122"/>
                <a:cs typeface="+mn-cs"/>
              </a:rPr>
              <a:t>商品适配</a:t>
            </a:r>
          </a:p>
        </p:txBody>
      </p:sp>
      <p:grpSp>
        <p:nvGrpSpPr>
          <p:cNvPr id="143" name="组合 142"/>
          <p:cNvGrpSpPr/>
          <p:nvPr/>
        </p:nvGrpSpPr>
        <p:grpSpPr>
          <a:xfrm>
            <a:off x="8132263" y="4858995"/>
            <a:ext cx="1989863" cy="461594"/>
            <a:chOff x="6704465" y="3695705"/>
            <a:chExt cx="4527413" cy="1245111"/>
          </a:xfrm>
        </p:grpSpPr>
        <p:sp>
          <p:nvSpPr>
            <p:cNvPr id="156" name="任意多边形: 形状 76"/>
            <p:cNvSpPr/>
            <p:nvPr/>
          </p:nvSpPr>
          <p:spPr>
            <a:xfrm>
              <a:off x="6704465" y="3757896"/>
              <a:ext cx="4527413" cy="1016596"/>
            </a:xfrm>
            <a:custGeom>
              <a:avLst/>
              <a:gdLst>
                <a:gd name="connsiteX0" fmla="*/ 1867957 w 3735916"/>
                <a:gd name="connsiteY0" fmla="*/ 9681 h 656608"/>
                <a:gd name="connsiteX1" fmla="*/ 14287 w 3735916"/>
                <a:gd name="connsiteY1" fmla="*/ 324006 h 656608"/>
                <a:gd name="connsiteX2" fmla="*/ 1867957 w 3735916"/>
                <a:gd name="connsiteY2" fmla="*/ 638331 h 656608"/>
                <a:gd name="connsiteX3" fmla="*/ 3721627 w 3735916"/>
                <a:gd name="connsiteY3" fmla="*/ 324006 h 656608"/>
                <a:gd name="connsiteX4" fmla="*/ 1867957 w 3735916"/>
                <a:gd name="connsiteY4" fmla="*/ 9681 h 656608"/>
                <a:gd name="connsiteX5" fmla="*/ 1867958 w 3735916"/>
                <a:gd name="connsiteY5" fmla="*/ 0 h 656608"/>
                <a:gd name="connsiteX6" fmla="*/ 3735916 w 3735916"/>
                <a:gd name="connsiteY6" fmla="*/ 328304 h 656608"/>
                <a:gd name="connsiteX7" fmla="*/ 1867958 w 3735916"/>
                <a:gd name="connsiteY7" fmla="*/ 656608 h 656608"/>
                <a:gd name="connsiteX8" fmla="*/ 0 w 3735916"/>
                <a:gd name="connsiteY8" fmla="*/ 328304 h 656608"/>
                <a:gd name="connsiteX9" fmla="*/ 1867958 w 3735916"/>
                <a:gd name="connsiteY9" fmla="*/ 0 h 65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5916" h="656608">
                  <a:moveTo>
                    <a:pt x="1867957" y="9681"/>
                  </a:moveTo>
                  <a:cubicBezTo>
                    <a:pt x="844203" y="9681"/>
                    <a:pt x="14287" y="150409"/>
                    <a:pt x="14287" y="324006"/>
                  </a:cubicBezTo>
                  <a:cubicBezTo>
                    <a:pt x="14287" y="497603"/>
                    <a:pt x="844203" y="638331"/>
                    <a:pt x="1867957" y="638331"/>
                  </a:cubicBezTo>
                  <a:cubicBezTo>
                    <a:pt x="2891711" y="638331"/>
                    <a:pt x="3721627" y="497603"/>
                    <a:pt x="3721627" y="324006"/>
                  </a:cubicBezTo>
                  <a:cubicBezTo>
                    <a:pt x="3721627" y="150409"/>
                    <a:pt x="2891711" y="9681"/>
                    <a:pt x="1867957" y="9681"/>
                  </a:cubicBezTo>
                  <a:close/>
                  <a:moveTo>
                    <a:pt x="1867958" y="0"/>
                  </a:moveTo>
                  <a:cubicBezTo>
                    <a:pt x="2899603" y="0"/>
                    <a:pt x="3735916" y="146987"/>
                    <a:pt x="3735916" y="328304"/>
                  </a:cubicBezTo>
                  <a:cubicBezTo>
                    <a:pt x="3735916" y="509621"/>
                    <a:pt x="2899603" y="656608"/>
                    <a:pt x="1867958" y="656608"/>
                  </a:cubicBezTo>
                  <a:cubicBezTo>
                    <a:pt x="836313" y="656608"/>
                    <a:pt x="0" y="509621"/>
                    <a:pt x="0" y="328304"/>
                  </a:cubicBezTo>
                  <a:cubicBezTo>
                    <a:pt x="0" y="146987"/>
                    <a:pt x="836313" y="0"/>
                    <a:pt x="1867958" y="0"/>
                  </a:cubicBezTo>
                  <a:close/>
                </a:path>
              </a:pathLst>
            </a:custGeom>
            <a:gradFill>
              <a:gsLst>
                <a:gs pos="20000">
                  <a:srgbClr val="1A0C03">
                    <a:alpha val="0"/>
                  </a:srgbClr>
                </a:gs>
                <a:gs pos="63000">
                  <a:srgbClr val="65371F"/>
                </a:gs>
                <a:gs pos="86000">
                  <a:srgbClr val="EFA239"/>
                </a:gs>
                <a:gs pos="100000">
                  <a:srgbClr val="EDCD83"/>
                </a:gs>
              </a:gsLst>
              <a:lin ang="5400000" scaled="1"/>
            </a:gradFill>
            <a:ln w="19050" cap="flat" cmpd="sng" algn="ctr">
              <a:noFill/>
              <a:prstDash val="solid"/>
              <a:miter lim="800000"/>
            </a:ln>
            <a:effectLst/>
          </p:spPr>
          <p:txBody>
            <a:bodyPr wrap="square" rtlCol="0" anchor="ctr">
              <a:noAutofit/>
            </a:bodyPr>
            <a:lstStyle/>
            <a:p>
              <a:pPr marL="0" marR="0" lvl="0" indent="0" algn="ctr" defTabSz="71374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effectLst/>
                <a:uLnTx/>
                <a:uFillTx/>
                <a:latin typeface="美团体" panose="02000500000000000000" pitchFamily="2" charset="-122"/>
                <a:ea typeface="美团体" panose="02000500000000000000" pitchFamily="2" charset="-122"/>
                <a:cs typeface="+mn-cs"/>
              </a:endParaRPr>
            </a:p>
          </p:txBody>
        </p:sp>
        <p:sp>
          <p:nvSpPr>
            <p:cNvPr id="157" name="0"/>
            <p:cNvSpPr/>
            <p:nvPr/>
          </p:nvSpPr>
          <p:spPr>
            <a:xfrm>
              <a:off x="7208043" y="4018646"/>
              <a:ext cx="3520256" cy="922170"/>
            </a:xfrm>
            <a:prstGeom prst="ellipse">
              <a:avLst/>
            </a:prstGeom>
            <a:gradFill flip="none" rotWithShape="1">
              <a:gsLst>
                <a:gs pos="59000">
                  <a:srgbClr val="1A0C03">
                    <a:alpha val="0"/>
                  </a:srgbClr>
                </a:gs>
                <a:gs pos="100000">
                  <a:srgbClr val="65371F">
                    <a:alpha val="70000"/>
                  </a:srgbClr>
                </a:gs>
                <a:gs pos="90000">
                  <a:srgbClr val="65371F">
                    <a:alpha val="40000"/>
                  </a:srgbClr>
                </a:gs>
              </a:gsLst>
              <a:lin ang="5400000" scaled="1"/>
              <a:tileRect/>
            </a:gradFill>
            <a:ln w="9525" cap="flat" cmpd="sng" algn="ctr">
              <a:noFill/>
              <a:prstDash val="solid"/>
              <a:miter lim="800000"/>
            </a:ln>
            <a:effectLst/>
          </p:spPr>
          <p:txBody>
            <a:bodyPr rtlCol="0" anchor="ctr"/>
            <a:lstStyle/>
            <a:p>
              <a:pPr marL="0" marR="0" lvl="0" indent="0" algn="ctr" defTabSz="713740" rtl="0" eaLnBrk="1" fontAlgn="auto" latinLnBrk="0" hangingPunct="1">
                <a:lnSpc>
                  <a:spcPct val="100000"/>
                </a:lnSpc>
                <a:spcBef>
                  <a:spcPts val="0"/>
                </a:spcBef>
                <a:spcAft>
                  <a:spcPts val="0"/>
                </a:spcAft>
                <a:buClrTx/>
                <a:buSzTx/>
                <a:buFontTx/>
                <a:buNone/>
                <a:defRPr/>
              </a:pPr>
              <a:endParaRPr kumimoji="0" lang="zh-CN" altLang="en-US" sz="300" b="0" i="0" u="none" strike="noStrike" kern="0" cap="none" spc="0" normalizeH="0" baseline="0" noProof="0" dirty="0">
                <a:ln>
                  <a:noFill/>
                </a:ln>
                <a:effectLst/>
                <a:uLnTx/>
                <a:uFillTx/>
                <a:latin typeface="美团体" panose="02000500000000000000" pitchFamily="2" charset="-122"/>
                <a:ea typeface="美团体" panose="02000500000000000000" pitchFamily="2" charset="-122"/>
                <a:cs typeface="+mn-cs"/>
              </a:endParaRPr>
            </a:p>
          </p:txBody>
        </p:sp>
        <p:sp>
          <p:nvSpPr>
            <p:cNvPr id="158" name="0"/>
            <p:cNvSpPr/>
            <p:nvPr/>
          </p:nvSpPr>
          <p:spPr>
            <a:xfrm>
              <a:off x="6954535" y="3768363"/>
              <a:ext cx="4027272" cy="1011943"/>
            </a:xfrm>
            <a:prstGeom prst="ellipse">
              <a:avLst/>
            </a:prstGeom>
            <a:gradFill flip="none" rotWithShape="1">
              <a:gsLst>
                <a:gs pos="70000">
                  <a:sysClr val="windowText" lastClr="000000">
                    <a:alpha val="0"/>
                  </a:sysClr>
                </a:gs>
                <a:gs pos="100000">
                  <a:srgbClr val="CF8D35"/>
                </a:gs>
                <a:gs pos="95000">
                  <a:srgbClr val="65371F"/>
                </a:gs>
              </a:gsLst>
              <a:path path="shape">
                <a:fillToRect l="50000" t="50000" r="50000" b="50000"/>
              </a:path>
              <a:tileRect/>
            </a:gradFill>
            <a:ln w="12700" cap="flat" cmpd="sng" algn="ctr">
              <a:noFill/>
              <a:prstDash val="solid"/>
              <a:miter lim="800000"/>
            </a:ln>
            <a:effectLst/>
          </p:spPr>
          <p:txBody>
            <a:bodyPr wrap="square" rtlCol="0" anchor="ctr">
              <a:noAutofit/>
            </a:bodyPr>
            <a:lstStyle/>
            <a:p>
              <a:pPr marL="0" marR="0" lvl="0" indent="0" algn="ctr" defTabSz="71374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effectLst/>
                <a:uLnTx/>
                <a:uFillTx/>
                <a:latin typeface="美团体" panose="02000500000000000000" pitchFamily="2" charset="-122"/>
                <a:ea typeface="美团体" panose="02000500000000000000" pitchFamily="2" charset="-122"/>
                <a:cs typeface="+mn-cs"/>
              </a:endParaRPr>
            </a:p>
          </p:txBody>
        </p:sp>
        <p:sp>
          <p:nvSpPr>
            <p:cNvPr id="159" name="0"/>
            <p:cNvSpPr/>
            <p:nvPr/>
          </p:nvSpPr>
          <p:spPr>
            <a:xfrm>
              <a:off x="6954535" y="3740032"/>
              <a:ext cx="4027272" cy="1011943"/>
            </a:xfrm>
            <a:prstGeom prst="ellipse">
              <a:avLst/>
            </a:prstGeom>
            <a:gradFill flip="none" rotWithShape="1">
              <a:gsLst>
                <a:gs pos="15000">
                  <a:sysClr val="windowText" lastClr="000000"/>
                </a:gs>
                <a:gs pos="80000">
                  <a:sysClr val="windowText" lastClr="000000">
                    <a:alpha val="0"/>
                  </a:sysClr>
                </a:gs>
              </a:gsLst>
              <a:lin ang="5400000" scaled="0"/>
              <a:tileRect/>
            </a:gradFill>
            <a:ln w="12700" cap="flat" cmpd="sng" algn="ctr">
              <a:noFill/>
              <a:prstDash val="solid"/>
              <a:miter lim="800000"/>
            </a:ln>
            <a:effectLst/>
          </p:spPr>
          <p:txBody>
            <a:bodyPr wrap="square" rtlCol="0" anchor="ctr">
              <a:noAutofit/>
            </a:bodyPr>
            <a:lstStyle/>
            <a:p>
              <a:pPr marL="0" marR="0" lvl="0" indent="0" algn="ctr" defTabSz="71374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effectLst/>
                <a:uLnTx/>
                <a:uFillTx/>
                <a:latin typeface="美团体" panose="02000500000000000000" pitchFamily="2" charset="-122"/>
                <a:ea typeface="美团体" panose="02000500000000000000" pitchFamily="2" charset="-122"/>
                <a:cs typeface="+mn-cs"/>
              </a:endParaRPr>
            </a:p>
          </p:txBody>
        </p:sp>
        <p:sp>
          <p:nvSpPr>
            <p:cNvPr id="160" name="0"/>
            <p:cNvSpPr/>
            <p:nvPr/>
          </p:nvSpPr>
          <p:spPr>
            <a:xfrm>
              <a:off x="6954541" y="3695705"/>
              <a:ext cx="4027270" cy="961810"/>
            </a:xfrm>
            <a:prstGeom prst="ellipse">
              <a:avLst/>
            </a:prstGeom>
            <a:noFill/>
            <a:ln w="9525" cap="flat" cmpd="sng" algn="ctr">
              <a:gradFill>
                <a:gsLst>
                  <a:gs pos="78000">
                    <a:srgbClr val="EFA239"/>
                  </a:gs>
                  <a:gs pos="16000">
                    <a:sysClr val="windowText" lastClr="000000">
                      <a:alpha val="0"/>
                    </a:sysClr>
                  </a:gs>
                  <a:gs pos="100000">
                    <a:srgbClr val="EDCD83"/>
                  </a:gs>
                </a:gsLst>
                <a:lin ang="5400000" scaled="1"/>
              </a:gradFill>
              <a:prstDash val="solid"/>
              <a:miter lim="800000"/>
            </a:ln>
            <a:effectLst/>
          </p:spPr>
          <p:txBody>
            <a:bodyPr wrap="square" rtlCol="0" anchor="ctr">
              <a:noAutofit/>
            </a:bodyPr>
            <a:lstStyle/>
            <a:p>
              <a:pPr marL="0" marR="0" lvl="0" indent="0" algn="ctr" defTabSz="71374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effectLst/>
                <a:uLnTx/>
                <a:uFillTx/>
                <a:latin typeface="美团体" panose="02000500000000000000" pitchFamily="2" charset="-122"/>
                <a:ea typeface="美团体" panose="02000500000000000000" pitchFamily="2" charset="-122"/>
                <a:cs typeface="+mn-cs"/>
              </a:endParaRPr>
            </a:p>
          </p:txBody>
        </p:sp>
      </p:grpSp>
      <p:grpSp>
        <p:nvGrpSpPr>
          <p:cNvPr id="144" name="组合 143"/>
          <p:cNvGrpSpPr/>
          <p:nvPr/>
        </p:nvGrpSpPr>
        <p:grpSpPr>
          <a:xfrm>
            <a:off x="7474700" y="984715"/>
            <a:ext cx="3293098" cy="3936859"/>
            <a:chOff x="4841183" y="1560144"/>
            <a:chExt cx="2530930" cy="3832235"/>
          </a:xfrm>
        </p:grpSpPr>
        <p:grpSp>
          <p:nvGrpSpPr>
            <p:cNvPr id="146" name="组合 145"/>
            <p:cNvGrpSpPr/>
            <p:nvPr/>
          </p:nvGrpSpPr>
          <p:grpSpPr>
            <a:xfrm>
              <a:off x="4841183" y="3834185"/>
              <a:ext cx="2530930" cy="1558194"/>
              <a:chOff x="10339098" y="7811269"/>
              <a:chExt cx="2530930" cy="1558194"/>
            </a:xfrm>
          </p:grpSpPr>
          <p:grpSp>
            <p:nvGrpSpPr>
              <p:cNvPr id="148" name="组合 147"/>
              <p:cNvGrpSpPr/>
              <p:nvPr/>
            </p:nvGrpSpPr>
            <p:grpSpPr>
              <a:xfrm>
                <a:off x="11227873" y="7811269"/>
                <a:ext cx="751914" cy="1558194"/>
                <a:chOff x="20028405" y="2336503"/>
                <a:chExt cx="2669294" cy="5531583"/>
              </a:xfrm>
            </p:grpSpPr>
            <p:pic>
              <p:nvPicPr>
                <p:cNvPr id="154" name="object 27"/>
                <p:cNvPicPr/>
                <p:nvPr/>
              </p:nvPicPr>
              <p:blipFill>
                <a:blip r:embed="rId13" cstate="print"/>
                <a:stretch>
                  <a:fillRect/>
                </a:stretch>
              </p:blipFill>
              <p:spPr>
                <a:xfrm>
                  <a:off x="20028405" y="2336503"/>
                  <a:ext cx="2669294" cy="5531583"/>
                </a:xfrm>
                <a:prstGeom prst="roundRect">
                  <a:avLst/>
                </a:prstGeom>
              </p:spPr>
            </p:pic>
            <p:pic>
              <p:nvPicPr>
                <p:cNvPr id="155" name="图片 154"/>
                <p:cNvPicPr>
                  <a:picLocks noChangeAspect="1"/>
                </p:cNvPicPr>
                <p:nvPr/>
              </p:nvPicPr>
              <p:blipFill>
                <a:blip r:embed="rId14"/>
                <a:stretch>
                  <a:fillRect/>
                </a:stretch>
              </p:blipFill>
              <p:spPr>
                <a:xfrm>
                  <a:off x="20159596" y="2425662"/>
                  <a:ext cx="2478832" cy="5373953"/>
                </a:xfrm>
                <a:prstGeom prst="roundRect">
                  <a:avLst>
                    <a:gd name="adj" fmla="val 19741"/>
                  </a:avLst>
                </a:prstGeom>
              </p:spPr>
            </p:pic>
          </p:grpSp>
          <p:grpSp>
            <p:nvGrpSpPr>
              <p:cNvPr id="149" name="组合 148"/>
              <p:cNvGrpSpPr/>
              <p:nvPr/>
            </p:nvGrpSpPr>
            <p:grpSpPr>
              <a:xfrm>
                <a:off x="12118114" y="7811269"/>
                <a:ext cx="751914" cy="1558194"/>
                <a:chOff x="6562035" y="3848035"/>
                <a:chExt cx="1363794" cy="2827289"/>
              </a:xfrm>
            </p:grpSpPr>
            <p:pic>
              <p:nvPicPr>
                <p:cNvPr id="152" name="图片 151"/>
                <p:cNvPicPr>
                  <a:picLocks noChangeAspect="1"/>
                </p:cNvPicPr>
                <p:nvPr/>
              </p:nvPicPr>
              <p:blipFill>
                <a:blip r:embed="rId15"/>
                <a:stretch>
                  <a:fillRect/>
                </a:stretch>
              </p:blipFill>
              <p:spPr>
                <a:xfrm>
                  <a:off x="6619173" y="3909881"/>
                  <a:ext cx="1249516" cy="2703600"/>
                </a:xfrm>
                <a:prstGeom prst="roundRect">
                  <a:avLst>
                    <a:gd name="adj" fmla="val 8267"/>
                  </a:avLst>
                </a:prstGeom>
                <a:solidFill>
                  <a:sysClr val="windowText" lastClr="000000">
                    <a:lumMod val="95000"/>
                    <a:lumOff val="5000"/>
                  </a:sysClr>
                </a:solidFill>
                <a:ln w="0">
                  <a:gradFill flip="none" rotWithShape="1">
                    <a:gsLst>
                      <a:gs pos="100000">
                        <a:srgbClr val="FFD100"/>
                      </a:gs>
                      <a:gs pos="0">
                        <a:sysClr val="window" lastClr="FFFFFF">
                          <a:lumMod val="95000"/>
                          <a:alpha val="0"/>
                        </a:sysClr>
                      </a:gs>
                    </a:gsLst>
                    <a:path path="circle">
                      <a:fillToRect l="100000" t="100000"/>
                    </a:path>
                    <a:tileRect r="-100000" b="-100000"/>
                  </a:gradFill>
                </a:ln>
              </p:spPr>
            </p:pic>
            <p:pic>
              <p:nvPicPr>
                <p:cNvPr id="153" name="object 27"/>
                <p:cNvPicPr/>
                <p:nvPr/>
              </p:nvPicPr>
              <p:blipFill>
                <a:blip r:embed="rId13" cstate="print"/>
                <a:stretch>
                  <a:fillRect/>
                </a:stretch>
              </p:blipFill>
              <p:spPr>
                <a:xfrm>
                  <a:off x="6562035" y="3848035"/>
                  <a:ext cx="1363794" cy="2827289"/>
                </a:xfrm>
                <a:prstGeom prst="rect">
                  <a:avLst/>
                </a:prstGeom>
              </p:spPr>
            </p:pic>
          </p:grpSp>
          <p:pic>
            <p:nvPicPr>
              <p:cNvPr id="150" name="图片 14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372302" y="7849251"/>
                <a:ext cx="684039" cy="1482442"/>
              </a:xfrm>
              <a:prstGeom prst="roundRect">
                <a:avLst>
                  <a:gd name="adj" fmla="val 8267"/>
                </a:avLst>
              </a:prstGeom>
              <a:solidFill>
                <a:sysClr val="windowText" lastClr="000000">
                  <a:lumMod val="95000"/>
                  <a:lumOff val="5000"/>
                </a:sysClr>
              </a:solidFill>
              <a:ln w="0">
                <a:gradFill flip="none" rotWithShape="1">
                  <a:gsLst>
                    <a:gs pos="100000">
                      <a:srgbClr val="FFD100"/>
                    </a:gs>
                    <a:gs pos="0">
                      <a:sysClr val="window" lastClr="FFFFFF">
                        <a:lumMod val="95000"/>
                        <a:alpha val="0"/>
                      </a:sysClr>
                    </a:gs>
                  </a:gsLst>
                  <a:path path="circle">
                    <a:fillToRect l="100000" t="100000"/>
                  </a:path>
                  <a:tileRect r="-100000" b="-100000"/>
                </a:gradFill>
              </a:ln>
            </p:spPr>
          </p:pic>
          <p:pic>
            <p:nvPicPr>
              <p:cNvPr id="151" name="object 27"/>
              <p:cNvPicPr/>
              <p:nvPr/>
            </p:nvPicPr>
            <p:blipFill>
              <a:blip r:embed="rId13" cstate="print"/>
              <a:stretch>
                <a:fillRect/>
              </a:stretch>
            </p:blipFill>
            <p:spPr>
              <a:xfrm>
                <a:off x="10339098" y="7811269"/>
                <a:ext cx="750452" cy="1558194"/>
              </a:xfrm>
              <a:prstGeom prst="rect">
                <a:avLst/>
              </a:prstGeom>
            </p:spPr>
          </p:pic>
        </p:grpSp>
        <p:sp>
          <p:nvSpPr>
            <p:cNvPr id="147" name="文本框 146"/>
            <p:cNvSpPr txBox="1"/>
            <p:nvPr/>
          </p:nvSpPr>
          <p:spPr>
            <a:xfrm>
              <a:off x="6031542" y="1560144"/>
              <a:ext cx="150208" cy="482892"/>
            </a:xfrm>
            <a:prstGeom prst="rect">
              <a:avLst/>
            </a:prstGeom>
            <a:noFill/>
          </p:spPr>
          <p:txBody>
            <a:bodyPr wrap="none" rtlCol="0">
              <a:spAutoFit/>
            </a:bodyPr>
            <a:lstStyle/>
            <a:p>
              <a:pPr marL="0" marR="0" lvl="0" indent="0" algn="ctr" defTabSz="810260" rtl="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266" normalizeH="0" baseline="0" noProof="0" dirty="0">
                <a:ln>
                  <a:noFill/>
                </a:ln>
                <a:effectLst/>
                <a:uLnTx/>
                <a:uFillTx/>
                <a:latin typeface="美团体" panose="02000500000000000000" pitchFamily="2" charset="-122"/>
                <a:ea typeface="美团体" panose="02000500000000000000" pitchFamily="2" charset="-122"/>
                <a:cs typeface="+mn-c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9"/>
          <p:cNvSpPr/>
          <p:nvPr/>
        </p:nvSpPr>
        <p:spPr>
          <a:xfrm>
            <a:off x="7144531" y="2489383"/>
            <a:ext cx="4746029" cy="275502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zh-CN" sz="1200" b="1" dirty="0">
              <a:solidFill>
                <a:schemeClr val="tx1"/>
              </a:solidFill>
              <a:ea typeface="meituan type" panose="02000500000000000000" pitchFamily="2" charset="-122"/>
            </a:endParaRPr>
          </a:p>
        </p:txBody>
      </p:sp>
      <p:pic>
        <p:nvPicPr>
          <p:cNvPr id="5" name="图片 4" descr="金翼大赛gai-1 -17"/>
          <p:cNvPicPr>
            <a:picLocks noChangeAspect="1"/>
          </p:cNvPicPr>
          <p:nvPr/>
        </p:nvPicPr>
        <p:blipFill>
          <a:blip r:embed="rId2"/>
          <a:stretch>
            <a:fillRect/>
          </a:stretch>
        </p:blipFill>
        <p:spPr>
          <a:xfrm>
            <a:off x="10264140" y="6101715"/>
            <a:ext cx="1249680" cy="480695"/>
          </a:xfrm>
          <a:prstGeom prst="rect">
            <a:avLst/>
          </a:prstGeom>
        </p:spPr>
      </p:pic>
      <p:cxnSp>
        <p:nvCxnSpPr>
          <p:cNvPr id="6" name="直接连接符 3"/>
          <p:cNvCxnSpPr/>
          <p:nvPr/>
        </p:nvCxnSpPr>
        <p:spPr>
          <a:xfrm>
            <a:off x="1608291" y="4799965"/>
            <a:ext cx="10766425" cy="0"/>
          </a:xfrm>
          <a:prstGeom prst="lin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cxnSp>
      <p:pic>
        <p:nvPicPr>
          <p:cNvPr id="7" name="图片 6" descr="cs -19"/>
          <p:cNvPicPr>
            <a:picLocks noChangeAspect="1"/>
          </p:cNvPicPr>
          <p:nvPr/>
        </p:nvPicPr>
        <p:blipFill>
          <a:blip r:embed="rId3"/>
          <a:stretch>
            <a:fillRect/>
          </a:stretch>
        </p:blipFill>
        <p:spPr>
          <a:xfrm>
            <a:off x="713105" y="6158865"/>
            <a:ext cx="1976120" cy="368935"/>
          </a:xfrm>
          <a:prstGeom prst="rect">
            <a:avLst/>
          </a:prstGeom>
        </p:spPr>
      </p:pic>
      <p:pic>
        <p:nvPicPr>
          <p:cNvPr id="2" name="图形 1"/>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4992" y="436486"/>
            <a:ext cx="276225" cy="390525"/>
          </a:xfrm>
          <a:prstGeom prst="rect">
            <a:avLst/>
          </a:prstGeom>
        </p:spPr>
      </p:pic>
      <p:pic>
        <p:nvPicPr>
          <p:cNvPr id="17" name="图片 16" descr="图标&#10;&#10;描述已自动生成"/>
          <p:cNvPicPr>
            <a:picLocks noChangeAspect="1"/>
          </p:cNvPicPr>
          <p:nvPr/>
        </p:nvPicPr>
        <p:blipFill>
          <a:blip r:embed="rId6"/>
          <a:stretch>
            <a:fillRect/>
          </a:stretch>
        </p:blipFill>
        <p:spPr>
          <a:xfrm>
            <a:off x="8992520" y="484938"/>
            <a:ext cx="2898040" cy="384713"/>
          </a:xfrm>
          <a:prstGeom prst="rect">
            <a:avLst/>
          </a:prstGeom>
        </p:spPr>
      </p:pic>
      <p:sp>
        <p:nvSpPr>
          <p:cNvPr id="18" name="文本框 17"/>
          <p:cNvSpPr txBox="1"/>
          <p:nvPr/>
        </p:nvSpPr>
        <p:spPr>
          <a:xfrm>
            <a:off x="851220" y="538677"/>
            <a:ext cx="902811" cy="307777"/>
          </a:xfrm>
          <a:prstGeom prst="rect">
            <a:avLst/>
          </a:prstGeom>
          <a:noFill/>
        </p:spPr>
        <p:txBody>
          <a:bodyPr wrap="none" rtlCol="0">
            <a:spAutoFit/>
          </a:bodyPr>
          <a:lstStyle/>
          <a:p>
            <a:pPr algn="ctr"/>
            <a:r>
              <a:rPr kumimoji="1" lang="zh-CN" altLang="en-US" sz="1400" b="1" dirty="0">
                <a:ea typeface="meituan type" panose="02000500000000000000" pitchFamily="2" charset="-122"/>
              </a:rPr>
              <a:t>营收增长</a:t>
            </a:r>
          </a:p>
        </p:txBody>
      </p:sp>
      <p:sp>
        <p:nvSpPr>
          <p:cNvPr id="19" name="文本框 18"/>
          <p:cNvSpPr txBox="1"/>
          <p:nvPr/>
        </p:nvSpPr>
        <p:spPr>
          <a:xfrm>
            <a:off x="713104" y="1360626"/>
            <a:ext cx="4482317" cy="769441"/>
          </a:xfrm>
          <a:prstGeom prst="rect">
            <a:avLst/>
          </a:prstGeom>
          <a:noFill/>
        </p:spPr>
        <p:txBody>
          <a:bodyPr wrap="none" rtlCol="0">
            <a:spAutoFit/>
          </a:bodyPr>
          <a:lstStyle/>
          <a:p>
            <a:pPr marL="0" marR="0"/>
            <a:r>
              <a:rPr lang="zh-CN" altLang="en-US" sz="24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休食夜间场景的</a:t>
            </a:r>
            <a:r>
              <a:rPr lang="en-GB" altLang="zh-CN" sz="24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DRTM</a:t>
            </a:r>
            <a:r>
              <a:rPr lang="zh-CN" altLang="en-US" sz="24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运营应用</a:t>
            </a:r>
          </a:p>
          <a:p>
            <a:endParaRPr lang="zh-CN" altLang="en-US" sz="20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endParaRPr>
          </a:p>
        </p:txBody>
      </p:sp>
      <p:sp>
        <p:nvSpPr>
          <p:cNvPr id="8" name="圆角矩形 7"/>
          <p:cNvSpPr/>
          <p:nvPr/>
        </p:nvSpPr>
        <p:spPr>
          <a:xfrm>
            <a:off x="828501" y="2523507"/>
            <a:ext cx="2035751" cy="2755024"/>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zh-CN" sz="1200" b="1" dirty="0">
              <a:solidFill>
                <a:schemeClr val="tx1"/>
              </a:solidFill>
              <a:ea typeface="meituan type" panose="02000500000000000000" pitchFamily="2" charset="-122"/>
            </a:endParaRPr>
          </a:p>
        </p:txBody>
      </p:sp>
      <p:sp>
        <p:nvSpPr>
          <p:cNvPr id="9" name="圆角矩形 8"/>
          <p:cNvSpPr/>
          <p:nvPr/>
        </p:nvSpPr>
        <p:spPr>
          <a:xfrm>
            <a:off x="2964199" y="2523507"/>
            <a:ext cx="2035751" cy="2755024"/>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zh-CN" sz="1200" b="1" dirty="0">
              <a:solidFill>
                <a:schemeClr val="tx1"/>
              </a:solidFill>
              <a:ea typeface="meituan type" panose="02000500000000000000" pitchFamily="2" charset="-122"/>
            </a:endParaRPr>
          </a:p>
        </p:txBody>
      </p:sp>
      <p:sp>
        <p:nvSpPr>
          <p:cNvPr id="10" name="圆角矩形 9"/>
          <p:cNvSpPr/>
          <p:nvPr/>
        </p:nvSpPr>
        <p:spPr>
          <a:xfrm>
            <a:off x="5113240" y="2505252"/>
            <a:ext cx="2035751" cy="2755024"/>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zh-CN" sz="1200" b="1" dirty="0">
              <a:solidFill>
                <a:schemeClr val="tx1"/>
              </a:solidFill>
              <a:ea typeface="meituan type" panose="02000500000000000000" pitchFamily="2" charset="-122"/>
            </a:endParaRPr>
          </a:p>
        </p:txBody>
      </p:sp>
      <p:sp>
        <p:nvSpPr>
          <p:cNvPr id="13" name="文本框 12"/>
          <p:cNvSpPr txBox="1"/>
          <p:nvPr/>
        </p:nvSpPr>
        <p:spPr>
          <a:xfrm>
            <a:off x="7248790" y="2490242"/>
            <a:ext cx="4301177" cy="597536"/>
          </a:xfrm>
          <a:prstGeom prst="rect">
            <a:avLst/>
          </a:prstGeom>
          <a:noFill/>
        </p:spPr>
        <p:txBody>
          <a:bodyPr wrap="none" rtlCol="0">
            <a:spAutoFit/>
          </a:bodyPr>
          <a:lstStyle/>
          <a:p>
            <a:pPr>
              <a:lnSpc>
                <a:spcPct val="150000"/>
              </a:lnSpc>
            </a:pPr>
            <a:r>
              <a:rPr kumimoji="1" lang="zh-CN" altLang="en-US" sz="1400" dirty="0">
                <a:latin typeface="美团体" panose="02000500000000000000" pitchFamily="2" charset="-122"/>
                <a:ea typeface="美团体" panose="02000500000000000000" pitchFamily="2" charset="-122"/>
              </a:rPr>
              <a:t>百事夜间场景</a:t>
            </a:r>
            <a:r>
              <a:rPr kumimoji="1" lang="en-US" altLang="zh-CN" sz="1400" dirty="0">
                <a:latin typeface="美团体" panose="02000500000000000000" pitchFamily="2" charset="-122"/>
                <a:ea typeface="美团体" panose="02000500000000000000" pitchFamily="2" charset="-122"/>
              </a:rPr>
              <a:t>GMV YOY 49%</a:t>
            </a:r>
            <a:r>
              <a:rPr kumimoji="1" lang="zh-CN" altLang="en-US" sz="1400" dirty="0">
                <a:latin typeface="美团体" panose="02000500000000000000" pitchFamily="2" charset="-122"/>
                <a:ea typeface="美团体" panose="02000500000000000000" pitchFamily="2" charset="-122"/>
              </a:rPr>
              <a:t>，超百事整体</a:t>
            </a:r>
            <a:r>
              <a:rPr kumimoji="1" lang="en-GB" altLang="zh-CN" sz="2400" dirty="0">
                <a:solidFill>
                  <a:srgbClr val="C00000"/>
                </a:solidFill>
                <a:latin typeface="美团体" panose="02000500000000000000" pitchFamily="2" charset="-122"/>
                <a:ea typeface="美团体" panose="02000500000000000000" pitchFamily="2" charset="-122"/>
              </a:rPr>
              <a:t>13pp</a:t>
            </a:r>
            <a:endParaRPr kumimoji="1" lang="zh-CN" altLang="en-US" sz="1400" dirty="0">
              <a:solidFill>
                <a:srgbClr val="C00000"/>
              </a:solidFill>
              <a:latin typeface="美团体" panose="02000500000000000000" pitchFamily="2" charset="-122"/>
              <a:ea typeface="美团体" panose="02000500000000000000" pitchFamily="2" charset="-122"/>
            </a:endParaRPr>
          </a:p>
        </p:txBody>
      </p:sp>
      <p:sp>
        <p:nvSpPr>
          <p:cNvPr id="15" name="文本框 14"/>
          <p:cNvSpPr txBox="1"/>
          <p:nvPr/>
        </p:nvSpPr>
        <p:spPr>
          <a:xfrm>
            <a:off x="7248790" y="3179648"/>
            <a:ext cx="4301176" cy="920701"/>
          </a:xfrm>
          <a:prstGeom prst="rect">
            <a:avLst/>
          </a:prstGeom>
          <a:noFill/>
        </p:spPr>
        <p:txBody>
          <a:bodyPr wrap="square">
            <a:spAutoFit/>
          </a:bodyPr>
          <a:lstStyle/>
          <a:p>
            <a:pPr>
              <a:lnSpc>
                <a:spcPct val="150000"/>
              </a:lnSpc>
              <a:tabLst>
                <a:tab pos="531495" algn="l"/>
              </a:tabLst>
            </a:pPr>
            <a:r>
              <a:rPr kumimoji="1" lang="zh-CN" altLang="en-US" sz="1400" dirty="0">
                <a:latin typeface="美团体" panose="02000500000000000000" pitchFamily="2" charset="-122"/>
                <a:ea typeface="美团体" panose="02000500000000000000" pitchFamily="2" charset="-122"/>
              </a:rPr>
              <a:t>夜间成为百事食品占比最大增长最快场景，夜间增量</a:t>
            </a:r>
            <a:r>
              <a:rPr kumimoji="1" lang="en-US" altLang="zh-CN" sz="1400" dirty="0" err="1">
                <a:latin typeface="美团体" panose="02000500000000000000" pitchFamily="2" charset="-122"/>
                <a:ea typeface="美团体" panose="02000500000000000000" pitchFamily="2" charset="-122"/>
              </a:rPr>
              <a:t>gmv</a:t>
            </a:r>
            <a:r>
              <a:rPr kumimoji="1" lang="zh-CN" altLang="en-US" sz="1400" dirty="0">
                <a:latin typeface="美团体" panose="02000500000000000000" pitchFamily="2" charset="-122"/>
                <a:ea typeface="美团体" panose="02000500000000000000" pitchFamily="2" charset="-122"/>
              </a:rPr>
              <a:t>贡献百事食品 </a:t>
            </a:r>
            <a:r>
              <a:rPr kumimoji="1" lang="en-US" altLang="zh-CN" sz="1400" dirty="0">
                <a:latin typeface="美团体" panose="02000500000000000000" pitchFamily="2" charset="-122"/>
                <a:ea typeface="美团体" panose="02000500000000000000" pitchFamily="2" charset="-122"/>
              </a:rPr>
              <a:t>GMV</a:t>
            </a:r>
            <a:r>
              <a:rPr kumimoji="1" lang="zh-CN" altLang="en-US" sz="1400" dirty="0">
                <a:latin typeface="美团体" panose="02000500000000000000" pitchFamily="2" charset="-122"/>
                <a:ea typeface="美团体" panose="02000500000000000000" pitchFamily="2" charset="-122"/>
              </a:rPr>
              <a:t>增量</a:t>
            </a:r>
            <a:r>
              <a:rPr kumimoji="1" lang="en-US" altLang="zh-CN" sz="2400" dirty="0">
                <a:solidFill>
                  <a:srgbClr val="C00000"/>
                </a:solidFill>
                <a:latin typeface="美团体" panose="02000500000000000000" pitchFamily="2" charset="-122"/>
                <a:ea typeface="美团体" panose="02000500000000000000" pitchFamily="2" charset="-122"/>
              </a:rPr>
              <a:t>5.4%</a:t>
            </a:r>
            <a:endParaRPr kumimoji="1" lang="zh-CN" altLang="en-US" sz="2400" dirty="0">
              <a:solidFill>
                <a:srgbClr val="C00000"/>
              </a:solidFill>
              <a:latin typeface="美团体" panose="02000500000000000000" pitchFamily="2" charset="-122"/>
              <a:ea typeface="美团体" panose="02000500000000000000" pitchFamily="2" charset="-122"/>
            </a:endParaRPr>
          </a:p>
        </p:txBody>
      </p:sp>
      <p:sp>
        <p:nvSpPr>
          <p:cNvPr id="21" name="文本框 20"/>
          <p:cNvSpPr txBox="1"/>
          <p:nvPr/>
        </p:nvSpPr>
        <p:spPr>
          <a:xfrm>
            <a:off x="902976" y="2654438"/>
            <a:ext cx="1800493" cy="646331"/>
          </a:xfrm>
          <a:prstGeom prst="rect">
            <a:avLst/>
          </a:prstGeom>
          <a:noFill/>
        </p:spPr>
        <p:txBody>
          <a:bodyPr wrap="none" rtlCol="0">
            <a:spAutoFit/>
          </a:bodyPr>
          <a:lstStyle/>
          <a:p>
            <a:pPr>
              <a:tabLst>
                <a:tab pos="531495" algn="l"/>
              </a:tabLst>
            </a:pPr>
            <a:r>
              <a:rPr kumimoji="1" lang="zh-CN" altLang="en-US" b="1" dirty="0">
                <a:ea typeface="meituan type" panose="02000500000000000000" pitchFamily="2" charset="-122"/>
              </a:rPr>
              <a:t>夜间场景是休食</a:t>
            </a:r>
            <a:endParaRPr kumimoji="1" lang="en-US" altLang="zh-CN" b="1" dirty="0">
              <a:ea typeface="meituan type" panose="02000500000000000000" pitchFamily="2" charset="-122"/>
            </a:endParaRPr>
          </a:p>
          <a:p>
            <a:pPr>
              <a:tabLst>
                <a:tab pos="531495" algn="l"/>
              </a:tabLst>
            </a:pPr>
            <a:r>
              <a:rPr kumimoji="1" lang="en-GB" altLang="zh-CN" b="1" dirty="0">
                <a:ea typeface="meituan type" panose="02000500000000000000" pitchFamily="2" charset="-122"/>
              </a:rPr>
              <a:t>TOP1</a:t>
            </a:r>
            <a:r>
              <a:rPr kumimoji="1" lang="zh-CN" altLang="en-US" b="1" dirty="0">
                <a:ea typeface="meituan type" panose="02000500000000000000" pitchFamily="2" charset="-122"/>
              </a:rPr>
              <a:t>品类</a:t>
            </a:r>
          </a:p>
        </p:txBody>
      </p:sp>
      <p:cxnSp>
        <p:nvCxnSpPr>
          <p:cNvPr id="31" name="直线连接符 30"/>
          <p:cNvCxnSpPr/>
          <p:nvPr/>
        </p:nvCxnSpPr>
        <p:spPr>
          <a:xfrm>
            <a:off x="1003530" y="3335275"/>
            <a:ext cx="1685695"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3001806" y="2627799"/>
            <a:ext cx="2031325" cy="646331"/>
          </a:xfrm>
          <a:prstGeom prst="rect">
            <a:avLst/>
          </a:prstGeom>
          <a:noFill/>
        </p:spPr>
        <p:txBody>
          <a:bodyPr wrap="none" rtlCol="0">
            <a:spAutoFit/>
          </a:bodyPr>
          <a:lstStyle/>
          <a:p>
            <a:pPr marL="0" marR="0"/>
            <a:r>
              <a:rPr kumimoji="1" lang="zh-CN" altLang="en-US" b="1" dirty="0">
                <a:ea typeface="meituan type" panose="02000500000000000000" pitchFamily="2" charset="-122"/>
              </a:rPr>
              <a:t>消费者偏好解馋和</a:t>
            </a:r>
            <a:endParaRPr kumimoji="1" lang="en-US" altLang="zh-CN" b="1" dirty="0">
              <a:ea typeface="meituan type" panose="02000500000000000000" pitchFamily="2" charset="-122"/>
            </a:endParaRPr>
          </a:p>
          <a:p>
            <a:pPr marL="0" marR="0"/>
            <a:r>
              <a:rPr kumimoji="1" lang="zh-CN" altLang="en-US" b="1" dirty="0">
                <a:ea typeface="meituan type" panose="02000500000000000000" pitchFamily="2" charset="-122"/>
              </a:rPr>
              <a:t>新奇特商品</a:t>
            </a:r>
          </a:p>
        </p:txBody>
      </p:sp>
      <p:cxnSp>
        <p:nvCxnSpPr>
          <p:cNvPr id="34" name="直线连接符 33"/>
          <p:cNvCxnSpPr/>
          <p:nvPr/>
        </p:nvCxnSpPr>
        <p:spPr>
          <a:xfrm>
            <a:off x="3169449" y="3348538"/>
            <a:ext cx="1685695"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206744" y="2652390"/>
            <a:ext cx="1569660" cy="646331"/>
          </a:xfrm>
          <a:prstGeom prst="rect">
            <a:avLst/>
          </a:prstGeom>
          <a:noFill/>
        </p:spPr>
        <p:txBody>
          <a:bodyPr wrap="none" rtlCol="0">
            <a:spAutoFit/>
          </a:bodyPr>
          <a:lstStyle/>
          <a:p>
            <a:pPr>
              <a:tabLst>
                <a:tab pos="531495" algn="l"/>
              </a:tabLst>
            </a:pPr>
            <a:r>
              <a:rPr kumimoji="1" lang="zh-CN" altLang="en-US" b="1" dirty="0">
                <a:ea typeface="meituan type" panose="02000500000000000000" pitchFamily="2" charset="-122"/>
              </a:rPr>
              <a:t>基于夜间洞察</a:t>
            </a:r>
            <a:endParaRPr kumimoji="1" lang="en-US" altLang="zh-CN" b="1" dirty="0">
              <a:ea typeface="meituan type" panose="02000500000000000000" pitchFamily="2" charset="-122"/>
            </a:endParaRPr>
          </a:p>
          <a:p>
            <a:pPr>
              <a:tabLst>
                <a:tab pos="531495" algn="l"/>
              </a:tabLst>
            </a:pPr>
            <a:r>
              <a:rPr kumimoji="1" lang="zh-CN" altLang="en-US" b="1" dirty="0">
                <a:ea typeface="meituan type" panose="02000500000000000000" pitchFamily="2" charset="-122"/>
              </a:rPr>
              <a:t>商品共创</a:t>
            </a:r>
          </a:p>
        </p:txBody>
      </p:sp>
      <p:cxnSp>
        <p:nvCxnSpPr>
          <p:cNvPr id="37" name="直线连接符 36"/>
          <p:cNvCxnSpPr/>
          <p:nvPr/>
        </p:nvCxnSpPr>
        <p:spPr>
          <a:xfrm>
            <a:off x="5305809" y="3346016"/>
            <a:ext cx="1685695"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922612" y="3518718"/>
            <a:ext cx="1766614" cy="1172180"/>
          </a:xfrm>
          <a:prstGeom prst="rect">
            <a:avLst/>
          </a:prstGeom>
          <a:noFill/>
        </p:spPr>
        <p:txBody>
          <a:bodyPr wrap="square" rtlCol="0">
            <a:spAutoFit/>
          </a:bodyPr>
          <a:lstStyle/>
          <a:p>
            <a:pPr>
              <a:lnSpc>
                <a:spcPct val="150000"/>
              </a:lnSpc>
            </a:pPr>
            <a:r>
              <a:rPr kumimoji="1" lang="zh-CN" altLang="en-US" sz="1200" dirty="0">
                <a:ea typeface="meituan type" panose="02000500000000000000" pitchFamily="2" charset="-122"/>
              </a:rPr>
              <a:t>夜间生意占比</a:t>
            </a:r>
            <a:r>
              <a:rPr kumimoji="1" lang="en-US" altLang="zh-CN" sz="1200" dirty="0">
                <a:ea typeface="meituan type" panose="02000500000000000000" pitchFamily="2" charset="-122"/>
              </a:rPr>
              <a:t>15%</a:t>
            </a:r>
            <a:r>
              <a:rPr kumimoji="1" lang="zh-CN" altLang="en-GB" sz="1200" dirty="0">
                <a:ea typeface="meituan type" panose="02000500000000000000" pitchFamily="2" charset="-122"/>
              </a:rPr>
              <a:t>，</a:t>
            </a:r>
            <a:r>
              <a:rPr kumimoji="1" lang="zh-CN" altLang="en-US" sz="1200" dirty="0">
                <a:ea typeface="meituan type" panose="02000500000000000000" pitchFamily="2" charset="-122"/>
              </a:rPr>
              <a:t>是驱动休食大盘增长的重要场景</a:t>
            </a:r>
          </a:p>
          <a:p>
            <a:pPr>
              <a:lnSpc>
                <a:spcPct val="150000"/>
              </a:lnSpc>
            </a:pPr>
            <a:endParaRPr kumimoji="1" lang="zh-CN" altLang="en-US" sz="1200" dirty="0">
              <a:ea typeface="meituan type" panose="02000500000000000000" pitchFamily="2" charset="-122"/>
            </a:endParaRPr>
          </a:p>
        </p:txBody>
      </p:sp>
      <p:sp>
        <p:nvSpPr>
          <p:cNvPr id="44" name="文本框 43"/>
          <p:cNvSpPr txBox="1"/>
          <p:nvPr/>
        </p:nvSpPr>
        <p:spPr>
          <a:xfrm>
            <a:off x="3128929" y="3566652"/>
            <a:ext cx="1766614" cy="1726178"/>
          </a:xfrm>
          <a:prstGeom prst="rect">
            <a:avLst/>
          </a:prstGeom>
          <a:noFill/>
        </p:spPr>
        <p:txBody>
          <a:bodyPr wrap="square" rtlCol="0">
            <a:spAutoFit/>
          </a:bodyPr>
          <a:lstStyle/>
          <a:p>
            <a:pPr>
              <a:lnSpc>
                <a:spcPct val="150000"/>
              </a:lnSpc>
            </a:pPr>
            <a:r>
              <a:rPr kumimoji="1" lang="zh-CN" altLang="en-US" sz="1200" dirty="0">
                <a:ea typeface="meituan type" panose="02000500000000000000" pitchFamily="2" charset="-122"/>
              </a:rPr>
              <a:t>膨化</a:t>
            </a:r>
            <a:r>
              <a:rPr kumimoji="1" lang="en-US" altLang="zh-CN" sz="1200" dirty="0">
                <a:ea typeface="meituan type" panose="02000500000000000000" pitchFamily="2" charset="-122"/>
              </a:rPr>
              <a:t>/</a:t>
            </a:r>
            <a:r>
              <a:rPr kumimoji="1" lang="zh-CN" altLang="en-US" sz="1200" dirty="0">
                <a:ea typeface="meituan type" panose="02000500000000000000" pitchFamily="2" charset="-122"/>
              </a:rPr>
              <a:t>油炸、卤辣食品、肉干肉脯为夜间主要消费品类；同时，在夜间“解馋”需求下，新奇特口味的新品销售较高</a:t>
            </a:r>
          </a:p>
          <a:p>
            <a:pPr>
              <a:lnSpc>
                <a:spcPct val="150000"/>
              </a:lnSpc>
            </a:pPr>
            <a:endParaRPr kumimoji="1" lang="zh-CN" altLang="en-US" sz="1200" dirty="0">
              <a:ea typeface="meituan type" panose="02000500000000000000" pitchFamily="2" charset="-122"/>
            </a:endParaRPr>
          </a:p>
        </p:txBody>
      </p:sp>
      <p:sp>
        <p:nvSpPr>
          <p:cNvPr id="57" name="文本框 56"/>
          <p:cNvSpPr txBox="1"/>
          <p:nvPr/>
        </p:nvSpPr>
        <p:spPr>
          <a:xfrm>
            <a:off x="5205459" y="3429000"/>
            <a:ext cx="1950677" cy="2003177"/>
          </a:xfrm>
          <a:prstGeom prst="rect">
            <a:avLst/>
          </a:prstGeom>
          <a:noFill/>
        </p:spPr>
        <p:txBody>
          <a:bodyPr wrap="square" rtlCol="0">
            <a:spAutoFit/>
          </a:bodyPr>
          <a:lstStyle/>
          <a:p>
            <a:pPr marL="0" marR="0">
              <a:lnSpc>
                <a:spcPct val="150000"/>
              </a:lnSpc>
            </a:pPr>
            <a:r>
              <a:rPr kumimoji="1" lang="zh-CN" altLang="en-US" sz="1200" dirty="0">
                <a:ea typeface="meituan type" panose="02000500000000000000" pitchFamily="2" charset="-122"/>
              </a:rPr>
              <a:t>百事食品基于闪购对夜间的洞察，与闪购深度共创，推出了夜宵系列新品（甜辣炸鸡、芥末章鱼和花椒小酥肉），匹配夜间消费者“解馋”需求</a:t>
            </a:r>
          </a:p>
          <a:p>
            <a:pPr>
              <a:lnSpc>
                <a:spcPct val="150000"/>
              </a:lnSpc>
            </a:pPr>
            <a:endParaRPr kumimoji="1" lang="zh-CN" altLang="en-US" sz="1200" dirty="0">
              <a:ea typeface="meituan type" panose="02000500000000000000" pitchFamily="2" charset="-122"/>
            </a:endParaRPr>
          </a:p>
        </p:txBody>
      </p:sp>
      <p:sp>
        <p:nvSpPr>
          <p:cNvPr id="12" name="文本框 11"/>
          <p:cNvSpPr txBox="1"/>
          <p:nvPr/>
        </p:nvSpPr>
        <p:spPr>
          <a:xfrm>
            <a:off x="7248790" y="4256129"/>
            <a:ext cx="6101254" cy="461665"/>
          </a:xfrm>
          <a:prstGeom prst="rect">
            <a:avLst/>
          </a:prstGeom>
          <a:noFill/>
        </p:spPr>
        <p:txBody>
          <a:bodyPr wrap="square">
            <a:spAutoFit/>
          </a:bodyPr>
          <a:lstStyle/>
          <a:p>
            <a:pPr marL="0" marR="0"/>
            <a:r>
              <a:rPr kumimoji="1" lang="zh-CN" altLang="en-US" sz="1400" dirty="0">
                <a:latin typeface="美团体" panose="02000500000000000000" pitchFamily="2" charset="-122"/>
                <a:ea typeface="美团体" panose="02000500000000000000" pitchFamily="2" charset="-122"/>
              </a:rPr>
              <a:t>夏季夜宵新品同比去年夏季新品</a:t>
            </a:r>
            <a:r>
              <a:rPr kumimoji="1" lang="en-GB" altLang="zh-CN" sz="1400" dirty="0">
                <a:latin typeface="美团体" panose="02000500000000000000" pitchFamily="2" charset="-122"/>
                <a:ea typeface="美团体" panose="02000500000000000000" pitchFamily="2" charset="-122"/>
              </a:rPr>
              <a:t>GMV</a:t>
            </a:r>
            <a:r>
              <a:rPr kumimoji="1" lang="zh-CN" altLang="en-US" sz="1400" dirty="0">
                <a:latin typeface="美团体" panose="02000500000000000000" pitchFamily="2" charset="-122"/>
                <a:ea typeface="美团体" panose="02000500000000000000" pitchFamily="2" charset="-122"/>
              </a:rPr>
              <a:t>同比增长</a:t>
            </a:r>
            <a:r>
              <a:rPr kumimoji="1" lang="en-US" altLang="zh-CN" sz="2400" dirty="0">
                <a:solidFill>
                  <a:srgbClr val="C00000"/>
                </a:solidFill>
                <a:latin typeface="美团体" panose="02000500000000000000" pitchFamily="2" charset="-122"/>
                <a:ea typeface="美团体" panose="02000500000000000000" pitchFamily="2" charset="-122"/>
              </a:rPr>
              <a:t>173%</a:t>
            </a:r>
            <a:endParaRPr kumimoji="1" lang="zh-CN" altLang="en-US" sz="2400" dirty="0">
              <a:solidFill>
                <a:srgbClr val="C00000"/>
              </a:solidFill>
              <a:latin typeface="美团体" panose="02000500000000000000" pitchFamily="2" charset="-122"/>
              <a:ea typeface="美团体" panose="02000500000000000000" pitchFamily="2" charset="-122"/>
            </a:endParaRPr>
          </a:p>
        </p:txBody>
      </p:sp>
      <p:sp>
        <p:nvSpPr>
          <p:cNvPr id="28" name="文本框 27"/>
          <p:cNvSpPr txBox="1"/>
          <p:nvPr/>
        </p:nvSpPr>
        <p:spPr>
          <a:xfrm>
            <a:off x="764237" y="2056930"/>
            <a:ext cx="6938010" cy="369332"/>
          </a:xfrm>
          <a:prstGeom prst="rect">
            <a:avLst/>
          </a:prstGeom>
          <a:noFill/>
        </p:spPr>
        <p:txBody>
          <a:bodyPr wrap="square">
            <a:spAutoFit/>
          </a:bodyPr>
          <a:lstStyle/>
          <a:p>
            <a:r>
              <a:rPr kumimoji="1" lang="en-US" altLang="zh-CN" b="1" dirty="0">
                <a:ea typeface="meituan type" panose="02000500000000000000" pitchFamily="2" charset="-122"/>
                <a:sym typeface="+mn-ea"/>
              </a:rPr>
              <a:t> </a:t>
            </a:r>
            <a:r>
              <a:rPr kumimoji="1" lang="zh-CN" altLang="en-US" b="1" dirty="0">
                <a:ea typeface="meituan type" panose="02000500000000000000" pitchFamily="2" charset="-122"/>
                <a:sym typeface="+mn-ea"/>
              </a:rPr>
              <a:t>闪购洞察</a:t>
            </a:r>
            <a:endParaRPr lang="zh-CN" altLang="en-US" dirty="0"/>
          </a:p>
        </p:txBody>
      </p:sp>
      <p:sp>
        <p:nvSpPr>
          <p:cNvPr id="30" name="文本框 29"/>
          <p:cNvSpPr txBox="1"/>
          <p:nvPr/>
        </p:nvSpPr>
        <p:spPr>
          <a:xfrm>
            <a:off x="7680866" y="2046061"/>
            <a:ext cx="6938010" cy="400110"/>
          </a:xfrm>
          <a:prstGeom prst="rect">
            <a:avLst/>
          </a:prstGeom>
          <a:noFill/>
        </p:spPr>
        <p:txBody>
          <a:bodyPr wrap="square">
            <a:spAutoFit/>
          </a:bodyPr>
          <a:lstStyle/>
          <a:p>
            <a:r>
              <a:rPr kumimoji="1" lang="en-US" altLang="zh-CN" sz="2000" b="1" dirty="0">
                <a:ea typeface="meituan type" panose="02000500000000000000" pitchFamily="2" charset="-122"/>
              </a:rPr>
              <a:t> </a:t>
            </a:r>
            <a:r>
              <a:rPr kumimoji="1" lang="zh-CN" altLang="en-US" b="1" dirty="0">
                <a:ea typeface="meituan type" panose="02000500000000000000" pitchFamily="2" charset="-122"/>
              </a:rPr>
              <a:t>结果数据</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7" name="图片 6" descr="cs -19"/>
          <p:cNvPicPr>
            <a:picLocks noChangeAspect="1"/>
          </p:cNvPicPr>
          <p:nvPr/>
        </p:nvPicPr>
        <p:blipFill>
          <a:blip r:embed="rId3"/>
          <a:stretch>
            <a:fillRect/>
          </a:stretch>
        </p:blipFill>
        <p:spPr>
          <a:xfrm>
            <a:off x="713105" y="6158865"/>
            <a:ext cx="1976120" cy="368935"/>
          </a:xfrm>
          <a:prstGeom prst="rect">
            <a:avLst/>
          </a:prstGeom>
        </p:spPr>
      </p:pic>
      <p:pic>
        <p:nvPicPr>
          <p:cNvPr id="2" name="图形 1"/>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4992" y="436486"/>
            <a:ext cx="276225" cy="390525"/>
          </a:xfrm>
          <a:prstGeom prst="rect">
            <a:avLst/>
          </a:prstGeom>
        </p:spPr>
      </p:pic>
      <p:pic>
        <p:nvPicPr>
          <p:cNvPr id="17" name="图片 16" descr="图标&#10;&#10;描述已自动生成"/>
          <p:cNvPicPr>
            <a:picLocks noChangeAspect="1"/>
          </p:cNvPicPr>
          <p:nvPr/>
        </p:nvPicPr>
        <p:blipFill>
          <a:blip r:embed="rId6"/>
          <a:stretch>
            <a:fillRect/>
          </a:stretch>
        </p:blipFill>
        <p:spPr>
          <a:xfrm>
            <a:off x="8992520" y="484938"/>
            <a:ext cx="2898040" cy="384713"/>
          </a:xfrm>
          <a:prstGeom prst="rect">
            <a:avLst/>
          </a:prstGeom>
        </p:spPr>
      </p:pic>
      <p:sp>
        <p:nvSpPr>
          <p:cNvPr id="18" name="文本框 17"/>
          <p:cNvSpPr txBox="1"/>
          <p:nvPr/>
        </p:nvSpPr>
        <p:spPr>
          <a:xfrm>
            <a:off x="851217" y="536823"/>
            <a:ext cx="1441420" cy="307777"/>
          </a:xfrm>
          <a:prstGeom prst="rect">
            <a:avLst/>
          </a:prstGeom>
          <a:noFill/>
        </p:spPr>
        <p:txBody>
          <a:bodyPr wrap="none" rtlCol="0">
            <a:spAutoFit/>
          </a:bodyPr>
          <a:lstStyle/>
          <a:p>
            <a:pPr algn="ctr"/>
            <a:r>
              <a:rPr kumimoji="1" lang="zh-CN" altLang="en-US" sz="1400" b="1" dirty="0">
                <a:ea typeface="meituan type" panose="02000500000000000000" pitchFamily="2" charset="-122"/>
                <a:sym typeface="+mn-ea"/>
              </a:rPr>
              <a:t>触达数及转化率</a:t>
            </a:r>
            <a:endParaRPr kumimoji="1" lang="zh-CN" altLang="en-US" sz="1400" b="1" dirty="0">
              <a:ea typeface="meituan type" panose="02000500000000000000" pitchFamily="2" charset="-122"/>
            </a:endParaRPr>
          </a:p>
        </p:txBody>
      </p:sp>
      <p:sp>
        <p:nvSpPr>
          <p:cNvPr id="19" name="文本框 18"/>
          <p:cNvSpPr txBox="1"/>
          <p:nvPr/>
        </p:nvSpPr>
        <p:spPr>
          <a:xfrm>
            <a:off x="713104" y="1360626"/>
            <a:ext cx="4482317" cy="769441"/>
          </a:xfrm>
          <a:prstGeom prst="rect">
            <a:avLst/>
          </a:prstGeom>
          <a:noFill/>
        </p:spPr>
        <p:txBody>
          <a:bodyPr wrap="none" rtlCol="0">
            <a:spAutoFit/>
          </a:bodyPr>
          <a:lstStyle/>
          <a:p>
            <a:pPr marL="0" marR="0"/>
            <a:r>
              <a:rPr lang="zh-CN" altLang="en-US" sz="24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休食夜间场景的</a:t>
            </a:r>
            <a:r>
              <a:rPr lang="en-GB" altLang="zh-CN" sz="24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DRTM</a:t>
            </a:r>
            <a:r>
              <a:rPr lang="zh-CN" altLang="en-US" sz="24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rPr>
              <a:t>运营应用</a:t>
            </a:r>
          </a:p>
          <a:p>
            <a:endParaRPr lang="zh-CN" altLang="en-US" sz="2000" b="1" dirty="0">
              <a:gradFill>
                <a:gsLst>
                  <a:gs pos="65000">
                    <a:srgbClr val="FDC441"/>
                  </a:gs>
                  <a:gs pos="35000">
                    <a:srgbClr val="FDCC4D"/>
                  </a:gs>
                  <a:gs pos="0">
                    <a:srgbClr val="FBA505"/>
                  </a:gs>
                  <a:gs pos="100000">
                    <a:srgbClr val="FDCE2A"/>
                  </a:gs>
                </a:gsLst>
                <a:lin ang="0" scaled="0"/>
              </a:gradFill>
              <a:latin typeface="meituan type" panose="02000500000000000000" pitchFamily="2" charset="-122"/>
              <a:ea typeface="meituan type" panose="02000500000000000000" pitchFamily="2" charset="-122"/>
            </a:endParaRPr>
          </a:p>
        </p:txBody>
      </p:sp>
      <p:sp>
        <p:nvSpPr>
          <p:cNvPr id="10" name="圆角矩形 9"/>
          <p:cNvSpPr/>
          <p:nvPr/>
        </p:nvSpPr>
        <p:spPr>
          <a:xfrm>
            <a:off x="6096000" y="2190350"/>
            <a:ext cx="5383530" cy="337946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zh-CN" sz="1200" b="1" dirty="0">
              <a:solidFill>
                <a:schemeClr val="tx1"/>
              </a:solidFill>
              <a:ea typeface="meituan type" panose="02000500000000000000" pitchFamily="2" charset="-122"/>
            </a:endParaRPr>
          </a:p>
        </p:txBody>
      </p:sp>
      <p:sp>
        <p:nvSpPr>
          <p:cNvPr id="8" name="圆角矩形 7"/>
          <p:cNvSpPr/>
          <p:nvPr/>
        </p:nvSpPr>
        <p:spPr>
          <a:xfrm>
            <a:off x="711417" y="2190350"/>
            <a:ext cx="5821205" cy="3379465"/>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zh-CN" sz="1200" b="1" dirty="0">
              <a:solidFill>
                <a:schemeClr val="tx1"/>
              </a:solidFill>
              <a:ea typeface="meituan type" panose="02000500000000000000" pitchFamily="2" charset="-122"/>
            </a:endParaRPr>
          </a:p>
        </p:txBody>
      </p:sp>
      <p:sp>
        <p:nvSpPr>
          <p:cNvPr id="4" name="直角三角形 3"/>
          <p:cNvSpPr/>
          <p:nvPr/>
        </p:nvSpPr>
        <p:spPr>
          <a:xfrm flipH="1">
            <a:off x="5732402" y="2190350"/>
            <a:ext cx="800219" cy="3379718"/>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14" name="组合 13"/>
          <p:cNvGrpSpPr/>
          <p:nvPr/>
        </p:nvGrpSpPr>
        <p:grpSpPr>
          <a:xfrm>
            <a:off x="4021462" y="2747498"/>
            <a:ext cx="3785478" cy="2546369"/>
            <a:chOff x="331544" y="2490757"/>
            <a:chExt cx="2385888" cy="1704551"/>
          </a:xfrm>
          <a:effectLst>
            <a:outerShdw blurRad="163180" dist="135698" dir="2700000" algn="tl" rotWithShape="0">
              <a:prstClr val="black">
                <a:alpha val="40000"/>
              </a:prstClr>
            </a:outerShdw>
          </a:effectLst>
        </p:grpSpPr>
        <p:grpSp>
          <p:nvGrpSpPr>
            <p:cNvPr id="16" name="Group 31"/>
            <p:cNvGrpSpPr/>
            <p:nvPr/>
          </p:nvGrpSpPr>
          <p:grpSpPr>
            <a:xfrm>
              <a:off x="331544" y="2859382"/>
              <a:ext cx="2385888" cy="1329067"/>
              <a:chOff x="838587" y="-1"/>
              <a:chExt cx="11729823" cy="6858001"/>
            </a:xfrm>
            <a:effectLst>
              <a:outerShdw blurRad="63500" sx="102000" sy="102000" algn="ctr" rotWithShape="0">
                <a:prstClr val="black">
                  <a:alpha val="40000"/>
                </a:prstClr>
              </a:outerShdw>
            </a:effectLst>
          </p:grpSpPr>
          <p:pic>
            <p:nvPicPr>
              <p:cNvPr id="23" name="Picture 28" descr="A bag of food&#10;&#10;Description automatically generated"/>
              <p:cNvPicPr>
                <a:picLocks noChangeAspect="1"/>
              </p:cNvPicPr>
              <p:nvPr/>
            </p:nvPicPr>
            <p:blipFill>
              <a:blip r:embed="rId7" cstate="email"/>
              <a:stretch>
                <a:fillRect/>
              </a:stretch>
            </p:blipFill>
            <p:spPr>
              <a:xfrm rot="1847858">
                <a:off x="7720109" y="-1"/>
                <a:ext cx="4848301" cy="6858001"/>
              </a:xfrm>
              <a:prstGeom prst="rect">
                <a:avLst/>
              </a:prstGeom>
            </p:spPr>
          </p:pic>
          <p:pic>
            <p:nvPicPr>
              <p:cNvPr id="24" name="Picture 30" descr="A bag of food on a black background&#10;&#10;Description automatically generated"/>
              <p:cNvPicPr>
                <a:picLocks noChangeAspect="1"/>
              </p:cNvPicPr>
              <p:nvPr/>
            </p:nvPicPr>
            <p:blipFill>
              <a:blip r:embed="rId8" cstate="email"/>
              <a:stretch>
                <a:fillRect/>
              </a:stretch>
            </p:blipFill>
            <p:spPr>
              <a:xfrm rot="20021693">
                <a:off x="838587" y="-1"/>
                <a:ext cx="4848301" cy="6858001"/>
              </a:xfrm>
              <a:prstGeom prst="rect">
                <a:avLst/>
              </a:prstGeom>
            </p:spPr>
          </p:pic>
        </p:grpSp>
        <p:pic>
          <p:nvPicPr>
            <p:cNvPr id="22" name="Picture 26" descr="A bag of food&#10;&#10;Description automatically generated"/>
            <p:cNvPicPr>
              <a:picLocks noChangeAspect="1"/>
            </p:cNvPicPr>
            <p:nvPr/>
          </p:nvPicPr>
          <p:blipFill>
            <a:blip r:embed="rId9" cstate="email"/>
            <a:stretch>
              <a:fillRect/>
            </a:stretch>
          </p:blipFill>
          <p:spPr>
            <a:xfrm>
              <a:off x="955433" y="2490757"/>
              <a:ext cx="1203636" cy="1704551"/>
            </a:xfrm>
            <a:prstGeom prst="rect">
              <a:avLst/>
            </a:prstGeom>
          </p:spPr>
        </p:pic>
      </p:grpSp>
      <p:sp>
        <p:nvSpPr>
          <p:cNvPr id="25" name="文本框 24"/>
          <p:cNvSpPr txBox="1"/>
          <p:nvPr/>
        </p:nvSpPr>
        <p:spPr>
          <a:xfrm>
            <a:off x="897586" y="2421295"/>
            <a:ext cx="3228365" cy="1032719"/>
          </a:xfrm>
          <a:prstGeom prst="rect">
            <a:avLst/>
          </a:prstGeom>
          <a:noFill/>
        </p:spPr>
        <p:txBody>
          <a:bodyPr wrap="square" rtlCol="0">
            <a:spAutoFit/>
          </a:bodyPr>
          <a:lstStyle/>
          <a:p>
            <a:pPr>
              <a:lnSpc>
                <a:spcPct val="150000"/>
              </a:lnSpc>
            </a:pPr>
            <a:r>
              <a:rPr kumimoji="1" lang="en-US" altLang="zh-CN" b="1" dirty="0">
                <a:ea typeface="meituan type" panose="02000500000000000000" pitchFamily="2" charset="-122"/>
                <a:sym typeface="+mn-ea"/>
              </a:rPr>
              <a:t>     </a:t>
            </a:r>
            <a:r>
              <a:rPr kumimoji="1" lang="zh-CN" altLang="en-US" b="1" dirty="0">
                <a:ea typeface="meituan type" panose="02000500000000000000" pitchFamily="2" charset="-122"/>
                <a:sym typeface="+mn-ea"/>
              </a:rPr>
              <a:t>闪购洞察</a:t>
            </a:r>
          </a:p>
          <a:p>
            <a:pPr marL="285750" indent="-285750">
              <a:lnSpc>
                <a:spcPct val="150000"/>
              </a:lnSpc>
              <a:buFont typeface="Arial" panose="020B0604020202020204" pitchFamily="34" charset="0"/>
              <a:buChar char="•"/>
            </a:pPr>
            <a:r>
              <a:rPr kumimoji="1" lang="zh-CN" altLang="en-US" sz="1200" dirty="0">
                <a:ea typeface="meituan type" panose="02000500000000000000" pitchFamily="2" charset="-122"/>
                <a:sym typeface="+mn-ea"/>
              </a:rPr>
              <a:t>夜间场景休食</a:t>
            </a:r>
            <a:r>
              <a:rPr kumimoji="1" lang="zh-CN" altLang="en-US" sz="1200" dirty="0">
                <a:ea typeface="meituan type" panose="02000500000000000000" pitchFamily="2" charset="-122"/>
              </a:rPr>
              <a:t>整体单均价较低，多为即兴消费，无囤货需求</a:t>
            </a:r>
          </a:p>
        </p:txBody>
      </p:sp>
      <p:sp>
        <p:nvSpPr>
          <p:cNvPr id="28" name="文本框 27"/>
          <p:cNvSpPr txBox="1"/>
          <p:nvPr/>
        </p:nvSpPr>
        <p:spPr>
          <a:xfrm>
            <a:off x="936325" y="3844688"/>
            <a:ext cx="2817283" cy="1449179"/>
          </a:xfrm>
          <a:prstGeom prst="rect">
            <a:avLst/>
          </a:prstGeom>
          <a:noFill/>
        </p:spPr>
        <p:txBody>
          <a:bodyPr wrap="square">
            <a:spAutoFit/>
          </a:bodyPr>
          <a:lstStyle/>
          <a:p>
            <a:pPr marL="285750" indent="-285750">
              <a:lnSpc>
                <a:spcPct val="150000"/>
              </a:lnSpc>
              <a:buFont typeface="Arial" panose="020B0604020202020204" pitchFamily="34" charset="0"/>
              <a:buChar char="•"/>
            </a:pPr>
            <a:r>
              <a:rPr kumimoji="1" lang="zh-CN" altLang="en-US" sz="1200" dirty="0">
                <a:ea typeface="meituan type" panose="02000500000000000000" pitchFamily="2" charset="-122"/>
                <a:sym typeface="+mn-ea"/>
              </a:rPr>
              <a:t>通过智慧分销发现，洞察夜间的高需门店</a:t>
            </a:r>
            <a:r>
              <a:rPr kumimoji="1" lang="en-US" altLang="zh-CN" sz="1200" dirty="0">
                <a:ea typeface="meituan type" panose="02000500000000000000" pitchFamily="2" charset="-122"/>
                <a:sym typeface="+mn-ea"/>
              </a:rPr>
              <a:t>*</a:t>
            </a:r>
            <a:r>
              <a:rPr kumimoji="1" lang="zh-CN" altLang="en-US" sz="1200" dirty="0">
                <a:ea typeface="meituan type" panose="02000500000000000000" pitchFamily="2" charset="-122"/>
                <a:sym typeface="+mn-ea"/>
              </a:rPr>
              <a:t>；通过闪耀门店联动品牌的线下销售团队实现新品的精准高效分销</a:t>
            </a:r>
            <a:endParaRPr kumimoji="1" lang="en-US" altLang="zh-CN" sz="1200" dirty="0">
              <a:ea typeface="meituan type" panose="02000500000000000000" pitchFamily="2" charset="-122"/>
              <a:sym typeface="+mn-ea"/>
            </a:endParaRPr>
          </a:p>
          <a:p>
            <a:pPr marL="285750" indent="-285750">
              <a:lnSpc>
                <a:spcPct val="150000"/>
              </a:lnSpc>
              <a:buFont typeface="Arial" panose="020B0604020202020204" pitchFamily="34" charset="0"/>
              <a:buChar char="•"/>
            </a:pPr>
            <a:endParaRPr kumimoji="1" lang="en-US" altLang="zh-CN" sz="1200" dirty="0">
              <a:solidFill>
                <a:srgbClr val="FF0000"/>
              </a:solidFill>
              <a:ea typeface="meituan type" panose="02000500000000000000" pitchFamily="2" charset="-122"/>
              <a:sym typeface="+mn-ea"/>
            </a:endParaRPr>
          </a:p>
        </p:txBody>
      </p:sp>
      <p:sp>
        <p:nvSpPr>
          <p:cNvPr id="29" name="文本框 28"/>
          <p:cNvSpPr txBox="1"/>
          <p:nvPr/>
        </p:nvSpPr>
        <p:spPr>
          <a:xfrm>
            <a:off x="7881408" y="2161867"/>
            <a:ext cx="3617620" cy="2186881"/>
          </a:xfrm>
          <a:prstGeom prst="rect">
            <a:avLst/>
          </a:prstGeom>
          <a:noFill/>
        </p:spPr>
        <p:txBody>
          <a:bodyPr wrap="square" rtlCol="0">
            <a:spAutoFit/>
          </a:bodyPr>
          <a:lstStyle/>
          <a:p>
            <a:pPr>
              <a:lnSpc>
                <a:spcPct val="150000"/>
              </a:lnSpc>
            </a:pPr>
            <a:r>
              <a:rPr kumimoji="1" lang="en-US" altLang="zh-CN" sz="2000" dirty="0">
                <a:latin typeface="meituan type Light" panose="02000500000000000000" pitchFamily="2" charset="-122"/>
                <a:ea typeface="meituan type Light" panose="02000500000000000000" pitchFamily="2" charset="-122"/>
              </a:rPr>
              <a:t> </a:t>
            </a:r>
            <a:r>
              <a:rPr kumimoji="1" lang="zh-CN" altLang="en-US" b="1" dirty="0">
                <a:latin typeface="meituan type Light" panose="02000500000000000000" pitchFamily="2" charset="-122"/>
                <a:ea typeface="meituan type Light" panose="02000500000000000000" pitchFamily="2" charset="-122"/>
              </a:rPr>
              <a:t>结果数据</a:t>
            </a:r>
            <a:endParaRPr kumimoji="1" lang="en-US" altLang="zh-CN" sz="2000" b="1" dirty="0">
              <a:latin typeface="meituan type Light" panose="02000500000000000000" pitchFamily="2" charset="-122"/>
              <a:ea typeface="meituan type Light" panose="02000500000000000000" pitchFamily="2" charset="-122"/>
            </a:endParaRPr>
          </a:p>
          <a:p>
            <a:pPr>
              <a:lnSpc>
                <a:spcPct val="150000"/>
              </a:lnSpc>
            </a:pPr>
            <a:r>
              <a:rPr lang="zh-CN" altLang="en-US" sz="1200" dirty="0">
                <a:latin typeface="meituan type Light" panose="02000500000000000000" pitchFamily="2" charset="-122"/>
                <a:ea typeface="meituan type Light" panose="02000500000000000000" pitchFamily="2" charset="-122"/>
                <a:sym typeface="+mn-ea"/>
              </a:rPr>
              <a:t>根据消费者低客单以及“即兴解馋”的夜间消费特征，设计低门槛低折扣的满</a:t>
            </a:r>
            <a:r>
              <a:rPr lang="en-US" altLang="zh-CN" sz="1200" dirty="0">
                <a:latin typeface="meituan type Light" panose="02000500000000000000" pitchFamily="2" charset="-122"/>
                <a:ea typeface="meituan type Light" panose="02000500000000000000" pitchFamily="2" charset="-122"/>
                <a:sym typeface="+mn-ea"/>
              </a:rPr>
              <a:t>15</a:t>
            </a:r>
            <a:r>
              <a:rPr lang="zh-CN" altLang="en-US" sz="1200" dirty="0">
                <a:latin typeface="meituan type Light" panose="02000500000000000000" pitchFamily="2" charset="-122"/>
                <a:ea typeface="meituan type Light" panose="02000500000000000000" pitchFamily="2" charset="-122"/>
                <a:sym typeface="+mn-ea"/>
              </a:rPr>
              <a:t>减</a:t>
            </a:r>
            <a:r>
              <a:rPr lang="en-US" altLang="zh-CN" sz="1200" dirty="0">
                <a:latin typeface="meituan type Light" panose="02000500000000000000" pitchFamily="2" charset="-122"/>
                <a:ea typeface="meituan type Light" panose="02000500000000000000" pitchFamily="2" charset="-122"/>
                <a:sym typeface="+mn-ea"/>
              </a:rPr>
              <a:t>3</a:t>
            </a:r>
            <a:r>
              <a:rPr lang="zh-CN" altLang="en-US" sz="1200" dirty="0">
                <a:latin typeface="meituan type Light" panose="02000500000000000000" pitchFamily="2" charset="-122"/>
                <a:ea typeface="meituan type Light" panose="02000500000000000000" pitchFamily="2" charset="-122"/>
                <a:sym typeface="+mn-ea"/>
              </a:rPr>
              <a:t>的夜间时间段的专属促销券；夜间券的</a:t>
            </a:r>
            <a:r>
              <a:rPr lang="zh-CN" altLang="en-US" sz="1200" dirty="0">
                <a:effectLst/>
                <a:latin typeface="meituan type Light" panose="02000500000000000000" pitchFamily="2" charset="-122"/>
                <a:ea typeface="meituan type Light" panose="02000500000000000000" pitchFamily="2" charset="-122"/>
                <a:sym typeface="+mn-ea"/>
              </a:rPr>
              <a:t>核销率达</a:t>
            </a:r>
            <a:r>
              <a:rPr lang="en-US" altLang="zh-CN" sz="1200" dirty="0">
                <a:effectLst/>
                <a:latin typeface="meituan type Light" panose="02000500000000000000" pitchFamily="2" charset="-122"/>
                <a:ea typeface="meituan type Light" panose="02000500000000000000" pitchFamily="2" charset="-122"/>
                <a:sym typeface="+mn-ea"/>
              </a:rPr>
              <a:t>30%+</a:t>
            </a:r>
            <a:r>
              <a:rPr lang="zh-CN" altLang="en-US" sz="1200" dirty="0">
                <a:effectLst/>
                <a:latin typeface="meituan type Light" panose="02000500000000000000" pitchFamily="2" charset="-122"/>
                <a:ea typeface="meituan type Light" panose="02000500000000000000" pitchFamily="2" charset="-122"/>
                <a:sym typeface="+mn-ea"/>
              </a:rPr>
              <a:t>，是日常券核销率的</a:t>
            </a:r>
            <a:r>
              <a:rPr lang="en-US" altLang="zh-CN" sz="1200" dirty="0">
                <a:effectLst/>
                <a:latin typeface="meituan type Light" panose="02000500000000000000" pitchFamily="2" charset="-122"/>
                <a:ea typeface="meituan type Light" panose="02000500000000000000" pitchFamily="2" charset="-122"/>
                <a:sym typeface="+mn-ea"/>
              </a:rPr>
              <a:t>2-3</a:t>
            </a:r>
            <a:r>
              <a:rPr lang="zh-CN" altLang="en-US" sz="1200" dirty="0">
                <a:latin typeface="meituan type Light" panose="02000500000000000000" pitchFamily="2" charset="-122"/>
                <a:ea typeface="meituan type Light" panose="02000500000000000000" pitchFamily="2" charset="-122"/>
                <a:sym typeface="+mn-ea"/>
              </a:rPr>
              <a:t>倍，</a:t>
            </a:r>
            <a:r>
              <a:rPr lang="zh-CN" altLang="en-US" sz="1200" dirty="0">
                <a:effectLst/>
                <a:latin typeface="meituan type Light" panose="02000500000000000000" pitchFamily="2" charset="-122"/>
                <a:ea typeface="meituan type Light" panose="02000500000000000000" pitchFamily="2" charset="-122"/>
                <a:sym typeface="+mn-ea"/>
              </a:rPr>
              <a:t>贡献了夜间百事</a:t>
            </a:r>
            <a:r>
              <a:rPr lang="en-US" altLang="zh-CN" sz="1200" dirty="0">
                <a:effectLst/>
                <a:latin typeface="meituan type Light" panose="02000500000000000000" pitchFamily="2" charset="-122"/>
                <a:ea typeface="meituan type Light" panose="02000500000000000000" pitchFamily="2" charset="-122"/>
                <a:sym typeface="+mn-ea"/>
              </a:rPr>
              <a:t>50%+</a:t>
            </a:r>
            <a:r>
              <a:rPr lang="zh-CN" altLang="en-US" sz="1200" dirty="0">
                <a:effectLst/>
                <a:latin typeface="meituan type Light" panose="02000500000000000000" pitchFamily="2" charset="-122"/>
                <a:ea typeface="meituan type Light" panose="02000500000000000000" pitchFamily="2" charset="-122"/>
                <a:sym typeface="+mn-ea"/>
              </a:rPr>
              <a:t>的生意；同时夜间用户数提升</a:t>
            </a:r>
            <a:r>
              <a:rPr lang="en-US" altLang="zh-CN" sz="1200" dirty="0">
                <a:effectLst/>
                <a:latin typeface="meituan type Light" panose="02000500000000000000" pitchFamily="2" charset="-122"/>
                <a:ea typeface="meituan type Light" panose="02000500000000000000" pitchFamily="2" charset="-122"/>
                <a:sym typeface="+mn-ea"/>
              </a:rPr>
              <a:t>15%</a:t>
            </a:r>
            <a:r>
              <a:rPr lang="zh-CN" altLang="en-US" sz="1200" dirty="0">
                <a:effectLst/>
                <a:latin typeface="meituan type Light" panose="02000500000000000000" pitchFamily="2" charset="-122"/>
                <a:ea typeface="meituan type Light" panose="02000500000000000000" pitchFamily="2" charset="-122"/>
                <a:sym typeface="+mn-ea"/>
              </a:rPr>
              <a:t>，促进了用户连带购买（单均件数</a:t>
            </a:r>
            <a:r>
              <a:rPr lang="en-US" altLang="zh-CN" sz="1200" dirty="0">
                <a:effectLst/>
                <a:latin typeface="meituan type Light" panose="02000500000000000000" pitchFamily="2" charset="-122"/>
                <a:ea typeface="meituan type Light" panose="02000500000000000000" pitchFamily="2" charset="-122"/>
                <a:sym typeface="+mn-ea"/>
              </a:rPr>
              <a:t>+2%</a:t>
            </a:r>
            <a:r>
              <a:rPr lang="zh-CN" altLang="en-US" sz="1200" dirty="0">
                <a:effectLst/>
                <a:latin typeface="meituan type Light" panose="02000500000000000000" pitchFamily="2" charset="-122"/>
                <a:ea typeface="meituan type Light" panose="02000500000000000000" pitchFamily="2" charset="-122"/>
                <a:sym typeface="+mn-ea"/>
              </a:rPr>
              <a:t>）</a:t>
            </a:r>
            <a:endParaRPr kumimoji="1" lang="zh-CN" altLang="en-US" sz="1200" dirty="0">
              <a:latin typeface="meituan type Light" panose="02000500000000000000" pitchFamily="2" charset="-122"/>
              <a:ea typeface="meituan type Light" panose="02000500000000000000" pitchFamily="2" charset="-122"/>
            </a:endParaRPr>
          </a:p>
        </p:txBody>
      </p:sp>
      <p:sp>
        <p:nvSpPr>
          <p:cNvPr id="30" name="文本框 29"/>
          <p:cNvSpPr txBox="1"/>
          <p:nvPr/>
        </p:nvSpPr>
        <p:spPr>
          <a:xfrm>
            <a:off x="7921732" y="4348748"/>
            <a:ext cx="3643029" cy="1167692"/>
          </a:xfrm>
          <a:prstGeom prst="rect">
            <a:avLst/>
          </a:prstGeom>
          <a:noFill/>
        </p:spPr>
        <p:txBody>
          <a:bodyPr wrap="square">
            <a:spAutoFit/>
          </a:bodyPr>
          <a:lstStyle/>
          <a:p>
            <a:pPr marR="0">
              <a:lnSpc>
                <a:spcPct val="150000"/>
              </a:lnSpc>
            </a:pPr>
            <a:r>
              <a:rPr lang="zh-CN" altLang="en-US" sz="1200" dirty="0">
                <a:latin typeface="meituan type Light" panose="02000500000000000000" pitchFamily="2" charset="-122"/>
                <a:ea typeface="meituan type Light" panose="02000500000000000000" pitchFamily="2" charset="-122"/>
              </a:rPr>
              <a:t>百事铺货门店数同比增加</a:t>
            </a:r>
            <a:r>
              <a:rPr lang="en-US" altLang="zh-CN" sz="1200" dirty="0">
                <a:latin typeface="meituan type Light" panose="02000500000000000000" pitchFamily="2" charset="-122"/>
                <a:ea typeface="meituan type Light" panose="02000500000000000000" pitchFamily="2" charset="-122"/>
              </a:rPr>
              <a:t>68%</a:t>
            </a:r>
            <a:r>
              <a:rPr lang="zh-CN" altLang="en-US" sz="1200" dirty="0">
                <a:latin typeface="meituan type Light" panose="02000500000000000000" pitchFamily="2" charset="-122"/>
                <a:ea typeface="meituan type Light" panose="02000500000000000000" pitchFamily="2" charset="-122"/>
              </a:rPr>
              <a:t>（增加</a:t>
            </a:r>
            <a:r>
              <a:rPr lang="en-US" altLang="zh-CN" sz="1200" dirty="0">
                <a:latin typeface="meituan type Light" panose="02000500000000000000" pitchFamily="2" charset="-122"/>
                <a:ea typeface="meituan type Light" panose="02000500000000000000" pitchFamily="2" charset="-122"/>
              </a:rPr>
              <a:t>2753</a:t>
            </a:r>
            <a:r>
              <a:rPr lang="zh-CN" altLang="en-US" sz="1200" dirty="0">
                <a:latin typeface="meituan type Light" panose="02000500000000000000" pitchFamily="2" charset="-122"/>
                <a:ea typeface="meituan type Light" panose="02000500000000000000" pitchFamily="2" charset="-122"/>
              </a:rPr>
              <a:t>家），店均</a:t>
            </a:r>
            <a:r>
              <a:rPr lang="en-US" altLang="zh-CN" sz="1200" dirty="0">
                <a:latin typeface="meituan type Light" panose="02000500000000000000" pitchFamily="2" charset="-122"/>
                <a:ea typeface="meituan type Light" panose="02000500000000000000" pitchFamily="2" charset="-122"/>
              </a:rPr>
              <a:t>SKU</a:t>
            </a:r>
            <a:r>
              <a:rPr lang="zh-CN" altLang="en-US" sz="1200" dirty="0">
                <a:latin typeface="meituan type Light" panose="02000500000000000000" pitchFamily="2" charset="-122"/>
                <a:ea typeface="meituan type Light" panose="02000500000000000000" pitchFamily="2" charset="-122"/>
              </a:rPr>
              <a:t>产出同比提升</a:t>
            </a:r>
            <a:r>
              <a:rPr lang="en-US" altLang="zh-CN" sz="1200" dirty="0">
                <a:latin typeface="meituan type Light" panose="02000500000000000000" pitchFamily="2" charset="-122"/>
                <a:ea typeface="meituan type Light" panose="02000500000000000000" pitchFamily="2" charset="-122"/>
              </a:rPr>
              <a:t>75%</a:t>
            </a:r>
            <a:r>
              <a:rPr lang="zh-CN" altLang="en-US" sz="1200" dirty="0">
                <a:latin typeface="meituan type Light" panose="02000500000000000000" pitchFamily="2" charset="-122"/>
                <a:ea typeface="meituan type Light" panose="02000500000000000000" pitchFamily="2" charset="-122"/>
              </a:rPr>
              <a:t>；通过智慧分销和闪耀门店的联合做功，联动品牌线下销售团队执行，有效提升新品的铺货效率和铺货广度。</a:t>
            </a:r>
          </a:p>
        </p:txBody>
      </p:sp>
      <p:pic>
        <p:nvPicPr>
          <p:cNvPr id="35" name="图片 34" descr="金翼大赛gai-1 -17"/>
          <p:cNvPicPr>
            <a:picLocks noChangeAspect="1"/>
          </p:cNvPicPr>
          <p:nvPr/>
        </p:nvPicPr>
        <p:blipFill>
          <a:blip r:embed="rId10"/>
          <a:stretch>
            <a:fillRect/>
          </a:stretch>
        </p:blipFill>
        <p:spPr>
          <a:xfrm>
            <a:off x="10264140" y="6101715"/>
            <a:ext cx="1249680" cy="480695"/>
          </a:xfrm>
          <a:prstGeom prst="rect">
            <a:avLst/>
          </a:prstGeom>
        </p:spPr>
      </p:pic>
      <p:sp>
        <p:nvSpPr>
          <p:cNvPr id="26" name="文本框 25">
            <a:extLst>
              <a:ext uri="{FF2B5EF4-FFF2-40B4-BE49-F238E27FC236}">
                <a16:creationId xmlns:a16="http://schemas.microsoft.com/office/drawing/2014/main" id="{54493522-F95F-4B54-B355-F25B2927EA7C}"/>
              </a:ext>
            </a:extLst>
          </p:cNvPr>
          <p:cNvSpPr txBox="1"/>
          <p:nvPr/>
        </p:nvSpPr>
        <p:spPr>
          <a:xfrm>
            <a:off x="740403" y="5640964"/>
            <a:ext cx="10839504" cy="369332"/>
          </a:xfrm>
          <a:prstGeom prst="rect">
            <a:avLst/>
          </a:prstGeom>
          <a:noFill/>
        </p:spPr>
        <p:txBody>
          <a:bodyPr wrap="square">
            <a:spAutoFit/>
          </a:bodyPr>
          <a:lstStyle/>
          <a:p>
            <a:r>
              <a:rPr kumimoji="1" lang="en-US" altLang="zh-CN" sz="1800" dirty="0">
                <a:ea typeface="meituan type" panose="02000500000000000000" pitchFamily="2" charset="-122"/>
                <a:sym typeface="+mn-ea"/>
              </a:rPr>
              <a:t>*</a:t>
            </a:r>
            <a:r>
              <a:rPr kumimoji="1" lang="zh-CN" altLang="en-US" sz="1400" dirty="0">
                <a:ea typeface="meituan type" panose="02000500000000000000" pitchFamily="2" charset="-122"/>
                <a:sym typeface="+mn-ea"/>
              </a:rPr>
              <a:t>高需门店：根据平台消费者搜索</a:t>
            </a:r>
            <a:r>
              <a:rPr kumimoji="1" lang="en-US" altLang="zh-CN" sz="1400" dirty="0">
                <a:ea typeface="meituan type" panose="02000500000000000000" pitchFamily="2" charset="-122"/>
                <a:sym typeface="+mn-ea"/>
              </a:rPr>
              <a:t>/</a:t>
            </a:r>
            <a:r>
              <a:rPr kumimoji="1" lang="zh-CN" altLang="en-US" sz="1400" dirty="0">
                <a:ea typeface="meituan type" panose="02000500000000000000" pitchFamily="2" charset="-122"/>
                <a:sym typeface="+mn-ea"/>
              </a:rPr>
              <a:t>点击</a:t>
            </a:r>
            <a:r>
              <a:rPr kumimoji="1" lang="en-US" altLang="zh-CN" sz="1400" dirty="0">
                <a:ea typeface="meituan type" panose="02000500000000000000" pitchFamily="2" charset="-122"/>
                <a:sym typeface="+mn-ea"/>
              </a:rPr>
              <a:t>/</a:t>
            </a:r>
            <a:r>
              <a:rPr kumimoji="1" lang="zh-CN" altLang="en-US" sz="1400" dirty="0">
                <a:ea typeface="meituan type" panose="02000500000000000000" pitchFamily="2" charset="-122"/>
                <a:sym typeface="+mn-ea"/>
              </a:rPr>
              <a:t>浏览</a:t>
            </a:r>
            <a:r>
              <a:rPr kumimoji="1" lang="en-US" altLang="zh-CN" sz="1400" dirty="0">
                <a:ea typeface="meituan type" panose="02000500000000000000" pitchFamily="2" charset="-122"/>
                <a:sym typeface="+mn-ea"/>
              </a:rPr>
              <a:t>/</a:t>
            </a:r>
            <a:r>
              <a:rPr kumimoji="1" lang="zh-CN" altLang="en-US" sz="1400" dirty="0">
                <a:ea typeface="meituan type" panose="02000500000000000000" pitchFamily="2" charset="-122"/>
                <a:sym typeface="+mn-ea"/>
              </a:rPr>
              <a:t>加购等因素拟合而成的用户需求指数对门店进行划分，高于均值的门店为高需供给</a:t>
            </a:r>
            <a:endParaRPr lang="zh-CN" alt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735*377"/>
  <p:tag name="TABLE_ENDDRAG_RECT" val="166*82*735*377"/>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1237</TotalTime>
  <Words>1552</Words>
  <Application>Microsoft Macintosh PowerPoint</Application>
  <PresentationFormat>宽屏</PresentationFormat>
  <Paragraphs>149</Paragraphs>
  <Slides>11</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等线</vt:lpstr>
      <vt:lpstr>等线 Light</vt:lpstr>
      <vt:lpstr>美团体</vt:lpstr>
      <vt:lpstr>微软雅黑</vt:lpstr>
      <vt:lpstr>meituan type</vt:lpstr>
      <vt:lpstr>meituan type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阳 李</dc:creator>
  <cp:lastModifiedBy>阳 李</cp:lastModifiedBy>
  <cp:revision>25</cp:revision>
  <dcterms:created xsi:type="dcterms:W3CDTF">2025-02-23T14:02:45Z</dcterms:created>
  <dcterms:modified xsi:type="dcterms:W3CDTF">2025-03-16T14:33:06Z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
    <vt:lpwstr>CCFA 实效营销 美团X百事食品-0316美化版.pptx</vt:lpwstr>
  </property>
  <property fmtid="{D5CDD505-2E9C-101B-9397-08002B2CF9AE}" pid="3" name="o">
    <vt:lpwstr>ORG_INFO</vt:lpwstr>
  </property>
  <property fmtid="{D5CDD505-2E9C-101B-9397-08002B2CF9AE}" pid="4" name="d">
    <vt:lpwstr>XM</vt:lpwstr>
  </property>
  <property fmtid="{D5CDD505-2E9C-101B-9397-08002B2CF9AE}" pid="5" name="i">
    <vt:lpwstr>1</vt:lpwstr>
  </property>
  <property fmtid="{D5CDD505-2E9C-101B-9397-08002B2CF9AE}" pid="6" name="s">
    <vt:lpwstr>4f44a48104b2ff701af9a7b4e747c97153d312e8</vt:lpwstr>
  </property>
  <property fmtid="{D5CDD505-2E9C-101B-9397-08002B2CF9AE}" pid="7" name="ICV">
    <vt:lpwstr/>
  </property>
  <property fmtid="{D5CDD505-2E9C-101B-9397-08002B2CF9AE}" pid="8" name="KSOProductBuildVer">
    <vt:lpwstr>2052-0.0.0.0</vt:lpwstr>
  </property>
</Properties>
</file>