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
  </p:notesMasterIdLst>
  <p:handoutMasterIdLst>
    <p:handoutMasterId r:id="rId20"/>
  </p:handoutMasterIdLst>
  <p:sldIdLst>
    <p:sldId id="256" r:id="rId3"/>
    <p:sldId id="257" r:id="rId5"/>
    <p:sldId id="259" r:id="rId6"/>
    <p:sldId id="296" r:id="rId7"/>
    <p:sldId id="260" r:id="rId8"/>
    <p:sldId id="261" r:id="rId9"/>
    <p:sldId id="273" r:id="rId10"/>
    <p:sldId id="262" r:id="rId11"/>
    <p:sldId id="268" r:id="rId12"/>
    <p:sldId id="269" r:id="rId13"/>
    <p:sldId id="270" r:id="rId14"/>
    <p:sldId id="263" r:id="rId15"/>
    <p:sldId id="267" r:id="rId16"/>
    <p:sldId id="283" r:id="rId17"/>
    <p:sldId id="294" r:id="rId18"/>
    <p:sldId id="275" r:id="rId19"/>
  </p:sldIdLst>
  <p:sldSz cx="12192000" cy="6858000"/>
  <p:notesSz cx="7103745" cy="10234295"/>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98"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PC" initials="P" lastIdx="1" clrIdx="0"/>
  <p:cmAuthor id="2" name="PC-98" initials="P" lastIdx="0" clrIdx="1"/>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B2B2B2"/>
    <a:srgbClr val="202020"/>
    <a:srgbClr val="323232"/>
    <a:srgbClr val="CC3300"/>
    <a:srgbClr val="CC0000"/>
    <a:srgbClr val="FF3300"/>
    <a:srgbClr val="990000"/>
    <a:srgbClr val="FF8D41"/>
    <a:srgbClr val="FF66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480" autoAdjust="0"/>
    <p:restoredTop sz="86374"/>
  </p:normalViewPr>
  <p:slideViewPr>
    <p:cSldViewPr snapToGrid="0" showGuides="1">
      <p:cViewPr varScale="1">
        <p:scale>
          <a:sx n="127" d="100"/>
          <a:sy n="127" d="100"/>
        </p:scale>
        <p:origin x="1952" y="184"/>
      </p:cViewPr>
      <p:guideLst>
        <p:guide orient="horz" pos="2198"/>
        <p:guide pos="3840"/>
      </p:guideLst>
    </p:cSldViewPr>
  </p:slideViewPr>
  <p:outlineViewPr>
    <p:cViewPr>
      <p:scale>
        <a:sx n="33" d="100"/>
        <a:sy n="33" d="100"/>
      </p:scale>
      <p:origin x="0" y="0"/>
    </p:cViewPr>
  </p:outlineViewPr>
  <p:notesTextViewPr>
    <p:cViewPr>
      <p:scale>
        <a:sx n="3" d="2"/>
        <a:sy n="3" d="2"/>
      </p:scale>
      <p:origin x="0" y="0"/>
    </p:cViewPr>
  </p:notesTextViewPr>
  <p:gridSpacing cx="72000" cy="72000"/>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 Type="http://schemas.openxmlformats.org/officeDocument/2006/relationships/notesMaster" Target="notesMasters/notesMaster1.xml"/><Relationship Id="rId3" Type="http://schemas.openxmlformats.org/officeDocument/2006/relationships/slide" Target="slides/slide1.xml"/><Relationship Id="rId24" Type="http://schemas.openxmlformats.org/officeDocument/2006/relationships/commentAuthors" Target="commentAuthors.xml"/><Relationship Id="rId23" Type="http://schemas.openxmlformats.org/officeDocument/2006/relationships/tableStyles" Target="tableStyles.xml"/><Relationship Id="rId22" Type="http://schemas.openxmlformats.org/officeDocument/2006/relationships/viewProps" Target="viewProps.xml"/><Relationship Id="rId21" Type="http://schemas.openxmlformats.org/officeDocument/2006/relationships/presProps" Target="presProps.xml"/><Relationship Id="rId20" Type="http://schemas.openxmlformats.org/officeDocument/2006/relationships/handoutMaster" Target="handoutMasters/handoutMaster1.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3078290" cy="513492"/>
          </a:xfrm>
          <a:prstGeom prst="rect">
            <a:avLst/>
          </a:prstGeom>
        </p:spPr>
        <p:txBody>
          <a:bodyPr vert="horz" lIns="91440" tIns="45720" rIns="91440" bIns="45720" rtlCol="0"/>
          <a:lstStyle>
            <a:lvl1pPr algn="l">
              <a:defRPr sz="1245"/>
            </a:lvl1pPr>
          </a:lstStyle>
          <a:p>
            <a:endParaRPr lang="zh-CN" altLang="en-US"/>
          </a:p>
        </p:txBody>
      </p:sp>
      <p:sp>
        <p:nvSpPr>
          <p:cNvPr id="3" name="日期占位符 2"/>
          <p:cNvSpPr>
            <a:spLocks noGrp="1"/>
          </p:cNvSpPr>
          <p:nvPr>
            <p:ph type="dt" sz="quarter" idx="1"/>
          </p:nvPr>
        </p:nvSpPr>
        <p:spPr>
          <a:xfrm>
            <a:off x="4023812" y="0"/>
            <a:ext cx="3078290" cy="513492"/>
          </a:xfrm>
          <a:prstGeom prst="rect">
            <a:avLst/>
          </a:prstGeom>
        </p:spPr>
        <p:txBody>
          <a:bodyPr vert="horz" lIns="91440" tIns="45720" rIns="91440" bIns="45720" rtlCol="0"/>
          <a:lstStyle>
            <a:lvl1pPr algn="r">
              <a:defRPr sz="1245"/>
            </a:lvl1pPr>
          </a:lstStyle>
          <a:p>
            <a:fld id="{0F9B84EA-7D68-4D60-9CB1-D50884785D1C}" type="datetimeFigureOut">
              <a:rPr lang="zh-CN" altLang="en-US" smtClean="0"/>
            </a:fld>
            <a:endParaRPr lang="zh-CN" altLang="en-US"/>
          </a:p>
        </p:txBody>
      </p:sp>
      <p:sp>
        <p:nvSpPr>
          <p:cNvPr id="4" name="页脚占位符 3"/>
          <p:cNvSpPr>
            <a:spLocks noGrp="1"/>
          </p:cNvSpPr>
          <p:nvPr>
            <p:ph type="ftr" sz="quarter" idx="2"/>
          </p:nvPr>
        </p:nvSpPr>
        <p:spPr>
          <a:xfrm>
            <a:off x="0" y="9720804"/>
            <a:ext cx="3078290" cy="513491"/>
          </a:xfrm>
          <a:prstGeom prst="rect">
            <a:avLst/>
          </a:prstGeom>
        </p:spPr>
        <p:txBody>
          <a:bodyPr vert="horz" lIns="91440" tIns="45720" rIns="91440" bIns="45720" rtlCol="0" anchor="b"/>
          <a:lstStyle>
            <a:lvl1pPr algn="l">
              <a:defRPr sz="1245"/>
            </a:lvl1pPr>
          </a:lstStyle>
          <a:p>
            <a:endParaRPr lang="zh-CN" altLang="en-US"/>
          </a:p>
        </p:txBody>
      </p:sp>
      <p:sp>
        <p:nvSpPr>
          <p:cNvPr id="5" name="灯片编号占位符 4"/>
          <p:cNvSpPr>
            <a:spLocks noGrp="1"/>
          </p:cNvSpPr>
          <p:nvPr>
            <p:ph type="sldNum" sz="quarter" idx="3"/>
          </p:nvPr>
        </p:nvSpPr>
        <p:spPr>
          <a:xfrm>
            <a:off x="4023812" y="9720804"/>
            <a:ext cx="3078290" cy="513491"/>
          </a:xfrm>
          <a:prstGeom prst="rect">
            <a:avLst/>
          </a:prstGeom>
        </p:spPr>
        <p:txBody>
          <a:bodyPr vert="horz" lIns="91440" tIns="45720" rIns="91440" bIns="45720" rtlCol="0" anchor="b"/>
          <a:lstStyle>
            <a:lvl1pPr algn="r">
              <a:defRPr sz="1245"/>
            </a:lvl1pPr>
          </a:lstStyle>
          <a:p>
            <a:fld id="{8D4E0FC9-F1F8-4FAE-9988-3BA365CFD46F}" type="slidenum">
              <a:rPr lang="zh-CN" altLang="en-US" smtClean="0"/>
            </a:fld>
            <a:endParaRPr lang="zh-CN"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3078163" cy="512763"/>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4024313" y="0"/>
            <a:ext cx="3078162" cy="512763"/>
          </a:xfrm>
          <a:prstGeom prst="rect">
            <a:avLst/>
          </a:prstGeom>
        </p:spPr>
        <p:txBody>
          <a:bodyPr vert="horz" lIns="91440" tIns="45720" rIns="91440" bIns="45720" rtlCol="0"/>
          <a:lstStyle>
            <a:lvl1pPr algn="r">
              <a:defRPr sz="1200"/>
            </a:lvl1pPr>
          </a:lstStyle>
          <a:p>
            <a:fld id="{D6C8D182-E4C8-4120-9249-FC9774456FF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482600" y="1279525"/>
            <a:ext cx="6140450" cy="34544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711200" y="4926013"/>
            <a:ext cx="5683250" cy="4029075"/>
          </a:xfrm>
          <a:prstGeom prst="rect">
            <a:avLst/>
          </a:prstGeom>
        </p:spPr>
        <p:txBody>
          <a:bodyPr vert="horz" lIns="91440" tIns="45720" rIns="91440" bIns="45720" rtlCol="0"/>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6" name="页脚占位符 5"/>
          <p:cNvSpPr>
            <a:spLocks noGrp="1"/>
          </p:cNvSpPr>
          <p:nvPr>
            <p:ph type="ftr" sz="quarter" idx="4"/>
          </p:nvPr>
        </p:nvSpPr>
        <p:spPr>
          <a:xfrm>
            <a:off x="0" y="9721850"/>
            <a:ext cx="3078163" cy="512763"/>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4024313" y="9721850"/>
            <a:ext cx="3078162" cy="512763"/>
          </a:xfrm>
          <a:prstGeom prst="rect">
            <a:avLst/>
          </a:prstGeom>
        </p:spPr>
        <p:txBody>
          <a:bodyPr vert="horz" lIns="91440" tIns="45720" rIns="91440" bIns="45720" rtlCol="0" anchor="b"/>
          <a:lstStyle>
            <a:lvl1pPr algn="r">
              <a:defRPr sz="1200"/>
            </a:lvl1pPr>
          </a:lstStyle>
          <a:p>
            <a:fld id="{85D0DACE-38E0-42D2-9336-2B707D34BC6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a:p>
        </p:txBody>
      </p:sp>
      <p:sp>
        <p:nvSpPr>
          <p:cNvPr id="4" name="灯片编号占位符 3"/>
          <p:cNvSpPr>
            <a:spLocks noGrp="1"/>
          </p:cNvSpPr>
          <p:nvPr>
            <p:ph type="sldNum" sz="quarter" idx="5"/>
          </p:nvPr>
        </p:nvSpPr>
        <p:spPr/>
        <p:txBody>
          <a:bodyPr/>
          <a:lstStyle/>
          <a:p>
            <a:fld id="{85D0DACE-38E0-42D2-9336-2B707D34BC6D}" type="slidenum">
              <a:rPr lang="zh-CN" altLang="en-US" smtClean="0"/>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a:p>
        </p:txBody>
      </p:sp>
      <p:sp>
        <p:nvSpPr>
          <p:cNvPr id="4" name="灯片编号占位符 3"/>
          <p:cNvSpPr>
            <a:spLocks noGrp="1"/>
          </p:cNvSpPr>
          <p:nvPr>
            <p:ph type="sldNum" sz="quarter" idx="5"/>
          </p:nvPr>
        </p:nvSpPr>
        <p:spPr/>
        <p:txBody>
          <a:bodyPr/>
          <a:lstStyle/>
          <a:p>
            <a:fld id="{85D0DACE-38E0-42D2-9336-2B707D34BC6D}" type="slidenum">
              <a:rPr lang="zh-CN" altLang="en-US" smtClean="0"/>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a:p>
        </p:txBody>
      </p:sp>
      <p:sp>
        <p:nvSpPr>
          <p:cNvPr id="4" name="灯片编号占位符 3"/>
          <p:cNvSpPr>
            <a:spLocks noGrp="1"/>
          </p:cNvSpPr>
          <p:nvPr>
            <p:ph type="sldNum" sz="quarter" idx="5"/>
          </p:nvPr>
        </p:nvSpPr>
        <p:spPr/>
        <p:txBody>
          <a:bodyPr/>
          <a:lstStyle/>
          <a:p>
            <a:fld id="{85D0DACE-38E0-42D2-9336-2B707D34BC6D}" type="slidenum">
              <a:rPr lang="zh-CN" altLang="en-US" smtClean="0"/>
            </a:fld>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a:p>
        </p:txBody>
      </p:sp>
      <p:sp>
        <p:nvSpPr>
          <p:cNvPr id="4" name="灯片编号占位符 3"/>
          <p:cNvSpPr>
            <a:spLocks noGrp="1"/>
          </p:cNvSpPr>
          <p:nvPr>
            <p:ph type="sldNum" sz="quarter" idx="5"/>
          </p:nvPr>
        </p:nvSpPr>
        <p:spPr/>
        <p:txBody>
          <a:bodyPr/>
          <a:lstStyle/>
          <a:p>
            <a:fld id="{85D0DACE-38E0-42D2-9336-2B707D34BC6D}" type="slidenum">
              <a:rPr lang="zh-CN" altLang="en-US" smtClean="0"/>
            </a:fld>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a:p>
        </p:txBody>
      </p:sp>
      <p:sp>
        <p:nvSpPr>
          <p:cNvPr id="4" name="灯片编号占位符 3"/>
          <p:cNvSpPr>
            <a:spLocks noGrp="1"/>
          </p:cNvSpPr>
          <p:nvPr>
            <p:ph type="sldNum" sz="quarter" idx="5"/>
          </p:nvPr>
        </p:nvSpPr>
        <p:spPr/>
        <p:txBody>
          <a:bodyPr/>
          <a:lstStyle/>
          <a:p>
            <a:fld id="{85D0DACE-38E0-42D2-9336-2B707D34BC6D}" type="slidenum">
              <a:rPr lang="zh-CN" altLang="en-US" smtClean="0"/>
            </a:fld>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a:p>
        </p:txBody>
      </p:sp>
      <p:sp>
        <p:nvSpPr>
          <p:cNvPr id="4" name="灯片编号占位符 3"/>
          <p:cNvSpPr>
            <a:spLocks noGrp="1"/>
          </p:cNvSpPr>
          <p:nvPr>
            <p:ph type="sldNum" sz="quarter" idx="5"/>
          </p:nvPr>
        </p:nvSpPr>
        <p:spPr/>
        <p:txBody>
          <a:bodyPr/>
          <a:lstStyle/>
          <a:p>
            <a:fld id="{85D0DACE-38E0-42D2-9336-2B707D34BC6D}" type="slidenum">
              <a:rPr lang="zh-CN" altLang="en-US" smtClean="0"/>
            </a:fld>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a:p>
        </p:txBody>
      </p:sp>
      <p:sp>
        <p:nvSpPr>
          <p:cNvPr id="4" name="灯片编号占位符 3"/>
          <p:cNvSpPr>
            <a:spLocks noGrp="1"/>
          </p:cNvSpPr>
          <p:nvPr>
            <p:ph type="sldNum" sz="quarter" idx="5"/>
          </p:nvPr>
        </p:nvSpPr>
        <p:spPr/>
        <p:txBody>
          <a:bodyPr/>
          <a:lstStyle/>
          <a:p>
            <a:fld id="{85D0DACE-38E0-42D2-9336-2B707D34BC6D}" type="slidenum">
              <a:rPr lang="zh-CN" altLang="en-US" smtClean="0"/>
            </a:fld>
            <a:endParaRPr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a:p>
        </p:txBody>
      </p:sp>
      <p:sp>
        <p:nvSpPr>
          <p:cNvPr id="4" name="灯片编号占位符 3"/>
          <p:cNvSpPr>
            <a:spLocks noGrp="1"/>
          </p:cNvSpPr>
          <p:nvPr>
            <p:ph type="sldNum" sz="quarter" idx="5"/>
          </p:nvPr>
        </p:nvSpPr>
        <p:spPr/>
        <p:txBody>
          <a:bodyPr/>
          <a:lstStyle/>
          <a:p>
            <a:fld id="{85D0DACE-38E0-42D2-9336-2B707D34BC6D}" type="slidenum">
              <a:rPr lang="zh-CN" altLang="en-US" smtClean="0"/>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a:p>
        </p:txBody>
      </p:sp>
      <p:sp>
        <p:nvSpPr>
          <p:cNvPr id="4" name="灯片编号占位符 3"/>
          <p:cNvSpPr>
            <a:spLocks noGrp="1"/>
          </p:cNvSpPr>
          <p:nvPr>
            <p:ph type="sldNum" sz="quarter" idx="5"/>
          </p:nvPr>
        </p:nvSpPr>
        <p:spPr/>
        <p:txBody>
          <a:bodyPr/>
          <a:lstStyle/>
          <a:p>
            <a:fld id="{85D0DACE-38E0-42D2-9336-2B707D34BC6D}" type="slidenum">
              <a:rPr lang="zh-CN" altLang="en-US" smtClean="0"/>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a:p>
        </p:txBody>
      </p:sp>
      <p:sp>
        <p:nvSpPr>
          <p:cNvPr id="4" name="灯片编号占位符 3"/>
          <p:cNvSpPr>
            <a:spLocks noGrp="1"/>
          </p:cNvSpPr>
          <p:nvPr>
            <p:ph type="sldNum" sz="quarter" idx="5"/>
          </p:nvPr>
        </p:nvSpPr>
        <p:spPr/>
        <p:txBody>
          <a:bodyPr/>
          <a:lstStyle/>
          <a:p>
            <a:fld id="{85D0DACE-38E0-42D2-9336-2B707D34BC6D}" type="slidenum">
              <a:rPr lang="zh-CN" altLang="en-US" smtClean="0"/>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a:p>
        </p:txBody>
      </p:sp>
      <p:sp>
        <p:nvSpPr>
          <p:cNvPr id="4" name="灯片编号占位符 3"/>
          <p:cNvSpPr>
            <a:spLocks noGrp="1"/>
          </p:cNvSpPr>
          <p:nvPr>
            <p:ph type="sldNum" sz="quarter" idx="5"/>
          </p:nvPr>
        </p:nvSpPr>
        <p:spPr/>
        <p:txBody>
          <a:bodyPr/>
          <a:lstStyle/>
          <a:p>
            <a:fld id="{85D0DACE-38E0-42D2-9336-2B707D34BC6D}" type="slidenum">
              <a:rPr lang="zh-CN" altLang="en-US" smtClean="0"/>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a:p>
        </p:txBody>
      </p:sp>
      <p:sp>
        <p:nvSpPr>
          <p:cNvPr id="4" name="灯片编号占位符 3"/>
          <p:cNvSpPr>
            <a:spLocks noGrp="1"/>
          </p:cNvSpPr>
          <p:nvPr>
            <p:ph type="sldNum" sz="quarter" idx="5"/>
          </p:nvPr>
        </p:nvSpPr>
        <p:spPr/>
        <p:txBody>
          <a:bodyPr/>
          <a:lstStyle/>
          <a:p>
            <a:fld id="{85D0DACE-38E0-42D2-9336-2B707D34BC6D}" type="slidenum">
              <a:rPr lang="zh-CN" altLang="en-US" smtClean="0"/>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a:p>
        </p:txBody>
      </p:sp>
      <p:sp>
        <p:nvSpPr>
          <p:cNvPr id="4" name="灯片编号占位符 3"/>
          <p:cNvSpPr>
            <a:spLocks noGrp="1"/>
          </p:cNvSpPr>
          <p:nvPr>
            <p:ph type="sldNum" sz="quarter" idx="5"/>
          </p:nvPr>
        </p:nvSpPr>
        <p:spPr/>
        <p:txBody>
          <a:bodyPr/>
          <a:lstStyle/>
          <a:p>
            <a:fld id="{85D0DACE-38E0-42D2-9336-2B707D34BC6D}" type="slidenum">
              <a:rPr lang="zh-CN" altLang="en-US" smtClean="0"/>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a:p>
        </p:txBody>
      </p:sp>
      <p:sp>
        <p:nvSpPr>
          <p:cNvPr id="4" name="灯片编号占位符 3"/>
          <p:cNvSpPr>
            <a:spLocks noGrp="1"/>
          </p:cNvSpPr>
          <p:nvPr>
            <p:ph type="sldNum" sz="quarter" idx="5"/>
          </p:nvPr>
        </p:nvSpPr>
        <p:spPr/>
        <p:txBody>
          <a:bodyPr/>
          <a:lstStyle/>
          <a:p>
            <a:fld id="{85D0DACE-38E0-42D2-9336-2B707D34BC6D}" type="slidenum">
              <a:rPr lang="zh-CN" altLang="en-US" smtClean="0"/>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a:p>
        </p:txBody>
      </p:sp>
      <p:sp>
        <p:nvSpPr>
          <p:cNvPr id="4" name="灯片编号占位符 3"/>
          <p:cNvSpPr>
            <a:spLocks noGrp="1"/>
          </p:cNvSpPr>
          <p:nvPr>
            <p:ph type="sldNum" sz="quarter" idx="5"/>
          </p:nvPr>
        </p:nvSpPr>
        <p:spPr/>
        <p:txBody>
          <a:bodyPr/>
          <a:lstStyle/>
          <a:p>
            <a:fld id="{85D0DACE-38E0-42D2-9336-2B707D34BC6D}" type="slidenum">
              <a:rPr lang="zh-CN" altLang="en-US" smtClean="0"/>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a:p>
        </p:txBody>
      </p:sp>
      <p:sp>
        <p:nvSpPr>
          <p:cNvPr id="4" name="灯片编号占位符 3"/>
          <p:cNvSpPr>
            <a:spLocks noGrp="1"/>
          </p:cNvSpPr>
          <p:nvPr>
            <p:ph type="sldNum" sz="quarter" idx="5"/>
          </p:nvPr>
        </p:nvSpPr>
        <p:spPr/>
        <p:txBody>
          <a:bodyPr/>
          <a:lstStyle/>
          <a:p>
            <a:fld id="{85D0DACE-38E0-42D2-9336-2B707D34BC6D}"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nvPr>
        </p:nvSpPr>
        <p:spPr>
          <a:xfrm>
            <a:off x="1524000" y="1322962"/>
            <a:ext cx="9144000" cy="2187001"/>
          </a:xfrm>
        </p:spPr>
        <p:txBody>
          <a:bodyPr anchor="b">
            <a:normAutofit/>
          </a:bodyPr>
          <a:lstStyle>
            <a:lvl1pPr algn="ctr">
              <a:lnSpc>
                <a:spcPct val="130000"/>
              </a:lnSpc>
              <a:defRPr sz="6000">
                <a:effectLst/>
              </a:defRPr>
            </a:lvl1pPr>
          </a:lstStyle>
          <a:p>
            <a:r>
              <a:rPr lang="zh-CN" altLang="en-US" dirty="0"/>
              <a:t>单击此处添加标题</a:t>
            </a:r>
            <a:endParaRPr lang="zh-CN" altLang="en-US" dirty="0"/>
          </a:p>
        </p:txBody>
      </p:sp>
      <p:sp>
        <p:nvSpPr>
          <p:cNvPr id="4" name="日期占位符 3"/>
          <p:cNvSpPr>
            <a:spLocks noGrp="1"/>
          </p:cNvSpPr>
          <p:nvPr>
            <p:ph type="dt" sz="half" idx="10"/>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9AE70B2-8BF9-45C0-BB95-33D1B9D3A854}" type="slidenum">
              <a:rPr lang="zh-CN" altLang="en-US" smtClean="0"/>
            </a:fld>
            <a:endParaRPr lang="zh-CN" altLang="en-US"/>
          </a:p>
        </p:txBody>
      </p:sp>
      <p:sp>
        <p:nvSpPr>
          <p:cNvPr id="3" name="副标题 2"/>
          <p:cNvSpPr>
            <a:spLocks noGrp="1"/>
          </p:cNvSpPr>
          <p:nvPr>
            <p:ph type="subTitle" idx="1" hasCustomPrompt="1"/>
          </p:nvPr>
        </p:nvSpPr>
        <p:spPr>
          <a:xfrm>
            <a:off x="1524000" y="3602038"/>
            <a:ext cx="9144000" cy="1655762"/>
          </a:xfrm>
        </p:spPr>
        <p:txBody>
          <a:bodyPr>
            <a:normAutofit/>
          </a:bodyPr>
          <a:lstStyle>
            <a:lvl1pPr marL="0" indent="0" algn="ctr">
              <a:buNone/>
              <a:defRPr sz="2400">
                <a:solidFill>
                  <a:schemeClr val="tx1">
                    <a:lumMod val="75000"/>
                    <a:lumOff val="25000"/>
                  </a:schemeClr>
                </a:solidFill>
                <a:effectLst/>
                <a:latin typeface="+mn-ea"/>
                <a:ea typeface="+mn-ea"/>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单击此处添加副标题</a:t>
            </a:r>
            <a:endParaRPr lang="zh-CN" alt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49AE70B2-8BF9-45C0-BB95-33D1B9D3A854}" type="slidenum">
              <a:rPr lang="zh-CN" altLang="en-US" smtClean="0"/>
            </a:fld>
            <a:endParaRPr lang="zh-CN" altLang="en-US"/>
          </a:p>
        </p:txBody>
      </p:sp>
      <p:sp>
        <p:nvSpPr>
          <p:cNvPr id="7" name="内容占位符 6"/>
          <p:cNvSpPr>
            <a:spLocks noGrp="1"/>
          </p:cNvSpPr>
          <p:nvPr>
            <p:ph sz="quarter" idx="13"/>
          </p:nvPr>
        </p:nvSpPr>
        <p:spPr>
          <a:xfrm>
            <a:off x="838200" y="551543"/>
            <a:ext cx="10515600" cy="5558971"/>
          </a:xfrm>
        </p:spPr>
        <p:txBody>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showMasterSp="0" userDrawn="1">
  <p:cSld name="自定义版式">
    <p:spTree>
      <p:nvGrpSpPr>
        <p:cNvPr id="1" name=""/>
        <p:cNvGrpSpPr/>
        <p:nvPr/>
      </p:nvGrpSpPr>
      <p:grpSpPr>
        <a:xfrm>
          <a:off x="0" y="0"/>
          <a:ext cx="0" cy="0"/>
          <a:chOff x="0" y="0"/>
          <a:chExt cx="0" cy="0"/>
        </a:xfrm>
      </p:grpSpPr>
      <p:pic>
        <p:nvPicPr>
          <p:cNvPr id="5" name="图片 4"/>
          <p:cNvPicPr>
            <a:picLocks noChangeAspect="1"/>
          </p:cNvPicPr>
          <p:nvPr userDrawn="1"/>
        </p:nvPicPr>
        <p:blipFill>
          <a:blip r:embed="rId2" cstate="email"/>
          <a:stretch>
            <a:fillRect/>
          </a:stretch>
        </p:blipFill>
        <p:spPr>
          <a:xfrm>
            <a:off x="0" y="0"/>
            <a:ext cx="12192000" cy="6857871"/>
          </a:xfrm>
          <a:prstGeom prst="rect">
            <a:avLst/>
          </a:prstGeom>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647700" y="258445"/>
            <a:ext cx="10515600" cy="1325563"/>
          </a:xfrm>
        </p:spPr>
        <p:txBody>
          <a:bodyPr anchor="ctr" anchorCtr="0">
            <a:normAutofit/>
          </a:bodyPr>
          <a:lstStyle>
            <a:lvl1pPr>
              <a:defRPr sz="4400" b="0">
                <a:effectLst/>
              </a:defRPr>
            </a:lvl1pPr>
          </a:lstStyle>
          <a:p>
            <a:r>
              <a:rPr lang="zh-CN" altLang="en-US" dirty="0"/>
              <a:t>单击此处编辑母版标题样式</a:t>
            </a:r>
            <a:endParaRPr lang="zh-CN" altLang="en-US" dirty="0"/>
          </a:p>
        </p:txBody>
      </p:sp>
      <p:sp>
        <p:nvSpPr>
          <p:cNvPr id="3" name="内容占位符 2"/>
          <p:cNvSpPr>
            <a:spLocks noGrp="1"/>
          </p:cNvSpPr>
          <p:nvPr>
            <p:ph idx="1"/>
          </p:nvPr>
        </p:nvSpPr>
        <p:spPr>
          <a:xfrm>
            <a:off x="647700" y="1825625"/>
            <a:ext cx="10515600" cy="4351338"/>
          </a:xfrm>
        </p:spPr>
        <p:txBody>
          <a:bodyPr>
            <a:normAutofit/>
          </a:bodyPr>
          <a:lstStyle>
            <a:lvl1pPr>
              <a:defRPr sz="2800">
                <a:solidFill>
                  <a:schemeClr val="tx1">
                    <a:lumMod val="75000"/>
                    <a:lumOff val="25000"/>
                  </a:schemeClr>
                </a:solidFill>
              </a:defRPr>
            </a:lvl1pPr>
            <a:lvl2pPr>
              <a:defRPr sz="2400">
                <a:solidFill>
                  <a:schemeClr val="tx1">
                    <a:lumMod val="75000"/>
                    <a:lumOff val="25000"/>
                  </a:schemeClr>
                </a:solidFill>
              </a:defRPr>
            </a:lvl2pPr>
            <a:lvl3pPr>
              <a:defRPr sz="2000">
                <a:solidFill>
                  <a:schemeClr val="tx1">
                    <a:lumMod val="75000"/>
                    <a:lumOff val="25000"/>
                  </a:schemeClr>
                </a:solidFill>
              </a:defRPr>
            </a:lvl3pPr>
            <a:lvl4pPr>
              <a:defRPr sz="1800">
                <a:solidFill>
                  <a:schemeClr val="tx1">
                    <a:lumMod val="75000"/>
                    <a:lumOff val="25000"/>
                  </a:schemeClr>
                </a:solidFill>
              </a:defRPr>
            </a:lvl4pPr>
            <a:lvl5pPr>
              <a:defRPr sz="1800">
                <a:solidFill>
                  <a:schemeClr val="tx1">
                    <a:lumMod val="75000"/>
                    <a:lumOff val="25000"/>
                  </a:schemeClr>
                </a:solidFill>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10"/>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49" y="469127"/>
            <a:ext cx="10307927" cy="4093347"/>
          </a:xfrm>
        </p:spPr>
        <p:txBody>
          <a:bodyPr anchor="b">
            <a:normAutofit/>
          </a:bodyPr>
          <a:lstStyle>
            <a:lvl1pPr>
              <a:defRPr sz="6000">
                <a:effectLst/>
              </a:defRPr>
            </a:lvl1pPr>
          </a:lstStyle>
          <a:p>
            <a:r>
              <a:rPr lang="zh-CN" altLang="en-US" dirty="0"/>
              <a:t>单击此处编辑母版标题样式</a:t>
            </a:r>
            <a:endParaRPr lang="zh-CN" altLang="en-US" dirty="0"/>
          </a:p>
        </p:txBody>
      </p:sp>
      <p:sp>
        <p:nvSpPr>
          <p:cNvPr id="3" name="文本占位符 2"/>
          <p:cNvSpPr>
            <a:spLocks noGrp="1"/>
          </p:cNvSpPr>
          <p:nvPr>
            <p:ph type="body" idx="1"/>
          </p:nvPr>
        </p:nvSpPr>
        <p:spPr>
          <a:xfrm>
            <a:off x="831850" y="4610028"/>
            <a:ext cx="10307926" cy="647555"/>
          </a:xfrm>
        </p:spPr>
        <p:txBody>
          <a:bodyPr>
            <a:normAutofit/>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单击此处编辑母版文本样式</a:t>
            </a:r>
            <a:endParaRPr lang="zh-CN" altLang="en-US" dirty="0"/>
          </a:p>
        </p:txBody>
      </p:sp>
      <p:sp>
        <p:nvSpPr>
          <p:cNvPr id="4" name="日期占位符 3"/>
          <p:cNvSpPr>
            <a:spLocks noGrp="1"/>
          </p:cNvSpPr>
          <p:nvPr>
            <p:ph type="dt" sz="half" idx="10"/>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647700" y="258445"/>
            <a:ext cx="10515600" cy="1325563"/>
          </a:xfrm>
        </p:spPr>
        <p:txBody>
          <a:bodyPr>
            <a:normAutofit/>
          </a:bodyPr>
          <a:lstStyle>
            <a:lvl1pPr>
              <a:defRPr sz="4400" b="0" i="0">
                <a:effectLst/>
              </a:defRPr>
            </a:lvl1pPr>
          </a:lstStyle>
          <a:p>
            <a:r>
              <a:rPr lang="zh-CN" altLang="en-US" dirty="0"/>
              <a:t>单击此处编辑母版标题样式</a:t>
            </a:r>
            <a:endParaRPr lang="zh-CN" altLang="en-US" dirty="0"/>
          </a:p>
        </p:txBody>
      </p:sp>
      <p:sp>
        <p:nvSpPr>
          <p:cNvPr id="3" name="内容占位符 2"/>
          <p:cNvSpPr>
            <a:spLocks noGrp="1"/>
          </p:cNvSpPr>
          <p:nvPr>
            <p:ph sz="half" idx="1"/>
          </p:nvPr>
        </p:nvSpPr>
        <p:spPr>
          <a:xfrm>
            <a:off x="647700" y="1825625"/>
            <a:ext cx="5181600" cy="4351338"/>
          </a:xfrm>
        </p:spPr>
        <p:txBody>
          <a:bodyPr>
            <a:normAutofit/>
          </a:bodyPr>
          <a:lstStyle>
            <a:lvl1pPr>
              <a:lnSpc>
                <a:spcPct val="90000"/>
              </a:lnSpc>
              <a:defRPr sz="2800">
                <a:solidFill>
                  <a:schemeClr val="tx1">
                    <a:lumMod val="75000"/>
                    <a:lumOff val="25000"/>
                  </a:schemeClr>
                </a:solidFill>
              </a:defRPr>
            </a:lvl1pPr>
            <a:lvl2pPr>
              <a:lnSpc>
                <a:spcPct val="90000"/>
              </a:lnSpc>
              <a:defRPr sz="2400">
                <a:solidFill>
                  <a:schemeClr val="tx1">
                    <a:lumMod val="75000"/>
                    <a:lumOff val="25000"/>
                  </a:schemeClr>
                </a:solidFill>
              </a:defRPr>
            </a:lvl2pPr>
            <a:lvl3pPr>
              <a:lnSpc>
                <a:spcPct val="90000"/>
              </a:lnSpc>
              <a:defRPr sz="2000">
                <a:solidFill>
                  <a:schemeClr val="tx1">
                    <a:lumMod val="75000"/>
                    <a:lumOff val="25000"/>
                  </a:schemeClr>
                </a:solidFill>
              </a:defRPr>
            </a:lvl3pPr>
            <a:lvl4pPr>
              <a:lnSpc>
                <a:spcPct val="90000"/>
              </a:lnSpc>
              <a:defRPr sz="1800">
                <a:solidFill>
                  <a:schemeClr val="tx1">
                    <a:lumMod val="75000"/>
                    <a:lumOff val="25000"/>
                  </a:schemeClr>
                </a:solidFill>
              </a:defRPr>
            </a:lvl4pPr>
            <a:lvl5pPr>
              <a:lnSpc>
                <a:spcPct val="90000"/>
              </a:lnSpc>
              <a:defRPr sz="1800">
                <a:solidFill>
                  <a:schemeClr val="tx1">
                    <a:lumMod val="75000"/>
                    <a:lumOff val="25000"/>
                  </a:schemeClr>
                </a:solidFill>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内容占位符 3"/>
          <p:cNvSpPr>
            <a:spLocks noGrp="1"/>
          </p:cNvSpPr>
          <p:nvPr>
            <p:ph sz="half" idx="2"/>
          </p:nvPr>
        </p:nvSpPr>
        <p:spPr>
          <a:xfrm>
            <a:off x="5981700" y="1825625"/>
            <a:ext cx="5181600" cy="4351338"/>
          </a:xfrm>
        </p:spPr>
        <p:txBody>
          <a:bodyPr>
            <a:normAutofit/>
          </a:bodyPr>
          <a:lstStyle>
            <a:lvl1pPr>
              <a:lnSpc>
                <a:spcPct val="90000"/>
              </a:lnSpc>
              <a:defRPr sz="2800">
                <a:solidFill>
                  <a:schemeClr val="tx1">
                    <a:lumMod val="75000"/>
                    <a:lumOff val="25000"/>
                  </a:schemeClr>
                </a:solidFill>
              </a:defRPr>
            </a:lvl1pPr>
            <a:lvl2pPr>
              <a:lnSpc>
                <a:spcPct val="90000"/>
              </a:lnSpc>
              <a:defRPr sz="2400">
                <a:solidFill>
                  <a:schemeClr val="tx1">
                    <a:lumMod val="75000"/>
                    <a:lumOff val="25000"/>
                  </a:schemeClr>
                </a:solidFill>
              </a:defRPr>
            </a:lvl2pPr>
            <a:lvl3pPr>
              <a:lnSpc>
                <a:spcPct val="90000"/>
              </a:lnSpc>
              <a:defRPr sz="2000">
                <a:solidFill>
                  <a:schemeClr val="tx1">
                    <a:lumMod val="75000"/>
                    <a:lumOff val="25000"/>
                  </a:schemeClr>
                </a:solidFill>
              </a:defRPr>
            </a:lvl3pPr>
            <a:lvl4pPr>
              <a:lnSpc>
                <a:spcPct val="90000"/>
              </a:lnSpc>
              <a:defRPr sz="1800">
                <a:solidFill>
                  <a:schemeClr val="tx1">
                    <a:lumMod val="75000"/>
                    <a:lumOff val="25000"/>
                  </a:schemeClr>
                </a:solidFill>
              </a:defRPr>
            </a:lvl4pPr>
            <a:lvl5pPr>
              <a:lnSpc>
                <a:spcPct val="90000"/>
              </a:lnSpc>
              <a:defRPr sz="1800">
                <a:solidFill>
                  <a:schemeClr val="tx1">
                    <a:lumMod val="75000"/>
                    <a:lumOff val="25000"/>
                  </a:schemeClr>
                </a:solidFill>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5" name="日期占位符 4"/>
          <p:cNvSpPr>
            <a:spLocks noGrp="1"/>
          </p:cNvSpPr>
          <p:nvPr>
            <p:ph type="dt" sz="half" idx="10"/>
          </p:nvPr>
        </p:nvSpPr>
        <p:spPr/>
        <p:txBody>
          <a:bodyPr/>
          <a:lstStyle/>
          <a:p>
            <a:fld id="{760FBDFE-C587-4B4C-A407-44438C67B59E}"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dirty="0"/>
              <a:t>单击此处编辑母版标题样式</a:t>
            </a:r>
            <a:endParaRPr lang="zh-CN" altLang="en-US" dirty="0"/>
          </a:p>
        </p:txBody>
      </p:sp>
      <p:sp>
        <p:nvSpPr>
          <p:cNvPr id="3" name="文本占位符 2"/>
          <p:cNvSpPr>
            <a:spLocks noGrp="1"/>
          </p:cNvSpPr>
          <p:nvPr>
            <p:ph type="body" idx="1"/>
          </p:nvPr>
        </p:nvSpPr>
        <p:spPr>
          <a:xfrm>
            <a:off x="839788" y="1744961"/>
            <a:ext cx="5157787" cy="823912"/>
          </a:xfrm>
        </p:spPr>
        <p:txBody>
          <a:bodyPr anchor="b">
            <a:norm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endParaRPr lang="zh-CN" altLang="en-US" dirty="0"/>
          </a:p>
        </p:txBody>
      </p:sp>
      <p:sp>
        <p:nvSpPr>
          <p:cNvPr id="4" name="内容占位符 3"/>
          <p:cNvSpPr>
            <a:spLocks noGrp="1"/>
          </p:cNvSpPr>
          <p:nvPr>
            <p:ph sz="half" idx="2"/>
          </p:nvPr>
        </p:nvSpPr>
        <p:spPr>
          <a:xfrm>
            <a:off x="839788" y="2615609"/>
            <a:ext cx="5157787" cy="3574054"/>
          </a:xfrm>
        </p:spPr>
        <p:txBody>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5" name="文本占位符 4"/>
          <p:cNvSpPr>
            <a:spLocks noGrp="1"/>
          </p:cNvSpPr>
          <p:nvPr>
            <p:ph type="body" sz="quarter" idx="3"/>
          </p:nvPr>
        </p:nvSpPr>
        <p:spPr>
          <a:xfrm>
            <a:off x="6172200" y="1744961"/>
            <a:ext cx="5183188" cy="823912"/>
          </a:xfrm>
        </p:spPr>
        <p:txBody>
          <a:bodyPr anchor="b">
            <a:norm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endParaRPr lang="zh-CN" altLang="en-US" dirty="0"/>
          </a:p>
        </p:txBody>
      </p:sp>
      <p:sp>
        <p:nvSpPr>
          <p:cNvPr id="6" name="内容占位符 5"/>
          <p:cNvSpPr>
            <a:spLocks noGrp="1"/>
          </p:cNvSpPr>
          <p:nvPr>
            <p:ph sz="quarter" idx="4"/>
          </p:nvPr>
        </p:nvSpPr>
        <p:spPr>
          <a:xfrm>
            <a:off x="6172200" y="2615609"/>
            <a:ext cx="5183188" cy="3574054"/>
          </a:xfrm>
        </p:spPr>
        <p:txBody>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7" name="日期占位符 6"/>
          <p:cNvSpPr>
            <a:spLocks noGrp="1"/>
          </p:cNvSpPr>
          <p:nvPr>
            <p:ph type="dt" sz="half" idx="10"/>
          </p:nvPr>
        </p:nvSpPr>
        <p:spPr/>
        <p:txBody>
          <a:bodyPr/>
          <a:lstStyle/>
          <a:p>
            <a:fld id="{760FBDFE-C587-4B4C-A407-44438C67B59E}"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2766219"/>
            <a:ext cx="10515600" cy="1325563"/>
          </a:xfrm>
        </p:spPr>
        <p:txBody>
          <a:bodyPr>
            <a:normAutofit/>
          </a:bodyPr>
          <a:lstStyle>
            <a:lvl1pPr algn="ctr">
              <a:defRPr sz="4400" b="0">
                <a:effectLst/>
              </a:defRPr>
            </a:lvl1pPr>
          </a:lstStyle>
          <a:p>
            <a:r>
              <a:rPr lang="zh-CN" altLang="en-US" dirty="0"/>
              <a:t>单击此处编辑母版标题样式</a:t>
            </a:r>
            <a:endParaRPr lang="zh-CN" altLang="en-US" dirty="0"/>
          </a:p>
        </p:txBody>
      </p:sp>
      <p:sp>
        <p:nvSpPr>
          <p:cNvPr id="3" name="日期占位符 2"/>
          <p:cNvSpPr>
            <a:spLocks noGrp="1"/>
          </p:cNvSpPr>
          <p:nvPr>
            <p:ph type="dt" sz="half" idx="10"/>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760FBDFE-C587-4B4C-A407-44438C67B59E}"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646747" y="127000"/>
            <a:ext cx="4165200" cy="1600200"/>
          </a:xfrm>
        </p:spPr>
        <p:txBody>
          <a:bodyPr anchor="ctr" anchorCtr="0">
            <a:normAutofit/>
          </a:bodyPr>
          <a:lstStyle>
            <a:lvl1pPr>
              <a:defRPr sz="3200" b="0">
                <a:effectLst/>
              </a:defRPr>
            </a:lvl1pPr>
          </a:lstStyle>
          <a:p>
            <a:r>
              <a:rPr lang="zh-CN" altLang="en-US" dirty="0"/>
              <a:t>单击此处编辑标题</a:t>
            </a:r>
            <a:endParaRPr lang="zh-CN" altLang="en-US" dirty="0"/>
          </a:p>
        </p:txBody>
      </p:sp>
      <p:sp>
        <p:nvSpPr>
          <p:cNvPr id="3" name="图片占位符 2"/>
          <p:cNvSpPr>
            <a:spLocks noGrp="1" noChangeAspect="1"/>
          </p:cNvSpPr>
          <p:nvPr>
            <p:ph type="pic" idx="1"/>
          </p:nvPr>
        </p:nvSpPr>
        <p:spPr>
          <a:xfrm>
            <a:off x="5184000" y="766354"/>
            <a:ext cx="5817375" cy="5094446"/>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dirty="0"/>
          </a:p>
        </p:txBody>
      </p:sp>
      <p:sp>
        <p:nvSpPr>
          <p:cNvPr id="4" name="文本占位符 3"/>
          <p:cNvSpPr>
            <a:spLocks noGrp="1"/>
          </p:cNvSpPr>
          <p:nvPr>
            <p:ph type="body" sz="half" idx="2"/>
          </p:nvPr>
        </p:nvSpPr>
        <p:spPr>
          <a:xfrm>
            <a:off x="651827" y="2057400"/>
            <a:ext cx="4165200" cy="3811588"/>
          </a:xfrm>
        </p:spPr>
        <p:txBody>
          <a:bodyPr>
            <a:normAutofit/>
          </a:bodyPr>
          <a:lstStyle>
            <a:lvl1pPr marL="0" indent="0">
              <a:lnSpc>
                <a:spcPct val="150000"/>
              </a:lnSpc>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dirty="0"/>
              <a:t>单击此处编辑母版文本样式</a:t>
            </a:r>
            <a:endParaRPr lang="zh-CN" altLang="en-US" dirty="0"/>
          </a:p>
        </p:txBody>
      </p:sp>
      <p:sp>
        <p:nvSpPr>
          <p:cNvPr id="5" name="日期占位符 4"/>
          <p:cNvSpPr>
            <a:spLocks noGrp="1"/>
          </p:cNvSpPr>
          <p:nvPr>
            <p:ph type="dt" sz="half" idx="10"/>
          </p:nvPr>
        </p:nvSpPr>
        <p:spPr/>
        <p:txBody>
          <a:bodyPr/>
          <a:lstStyle/>
          <a:p>
            <a:fld id="{9EFD9D74-47D9-4702-A33C-335B63B48DBF}" type="datetimeFigureOut">
              <a:rPr lang="zh-CN" altLang="en-US" smtClean="0"/>
            </a:fld>
            <a:endParaRPr lang="zh-CN" altLang="en-US" dirty="0"/>
          </a:p>
        </p:txBody>
      </p:sp>
      <p:sp>
        <p:nvSpPr>
          <p:cNvPr id="6" name="页脚占位符 5"/>
          <p:cNvSpPr>
            <a:spLocks noGrp="1"/>
          </p:cNvSpPr>
          <p:nvPr>
            <p:ph type="ftr" sz="quarter" idx="11"/>
          </p:nvPr>
        </p:nvSpPr>
        <p:spPr/>
        <p:txBody>
          <a:bodyPr/>
          <a:lstStyle/>
          <a:p>
            <a:endParaRPr lang="zh-CN" altLang="en-US" dirty="0"/>
          </a:p>
        </p:txBody>
      </p:sp>
      <p:sp>
        <p:nvSpPr>
          <p:cNvPr id="7" name="灯片编号占位符 6"/>
          <p:cNvSpPr>
            <a:spLocks noGrp="1"/>
          </p:cNvSpPr>
          <p:nvPr>
            <p:ph type="sldNum" sz="quarter" idx="12"/>
          </p:nvPr>
        </p:nvSpPr>
        <p:spPr/>
        <p:txBody>
          <a:bodyPr/>
          <a:lstStyle/>
          <a:p>
            <a:fld id="{FABC47A4-756D-490B-A52F-7D9E2C9FC05F}" type="slidenum">
              <a:rPr lang="zh-CN" altLang="en-US" smtClean="0"/>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9824484" y="365125"/>
            <a:ext cx="1529316" cy="5811838"/>
          </a:xfrm>
        </p:spPr>
        <p:txBody>
          <a:bodyPr vert="eaVert">
            <a:normAutofit/>
          </a:bodyPr>
          <a:lstStyle>
            <a:lvl1pPr>
              <a:defRPr sz="4400"/>
            </a:lvl1pPr>
          </a:lstStyle>
          <a:p>
            <a:r>
              <a:rPr lang="zh-CN" altLang="en-US" dirty="0"/>
              <a:t>单击此处编辑母版标题样式</a:t>
            </a:r>
            <a:endParaRPr lang="zh-CN" altLang="en-US" dirty="0"/>
          </a:p>
        </p:txBody>
      </p:sp>
      <p:sp>
        <p:nvSpPr>
          <p:cNvPr id="3" name="竖排文字占位符 2"/>
          <p:cNvSpPr>
            <a:spLocks noGrp="1"/>
          </p:cNvSpPr>
          <p:nvPr>
            <p:ph type="body" orient="vert" idx="1"/>
          </p:nvPr>
        </p:nvSpPr>
        <p:spPr>
          <a:xfrm>
            <a:off x="838200" y="365125"/>
            <a:ext cx="8879958" cy="5811838"/>
          </a:xfrm>
        </p:spPr>
        <p:txBody>
          <a:bodyPr vert="eaVert"/>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10"/>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9AE70B2-8BF9-45C0-BB95-33D1B9D3A854}"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3" Type="http://schemas.openxmlformats.org/officeDocument/2006/relationships/theme" Target="../theme/theme1.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dirty="0"/>
              <a:t>单击此处编辑母版标题样式</a:t>
            </a:r>
            <a:endParaRPr lang="zh-CN" altLang="en-US" dirty="0"/>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normAutofit/>
          </a:bodyPr>
          <a:lstStyle>
            <a:lvl1pPr algn="l">
              <a:defRPr sz="1200">
                <a:solidFill>
                  <a:schemeClr val="tx1">
                    <a:tint val="75000"/>
                  </a:schemeClr>
                </a:solidFill>
              </a:defRPr>
            </a:lvl1pPr>
          </a:lstStyle>
          <a:p>
            <a:fld id="{760FBDFE-C587-4B4C-A407-44438C67B59E}" type="datetimeFigureOut">
              <a:rPr lang="zh-CN" altLang="en-US" smtClean="0"/>
            </a:fld>
            <a:endParaRPr lang="zh-CN" altLang="en-US" dirty="0"/>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normAutofit/>
          </a:bodyP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normAutofit/>
          </a:bodyPr>
          <a:lstStyle>
            <a:lvl1pPr algn="r">
              <a:defRPr sz="1200">
                <a:solidFill>
                  <a:schemeClr val="tx1">
                    <a:tint val="75000"/>
                  </a:schemeClr>
                </a:solidFill>
              </a:defRPr>
            </a:lvl1pPr>
          </a:lstStyle>
          <a:p>
            <a:fld id="{49AE70B2-8BF9-45C0-BB95-33D1B9D3A854}"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9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9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9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image" Target="../media/image2.png"/></Relationships>
</file>

<file path=ppt/slides/_rels/slide10.xml.rels><?xml version="1.0" encoding="UTF-8" standalone="yes"?>
<Relationships xmlns="http://schemas.openxmlformats.org/package/2006/relationships"><Relationship Id="rId7" Type="http://schemas.openxmlformats.org/officeDocument/2006/relationships/notesSlide" Target="../notesSlides/notesSlide10.xml"/><Relationship Id="rId6" Type="http://schemas.openxmlformats.org/officeDocument/2006/relationships/slideLayout" Target="../slideLayouts/slideLayout1.xml"/><Relationship Id="rId5" Type="http://schemas.openxmlformats.org/officeDocument/2006/relationships/tags" Target="../tags/tag37.xml"/><Relationship Id="rId4" Type="http://schemas.openxmlformats.org/officeDocument/2006/relationships/tags" Target="../tags/tag36.xml"/><Relationship Id="rId3" Type="http://schemas.openxmlformats.org/officeDocument/2006/relationships/image" Target="../media/image18.png"/><Relationship Id="rId2" Type="http://schemas.openxmlformats.org/officeDocument/2006/relationships/image" Target="../media/image4.png"/><Relationship Id="rId1" Type="http://schemas.openxmlformats.org/officeDocument/2006/relationships/image" Target="../media/image3.png"/></Relationships>
</file>

<file path=ppt/slides/_rels/slide11.xml.rels><?xml version="1.0" encoding="UTF-8" standalone="yes"?>
<Relationships xmlns="http://schemas.openxmlformats.org/package/2006/relationships"><Relationship Id="rId9" Type="http://schemas.openxmlformats.org/officeDocument/2006/relationships/slideLayout" Target="../slideLayouts/slideLayout1.xml"/><Relationship Id="rId8" Type="http://schemas.openxmlformats.org/officeDocument/2006/relationships/tags" Target="../tags/tag41.xml"/><Relationship Id="rId7" Type="http://schemas.openxmlformats.org/officeDocument/2006/relationships/tags" Target="../tags/tag40.xml"/><Relationship Id="rId6" Type="http://schemas.openxmlformats.org/officeDocument/2006/relationships/image" Target="../media/image20.png"/><Relationship Id="rId5" Type="http://schemas.openxmlformats.org/officeDocument/2006/relationships/tags" Target="../tags/tag39.xml"/><Relationship Id="rId4" Type="http://schemas.openxmlformats.org/officeDocument/2006/relationships/image" Target="../media/image19.png"/><Relationship Id="rId3" Type="http://schemas.openxmlformats.org/officeDocument/2006/relationships/tags" Target="../tags/tag38.xml"/><Relationship Id="rId2" Type="http://schemas.openxmlformats.org/officeDocument/2006/relationships/image" Target="../media/image4.png"/><Relationship Id="rId10" Type="http://schemas.openxmlformats.org/officeDocument/2006/relationships/notesSlide" Target="../notesSlides/notesSlide11.xml"/><Relationship Id="rId1" Type="http://schemas.openxmlformats.org/officeDocument/2006/relationships/image" Target="../media/image3.png"/></Relationships>
</file>

<file path=ppt/slides/_rels/slide12.xml.rels><?xml version="1.0" encoding="UTF-8" standalone="yes"?>
<Relationships xmlns="http://schemas.openxmlformats.org/package/2006/relationships"><Relationship Id="rId9" Type="http://schemas.openxmlformats.org/officeDocument/2006/relationships/tags" Target="../tags/tag47.xml"/><Relationship Id="rId8" Type="http://schemas.openxmlformats.org/officeDocument/2006/relationships/tags" Target="../tags/tag46.xml"/><Relationship Id="rId7" Type="http://schemas.openxmlformats.org/officeDocument/2006/relationships/tags" Target="../tags/tag45.xml"/><Relationship Id="rId6" Type="http://schemas.openxmlformats.org/officeDocument/2006/relationships/tags" Target="../tags/tag44.xml"/><Relationship Id="rId5" Type="http://schemas.openxmlformats.org/officeDocument/2006/relationships/tags" Target="../tags/tag43.xml"/><Relationship Id="rId4" Type="http://schemas.openxmlformats.org/officeDocument/2006/relationships/image" Target="../media/image21.png"/><Relationship Id="rId3" Type="http://schemas.openxmlformats.org/officeDocument/2006/relationships/tags" Target="../tags/tag42.xml"/><Relationship Id="rId2" Type="http://schemas.openxmlformats.org/officeDocument/2006/relationships/image" Target="../media/image4.png"/><Relationship Id="rId14" Type="http://schemas.openxmlformats.org/officeDocument/2006/relationships/notesSlide" Target="../notesSlides/notesSlide12.xml"/><Relationship Id="rId13" Type="http://schemas.openxmlformats.org/officeDocument/2006/relationships/slideLayout" Target="../slideLayouts/slideLayout1.xml"/><Relationship Id="rId12" Type="http://schemas.openxmlformats.org/officeDocument/2006/relationships/tags" Target="../tags/tag50.xml"/><Relationship Id="rId11" Type="http://schemas.openxmlformats.org/officeDocument/2006/relationships/tags" Target="../tags/tag49.xml"/><Relationship Id="rId10" Type="http://schemas.openxmlformats.org/officeDocument/2006/relationships/tags" Target="../tags/tag48.xml"/><Relationship Id="rId1" Type="http://schemas.openxmlformats.org/officeDocument/2006/relationships/image" Target="../media/image3.png"/></Relationships>
</file>

<file path=ppt/slides/_rels/slide13.xml.rels><?xml version="1.0" encoding="UTF-8" standalone="yes"?>
<Relationships xmlns="http://schemas.openxmlformats.org/package/2006/relationships"><Relationship Id="rId9" Type="http://schemas.openxmlformats.org/officeDocument/2006/relationships/image" Target="../media/image26.png"/><Relationship Id="rId8" Type="http://schemas.openxmlformats.org/officeDocument/2006/relationships/tags" Target="../tags/tag52.xml"/><Relationship Id="rId7" Type="http://schemas.openxmlformats.org/officeDocument/2006/relationships/image" Target="../media/image25.png"/><Relationship Id="rId6" Type="http://schemas.openxmlformats.org/officeDocument/2006/relationships/image" Target="../media/image24.png"/><Relationship Id="rId5" Type="http://schemas.openxmlformats.org/officeDocument/2006/relationships/image" Target="../media/image23.jpeg"/><Relationship Id="rId4" Type="http://schemas.openxmlformats.org/officeDocument/2006/relationships/tags" Target="../tags/tag51.xml"/><Relationship Id="rId3" Type="http://schemas.openxmlformats.org/officeDocument/2006/relationships/image" Target="../media/image22.jpeg"/><Relationship Id="rId2" Type="http://schemas.openxmlformats.org/officeDocument/2006/relationships/image" Target="../media/image4.png"/><Relationship Id="rId16" Type="http://schemas.openxmlformats.org/officeDocument/2006/relationships/notesSlide" Target="../notesSlides/notesSlide13.xml"/><Relationship Id="rId15" Type="http://schemas.openxmlformats.org/officeDocument/2006/relationships/slideLayout" Target="../slideLayouts/slideLayout1.xml"/><Relationship Id="rId14" Type="http://schemas.openxmlformats.org/officeDocument/2006/relationships/tags" Target="../tags/tag55.xml"/><Relationship Id="rId13" Type="http://schemas.openxmlformats.org/officeDocument/2006/relationships/image" Target="../media/image28.jpeg"/><Relationship Id="rId12" Type="http://schemas.openxmlformats.org/officeDocument/2006/relationships/tags" Target="../tags/tag54.xml"/><Relationship Id="rId11" Type="http://schemas.openxmlformats.org/officeDocument/2006/relationships/image" Target="../media/image27.jpeg"/><Relationship Id="rId10" Type="http://schemas.openxmlformats.org/officeDocument/2006/relationships/tags" Target="../tags/tag53.xml"/><Relationship Id="rId1" Type="http://schemas.openxmlformats.org/officeDocument/2006/relationships/image" Target="../media/image3.png"/></Relationships>
</file>

<file path=ppt/slides/_rels/slide14.xml.rels><?xml version="1.0" encoding="UTF-8" standalone="yes"?>
<Relationships xmlns="http://schemas.openxmlformats.org/package/2006/relationships"><Relationship Id="rId9" Type="http://schemas.openxmlformats.org/officeDocument/2006/relationships/image" Target="../media/image31.png"/><Relationship Id="rId8" Type="http://schemas.openxmlformats.org/officeDocument/2006/relationships/tags" Target="../tags/tag59.xml"/><Relationship Id="rId7" Type="http://schemas.openxmlformats.org/officeDocument/2006/relationships/image" Target="../media/image30.png"/><Relationship Id="rId6" Type="http://schemas.openxmlformats.org/officeDocument/2006/relationships/tags" Target="../tags/tag58.xml"/><Relationship Id="rId5" Type="http://schemas.openxmlformats.org/officeDocument/2006/relationships/image" Target="../media/image29.jpeg"/><Relationship Id="rId4" Type="http://schemas.openxmlformats.org/officeDocument/2006/relationships/tags" Target="../tags/tag57.xml"/><Relationship Id="rId3" Type="http://schemas.openxmlformats.org/officeDocument/2006/relationships/tags" Target="../tags/tag56.xml"/><Relationship Id="rId2" Type="http://schemas.openxmlformats.org/officeDocument/2006/relationships/image" Target="../media/image4.png"/><Relationship Id="rId18" Type="http://schemas.openxmlformats.org/officeDocument/2006/relationships/notesSlide" Target="../notesSlides/notesSlide14.xml"/><Relationship Id="rId17" Type="http://schemas.openxmlformats.org/officeDocument/2006/relationships/slideLayout" Target="../slideLayouts/slideLayout1.xml"/><Relationship Id="rId16" Type="http://schemas.openxmlformats.org/officeDocument/2006/relationships/tags" Target="../tags/tag63.xml"/><Relationship Id="rId15" Type="http://schemas.openxmlformats.org/officeDocument/2006/relationships/image" Target="../media/image34.png"/><Relationship Id="rId14" Type="http://schemas.openxmlformats.org/officeDocument/2006/relationships/tags" Target="../tags/tag62.xml"/><Relationship Id="rId13" Type="http://schemas.openxmlformats.org/officeDocument/2006/relationships/image" Target="../media/image33.png"/><Relationship Id="rId12" Type="http://schemas.openxmlformats.org/officeDocument/2006/relationships/tags" Target="../tags/tag61.xml"/><Relationship Id="rId11" Type="http://schemas.openxmlformats.org/officeDocument/2006/relationships/image" Target="../media/image32.png"/><Relationship Id="rId10" Type="http://schemas.openxmlformats.org/officeDocument/2006/relationships/tags" Target="../tags/tag60.xml"/><Relationship Id="rId1" Type="http://schemas.openxmlformats.org/officeDocument/2006/relationships/image" Target="../media/image3.png"/></Relationships>
</file>

<file path=ppt/slides/_rels/slide15.xml.rels><?xml version="1.0" encoding="UTF-8" standalone="yes"?>
<Relationships xmlns="http://schemas.openxmlformats.org/package/2006/relationships"><Relationship Id="rId9" Type="http://schemas.openxmlformats.org/officeDocument/2006/relationships/image" Target="../media/image37.jpeg"/><Relationship Id="rId8" Type="http://schemas.openxmlformats.org/officeDocument/2006/relationships/tags" Target="../tags/tag67.xml"/><Relationship Id="rId7" Type="http://schemas.openxmlformats.org/officeDocument/2006/relationships/image" Target="../media/image36.jpeg"/><Relationship Id="rId6" Type="http://schemas.openxmlformats.org/officeDocument/2006/relationships/tags" Target="../tags/tag66.xml"/><Relationship Id="rId5" Type="http://schemas.openxmlformats.org/officeDocument/2006/relationships/image" Target="../media/image35.jpeg"/><Relationship Id="rId4" Type="http://schemas.openxmlformats.org/officeDocument/2006/relationships/tags" Target="../tags/tag65.xml"/><Relationship Id="rId3" Type="http://schemas.openxmlformats.org/officeDocument/2006/relationships/tags" Target="../tags/tag64.xml"/><Relationship Id="rId21" Type="http://schemas.openxmlformats.org/officeDocument/2006/relationships/notesSlide" Target="../notesSlides/notesSlide15.xml"/><Relationship Id="rId20" Type="http://schemas.openxmlformats.org/officeDocument/2006/relationships/slideLayout" Target="../slideLayouts/slideLayout1.xml"/><Relationship Id="rId2" Type="http://schemas.openxmlformats.org/officeDocument/2006/relationships/image" Target="../media/image4.png"/><Relationship Id="rId19" Type="http://schemas.openxmlformats.org/officeDocument/2006/relationships/image" Target="../media/image41.png"/><Relationship Id="rId18" Type="http://schemas.openxmlformats.org/officeDocument/2006/relationships/tags" Target="../tags/tag73.xml"/><Relationship Id="rId17" Type="http://schemas.openxmlformats.org/officeDocument/2006/relationships/image" Target="../media/image40.jpeg"/><Relationship Id="rId16" Type="http://schemas.openxmlformats.org/officeDocument/2006/relationships/tags" Target="../tags/tag72.xml"/><Relationship Id="rId15" Type="http://schemas.openxmlformats.org/officeDocument/2006/relationships/image" Target="../media/image39.jpeg"/><Relationship Id="rId14" Type="http://schemas.openxmlformats.org/officeDocument/2006/relationships/tags" Target="../tags/tag71.xml"/><Relationship Id="rId13" Type="http://schemas.openxmlformats.org/officeDocument/2006/relationships/tags" Target="../tags/tag70.xml"/><Relationship Id="rId12" Type="http://schemas.openxmlformats.org/officeDocument/2006/relationships/tags" Target="../tags/tag69.xml"/><Relationship Id="rId11" Type="http://schemas.openxmlformats.org/officeDocument/2006/relationships/image" Target="../media/image38.jpeg"/><Relationship Id="rId10" Type="http://schemas.openxmlformats.org/officeDocument/2006/relationships/tags" Target="../tags/tag68.xml"/><Relationship Id="rId1" Type="http://schemas.openxmlformats.org/officeDocument/2006/relationships/image" Target="../media/image3.png"/></Relationships>
</file>

<file path=ppt/slides/_rels/slide16.xml.rels><?xml version="1.0" encoding="UTF-8" standalone="yes"?>
<Relationships xmlns="http://schemas.openxmlformats.org/package/2006/relationships"><Relationship Id="rId4" Type="http://schemas.openxmlformats.org/officeDocument/2006/relationships/notesSlide" Target="../notesSlides/notesSlide16.xml"/><Relationship Id="rId3" Type="http://schemas.openxmlformats.org/officeDocument/2006/relationships/slideLayout" Target="../slideLayouts/slideLayout1.xml"/><Relationship Id="rId2" Type="http://schemas.openxmlformats.org/officeDocument/2006/relationships/image" Target="../media/image4.png"/><Relationship Id="rId1" Type="http://schemas.openxmlformats.org/officeDocument/2006/relationships/image" Target="../media/image3.png"/></Relationships>
</file>

<file path=ppt/slides/_rels/slide2.xml.rels><?xml version="1.0" encoding="UTF-8" standalone="yes"?>
<Relationships xmlns="http://schemas.openxmlformats.org/package/2006/relationships"><Relationship Id="rId5" Type="http://schemas.openxmlformats.org/officeDocument/2006/relationships/notesSlide" Target="../notesSlides/notesSlide2.xml"/><Relationship Id="rId4" Type="http://schemas.openxmlformats.org/officeDocument/2006/relationships/slideLayout" Target="../slideLayouts/slideLayout1.xml"/><Relationship Id="rId3" Type="http://schemas.openxmlformats.org/officeDocument/2006/relationships/tags" Target="../tags/tag1.xml"/><Relationship Id="rId2" Type="http://schemas.openxmlformats.org/officeDocument/2006/relationships/image" Target="../media/image4.png"/><Relationship Id="rId1" Type="http://schemas.openxmlformats.org/officeDocument/2006/relationships/image" Target="../media/image3.png"/></Relationships>
</file>

<file path=ppt/slides/_rels/slide3.xml.rels><?xml version="1.0" encoding="UTF-8" standalone="yes"?>
<Relationships xmlns="http://schemas.openxmlformats.org/package/2006/relationships"><Relationship Id="rId9" Type="http://schemas.openxmlformats.org/officeDocument/2006/relationships/tags" Target="../tags/tag7.xml"/><Relationship Id="rId8" Type="http://schemas.openxmlformats.org/officeDocument/2006/relationships/tags" Target="../tags/tag6.xml"/><Relationship Id="rId7" Type="http://schemas.openxmlformats.org/officeDocument/2006/relationships/tags" Target="../tags/tag5.xml"/><Relationship Id="rId6" Type="http://schemas.openxmlformats.org/officeDocument/2006/relationships/tags" Target="../tags/tag4.xml"/><Relationship Id="rId5" Type="http://schemas.openxmlformats.org/officeDocument/2006/relationships/image" Target="../media/image5.jpeg"/><Relationship Id="rId4" Type="http://schemas.openxmlformats.org/officeDocument/2006/relationships/tags" Target="../tags/tag3.xml"/><Relationship Id="rId3" Type="http://schemas.openxmlformats.org/officeDocument/2006/relationships/tags" Target="../tags/tag2.xml"/><Relationship Id="rId22" Type="http://schemas.openxmlformats.org/officeDocument/2006/relationships/notesSlide" Target="../notesSlides/notesSlide3.xml"/><Relationship Id="rId21" Type="http://schemas.openxmlformats.org/officeDocument/2006/relationships/slideLayout" Target="../slideLayouts/slideLayout1.xml"/><Relationship Id="rId20" Type="http://schemas.openxmlformats.org/officeDocument/2006/relationships/tags" Target="../tags/tag18.xml"/><Relationship Id="rId2" Type="http://schemas.openxmlformats.org/officeDocument/2006/relationships/image" Target="../media/image4.png"/><Relationship Id="rId19" Type="http://schemas.openxmlformats.org/officeDocument/2006/relationships/tags" Target="../tags/tag17.xml"/><Relationship Id="rId18" Type="http://schemas.openxmlformats.org/officeDocument/2006/relationships/tags" Target="../tags/tag16.xml"/><Relationship Id="rId17" Type="http://schemas.openxmlformats.org/officeDocument/2006/relationships/tags" Target="../tags/tag15.xml"/><Relationship Id="rId16" Type="http://schemas.openxmlformats.org/officeDocument/2006/relationships/tags" Target="../tags/tag14.xml"/><Relationship Id="rId15" Type="http://schemas.openxmlformats.org/officeDocument/2006/relationships/tags" Target="../tags/tag13.xml"/><Relationship Id="rId14" Type="http://schemas.openxmlformats.org/officeDocument/2006/relationships/tags" Target="../tags/tag12.xml"/><Relationship Id="rId13" Type="http://schemas.openxmlformats.org/officeDocument/2006/relationships/tags" Target="../tags/tag11.xml"/><Relationship Id="rId12" Type="http://schemas.openxmlformats.org/officeDocument/2006/relationships/tags" Target="../tags/tag10.xml"/><Relationship Id="rId11" Type="http://schemas.openxmlformats.org/officeDocument/2006/relationships/tags" Target="../tags/tag9.xml"/><Relationship Id="rId10" Type="http://schemas.openxmlformats.org/officeDocument/2006/relationships/tags" Target="../tags/tag8.xml"/><Relationship Id="rId1" Type="http://schemas.openxmlformats.org/officeDocument/2006/relationships/image" Target="../media/image3.png"/></Relationships>
</file>

<file path=ppt/slides/_rels/slide4.xml.rels><?xml version="1.0" encoding="UTF-8" standalone="yes"?>
<Relationships xmlns="http://schemas.openxmlformats.org/package/2006/relationships"><Relationship Id="rId6" Type="http://schemas.openxmlformats.org/officeDocument/2006/relationships/notesSlide" Target="../notesSlides/notesSlide4.xml"/><Relationship Id="rId5" Type="http://schemas.openxmlformats.org/officeDocument/2006/relationships/slideLayout" Target="../slideLayouts/slideLayout1.xml"/><Relationship Id="rId4" Type="http://schemas.openxmlformats.org/officeDocument/2006/relationships/image" Target="../media/image6.png"/><Relationship Id="rId3" Type="http://schemas.openxmlformats.org/officeDocument/2006/relationships/tags" Target="../tags/tag19.xml"/><Relationship Id="rId2" Type="http://schemas.openxmlformats.org/officeDocument/2006/relationships/image" Target="../media/image4.png"/><Relationship Id="rId1" Type="http://schemas.openxmlformats.org/officeDocument/2006/relationships/image" Target="../media/image3.png"/></Relationships>
</file>

<file path=ppt/slides/_rels/slide5.xml.rels><?xml version="1.0" encoding="UTF-8" standalone="yes"?>
<Relationships xmlns="http://schemas.openxmlformats.org/package/2006/relationships"><Relationship Id="rId9" Type="http://schemas.openxmlformats.org/officeDocument/2006/relationships/tags" Target="../tags/tag23.xml"/><Relationship Id="rId8" Type="http://schemas.openxmlformats.org/officeDocument/2006/relationships/image" Target="../media/image9.jpeg"/><Relationship Id="rId7" Type="http://schemas.openxmlformats.org/officeDocument/2006/relationships/tags" Target="../tags/tag22.xml"/><Relationship Id="rId6" Type="http://schemas.openxmlformats.org/officeDocument/2006/relationships/image" Target="../media/image8.jpeg"/><Relationship Id="rId5" Type="http://schemas.openxmlformats.org/officeDocument/2006/relationships/tags" Target="../tags/tag21.xml"/><Relationship Id="rId4" Type="http://schemas.openxmlformats.org/officeDocument/2006/relationships/image" Target="../media/image7.jpeg"/><Relationship Id="rId3" Type="http://schemas.openxmlformats.org/officeDocument/2006/relationships/tags" Target="../tags/tag20.xml"/><Relationship Id="rId2" Type="http://schemas.openxmlformats.org/officeDocument/2006/relationships/image" Target="../media/image4.png"/><Relationship Id="rId16" Type="http://schemas.openxmlformats.org/officeDocument/2006/relationships/notesSlide" Target="../notesSlides/notesSlide5.xml"/><Relationship Id="rId15" Type="http://schemas.openxmlformats.org/officeDocument/2006/relationships/slideLayout" Target="../slideLayouts/slideLayout1.xml"/><Relationship Id="rId14" Type="http://schemas.openxmlformats.org/officeDocument/2006/relationships/image" Target="../media/image12.jpeg"/><Relationship Id="rId13" Type="http://schemas.openxmlformats.org/officeDocument/2006/relationships/tags" Target="../tags/tag25.xml"/><Relationship Id="rId12" Type="http://schemas.openxmlformats.org/officeDocument/2006/relationships/image" Target="../media/image11.jpeg"/><Relationship Id="rId11" Type="http://schemas.openxmlformats.org/officeDocument/2006/relationships/tags" Target="../tags/tag24.xml"/><Relationship Id="rId10" Type="http://schemas.openxmlformats.org/officeDocument/2006/relationships/image" Target="../media/image10.jpeg"/><Relationship Id="rId1" Type="http://schemas.openxmlformats.org/officeDocument/2006/relationships/image" Target="../media/image3.png"/></Relationships>
</file>

<file path=ppt/slides/_rels/slide6.xml.rels><?xml version="1.0" encoding="UTF-8" standalone="yes"?>
<Relationships xmlns="http://schemas.openxmlformats.org/package/2006/relationships"><Relationship Id="rId9" Type="http://schemas.openxmlformats.org/officeDocument/2006/relationships/notesSlide" Target="../notesSlides/notesSlide6.xml"/><Relationship Id="rId8" Type="http://schemas.openxmlformats.org/officeDocument/2006/relationships/slideLayout" Target="../slideLayouts/slideLayout1.xml"/><Relationship Id="rId7" Type="http://schemas.openxmlformats.org/officeDocument/2006/relationships/tags" Target="../tags/tag29.xml"/><Relationship Id="rId6" Type="http://schemas.openxmlformats.org/officeDocument/2006/relationships/tags" Target="../tags/tag28.xml"/><Relationship Id="rId5" Type="http://schemas.openxmlformats.org/officeDocument/2006/relationships/image" Target="../media/image13.png"/><Relationship Id="rId4" Type="http://schemas.openxmlformats.org/officeDocument/2006/relationships/tags" Target="../tags/tag27.xml"/><Relationship Id="rId3" Type="http://schemas.openxmlformats.org/officeDocument/2006/relationships/tags" Target="../tags/tag26.xml"/><Relationship Id="rId2" Type="http://schemas.openxmlformats.org/officeDocument/2006/relationships/image" Target="../media/image4.png"/><Relationship Id="rId1" Type="http://schemas.openxmlformats.org/officeDocument/2006/relationships/image" Target="../media/image3.png"/></Relationships>
</file>

<file path=ppt/slides/_rels/slide7.xml.rels><?xml version="1.0" encoding="UTF-8" standalone="yes"?>
<Relationships xmlns="http://schemas.openxmlformats.org/package/2006/relationships"><Relationship Id="rId4" Type="http://schemas.openxmlformats.org/officeDocument/2006/relationships/notesSlide" Target="../notesSlides/notesSlide7.xml"/><Relationship Id="rId3" Type="http://schemas.openxmlformats.org/officeDocument/2006/relationships/slideLayout" Target="../slideLayouts/slideLayout1.xml"/><Relationship Id="rId2" Type="http://schemas.openxmlformats.org/officeDocument/2006/relationships/image" Target="../media/image4.png"/><Relationship Id="rId1" Type="http://schemas.openxmlformats.org/officeDocument/2006/relationships/image" Target="../media/image3.png"/></Relationships>
</file>

<file path=ppt/slides/_rels/slide8.xml.rels><?xml version="1.0" encoding="UTF-8" standalone="yes"?>
<Relationships xmlns="http://schemas.openxmlformats.org/package/2006/relationships"><Relationship Id="rId8" Type="http://schemas.openxmlformats.org/officeDocument/2006/relationships/notesSlide" Target="../notesSlides/notesSlide8.xml"/><Relationship Id="rId7" Type="http://schemas.openxmlformats.org/officeDocument/2006/relationships/slideLayout" Target="../slideLayouts/slideLayout1.xml"/><Relationship Id="rId6" Type="http://schemas.openxmlformats.org/officeDocument/2006/relationships/image" Target="../media/image15.png"/><Relationship Id="rId5" Type="http://schemas.openxmlformats.org/officeDocument/2006/relationships/tags" Target="../tags/tag31.xml"/><Relationship Id="rId4" Type="http://schemas.openxmlformats.org/officeDocument/2006/relationships/image" Target="../media/image14.png"/><Relationship Id="rId3" Type="http://schemas.openxmlformats.org/officeDocument/2006/relationships/tags" Target="../tags/tag30.xml"/><Relationship Id="rId2" Type="http://schemas.openxmlformats.org/officeDocument/2006/relationships/image" Target="../media/image4.png"/><Relationship Id="rId1" Type="http://schemas.openxmlformats.org/officeDocument/2006/relationships/image" Target="../media/image3.png"/></Relationships>
</file>

<file path=ppt/slides/_rels/slide9.xml.rels><?xml version="1.0" encoding="UTF-8" standalone="yes"?>
<Relationships xmlns="http://schemas.openxmlformats.org/package/2006/relationships"><Relationship Id="rId9" Type="http://schemas.openxmlformats.org/officeDocument/2006/relationships/slideLayout" Target="../slideLayouts/slideLayout1.xml"/><Relationship Id="rId8" Type="http://schemas.openxmlformats.org/officeDocument/2006/relationships/image" Target="../media/image17.png"/><Relationship Id="rId7" Type="http://schemas.openxmlformats.org/officeDocument/2006/relationships/tags" Target="../tags/tag35.xml"/><Relationship Id="rId6" Type="http://schemas.openxmlformats.org/officeDocument/2006/relationships/image" Target="../media/image16.png"/><Relationship Id="rId5" Type="http://schemas.openxmlformats.org/officeDocument/2006/relationships/tags" Target="../tags/tag34.xml"/><Relationship Id="rId4" Type="http://schemas.openxmlformats.org/officeDocument/2006/relationships/tags" Target="../tags/tag33.xml"/><Relationship Id="rId3" Type="http://schemas.openxmlformats.org/officeDocument/2006/relationships/tags" Target="../tags/tag32.xml"/><Relationship Id="rId2" Type="http://schemas.openxmlformats.org/officeDocument/2006/relationships/image" Target="../media/image4.png"/><Relationship Id="rId10" Type="http://schemas.openxmlformats.org/officeDocument/2006/relationships/notesSlide" Target="../notesSlides/notesSlide9.xml"/><Relationship Id="rId1"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即时零售-18"/>
          <p:cNvPicPr>
            <a:picLocks noChangeAspect="1"/>
          </p:cNvPicPr>
          <p:nvPr/>
        </p:nvPicPr>
        <p:blipFill>
          <a:blip r:embed="rId1"/>
          <a:stretch>
            <a:fillRect/>
          </a:stretch>
        </p:blipFill>
        <p:spPr>
          <a:xfrm>
            <a:off x="-24130" y="-11430"/>
            <a:ext cx="12353925" cy="6949440"/>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金翼大赛gai-1 -17"/>
          <p:cNvPicPr>
            <a:picLocks noChangeAspect="1"/>
          </p:cNvPicPr>
          <p:nvPr/>
        </p:nvPicPr>
        <p:blipFill>
          <a:blip r:embed="rId1"/>
          <a:stretch>
            <a:fillRect/>
          </a:stretch>
        </p:blipFill>
        <p:spPr>
          <a:xfrm>
            <a:off x="10333355" y="6151245"/>
            <a:ext cx="1222375" cy="469900"/>
          </a:xfrm>
          <a:prstGeom prst="rect">
            <a:avLst/>
          </a:prstGeom>
        </p:spPr>
      </p:pic>
      <p:cxnSp>
        <p:nvCxnSpPr>
          <p:cNvPr id="4" name="直接连接符 3"/>
          <p:cNvCxnSpPr/>
          <p:nvPr/>
        </p:nvCxnSpPr>
        <p:spPr>
          <a:xfrm>
            <a:off x="713105" y="6011545"/>
            <a:ext cx="10766425" cy="0"/>
          </a:xfrm>
          <a:prstGeom prst="line">
            <a:avLst/>
          </a:prstGeom>
        </p:spPr>
        <p:style>
          <a:lnRef idx="2">
            <a:schemeClr val="accent1"/>
          </a:lnRef>
          <a:fillRef idx="0">
            <a:srgbClr val="FFFFFF"/>
          </a:fillRef>
          <a:effectRef idx="0">
            <a:srgbClr val="FFFFFF"/>
          </a:effectRef>
          <a:fontRef idx="minor">
            <a:schemeClr val="tx1"/>
          </a:fontRef>
        </p:style>
      </p:cxnSp>
      <p:sp>
        <p:nvSpPr>
          <p:cNvPr id="5" name="文本框 4"/>
          <p:cNvSpPr txBox="1"/>
          <p:nvPr/>
        </p:nvSpPr>
        <p:spPr>
          <a:xfrm>
            <a:off x="7761605" y="4737735"/>
            <a:ext cx="4064000" cy="368300"/>
          </a:xfrm>
          <a:prstGeom prst="rect">
            <a:avLst/>
          </a:prstGeom>
          <a:noFill/>
        </p:spPr>
        <p:txBody>
          <a:bodyPr wrap="square" rtlCol="0">
            <a:spAutoFit/>
          </a:bodyPr>
          <a:p>
            <a:endParaRPr lang="zh-CN" altLang="en-US"/>
          </a:p>
        </p:txBody>
      </p:sp>
      <p:pic>
        <p:nvPicPr>
          <p:cNvPr id="7" name="图片 6" descr="cs -19"/>
          <p:cNvPicPr>
            <a:picLocks noChangeAspect="1"/>
          </p:cNvPicPr>
          <p:nvPr/>
        </p:nvPicPr>
        <p:blipFill>
          <a:blip r:embed="rId2"/>
          <a:stretch>
            <a:fillRect/>
          </a:stretch>
        </p:blipFill>
        <p:spPr>
          <a:xfrm>
            <a:off x="621030" y="6158865"/>
            <a:ext cx="1976120" cy="368935"/>
          </a:xfrm>
          <a:prstGeom prst="rect">
            <a:avLst/>
          </a:prstGeom>
        </p:spPr>
      </p:pic>
      <p:sp>
        <p:nvSpPr>
          <p:cNvPr id="3" name="文本框 2"/>
          <p:cNvSpPr txBox="1"/>
          <p:nvPr/>
        </p:nvSpPr>
        <p:spPr>
          <a:xfrm>
            <a:off x="713105" y="570865"/>
            <a:ext cx="6096000" cy="337185"/>
          </a:xfrm>
          <a:prstGeom prst="rect">
            <a:avLst/>
          </a:prstGeom>
          <a:noFill/>
        </p:spPr>
        <p:txBody>
          <a:bodyPr wrap="square" rtlCol="0" anchor="t">
            <a:spAutoFit/>
          </a:bodyPr>
          <a:p>
            <a:r>
              <a:rPr lang="zh-CN" altLang="en-US" sz="1600" dirty="0">
                <a:solidFill>
                  <a:schemeClr val="accent1">
                    <a:lumMod val="75000"/>
                  </a:schemeClr>
                </a:solidFill>
                <a:effectLst/>
                <a:latin typeface="微软雅黑" charset="0"/>
                <a:ea typeface="微软雅黑" charset="0"/>
                <a:sym typeface="+mn-ea"/>
              </a:rPr>
              <a:t>配送时效（</a:t>
            </a:r>
            <a:r>
              <a:rPr lang="en-US" altLang="zh-CN" sz="1600" dirty="0">
                <a:solidFill>
                  <a:schemeClr val="accent1">
                    <a:lumMod val="75000"/>
                  </a:schemeClr>
                </a:solidFill>
                <a:effectLst/>
                <a:latin typeface="微软雅黑" charset="0"/>
                <a:ea typeface="微软雅黑" charset="0"/>
                <a:sym typeface="+mn-ea"/>
              </a:rPr>
              <a:t>10</a:t>
            </a:r>
            <a:r>
              <a:rPr lang="zh-CN" altLang="en-US" sz="1600" dirty="0">
                <a:solidFill>
                  <a:schemeClr val="accent1">
                    <a:lumMod val="75000"/>
                  </a:schemeClr>
                </a:solidFill>
                <a:effectLst/>
                <a:latin typeface="微软雅黑" charset="0"/>
                <a:ea typeface="微软雅黑" charset="0"/>
                <a:sym typeface="+mn-ea"/>
              </a:rPr>
              <a:t>分）</a:t>
            </a:r>
            <a:endParaRPr lang="zh-CN" altLang="en-US" sz="1600" dirty="0">
              <a:solidFill>
                <a:schemeClr val="accent1">
                  <a:lumMod val="75000"/>
                </a:schemeClr>
              </a:solidFill>
              <a:effectLst/>
              <a:latin typeface="微软雅黑" charset="0"/>
              <a:ea typeface="微软雅黑" charset="0"/>
              <a:sym typeface="+mn-ea"/>
            </a:endParaRPr>
          </a:p>
        </p:txBody>
      </p:sp>
      <p:pic>
        <p:nvPicPr>
          <p:cNvPr id="6" name="图片 5" descr="99"/>
          <p:cNvPicPr>
            <a:picLocks noChangeAspect="1"/>
          </p:cNvPicPr>
          <p:nvPr/>
        </p:nvPicPr>
        <p:blipFill>
          <a:blip r:embed="rId3"/>
          <a:srcRect l="7701"/>
          <a:stretch>
            <a:fillRect/>
          </a:stretch>
        </p:blipFill>
        <p:spPr>
          <a:xfrm>
            <a:off x="1172210" y="938530"/>
            <a:ext cx="8576945" cy="4073525"/>
          </a:xfrm>
          <a:prstGeom prst="rect">
            <a:avLst/>
          </a:prstGeom>
          <a:ln w="19050">
            <a:gradFill>
              <a:gsLst>
                <a:gs pos="0">
                  <a:srgbClr val="FFC000"/>
                </a:gs>
                <a:gs pos="100000">
                  <a:schemeClr val="accent3">
                    <a:lumMod val="60000"/>
                    <a:lumOff val="40000"/>
                  </a:schemeClr>
                </a:gs>
              </a:gsLst>
              <a:lin ang="5400000" scaled="1"/>
            </a:gradFill>
          </a:ln>
        </p:spPr>
      </p:pic>
      <p:sp>
        <p:nvSpPr>
          <p:cNvPr id="10" name="文本框 9"/>
          <p:cNvSpPr txBox="1"/>
          <p:nvPr>
            <p:custDataLst>
              <p:tags r:id="rId4"/>
            </p:custDataLst>
          </p:nvPr>
        </p:nvSpPr>
        <p:spPr>
          <a:xfrm>
            <a:off x="1069340" y="5401310"/>
            <a:ext cx="8066405" cy="368300"/>
          </a:xfrm>
          <a:prstGeom prst="rect">
            <a:avLst/>
          </a:prstGeom>
          <a:noFill/>
        </p:spPr>
        <p:txBody>
          <a:bodyPr wrap="square" rtlCol="0">
            <a:spAutoFit/>
          </a:bodyPr>
          <a:p>
            <a:r>
              <a:rPr lang="zh-CN" altLang="en-US">
                <a:solidFill>
                  <a:schemeClr val="tx1"/>
                </a:solidFill>
              </a:rPr>
              <a:t>趋势图表：</a:t>
            </a:r>
            <a:r>
              <a:rPr>
                <a:solidFill>
                  <a:schemeClr val="tx1"/>
                </a:solidFill>
              </a:rPr>
              <a:t>合作后通过客无忧系统优化订单管理流程，</a:t>
            </a:r>
            <a:r>
              <a:rPr lang="zh-CN">
                <a:solidFill>
                  <a:schemeClr val="tx1"/>
                </a:solidFill>
              </a:rPr>
              <a:t>配送实效</a:t>
            </a:r>
            <a:r>
              <a:rPr>
                <a:solidFill>
                  <a:schemeClr val="tx1"/>
                </a:solidFill>
              </a:rPr>
              <a:t>提升</a:t>
            </a:r>
            <a:r>
              <a:rPr lang="zh-CN">
                <a:solidFill>
                  <a:schemeClr val="tx1"/>
                </a:solidFill>
              </a:rPr>
              <a:t>显著提升</a:t>
            </a:r>
            <a:endParaRPr lang="zh-CN">
              <a:solidFill>
                <a:schemeClr val="tx1"/>
              </a:solidFill>
            </a:endParaRPr>
          </a:p>
        </p:txBody>
      </p:sp>
      <p:sp>
        <p:nvSpPr>
          <p:cNvPr id="11" name="文本框 10"/>
          <p:cNvSpPr txBox="1"/>
          <p:nvPr>
            <p:custDataLst>
              <p:tags r:id="rId5"/>
            </p:custDataLst>
          </p:nvPr>
        </p:nvSpPr>
        <p:spPr>
          <a:xfrm>
            <a:off x="1069340" y="5123180"/>
            <a:ext cx="1563370" cy="278130"/>
          </a:xfrm>
          <a:prstGeom prst="rect">
            <a:avLst/>
          </a:prstGeom>
          <a:noFill/>
        </p:spPr>
        <p:txBody>
          <a:bodyPr wrap="square" rtlCol="0">
            <a:noAutofit/>
          </a:bodyPr>
          <a:p>
            <a:r>
              <a:rPr lang="zh-CN" altLang="en-US" sz="1200"/>
              <a:t>数据来源：商家后台</a:t>
            </a:r>
            <a:endParaRPr lang="zh-CN" altLang="en-US" sz="120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金翼大赛gai-1 -17"/>
          <p:cNvPicPr>
            <a:picLocks noChangeAspect="1"/>
          </p:cNvPicPr>
          <p:nvPr/>
        </p:nvPicPr>
        <p:blipFill>
          <a:blip r:embed="rId1"/>
          <a:stretch>
            <a:fillRect/>
          </a:stretch>
        </p:blipFill>
        <p:spPr>
          <a:xfrm>
            <a:off x="10333355" y="6151245"/>
            <a:ext cx="1222375" cy="469900"/>
          </a:xfrm>
          <a:prstGeom prst="rect">
            <a:avLst/>
          </a:prstGeom>
        </p:spPr>
      </p:pic>
      <p:cxnSp>
        <p:nvCxnSpPr>
          <p:cNvPr id="4" name="直接连接符 3"/>
          <p:cNvCxnSpPr/>
          <p:nvPr/>
        </p:nvCxnSpPr>
        <p:spPr>
          <a:xfrm>
            <a:off x="713105" y="6011545"/>
            <a:ext cx="10766425" cy="0"/>
          </a:xfrm>
          <a:prstGeom prst="line">
            <a:avLst/>
          </a:prstGeom>
        </p:spPr>
        <p:style>
          <a:lnRef idx="2">
            <a:schemeClr val="accent1"/>
          </a:lnRef>
          <a:fillRef idx="0">
            <a:srgbClr val="FFFFFF"/>
          </a:fillRef>
          <a:effectRef idx="0">
            <a:srgbClr val="FFFFFF"/>
          </a:effectRef>
          <a:fontRef idx="minor">
            <a:schemeClr val="tx1"/>
          </a:fontRef>
        </p:style>
      </p:cxnSp>
      <p:pic>
        <p:nvPicPr>
          <p:cNvPr id="7" name="图片 6" descr="cs -19"/>
          <p:cNvPicPr>
            <a:picLocks noChangeAspect="1"/>
          </p:cNvPicPr>
          <p:nvPr/>
        </p:nvPicPr>
        <p:blipFill>
          <a:blip r:embed="rId2"/>
          <a:stretch>
            <a:fillRect/>
          </a:stretch>
        </p:blipFill>
        <p:spPr>
          <a:xfrm>
            <a:off x="621030" y="6158865"/>
            <a:ext cx="1976120" cy="368935"/>
          </a:xfrm>
          <a:prstGeom prst="rect">
            <a:avLst/>
          </a:prstGeom>
        </p:spPr>
      </p:pic>
      <p:sp>
        <p:nvSpPr>
          <p:cNvPr id="3" name="文本框 2"/>
          <p:cNvSpPr txBox="1"/>
          <p:nvPr/>
        </p:nvSpPr>
        <p:spPr>
          <a:xfrm>
            <a:off x="713105" y="570865"/>
            <a:ext cx="1884680" cy="337185"/>
          </a:xfrm>
          <a:prstGeom prst="rect">
            <a:avLst/>
          </a:prstGeom>
          <a:noFill/>
        </p:spPr>
        <p:txBody>
          <a:bodyPr wrap="square" rtlCol="0" anchor="t">
            <a:spAutoFit/>
          </a:bodyPr>
          <a:p>
            <a:r>
              <a:rPr lang="zh-CN" altLang="en-US" sz="1600" dirty="0">
                <a:solidFill>
                  <a:schemeClr val="accent1">
                    <a:lumMod val="75000"/>
                  </a:schemeClr>
                </a:solidFill>
                <a:effectLst/>
                <a:latin typeface="微软雅黑" charset="0"/>
                <a:ea typeface="微软雅黑" charset="0"/>
                <a:sym typeface="+mn-ea"/>
              </a:rPr>
              <a:t>物流成本（</a:t>
            </a:r>
            <a:r>
              <a:rPr lang="en-US" altLang="zh-CN" sz="1600" dirty="0">
                <a:solidFill>
                  <a:schemeClr val="accent1">
                    <a:lumMod val="75000"/>
                  </a:schemeClr>
                </a:solidFill>
                <a:effectLst/>
                <a:latin typeface="微软雅黑" charset="0"/>
                <a:ea typeface="微软雅黑" charset="0"/>
                <a:sym typeface="+mn-ea"/>
              </a:rPr>
              <a:t>15</a:t>
            </a:r>
            <a:r>
              <a:rPr lang="zh-CN" altLang="en-US" sz="1600" dirty="0">
                <a:solidFill>
                  <a:schemeClr val="accent1">
                    <a:lumMod val="75000"/>
                  </a:schemeClr>
                </a:solidFill>
                <a:effectLst/>
                <a:latin typeface="微软雅黑" charset="0"/>
                <a:ea typeface="微软雅黑" charset="0"/>
                <a:sym typeface="+mn-ea"/>
              </a:rPr>
              <a:t>分）</a:t>
            </a:r>
            <a:endParaRPr lang="zh-CN" altLang="en-US" sz="1600" dirty="0">
              <a:solidFill>
                <a:schemeClr val="accent1">
                  <a:lumMod val="75000"/>
                </a:schemeClr>
              </a:solidFill>
              <a:effectLst/>
              <a:latin typeface="微软雅黑" charset="0"/>
              <a:ea typeface="微软雅黑" charset="0"/>
              <a:sym typeface="+mn-ea"/>
            </a:endParaRPr>
          </a:p>
        </p:txBody>
      </p:sp>
      <p:pic>
        <p:nvPicPr>
          <p:cNvPr id="6" name="图片 5"/>
          <p:cNvPicPr>
            <a:picLocks noChangeAspect="1"/>
          </p:cNvPicPr>
          <p:nvPr>
            <p:custDataLst>
              <p:tags r:id="rId3"/>
            </p:custDataLst>
          </p:nvPr>
        </p:nvPicPr>
        <p:blipFill>
          <a:blip r:embed="rId4"/>
          <a:srcRect l="7754"/>
          <a:stretch>
            <a:fillRect/>
          </a:stretch>
        </p:blipFill>
        <p:spPr>
          <a:xfrm>
            <a:off x="911225" y="1012825"/>
            <a:ext cx="5121910" cy="2496185"/>
          </a:xfrm>
          <a:prstGeom prst="rect">
            <a:avLst/>
          </a:prstGeom>
          <a:ln w="19050">
            <a:gradFill>
              <a:gsLst>
                <a:gs pos="0">
                  <a:srgbClr val="FFC000"/>
                </a:gs>
                <a:gs pos="100000">
                  <a:schemeClr val="accent3">
                    <a:lumMod val="60000"/>
                    <a:lumOff val="40000"/>
                  </a:schemeClr>
                </a:gs>
              </a:gsLst>
              <a:lin ang="5400000" scaled="1"/>
            </a:gradFill>
          </a:ln>
        </p:spPr>
      </p:pic>
      <p:pic>
        <p:nvPicPr>
          <p:cNvPr id="8" name="图片 7"/>
          <p:cNvPicPr>
            <a:picLocks noChangeAspect="1"/>
          </p:cNvPicPr>
          <p:nvPr>
            <p:custDataLst>
              <p:tags r:id="rId5"/>
            </p:custDataLst>
          </p:nvPr>
        </p:nvPicPr>
        <p:blipFill>
          <a:blip r:embed="rId6"/>
          <a:stretch>
            <a:fillRect/>
          </a:stretch>
        </p:blipFill>
        <p:spPr>
          <a:xfrm>
            <a:off x="6388100" y="1012825"/>
            <a:ext cx="5167630" cy="2471420"/>
          </a:xfrm>
          <a:prstGeom prst="rect">
            <a:avLst/>
          </a:prstGeom>
          <a:ln w="22225">
            <a:gradFill>
              <a:gsLst>
                <a:gs pos="0">
                  <a:srgbClr val="FFC000"/>
                </a:gs>
                <a:gs pos="100000">
                  <a:schemeClr val="accent3">
                    <a:lumMod val="60000"/>
                    <a:lumOff val="40000"/>
                  </a:schemeClr>
                </a:gs>
              </a:gsLst>
              <a:lin ang="5400000" scaled="1"/>
            </a:gradFill>
          </a:ln>
        </p:spPr>
      </p:pic>
      <p:sp>
        <p:nvSpPr>
          <p:cNvPr id="10" name="文本框 9"/>
          <p:cNvSpPr txBox="1"/>
          <p:nvPr>
            <p:custDataLst>
              <p:tags r:id="rId7"/>
            </p:custDataLst>
          </p:nvPr>
        </p:nvSpPr>
        <p:spPr>
          <a:xfrm>
            <a:off x="911225" y="4146550"/>
            <a:ext cx="9568815" cy="1620520"/>
          </a:xfrm>
          <a:prstGeom prst="rect">
            <a:avLst/>
          </a:prstGeom>
          <a:noFill/>
        </p:spPr>
        <p:txBody>
          <a:bodyPr wrap="square" rtlCol="0">
            <a:noAutofit/>
          </a:bodyPr>
          <a:p>
            <a:r>
              <a:rPr lang="zh-CN" altLang="en-US">
                <a:solidFill>
                  <a:schemeClr val="tx1"/>
                </a:solidFill>
              </a:rPr>
              <a:t>趋势图表：</a:t>
            </a:r>
            <a:endParaRPr lang="zh-CN" altLang="en-US">
              <a:solidFill>
                <a:schemeClr val="tx1"/>
              </a:solidFill>
            </a:endParaRPr>
          </a:p>
          <a:p>
            <a:endParaRPr lang="zh-CN" altLang="en-US">
              <a:solidFill>
                <a:schemeClr val="tx1"/>
              </a:solidFill>
            </a:endParaRPr>
          </a:p>
          <a:p>
            <a:r>
              <a:rPr>
                <a:solidFill>
                  <a:schemeClr val="tx1"/>
                </a:solidFill>
              </a:rPr>
              <a:t>合作后通过优化配送路径、合理安排订单配送批次等措施，物流成本占比降低至 10 - 15%。</a:t>
            </a:r>
            <a:endParaRPr>
              <a:solidFill>
                <a:schemeClr val="tx1"/>
              </a:solidFill>
            </a:endParaRPr>
          </a:p>
          <a:p>
            <a:endParaRPr lang="zh-CN">
              <a:solidFill>
                <a:schemeClr val="tx1"/>
              </a:solidFill>
            </a:endParaRPr>
          </a:p>
          <a:p>
            <a:r>
              <a:rPr lang="zh-CN">
                <a:solidFill>
                  <a:schemeClr val="tx1"/>
                </a:solidFill>
              </a:rPr>
              <a:t>配送时常降至平均每单</a:t>
            </a:r>
            <a:r>
              <a:rPr lang="en-US" altLang="zh-CN">
                <a:solidFill>
                  <a:schemeClr val="tx1"/>
                </a:solidFill>
              </a:rPr>
              <a:t>35</a:t>
            </a:r>
            <a:r>
              <a:rPr lang="zh-CN" altLang="en-US">
                <a:solidFill>
                  <a:schemeClr val="tx1"/>
                </a:solidFill>
              </a:rPr>
              <a:t>分钟</a:t>
            </a:r>
            <a:endParaRPr>
              <a:solidFill>
                <a:schemeClr val="tx1"/>
              </a:solidFill>
            </a:endParaRPr>
          </a:p>
          <a:p>
            <a:endParaRPr>
              <a:solidFill>
                <a:schemeClr val="tx1"/>
              </a:solidFill>
            </a:endParaRPr>
          </a:p>
        </p:txBody>
      </p:sp>
      <p:sp>
        <p:nvSpPr>
          <p:cNvPr id="11" name="文本框 10"/>
          <p:cNvSpPr txBox="1"/>
          <p:nvPr>
            <p:custDataLst>
              <p:tags r:id="rId8"/>
            </p:custDataLst>
          </p:nvPr>
        </p:nvSpPr>
        <p:spPr>
          <a:xfrm>
            <a:off x="713105" y="3589020"/>
            <a:ext cx="2370455" cy="337185"/>
          </a:xfrm>
          <a:prstGeom prst="rect">
            <a:avLst/>
          </a:prstGeom>
          <a:noFill/>
        </p:spPr>
        <p:txBody>
          <a:bodyPr wrap="square" rtlCol="0">
            <a:noAutofit/>
          </a:bodyPr>
          <a:p>
            <a:r>
              <a:rPr lang="zh-CN" altLang="en-US" sz="1200"/>
              <a:t>数据来源：商家后台</a:t>
            </a:r>
            <a:endParaRPr lang="zh-CN" altLang="en-US" sz="120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金翼大赛gai-1 -17"/>
          <p:cNvPicPr>
            <a:picLocks noChangeAspect="1"/>
          </p:cNvPicPr>
          <p:nvPr/>
        </p:nvPicPr>
        <p:blipFill>
          <a:blip r:embed="rId1"/>
          <a:stretch>
            <a:fillRect/>
          </a:stretch>
        </p:blipFill>
        <p:spPr>
          <a:xfrm>
            <a:off x="10333355" y="6151245"/>
            <a:ext cx="1222375" cy="469900"/>
          </a:xfrm>
          <a:prstGeom prst="rect">
            <a:avLst/>
          </a:prstGeom>
        </p:spPr>
      </p:pic>
      <p:cxnSp>
        <p:nvCxnSpPr>
          <p:cNvPr id="4" name="直接连接符 3"/>
          <p:cNvCxnSpPr/>
          <p:nvPr/>
        </p:nvCxnSpPr>
        <p:spPr>
          <a:xfrm>
            <a:off x="713105" y="6011545"/>
            <a:ext cx="10766425" cy="0"/>
          </a:xfrm>
          <a:prstGeom prst="line">
            <a:avLst/>
          </a:prstGeom>
        </p:spPr>
        <p:style>
          <a:lnRef idx="2">
            <a:schemeClr val="accent1"/>
          </a:lnRef>
          <a:fillRef idx="0">
            <a:srgbClr val="FFFFFF"/>
          </a:fillRef>
          <a:effectRef idx="0">
            <a:srgbClr val="FFFFFF"/>
          </a:effectRef>
          <a:fontRef idx="minor">
            <a:schemeClr val="tx1"/>
          </a:fontRef>
        </p:style>
      </p:cxnSp>
      <p:sp>
        <p:nvSpPr>
          <p:cNvPr id="5" name="文本框 4"/>
          <p:cNvSpPr txBox="1"/>
          <p:nvPr/>
        </p:nvSpPr>
        <p:spPr>
          <a:xfrm>
            <a:off x="7761605" y="4737735"/>
            <a:ext cx="4064000" cy="368300"/>
          </a:xfrm>
          <a:prstGeom prst="rect">
            <a:avLst/>
          </a:prstGeom>
          <a:noFill/>
        </p:spPr>
        <p:txBody>
          <a:bodyPr wrap="square" rtlCol="0">
            <a:spAutoFit/>
          </a:bodyPr>
          <a:p>
            <a:endParaRPr lang="zh-CN" altLang="en-US"/>
          </a:p>
        </p:txBody>
      </p:sp>
      <p:pic>
        <p:nvPicPr>
          <p:cNvPr id="7" name="图片 6" descr="cs -19"/>
          <p:cNvPicPr>
            <a:picLocks noChangeAspect="1"/>
          </p:cNvPicPr>
          <p:nvPr/>
        </p:nvPicPr>
        <p:blipFill>
          <a:blip r:embed="rId2"/>
          <a:stretch>
            <a:fillRect/>
          </a:stretch>
        </p:blipFill>
        <p:spPr>
          <a:xfrm>
            <a:off x="621030" y="6158865"/>
            <a:ext cx="1976120" cy="368935"/>
          </a:xfrm>
          <a:prstGeom prst="rect">
            <a:avLst/>
          </a:prstGeom>
        </p:spPr>
      </p:pic>
      <p:sp>
        <p:nvSpPr>
          <p:cNvPr id="6" name="文本框 5"/>
          <p:cNvSpPr txBox="1"/>
          <p:nvPr/>
        </p:nvSpPr>
        <p:spPr>
          <a:xfrm>
            <a:off x="713105" y="683895"/>
            <a:ext cx="6096000" cy="398780"/>
          </a:xfrm>
          <a:prstGeom prst="rect">
            <a:avLst/>
          </a:prstGeom>
          <a:noFill/>
        </p:spPr>
        <p:txBody>
          <a:bodyPr wrap="square" rtlCol="0" anchor="t">
            <a:spAutoFit/>
          </a:bodyPr>
          <a:p>
            <a:pPr algn="l"/>
            <a:r>
              <a:rPr lang="zh-CN" altLang="en-US" sz="2000" dirty="0">
                <a:effectLst/>
                <a:latin typeface="微软雅黑" charset="-122"/>
                <a:ea typeface="微软雅黑" charset="-122"/>
                <a:sym typeface="+mn-ea"/>
              </a:rPr>
              <a:t>案例补充说明</a:t>
            </a:r>
            <a:r>
              <a:rPr lang="zh-CN" altLang="en-US" sz="1200" dirty="0">
                <a:effectLst/>
                <a:latin typeface="微软雅黑" charset="-122"/>
                <a:ea typeface="微软雅黑" charset="-122"/>
                <a:sym typeface="+mn-ea"/>
              </a:rPr>
              <a:t>（若有）</a:t>
            </a:r>
            <a:r>
              <a:rPr lang="zh-CN" altLang="en-US" sz="2000" dirty="0">
                <a:effectLst/>
                <a:latin typeface="微软雅黑" charset="-122"/>
                <a:ea typeface="微软雅黑" charset="-122"/>
                <a:sym typeface="+mn-ea"/>
              </a:rPr>
              <a:t> </a:t>
            </a:r>
            <a:endParaRPr lang="zh-CN" altLang="en-US" sz="2000" dirty="0">
              <a:effectLst/>
              <a:latin typeface="微软雅黑" charset="-122"/>
              <a:ea typeface="微软雅黑" charset="-122"/>
              <a:sym typeface="+mn-ea"/>
            </a:endParaRPr>
          </a:p>
        </p:txBody>
      </p:sp>
      <p:pic>
        <p:nvPicPr>
          <p:cNvPr id="8" name="图片 7" descr="/private/var/folders/y8/6pqxj2qn5kldjd_f7h_8ctbh0000gp/T/com.kingsoft.wpsoffice.mac/picturecompress_20250206164234/output_1.pngoutput_1"/>
          <p:cNvPicPr>
            <a:picLocks noChangeAspect="1"/>
          </p:cNvPicPr>
          <p:nvPr>
            <p:custDataLst>
              <p:tags r:id="rId3"/>
            </p:custDataLst>
          </p:nvPr>
        </p:nvPicPr>
        <p:blipFill>
          <a:blip r:embed="rId4"/>
          <a:stretch>
            <a:fillRect/>
          </a:stretch>
        </p:blipFill>
        <p:spPr>
          <a:xfrm>
            <a:off x="989965" y="1832610"/>
            <a:ext cx="5964555" cy="3080385"/>
          </a:xfrm>
          <a:prstGeom prst="rect">
            <a:avLst/>
          </a:prstGeom>
          <a:ln w="28575" cmpd="sng">
            <a:gradFill>
              <a:gsLst>
                <a:gs pos="0">
                  <a:srgbClr val="FFC000"/>
                </a:gs>
                <a:gs pos="100000">
                  <a:schemeClr val="accent3">
                    <a:lumMod val="60000"/>
                    <a:lumOff val="40000"/>
                  </a:schemeClr>
                </a:gs>
              </a:gsLst>
              <a:lin ang="5400000" scaled="1"/>
            </a:gradFill>
            <a:prstDash val="solid"/>
          </a:ln>
        </p:spPr>
      </p:pic>
      <p:sp>
        <p:nvSpPr>
          <p:cNvPr id="10" name="文本框 9"/>
          <p:cNvSpPr txBox="1"/>
          <p:nvPr>
            <p:custDataLst>
              <p:tags r:id="rId5"/>
            </p:custDataLst>
          </p:nvPr>
        </p:nvSpPr>
        <p:spPr>
          <a:xfrm>
            <a:off x="797560" y="1334770"/>
            <a:ext cx="1623060" cy="469900"/>
          </a:xfrm>
          <a:prstGeom prst="rect">
            <a:avLst/>
          </a:prstGeom>
          <a:noFill/>
        </p:spPr>
        <p:txBody>
          <a:bodyPr wrap="square" rtlCol="0">
            <a:noAutofit/>
          </a:bodyPr>
          <a:p>
            <a:r>
              <a:rPr lang="zh-CN" altLang="en-US">
                <a:solidFill>
                  <a:schemeClr val="tx1"/>
                </a:solidFill>
                <a:latin typeface="黑体" charset="0"/>
                <a:ea typeface="黑体" charset="0"/>
              </a:rPr>
              <a:t>用户评价：</a:t>
            </a:r>
            <a:endParaRPr lang="zh-CN" altLang="en-US">
              <a:solidFill>
                <a:schemeClr val="tx1"/>
              </a:solidFill>
              <a:latin typeface="黑体" charset="0"/>
              <a:ea typeface="黑体" charset="0"/>
            </a:endParaRPr>
          </a:p>
          <a:p>
            <a:endParaRPr lang="zh-CN" altLang="en-US">
              <a:solidFill>
                <a:schemeClr val="tx1"/>
              </a:solidFill>
              <a:latin typeface="黑体" charset="0"/>
              <a:ea typeface="黑体" charset="0"/>
            </a:endParaRPr>
          </a:p>
        </p:txBody>
      </p:sp>
      <p:sp>
        <p:nvSpPr>
          <p:cNvPr id="11" name="文本框 10"/>
          <p:cNvSpPr txBox="1"/>
          <p:nvPr>
            <p:custDataLst>
              <p:tags r:id="rId6"/>
            </p:custDataLst>
          </p:nvPr>
        </p:nvSpPr>
        <p:spPr>
          <a:xfrm>
            <a:off x="797560" y="5300980"/>
            <a:ext cx="7539990" cy="469900"/>
          </a:xfrm>
          <a:prstGeom prst="rect">
            <a:avLst/>
          </a:prstGeom>
          <a:noFill/>
        </p:spPr>
        <p:txBody>
          <a:bodyPr wrap="square" rtlCol="0">
            <a:noAutofit/>
          </a:bodyPr>
          <a:p>
            <a:endParaRPr lang="zh-CN" altLang="en-US">
              <a:gradFill>
                <a:gsLst>
                  <a:gs pos="0">
                    <a:srgbClr val="FECF40"/>
                  </a:gs>
                  <a:gs pos="100000">
                    <a:srgbClr val="846C21"/>
                  </a:gs>
                </a:gsLst>
                <a:lin scaled="0"/>
              </a:gradFill>
            </a:endParaRPr>
          </a:p>
        </p:txBody>
      </p:sp>
      <p:sp>
        <p:nvSpPr>
          <p:cNvPr id="12" name="文本框 11"/>
          <p:cNvSpPr txBox="1"/>
          <p:nvPr>
            <p:custDataLst>
              <p:tags r:id="rId7"/>
            </p:custDataLst>
          </p:nvPr>
        </p:nvSpPr>
        <p:spPr>
          <a:xfrm>
            <a:off x="913130" y="5283200"/>
            <a:ext cx="1891665" cy="368935"/>
          </a:xfrm>
          <a:prstGeom prst="rect">
            <a:avLst/>
          </a:prstGeom>
          <a:noFill/>
        </p:spPr>
        <p:txBody>
          <a:bodyPr wrap="square" rtlCol="0">
            <a:noAutofit/>
          </a:bodyPr>
          <a:p>
            <a:r>
              <a:rPr lang="zh-CN">
                <a:solidFill>
                  <a:schemeClr val="tx1"/>
                </a:solidFill>
              </a:rPr>
              <a:t>店铺总评分：</a:t>
            </a:r>
            <a:r>
              <a:rPr lang="en-US" altLang="zh-CN">
                <a:solidFill>
                  <a:schemeClr val="tx1"/>
                </a:solidFill>
              </a:rPr>
              <a:t>5.0</a:t>
            </a:r>
            <a:endParaRPr lang="en-US" altLang="zh-CN">
              <a:solidFill>
                <a:schemeClr val="tx1"/>
              </a:solidFill>
            </a:endParaRPr>
          </a:p>
        </p:txBody>
      </p:sp>
      <p:sp>
        <p:nvSpPr>
          <p:cNvPr id="13" name="文本框 12"/>
          <p:cNvSpPr txBox="1"/>
          <p:nvPr>
            <p:custDataLst>
              <p:tags r:id="rId8"/>
            </p:custDataLst>
          </p:nvPr>
        </p:nvSpPr>
        <p:spPr>
          <a:xfrm>
            <a:off x="3162935" y="5283200"/>
            <a:ext cx="1891665" cy="368935"/>
          </a:xfrm>
          <a:prstGeom prst="rect">
            <a:avLst/>
          </a:prstGeom>
          <a:noFill/>
        </p:spPr>
        <p:txBody>
          <a:bodyPr wrap="square" rtlCol="0">
            <a:noAutofit/>
          </a:bodyPr>
          <a:p>
            <a:r>
              <a:rPr lang="zh-CN">
                <a:solidFill>
                  <a:schemeClr val="tx1"/>
                </a:solidFill>
              </a:rPr>
              <a:t>商品质量：</a:t>
            </a:r>
            <a:r>
              <a:rPr lang="en-US" altLang="zh-CN">
                <a:solidFill>
                  <a:schemeClr val="tx1"/>
                </a:solidFill>
              </a:rPr>
              <a:t>5.0</a:t>
            </a:r>
            <a:endParaRPr lang="en-US" altLang="zh-CN">
              <a:solidFill>
                <a:schemeClr val="tx1"/>
              </a:solidFill>
            </a:endParaRPr>
          </a:p>
        </p:txBody>
      </p:sp>
      <p:sp>
        <p:nvSpPr>
          <p:cNvPr id="14" name="文本框 13"/>
          <p:cNvSpPr txBox="1"/>
          <p:nvPr>
            <p:custDataLst>
              <p:tags r:id="rId9"/>
            </p:custDataLst>
          </p:nvPr>
        </p:nvSpPr>
        <p:spPr>
          <a:xfrm>
            <a:off x="5412740" y="5283200"/>
            <a:ext cx="1891665" cy="368935"/>
          </a:xfrm>
          <a:prstGeom prst="rect">
            <a:avLst/>
          </a:prstGeom>
          <a:noFill/>
        </p:spPr>
        <p:txBody>
          <a:bodyPr wrap="square" rtlCol="0">
            <a:noAutofit/>
          </a:bodyPr>
          <a:p>
            <a:r>
              <a:rPr lang="zh-CN">
                <a:solidFill>
                  <a:schemeClr val="tx1"/>
                </a:solidFill>
              </a:rPr>
              <a:t>货品齐全：</a:t>
            </a:r>
            <a:r>
              <a:rPr lang="en-US" altLang="zh-CN">
                <a:solidFill>
                  <a:schemeClr val="tx1"/>
                </a:solidFill>
              </a:rPr>
              <a:t>5.0</a:t>
            </a:r>
            <a:endParaRPr lang="en-US" altLang="zh-CN">
              <a:solidFill>
                <a:schemeClr val="tx1"/>
              </a:solidFill>
            </a:endParaRPr>
          </a:p>
        </p:txBody>
      </p:sp>
      <p:sp>
        <p:nvSpPr>
          <p:cNvPr id="15" name="文本框 14"/>
          <p:cNvSpPr txBox="1"/>
          <p:nvPr>
            <p:custDataLst>
              <p:tags r:id="rId10"/>
            </p:custDataLst>
          </p:nvPr>
        </p:nvSpPr>
        <p:spPr>
          <a:xfrm>
            <a:off x="7662545" y="5283200"/>
            <a:ext cx="1891665" cy="368935"/>
          </a:xfrm>
          <a:prstGeom prst="rect">
            <a:avLst/>
          </a:prstGeom>
          <a:noFill/>
        </p:spPr>
        <p:txBody>
          <a:bodyPr wrap="square" rtlCol="0">
            <a:noAutofit/>
          </a:bodyPr>
          <a:p>
            <a:r>
              <a:rPr lang="zh-CN">
                <a:solidFill>
                  <a:schemeClr val="tx1"/>
                </a:solidFill>
              </a:rPr>
              <a:t>包装：</a:t>
            </a:r>
            <a:r>
              <a:rPr lang="en-US" altLang="zh-CN">
                <a:solidFill>
                  <a:schemeClr val="tx1"/>
                </a:solidFill>
              </a:rPr>
              <a:t>5.0</a:t>
            </a:r>
            <a:endParaRPr lang="en-US" altLang="zh-CN">
              <a:solidFill>
                <a:schemeClr val="tx1"/>
              </a:solidFill>
            </a:endParaRPr>
          </a:p>
        </p:txBody>
      </p:sp>
      <p:sp>
        <p:nvSpPr>
          <p:cNvPr id="16" name="文本框 15"/>
          <p:cNvSpPr txBox="1"/>
          <p:nvPr>
            <p:custDataLst>
              <p:tags r:id="rId11"/>
            </p:custDataLst>
          </p:nvPr>
        </p:nvSpPr>
        <p:spPr>
          <a:xfrm>
            <a:off x="9912350" y="5283200"/>
            <a:ext cx="1891665" cy="368935"/>
          </a:xfrm>
          <a:prstGeom prst="rect">
            <a:avLst/>
          </a:prstGeom>
          <a:noFill/>
        </p:spPr>
        <p:txBody>
          <a:bodyPr wrap="square" rtlCol="0">
            <a:noAutofit/>
          </a:bodyPr>
          <a:p>
            <a:r>
              <a:rPr lang="zh-CN">
                <a:solidFill>
                  <a:schemeClr val="tx1"/>
                </a:solidFill>
              </a:rPr>
              <a:t>配送体验：</a:t>
            </a:r>
            <a:r>
              <a:rPr lang="en-US" altLang="zh-CN">
                <a:solidFill>
                  <a:schemeClr val="tx1"/>
                </a:solidFill>
              </a:rPr>
              <a:t>5.0</a:t>
            </a:r>
            <a:endParaRPr lang="en-US" altLang="zh-CN">
              <a:solidFill>
                <a:schemeClr val="tx1"/>
              </a:solidFill>
            </a:endParaRPr>
          </a:p>
        </p:txBody>
      </p:sp>
      <p:sp>
        <p:nvSpPr>
          <p:cNvPr id="17" name="文本框 16"/>
          <p:cNvSpPr txBox="1"/>
          <p:nvPr>
            <p:custDataLst>
              <p:tags r:id="rId12"/>
            </p:custDataLst>
          </p:nvPr>
        </p:nvSpPr>
        <p:spPr>
          <a:xfrm>
            <a:off x="989965" y="4994910"/>
            <a:ext cx="2370455" cy="337185"/>
          </a:xfrm>
          <a:prstGeom prst="rect">
            <a:avLst/>
          </a:prstGeom>
          <a:noFill/>
        </p:spPr>
        <p:txBody>
          <a:bodyPr wrap="square" rtlCol="0">
            <a:noAutofit/>
          </a:bodyPr>
          <a:p>
            <a:r>
              <a:rPr lang="zh-CN" altLang="en-US" sz="1200"/>
              <a:t>数据来源：商家后台</a:t>
            </a:r>
            <a:endParaRPr lang="zh-CN" altLang="en-US" sz="120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金翼大赛gai-1 -17"/>
          <p:cNvPicPr>
            <a:picLocks noChangeAspect="1"/>
          </p:cNvPicPr>
          <p:nvPr/>
        </p:nvPicPr>
        <p:blipFill>
          <a:blip r:embed="rId1"/>
          <a:stretch>
            <a:fillRect/>
          </a:stretch>
        </p:blipFill>
        <p:spPr>
          <a:xfrm>
            <a:off x="10333355" y="6151245"/>
            <a:ext cx="1222375" cy="469900"/>
          </a:xfrm>
          <a:prstGeom prst="rect">
            <a:avLst/>
          </a:prstGeom>
        </p:spPr>
      </p:pic>
      <p:pic>
        <p:nvPicPr>
          <p:cNvPr id="7" name="图片 6" descr="cs -19"/>
          <p:cNvPicPr>
            <a:picLocks noChangeAspect="1"/>
          </p:cNvPicPr>
          <p:nvPr/>
        </p:nvPicPr>
        <p:blipFill>
          <a:blip r:embed="rId2"/>
          <a:stretch>
            <a:fillRect/>
          </a:stretch>
        </p:blipFill>
        <p:spPr>
          <a:xfrm>
            <a:off x="621030" y="6158865"/>
            <a:ext cx="1976120" cy="368935"/>
          </a:xfrm>
          <a:prstGeom prst="rect">
            <a:avLst/>
          </a:prstGeom>
        </p:spPr>
      </p:pic>
      <p:sp>
        <p:nvSpPr>
          <p:cNvPr id="3" name="文本框 2"/>
          <p:cNvSpPr txBox="1"/>
          <p:nvPr/>
        </p:nvSpPr>
        <p:spPr>
          <a:xfrm>
            <a:off x="994410" y="358775"/>
            <a:ext cx="2159000" cy="368300"/>
          </a:xfrm>
          <a:prstGeom prst="rect">
            <a:avLst/>
          </a:prstGeom>
          <a:noFill/>
        </p:spPr>
        <p:txBody>
          <a:bodyPr wrap="square" rtlCol="0" anchor="t">
            <a:spAutoFit/>
          </a:bodyPr>
          <a:p>
            <a:r>
              <a:rPr lang="zh-CN" altLang="en-US" b="1">
                <a:solidFill>
                  <a:schemeClr val="tx1"/>
                </a:solidFill>
                <a:latin typeface="黑体" charset="0"/>
                <a:ea typeface="黑体" charset="0"/>
              </a:rPr>
              <a:t>客无忧行业影响力</a:t>
            </a:r>
            <a:endParaRPr lang="zh-CN" altLang="en-US" b="1">
              <a:solidFill>
                <a:schemeClr val="tx1"/>
              </a:solidFill>
              <a:latin typeface="黑体" charset="0"/>
              <a:ea typeface="黑体" charset="0"/>
            </a:endParaRPr>
          </a:p>
        </p:txBody>
      </p:sp>
      <p:sp>
        <p:nvSpPr>
          <p:cNvPr id="6" name="文本框 5"/>
          <p:cNvSpPr txBox="1"/>
          <p:nvPr/>
        </p:nvSpPr>
        <p:spPr>
          <a:xfrm>
            <a:off x="2597150" y="2757805"/>
            <a:ext cx="8369300" cy="368935"/>
          </a:xfrm>
          <a:prstGeom prst="rect">
            <a:avLst/>
          </a:prstGeom>
          <a:noFill/>
        </p:spPr>
        <p:txBody>
          <a:bodyPr wrap="square" rtlCol="0" anchor="t">
            <a:noAutofit/>
          </a:bodyPr>
          <a:p>
            <a:r>
              <a:rPr lang="en-US" altLang="zh-CN" sz="1400">
                <a:solidFill>
                  <a:schemeClr val="tx1"/>
                </a:solidFill>
              </a:rPr>
              <a:t>·</a:t>
            </a:r>
            <a:r>
              <a:rPr lang="zh-CN" altLang="en-US" sz="1400">
                <a:solidFill>
                  <a:schemeClr val="tx1"/>
                </a:solidFill>
              </a:rPr>
              <a:t>客无忧连续五年荣获国家高新技术企业奖</a:t>
            </a:r>
            <a:r>
              <a:rPr lang="en-US" altLang="zh-CN" sz="1400">
                <a:solidFill>
                  <a:schemeClr val="tx1"/>
                </a:solidFill>
              </a:rPr>
              <a:t>       </a:t>
            </a:r>
            <a:r>
              <a:rPr lang="en-US" altLang="zh-CN" sz="1400">
                <a:solidFill>
                  <a:schemeClr val="tx1"/>
                </a:solidFill>
                <a:sym typeface="+mn-ea"/>
              </a:rPr>
              <a:t>·</a:t>
            </a:r>
            <a:r>
              <a:rPr lang="zh-CN" altLang="en-US" sz="1400">
                <a:solidFill>
                  <a:schemeClr val="tx1"/>
                </a:solidFill>
                <a:sym typeface="+mn-ea"/>
              </a:rPr>
              <a:t>获得美团牵牛花优秀合作伙伴奖</a:t>
            </a:r>
            <a:endParaRPr lang="zh-CN" altLang="en-US" sz="1400">
              <a:solidFill>
                <a:schemeClr val="tx1"/>
              </a:solidFill>
              <a:sym typeface="+mn-ea"/>
            </a:endParaRPr>
          </a:p>
        </p:txBody>
      </p:sp>
      <p:grpSp>
        <p:nvGrpSpPr>
          <p:cNvPr id="14" name="组合 13"/>
          <p:cNvGrpSpPr/>
          <p:nvPr/>
        </p:nvGrpSpPr>
        <p:grpSpPr>
          <a:xfrm>
            <a:off x="2366645" y="801370"/>
            <a:ext cx="7273290" cy="1748790"/>
            <a:chOff x="4090" y="2801"/>
            <a:chExt cx="11454" cy="2754"/>
          </a:xfrm>
        </p:grpSpPr>
        <p:pic>
          <p:nvPicPr>
            <p:cNvPr id="8" name="http://photo-static-api.fotomore.com/creative/vcg/400/new/VCG41N476279772.jpg?uid=386&amp;timestamp=1739938999&amp;sign=6b2f0f7398cd58aa495eb3a02521d2f7" descr="&amp;pky240_sjzg_VCG41N476279772&amp;2&amp;src_toppic_inpsrchzd1&amp;"/>
            <p:cNvPicPr>
              <a:picLocks noChangeAspect="1"/>
            </p:cNvPicPr>
            <p:nvPr/>
          </p:nvPicPr>
          <p:blipFill>
            <a:blip r:embed="rId3"/>
            <a:srcRect l="19917" t="17288" r="19833" b="67070"/>
            <a:stretch>
              <a:fillRect/>
            </a:stretch>
          </p:blipFill>
          <p:spPr>
            <a:xfrm>
              <a:off x="4090" y="2925"/>
              <a:ext cx="11454" cy="2630"/>
            </a:xfrm>
            <a:prstGeom prst="rect">
              <a:avLst/>
            </a:prstGeom>
          </p:spPr>
        </p:pic>
        <p:pic>
          <p:nvPicPr>
            <p:cNvPr id="10" name="图片 9" descr="/private/var/folders/y8/6pqxj2qn5kldjd_f7h_8ctbh0000gp/T/com.kingsoft.wpsoffice.mac/picturecompress_20250206164223/output_3.jpgoutput_3"/>
            <p:cNvPicPr>
              <a:picLocks noChangeAspect="1"/>
            </p:cNvPicPr>
            <p:nvPr>
              <p:custDataLst>
                <p:tags r:id="rId4"/>
              </p:custDataLst>
            </p:nvPr>
          </p:nvPicPr>
          <p:blipFill>
            <a:blip r:embed="rId5"/>
            <a:srcRect t="3658" r="2063" b="6760"/>
            <a:stretch>
              <a:fillRect/>
            </a:stretch>
          </p:blipFill>
          <p:spPr>
            <a:xfrm>
              <a:off x="8540" y="3415"/>
              <a:ext cx="2554" cy="1754"/>
            </a:xfrm>
            <a:prstGeom prst="rect">
              <a:avLst/>
            </a:prstGeom>
            <a:ln>
              <a:noFill/>
            </a:ln>
          </p:spPr>
        </p:pic>
        <p:pic>
          <p:nvPicPr>
            <p:cNvPr id="9" name="图片 8" descr="稿定设计-1"/>
            <p:cNvPicPr>
              <a:picLocks noChangeAspect="1"/>
            </p:cNvPicPr>
            <p:nvPr/>
          </p:nvPicPr>
          <p:blipFill>
            <a:blip r:embed="rId6"/>
            <a:stretch>
              <a:fillRect/>
            </a:stretch>
          </p:blipFill>
          <p:spPr>
            <a:xfrm>
              <a:off x="11267" y="2958"/>
              <a:ext cx="1748" cy="2300"/>
            </a:xfrm>
            <a:prstGeom prst="rect">
              <a:avLst/>
            </a:prstGeom>
          </p:spPr>
        </p:pic>
        <p:pic>
          <p:nvPicPr>
            <p:cNvPr id="13" name="图片 12" descr="稿定设计-2"/>
            <p:cNvPicPr>
              <a:picLocks noChangeAspect="1"/>
            </p:cNvPicPr>
            <p:nvPr/>
          </p:nvPicPr>
          <p:blipFill>
            <a:blip r:embed="rId7"/>
            <a:stretch>
              <a:fillRect/>
            </a:stretch>
          </p:blipFill>
          <p:spPr>
            <a:xfrm>
              <a:off x="5333" y="2801"/>
              <a:ext cx="3035" cy="2754"/>
            </a:xfrm>
            <a:prstGeom prst="rect">
              <a:avLst/>
            </a:prstGeom>
          </p:spPr>
        </p:pic>
      </p:grpSp>
      <p:grpSp>
        <p:nvGrpSpPr>
          <p:cNvPr id="23" name="组合 22"/>
          <p:cNvGrpSpPr/>
          <p:nvPr/>
        </p:nvGrpSpPr>
        <p:grpSpPr>
          <a:xfrm>
            <a:off x="1188720" y="3375025"/>
            <a:ext cx="9941560" cy="2345690"/>
            <a:chOff x="2002" y="1329"/>
            <a:chExt cx="15656" cy="3694"/>
          </a:xfrm>
        </p:grpSpPr>
        <p:pic>
          <p:nvPicPr>
            <p:cNvPr id="19" name="图片 18"/>
            <p:cNvPicPr>
              <a:picLocks noChangeAspect="1"/>
            </p:cNvPicPr>
            <p:nvPr>
              <p:custDataLst>
                <p:tags r:id="rId8"/>
              </p:custDataLst>
            </p:nvPr>
          </p:nvPicPr>
          <p:blipFill>
            <a:blip r:embed="rId9"/>
            <a:stretch>
              <a:fillRect/>
            </a:stretch>
          </p:blipFill>
          <p:spPr>
            <a:xfrm>
              <a:off x="2002" y="1329"/>
              <a:ext cx="3692" cy="2554"/>
            </a:xfrm>
            <a:prstGeom prst="rect">
              <a:avLst/>
            </a:prstGeom>
            <a:ln>
              <a:solidFill>
                <a:schemeClr val="accent2"/>
              </a:solidFill>
            </a:ln>
          </p:spPr>
        </p:pic>
        <p:pic>
          <p:nvPicPr>
            <p:cNvPr id="20" name="图片 19" descr="/private/var/folders/y8/6pqxj2qn5kldjd_f7h_8ctbh0000gp/T/com.kingsoft.wpsoffice.mac/picturecompress_20250220191248/output_1.jpgoutput_1"/>
            <p:cNvPicPr>
              <a:picLocks noChangeAspect="1"/>
            </p:cNvPicPr>
            <p:nvPr>
              <p:custDataLst>
                <p:tags r:id="rId10"/>
              </p:custDataLst>
            </p:nvPr>
          </p:nvPicPr>
          <p:blipFill>
            <a:blip r:embed="rId11"/>
            <a:stretch>
              <a:fillRect/>
            </a:stretch>
          </p:blipFill>
          <p:spPr>
            <a:xfrm>
              <a:off x="6950" y="1343"/>
              <a:ext cx="4084" cy="2575"/>
            </a:xfrm>
            <a:prstGeom prst="rect">
              <a:avLst/>
            </a:prstGeom>
            <a:ln>
              <a:solidFill>
                <a:schemeClr val="accent2"/>
              </a:solidFill>
            </a:ln>
          </p:spPr>
        </p:pic>
        <p:pic>
          <p:nvPicPr>
            <p:cNvPr id="21" name="图片 20" descr="IMG_6188"/>
            <p:cNvPicPr>
              <a:picLocks noChangeAspect="1"/>
            </p:cNvPicPr>
            <p:nvPr>
              <p:custDataLst>
                <p:tags r:id="rId12"/>
              </p:custDataLst>
            </p:nvPr>
          </p:nvPicPr>
          <p:blipFill>
            <a:blip r:embed="rId13"/>
            <a:stretch>
              <a:fillRect/>
            </a:stretch>
          </p:blipFill>
          <p:spPr>
            <a:xfrm>
              <a:off x="12350" y="1350"/>
              <a:ext cx="4219" cy="2554"/>
            </a:xfrm>
            <a:prstGeom prst="rect">
              <a:avLst/>
            </a:prstGeom>
            <a:ln>
              <a:solidFill>
                <a:schemeClr val="accent2"/>
              </a:solidFill>
            </a:ln>
          </p:spPr>
        </p:pic>
        <p:sp>
          <p:nvSpPr>
            <p:cNvPr id="22" name="文本框 21"/>
            <p:cNvSpPr txBox="1"/>
            <p:nvPr>
              <p:custDataLst>
                <p:tags r:id="rId14"/>
              </p:custDataLst>
            </p:nvPr>
          </p:nvSpPr>
          <p:spPr>
            <a:xfrm>
              <a:off x="2002" y="4067"/>
              <a:ext cx="15657" cy="957"/>
            </a:xfrm>
            <a:prstGeom prst="rect">
              <a:avLst/>
            </a:prstGeom>
            <a:noFill/>
          </p:spPr>
          <p:txBody>
            <a:bodyPr wrap="square" rtlCol="0" anchor="t">
              <a:noAutofit/>
            </a:bodyPr>
            <a:p>
              <a:r>
                <a:rPr lang="en-US" sz="1600">
                  <a:solidFill>
                    <a:schemeClr val="tx1"/>
                  </a:solidFill>
                </a:rPr>
                <a:t>2023</a:t>
              </a:r>
              <a:r>
                <a:rPr lang="zh-CN" altLang="en-US" sz="1600">
                  <a:solidFill>
                    <a:schemeClr val="tx1"/>
                  </a:solidFill>
                </a:rPr>
                <a:t>年</a:t>
              </a:r>
              <a:r>
                <a:rPr sz="1600">
                  <a:solidFill>
                    <a:schemeClr val="tx1"/>
                  </a:solidFill>
                </a:rPr>
                <a:t>11月16日，美团牵牛花与客无忧联合宣布，双方正式达成战略合作。合作达成后，将为商家提供一体化数字化解决方案，解决上述痛点，提升经营效率。</a:t>
              </a:r>
              <a:endParaRPr sz="1600">
                <a:solidFill>
                  <a:schemeClr val="tx1"/>
                </a:solidFill>
              </a:endParaRPr>
            </a:p>
          </p:txBody>
        </p:sp>
      </p:gr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金翼大赛gai-1 -17"/>
          <p:cNvPicPr>
            <a:picLocks noChangeAspect="1"/>
          </p:cNvPicPr>
          <p:nvPr/>
        </p:nvPicPr>
        <p:blipFill>
          <a:blip r:embed="rId1"/>
          <a:stretch>
            <a:fillRect/>
          </a:stretch>
        </p:blipFill>
        <p:spPr>
          <a:xfrm>
            <a:off x="10333355" y="6151245"/>
            <a:ext cx="1222375" cy="469900"/>
          </a:xfrm>
          <a:prstGeom prst="rect">
            <a:avLst/>
          </a:prstGeom>
        </p:spPr>
      </p:pic>
      <p:cxnSp>
        <p:nvCxnSpPr>
          <p:cNvPr id="4" name="直接连接符 3"/>
          <p:cNvCxnSpPr/>
          <p:nvPr/>
        </p:nvCxnSpPr>
        <p:spPr>
          <a:xfrm>
            <a:off x="621030" y="6023610"/>
            <a:ext cx="10766425" cy="0"/>
          </a:xfrm>
          <a:prstGeom prst="line">
            <a:avLst/>
          </a:prstGeom>
        </p:spPr>
        <p:style>
          <a:lnRef idx="2">
            <a:schemeClr val="accent1"/>
          </a:lnRef>
          <a:fillRef idx="0">
            <a:srgbClr val="FFFFFF"/>
          </a:fillRef>
          <a:effectRef idx="0">
            <a:srgbClr val="FFFFFF"/>
          </a:effectRef>
          <a:fontRef idx="minor">
            <a:schemeClr val="tx1"/>
          </a:fontRef>
        </p:style>
      </p:cxnSp>
      <p:pic>
        <p:nvPicPr>
          <p:cNvPr id="7" name="图片 6" descr="cs -19"/>
          <p:cNvPicPr>
            <a:picLocks noChangeAspect="1"/>
          </p:cNvPicPr>
          <p:nvPr/>
        </p:nvPicPr>
        <p:blipFill>
          <a:blip r:embed="rId2"/>
          <a:stretch>
            <a:fillRect/>
          </a:stretch>
        </p:blipFill>
        <p:spPr>
          <a:xfrm>
            <a:off x="621030" y="6158865"/>
            <a:ext cx="1976120" cy="368935"/>
          </a:xfrm>
          <a:prstGeom prst="rect">
            <a:avLst/>
          </a:prstGeom>
        </p:spPr>
      </p:pic>
      <p:sp>
        <p:nvSpPr>
          <p:cNvPr id="3" name="文本框 2"/>
          <p:cNvSpPr txBox="1"/>
          <p:nvPr/>
        </p:nvSpPr>
        <p:spPr>
          <a:xfrm>
            <a:off x="994410" y="358775"/>
            <a:ext cx="2159000" cy="368300"/>
          </a:xfrm>
          <a:prstGeom prst="rect">
            <a:avLst/>
          </a:prstGeom>
          <a:noFill/>
        </p:spPr>
        <p:txBody>
          <a:bodyPr wrap="square" rtlCol="0" anchor="t">
            <a:spAutoFit/>
          </a:bodyPr>
          <a:p>
            <a:r>
              <a:rPr lang="zh-CN" altLang="en-US" b="1">
                <a:solidFill>
                  <a:schemeClr val="tx1"/>
                </a:solidFill>
                <a:latin typeface="黑体" charset="0"/>
                <a:ea typeface="黑体" charset="0"/>
              </a:rPr>
              <a:t>客无忧行业影响力</a:t>
            </a:r>
            <a:endParaRPr lang="zh-CN" altLang="en-US" b="1">
              <a:solidFill>
                <a:schemeClr val="tx1"/>
              </a:solidFill>
              <a:latin typeface="黑体" charset="0"/>
              <a:ea typeface="黑体" charset="0"/>
            </a:endParaRPr>
          </a:p>
        </p:txBody>
      </p:sp>
      <p:sp>
        <p:nvSpPr>
          <p:cNvPr id="23" name="文本框 22"/>
          <p:cNvSpPr txBox="1"/>
          <p:nvPr>
            <p:custDataLst>
              <p:tags r:id="rId3"/>
            </p:custDataLst>
          </p:nvPr>
        </p:nvSpPr>
        <p:spPr>
          <a:xfrm>
            <a:off x="1200150" y="5098415"/>
            <a:ext cx="10187940" cy="1060450"/>
          </a:xfrm>
          <a:prstGeom prst="rect">
            <a:avLst/>
          </a:prstGeom>
          <a:noFill/>
        </p:spPr>
        <p:txBody>
          <a:bodyPr wrap="square" rtlCol="0" anchor="t">
            <a:noAutofit/>
          </a:bodyPr>
          <a:p>
            <a:r>
              <a:rPr lang="en-US" sz="1600">
                <a:solidFill>
                  <a:schemeClr val="tx1"/>
                </a:solidFill>
              </a:rPr>
              <a:t>2024</a:t>
            </a:r>
            <a:r>
              <a:rPr lang="zh-CN" altLang="en-US" sz="1600">
                <a:solidFill>
                  <a:schemeClr val="tx1"/>
                </a:solidFill>
              </a:rPr>
              <a:t>年</a:t>
            </a:r>
            <a:r>
              <a:rPr lang="en-US" altLang="zh-CN" sz="1600">
                <a:solidFill>
                  <a:schemeClr val="tx1"/>
                </a:solidFill>
              </a:rPr>
              <a:t>6</a:t>
            </a:r>
            <a:r>
              <a:rPr lang="zh-CN" altLang="en-US" sz="1600">
                <a:solidFill>
                  <a:schemeClr val="tx1"/>
                </a:solidFill>
              </a:rPr>
              <a:t>月</a:t>
            </a:r>
            <a:r>
              <a:rPr lang="en-US" altLang="zh-CN" sz="1600">
                <a:solidFill>
                  <a:schemeClr val="tx1"/>
                </a:solidFill>
              </a:rPr>
              <a:t>27</a:t>
            </a:r>
            <a:r>
              <a:rPr lang="zh-CN" altLang="en-US" sz="1600">
                <a:solidFill>
                  <a:schemeClr val="tx1"/>
                </a:solidFill>
              </a:rPr>
              <a:t>日美团牵牛花品牌在上海举办了“全行业解决方案发布会”，客无忧作为合作伙伴受邀出席会议。</a:t>
            </a:r>
            <a:endParaRPr lang="zh-CN" altLang="en-US" sz="1600">
              <a:solidFill>
                <a:schemeClr val="tx1"/>
              </a:solidFill>
            </a:endParaRPr>
          </a:p>
          <a:p>
            <a:r>
              <a:rPr lang="zh-CN" altLang="en-US" sz="1600">
                <a:solidFill>
                  <a:schemeClr val="tx1"/>
                </a:solidFill>
              </a:rPr>
              <a:t>客无忧从2023年与美团牵牛花合作以来，再次协同牵牛花升级产品能力，进一步提升SKU打通、上新的效率，帮助众多商家提升了履约能力和运营效果”。</a:t>
            </a:r>
            <a:endParaRPr lang="zh-CN" altLang="en-US" sz="1600">
              <a:solidFill>
                <a:schemeClr val="tx1"/>
              </a:solidFill>
            </a:endParaRPr>
          </a:p>
        </p:txBody>
      </p:sp>
      <p:pic>
        <p:nvPicPr>
          <p:cNvPr id="5" name="图片 4"/>
          <p:cNvPicPr>
            <a:picLocks noChangeAspect="1"/>
          </p:cNvPicPr>
          <p:nvPr>
            <p:custDataLst>
              <p:tags r:id="rId4"/>
            </p:custDataLst>
          </p:nvPr>
        </p:nvPicPr>
        <p:blipFill>
          <a:blip r:embed="rId5"/>
          <a:stretch>
            <a:fillRect/>
          </a:stretch>
        </p:blipFill>
        <p:spPr>
          <a:xfrm>
            <a:off x="1520190" y="3409950"/>
            <a:ext cx="2209800" cy="1472565"/>
          </a:xfrm>
          <a:prstGeom prst="rect">
            <a:avLst/>
          </a:prstGeom>
          <a:ln w="22225">
            <a:gradFill>
              <a:gsLst>
                <a:gs pos="0">
                  <a:srgbClr val="FED046">
                    <a:lumMod val="97000"/>
                    <a:lumOff val="3000"/>
                  </a:srgbClr>
                </a:gs>
                <a:gs pos="100000">
                  <a:srgbClr val="846C21"/>
                </a:gs>
              </a:gsLst>
              <a:lin ang="0" scaled="1"/>
            </a:gradFill>
          </a:ln>
        </p:spPr>
      </p:pic>
      <p:pic>
        <p:nvPicPr>
          <p:cNvPr id="6" name="图片 5"/>
          <p:cNvPicPr>
            <a:picLocks noChangeAspect="1"/>
          </p:cNvPicPr>
          <p:nvPr>
            <p:custDataLst>
              <p:tags r:id="rId6"/>
            </p:custDataLst>
          </p:nvPr>
        </p:nvPicPr>
        <p:blipFill>
          <a:blip r:embed="rId7"/>
          <a:stretch>
            <a:fillRect/>
          </a:stretch>
        </p:blipFill>
        <p:spPr>
          <a:xfrm>
            <a:off x="4714875" y="3413760"/>
            <a:ext cx="2467610" cy="1491615"/>
          </a:xfrm>
          <a:prstGeom prst="rect">
            <a:avLst/>
          </a:prstGeom>
          <a:ln w="22225">
            <a:gradFill>
              <a:gsLst>
                <a:gs pos="0">
                  <a:srgbClr val="FED046">
                    <a:lumMod val="97000"/>
                    <a:lumOff val="3000"/>
                  </a:srgbClr>
                </a:gs>
                <a:gs pos="100000">
                  <a:srgbClr val="846C21"/>
                </a:gs>
              </a:gsLst>
              <a:lin ang="0" scaled="1"/>
            </a:gradFill>
          </a:ln>
        </p:spPr>
      </p:pic>
      <p:pic>
        <p:nvPicPr>
          <p:cNvPr id="8" name="图片 7"/>
          <p:cNvPicPr>
            <a:picLocks noChangeAspect="1"/>
          </p:cNvPicPr>
          <p:nvPr>
            <p:custDataLst>
              <p:tags r:id="rId8"/>
            </p:custDataLst>
          </p:nvPr>
        </p:nvPicPr>
        <p:blipFill>
          <a:blip r:embed="rId9"/>
          <a:stretch>
            <a:fillRect/>
          </a:stretch>
        </p:blipFill>
        <p:spPr>
          <a:xfrm>
            <a:off x="8214360" y="3412490"/>
            <a:ext cx="2419350" cy="1470025"/>
          </a:xfrm>
          <a:prstGeom prst="rect">
            <a:avLst/>
          </a:prstGeom>
          <a:ln w="22225">
            <a:gradFill>
              <a:gsLst>
                <a:gs pos="0">
                  <a:srgbClr val="FED046">
                    <a:lumMod val="97000"/>
                    <a:lumOff val="3000"/>
                  </a:srgbClr>
                </a:gs>
                <a:gs pos="100000">
                  <a:srgbClr val="846C21"/>
                </a:gs>
              </a:gsLst>
              <a:lin ang="0" scaled="1"/>
            </a:gradFill>
          </a:ln>
        </p:spPr>
      </p:pic>
      <p:pic>
        <p:nvPicPr>
          <p:cNvPr id="17" name="图片 16" descr="781"/>
          <p:cNvPicPr>
            <a:picLocks noChangeAspect="1"/>
          </p:cNvPicPr>
          <p:nvPr>
            <p:custDataLst>
              <p:tags r:id="rId10"/>
            </p:custDataLst>
          </p:nvPr>
        </p:nvPicPr>
        <p:blipFill>
          <a:blip r:embed="rId11"/>
          <a:srcRect t="20937" b="9964"/>
          <a:stretch>
            <a:fillRect/>
          </a:stretch>
        </p:blipFill>
        <p:spPr>
          <a:xfrm>
            <a:off x="1512570" y="879475"/>
            <a:ext cx="3513455" cy="1700530"/>
          </a:xfrm>
          <a:prstGeom prst="rect">
            <a:avLst/>
          </a:prstGeom>
          <a:ln w="28575">
            <a:gradFill>
              <a:gsLst>
                <a:gs pos="0">
                  <a:srgbClr val="FECF40"/>
                </a:gs>
                <a:gs pos="100000">
                  <a:srgbClr val="846C21"/>
                </a:gs>
              </a:gsLst>
            </a:gradFill>
          </a:ln>
        </p:spPr>
      </p:pic>
      <p:pic>
        <p:nvPicPr>
          <p:cNvPr id="18" name="图片 17"/>
          <p:cNvPicPr>
            <a:picLocks noChangeAspect="1"/>
          </p:cNvPicPr>
          <p:nvPr>
            <p:custDataLst>
              <p:tags r:id="rId12"/>
            </p:custDataLst>
          </p:nvPr>
        </p:nvPicPr>
        <p:blipFill>
          <a:blip r:embed="rId13"/>
          <a:stretch>
            <a:fillRect/>
          </a:stretch>
        </p:blipFill>
        <p:spPr>
          <a:xfrm>
            <a:off x="5328920" y="882015"/>
            <a:ext cx="2708275" cy="1701165"/>
          </a:xfrm>
          <a:prstGeom prst="rect">
            <a:avLst/>
          </a:prstGeom>
          <a:ln w="28575">
            <a:gradFill>
              <a:gsLst>
                <a:gs pos="0">
                  <a:srgbClr val="FECF40"/>
                </a:gs>
                <a:gs pos="100000">
                  <a:srgbClr val="846C21"/>
                </a:gs>
              </a:gsLst>
            </a:gradFill>
          </a:ln>
        </p:spPr>
      </p:pic>
      <p:pic>
        <p:nvPicPr>
          <p:cNvPr id="19" name="图片 18"/>
          <p:cNvPicPr>
            <a:picLocks noChangeAspect="1"/>
          </p:cNvPicPr>
          <p:nvPr>
            <p:custDataLst>
              <p:tags r:id="rId14"/>
            </p:custDataLst>
          </p:nvPr>
        </p:nvPicPr>
        <p:blipFill>
          <a:blip r:embed="rId15"/>
          <a:stretch>
            <a:fillRect/>
          </a:stretch>
        </p:blipFill>
        <p:spPr>
          <a:xfrm>
            <a:off x="8421370" y="879475"/>
            <a:ext cx="2550160" cy="1700530"/>
          </a:xfrm>
          <a:prstGeom prst="rect">
            <a:avLst/>
          </a:prstGeom>
          <a:ln w="28575">
            <a:gradFill>
              <a:gsLst>
                <a:gs pos="0">
                  <a:srgbClr val="FECF40"/>
                </a:gs>
                <a:gs pos="100000">
                  <a:srgbClr val="846C21"/>
                </a:gs>
              </a:gsLst>
            </a:gradFill>
          </a:ln>
        </p:spPr>
      </p:pic>
      <p:sp>
        <p:nvSpPr>
          <p:cNvPr id="20" name="文本框 19"/>
          <p:cNvSpPr txBox="1"/>
          <p:nvPr>
            <p:custDataLst>
              <p:tags r:id="rId16"/>
            </p:custDataLst>
          </p:nvPr>
        </p:nvSpPr>
        <p:spPr>
          <a:xfrm>
            <a:off x="1200150" y="2759710"/>
            <a:ext cx="9997440" cy="556260"/>
          </a:xfrm>
          <a:prstGeom prst="rect">
            <a:avLst/>
          </a:prstGeom>
          <a:noFill/>
        </p:spPr>
        <p:txBody>
          <a:bodyPr wrap="square" rtlCol="0" anchor="t">
            <a:noAutofit/>
          </a:bodyPr>
          <a:p>
            <a:r>
              <a:rPr sz="1600">
                <a:solidFill>
                  <a:schemeClr val="tx1"/>
                </a:solidFill>
              </a:rPr>
              <a:t>3月13日-3月15日，2024年中国国际零售展会（CHINASHOP）在上海成功举办客无忧携手美团·牵牛花带来即时零售解决方案成为行业焦点引领即时零售市场的新潮流开启了零售业的新篇章</a:t>
            </a:r>
            <a:endParaRPr sz="1600">
              <a:solidFill>
                <a:schemeClr val="tx1"/>
              </a:solidFill>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金翼大赛gai-1 -17"/>
          <p:cNvPicPr>
            <a:picLocks noChangeAspect="1"/>
          </p:cNvPicPr>
          <p:nvPr/>
        </p:nvPicPr>
        <p:blipFill>
          <a:blip r:embed="rId1"/>
          <a:stretch>
            <a:fillRect/>
          </a:stretch>
        </p:blipFill>
        <p:spPr>
          <a:xfrm>
            <a:off x="10333355" y="6151245"/>
            <a:ext cx="1222375" cy="469900"/>
          </a:xfrm>
          <a:prstGeom prst="rect">
            <a:avLst/>
          </a:prstGeom>
        </p:spPr>
      </p:pic>
      <p:cxnSp>
        <p:nvCxnSpPr>
          <p:cNvPr id="4" name="直接连接符 3"/>
          <p:cNvCxnSpPr/>
          <p:nvPr/>
        </p:nvCxnSpPr>
        <p:spPr>
          <a:xfrm>
            <a:off x="621030" y="6023610"/>
            <a:ext cx="10766425" cy="0"/>
          </a:xfrm>
          <a:prstGeom prst="line">
            <a:avLst/>
          </a:prstGeom>
        </p:spPr>
        <p:style>
          <a:lnRef idx="2">
            <a:schemeClr val="accent1"/>
          </a:lnRef>
          <a:fillRef idx="0">
            <a:srgbClr val="FFFFFF"/>
          </a:fillRef>
          <a:effectRef idx="0">
            <a:srgbClr val="FFFFFF"/>
          </a:effectRef>
          <a:fontRef idx="minor">
            <a:schemeClr val="tx1"/>
          </a:fontRef>
        </p:style>
      </p:cxnSp>
      <p:pic>
        <p:nvPicPr>
          <p:cNvPr id="7" name="图片 6" descr="cs -19"/>
          <p:cNvPicPr>
            <a:picLocks noChangeAspect="1"/>
          </p:cNvPicPr>
          <p:nvPr/>
        </p:nvPicPr>
        <p:blipFill>
          <a:blip r:embed="rId2"/>
          <a:stretch>
            <a:fillRect/>
          </a:stretch>
        </p:blipFill>
        <p:spPr>
          <a:xfrm>
            <a:off x="621030" y="6158865"/>
            <a:ext cx="1976120" cy="368935"/>
          </a:xfrm>
          <a:prstGeom prst="rect">
            <a:avLst/>
          </a:prstGeom>
        </p:spPr>
      </p:pic>
      <p:sp>
        <p:nvSpPr>
          <p:cNvPr id="3" name="文本框 2"/>
          <p:cNvSpPr txBox="1"/>
          <p:nvPr/>
        </p:nvSpPr>
        <p:spPr>
          <a:xfrm>
            <a:off x="994410" y="358775"/>
            <a:ext cx="2159000" cy="368300"/>
          </a:xfrm>
          <a:prstGeom prst="rect">
            <a:avLst/>
          </a:prstGeom>
          <a:noFill/>
        </p:spPr>
        <p:txBody>
          <a:bodyPr wrap="square" rtlCol="0" anchor="t">
            <a:spAutoFit/>
          </a:bodyPr>
          <a:p>
            <a:r>
              <a:rPr lang="zh-CN" altLang="en-US" b="1">
                <a:solidFill>
                  <a:schemeClr val="tx1"/>
                </a:solidFill>
                <a:latin typeface="黑体" charset="0"/>
                <a:ea typeface="黑体" charset="0"/>
              </a:rPr>
              <a:t>客无忧行业影响力</a:t>
            </a:r>
            <a:endParaRPr lang="zh-CN" altLang="en-US" b="1">
              <a:solidFill>
                <a:schemeClr val="tx1"/>
              </a:solidFill>
              <a:latin typeface="黑体" charset="0"/>
              <a:ea typeface="黑体" charset="0"/>
            </a:endParaRPr>
          </a:p>
        </p:txBody>
      </p:sp>
      <p:sp>
        <p:nvSpPr>
          <p:cNvPr id="24" name="文本框 23"/>
          <p:cNvSpPr txBox="1"/>
          <p:nvPr>
            <p:custDataLst>
              <p:tags r:id="rId3"/>
            </p:custDataLst>
          </p:nvPr>
        </p:nvSpPr>
        <p:spPr>
          <a:xfrm>
            <a:off x="7761605" y="4737735"/>
            <a:ext cx="4064000" cy="368300"/>
          </a:xfrm>
          <a:prstGeom prst="rect">
            <a:avLst/>
          </a:prstGeom>
          <a:noFill/>
        </p:spPr>
        <p:txBody>
          <a:bodyPr wrap="square" rtlCol="0">
            <a:spAutoFit/>
          </a:bodyPr>
          <a:p>
            <a:endParaRPr lang="zh-CN" altLang="en-US"/>
          </a:p>
        </p:txBody>
      </p:sp>
      <p:pic>
        <p:nvPicPr>
          <p:cNvPr id="26" name="图片 25" descr="3R4A1246-opq3424309323"/>
          <p:cNvPicPr>
            <a:picLocks noChangeAspect="1"/>
          </p:cNvPicPr>
          <p:nvPr>
            <p:custDataLst>
              <p:tags r:id="rId4"/>
            </p:custDataLst>
          </p:nvPr>
        </p:nvPicPr>
        <p:blipFill>
          <a:blip r:embed="rId5"/>
          <a:stretch>
            <a:fillRect/>
          </a:stretch>
        </p:blipFill>
        <p:spPr>
          <a:xfrm>
            <a:off x="9458325" y="3510915"/>
            <a:ext cx="2204085" cy="1523365"/>
          </a:xfrm>
          <a:prstGeom prst="rect">
            <a:avLst/>
          </a:prstGeom>
          <a:ln>
            <a:gradFill>
              <a:gsLst>
                <a:gs pos="0">
                  <a:srgbClr val="FFC000"/>
                </a:gs>
                <a:gs pos="100000">
                  <a:schemeClr val="accent3">
                    <a:lumMod val="60000"/>
                    <a:lumOff val="40000"/>
                  </a:schemeClr>
                </a:gs>
              </a:gsLst>
              <a:lin ang="5400000" scaled="1"/>
            </a:gradFill>
          </a:ln>
        </p:spPr>
      </p:pic>
      <p:pic>
        <p:nvPicPr>
          <p:cNvPr id="27" name="图片 26" descr="3R4A1446-opq3424486477"/>
          <p:cNvPicPr>
            <a:picLocks noChangeAspect="1"/>
          </p:cNvPicPr>
          <p:nvPr>
            <p:custDataLst>
              <p:tags r:id="rId6"/>
            </p:custDataLst>
          </p:nvPr>
        </p:nvPicPr>
        <p:blipFill>
          <a:blip r:embed="rId7"/>
          <a:stretch>
            <a:fillRect/>
          </a:stretch>
        </p:blipFill>
        <p:spPr>
          <a:xfrm>
            <a:off x="6637020" y="3502660"/>
            <a:ext cx="2220595" cy="1530985"/>
          </a:xfrm>
          <a:prstGeom prst="rect">
            <a:avLst/>
          </a:prstGeom>
          <a:ln>
            <a:gradFill>
              <a:gsLst>
                <a:gs pos="0">
                  <a:srgbClr val="FFC000"/>
                </a:gs>
                <a:gs pos="100000">
                  <a:schemeClr val="accent3">
                    <a:lumMod val="60000"/>
                    <a:lumOff val="40000"/>
                  </a:schemeClr>
                </a:gs>
              </a:gsLst>
              <a:lin ang="5400000" scaled="1"/>
            </a:gradFill>
          </a:ln>
        </p:spPr>
      </p:pic>
      <p:pic>
        <p:nvPicPr>
          <p:cNvPr id="28" name="图片 27" descr="3R4A1937-opq3424564930 (1)"/>
          <p:cNvPicPr>
            <a:picLocks noChangeAspect="1"/>
          </p:cNvPicPr>
          <p:nvPr>
            <p:custDataLst>
              <p:tags r:id="rId8"/>
            </p:custDataLst>
          </p:nvPr>
        </p:nvPicPr>
        <p:blipFill>
          <a:blip r:embed="rId9"/>
          <a:stretch>
            <a:fillRect/>
          </a:stretch>
        </p:blipFill>
        <p:spPr>
          <a:xfrm>
            <a:off x="994410" y="3488055"/>
            <a:ext cx="2216785" cy="1545590"/>
          </a:xfrm>
          <a:prstGeom prst="rect">
            <a:avLst/>
          </a:prstGeom>
          <a:ln>
            <a:gradFill>
              <a:gsLst>
                <a:gs pos="0">
                  <a:srgbClr val="FFC000"/>
                </a:gs>
                <a:gs pos="100000">
                  <a:schemeClr val="accent3">
                    <a:lumMod val="60000"/>
                    <a:lumOff val="40000"/>
                  </a:schemeClr>
                </a:gs>
              </a:gsLst>
              <a:lin ang="5400000" scaled="1"/>
            </a:gradFill>
          </a:ln>
        </p:spPr>
      </p:pic>
      <p:pic>
        <p:nvPicPr>
          <p:cNvPr id="29" name="图片 28" descr="3R4A1704-opq3424474686"/>
          <p:cNvPicPr>
            <a:picLocks noChangeAspect="1"/>
          </p:cNvPicPr>
          <p:nvPr>
            <p:custDataLst>
              <p:tags r:id="rId10"/>
            </p:custDataLst>
          </p:nvPr>
        </p:nvPicPr>
        <p:blipFill>
          <a:blip r:embed="rId11"/>
          <a:stretch>
            <a:fillRect/>
          </a:stretch>
        </p:blipFill>
        <p:spPr>
          <a:xfrm>
            <a:off x="3811905" y="3488055"/>
            <a:ext cx="2224405" cy="1545590"/>
          </a:xfrm>
          <a:prstGeom prst="rect">
            <a:avLst/>
          </a:prstGeom>
          <a:ln>
            <a:gradFill>
              <a:gsLst>
                <a:gs pos="0">
                  <a:srgbClr val="FFC000"/>
                </a:gs>
                <a:gs pos="100000">
                  <a:schemeClr val="accent3">
                    <a:lumMod val="60000"/>
                    <a:lumOff val="40000"/>
                  </a:schemeClr>
                </a:gs>
              </a:gsLst>
              <a:lin ang="5400000" scaled="1"/>
            </a:gradFill>
          </a:ln>
        </p:spPr>
      </p:pic>
      <p:sp>
        <p:nvSpPr>
          <p:cNvPr id="30" name="文本框 29"/>
          <p:cNvSpPr txBox="1"/>
          <p:nvPr>
            <p:custDataLst>
              <p:tags r:id="rId12"/>
            </p:custDataLst>
          </p:nvPr>
        </p:nvSpPr>
        <p:spPr>
          <a:xfrm>
            <a:off x="1143635" y="5182235"/>
            <a:ext cx="10015220" cy="692785"/>
          </a:xfrm>
          <a:prstGeom prst="rect">
            <a:avLst/>
          </a:prstGeom>
          <a:noFill/>
        </p:spPr>
        <p:txBody>
          <a:bodyPr wrap="square" rtlCol="0" anchor="t">
            <a:noAutofit/>
          </a:bodyPr>
          <a:p>
            <a:r>
              <a:rPr lang="zh-CN" altLang="en-US" sz="1600">
                <a:solidFill>
                  <a:schemeClr val="tx1"/>
                </a:solidFill>
              </a:rPr>
              <a:t>举办</a:t>
            </a:r>
            <a:r>
              <a:rPr lang="en-US" altLang="zh-CN" sz="1600">
                <a:solidFill>
                  <a:schemeClr val="tx1"/>
                </a:solidFill>
              </a:rPr>
              <a:t>2025</a:t>
            </a:r>
            <a:r>
              <a:rPr lang="zh-CN" altLang="en-US" sz="1600">
                <a:solidFill>
                  <a:schemeClr val="tx1"/>
                </a:solidFill>
              </a:rPr>
              <a:t>年客无忧即时零售行业峰会，召集业内精英共同探讨即时零售赛道，客无忧作为即时零售领域重要参与者，结合实践经验和技术优势，推动行业规范化、标准化发展。</a:t>
            </a:r>
            <a:endParaRPr lang="zh-CN" altLang="en-US" sz="1600">
              <a:solidFill>
                <a:schemeClr val="tx1"/>
              </a:solidFill>
            </a:endParaRPr>
          </a:p>
        </p:txBody>
      </p:sp>
      <p:sp>
        <p:nvSpPr>
          <p:cNvPr id="9" name="文本框 8"/>
          <p:cNvSpPr txBox="1"/>
          <p:nvPr>
            <p:custDataLst>
              <p:tags r:id="rId13"/>
            </p:custDataLst>
          </p:nvPr>
        </p:nvSpPr>
        <p:spPr>
          <a:xfrm>
            <a:off x="951230" y="2592070"/>
            <a:ext cx="10436225" cy="898525"/>
          </a:xfrm>
          <a:prstGeom prst="rect">
            <a:avLst/>
          </a:prstGeom>
          <a:noFill/>
        </p:spPr>
        <p:txBody>
          <a:bodyPr wrap="square" rtlCol="0" anchor="t">
            <a:noAutofit/>
          </a:bodyPr>
          <a:p>
            <a:r>
              <a:rPr sz="1600">
                <a:solidFill>
                  <a:schemeClr val="tx1"/>
                </a:solidFill>
              </a:rPr>
              <a:t>2024年11月21日</a:t>
            </a:r>
            <a:r>
              <a:rPr lang="zh-CN" sz="1600">
                <a:solidFill>
                  <a:schemeClr val="tx1"/>
                </a:solidFill>
              </a:rPr>
              <a:t>客无忧受邀参加</a:t>
            </a:r>
            <a:r>
              <a:rPr sz="1600">
                <a:solidFill>
                  <a:schemeClr val="tx1"/>
                </a:solidFill>
              </a:rPr>
              <a:t>在广州保利洲际酒店举办的美团牵牛花合作伙伴大会。此次大会汇聚了众多行业精英与合作伙伴，共同探讨线上线下一体化的创新模式与实践经验，为零售行业的未来发展勾勒出宏伟蓝图。</a:t>
            </a:r>
            <a:endParaRPr sz="1600">
              <a:solidFill>
                <a:schemeClr val="tx1"/>
              </a:solidFill>
            </a:endParaRPr>
          </a:p>
        </p:txBody>
      </p:sp>
      <p:pic>
        <p:nvPicPr>
          <p:cNvPr id="10" name="图片 9"/>
          <p:cNvPicPr>
            <a:picLocks noChangeAspect="1"/>
          </p:cNvPicPr>
          <p:nvPr>
            <p:custDataLst>
              <p:tags r:id="rId14"/>
            </p:custDataLst>
          </p:nvPr>
        </p:nvPicPr>
        <p:blipFill>
          <a:blip r:embed="rId15"/>
          <a:stretch>
            <a:fillRect/>
          </a:stretch>
        </p:blipFill>
        <p:spPr>
          <a:xfrm>
            <a:off x="1685290" y="1059815"/>
            <a:ext cx="2214245" cy="1470025"/>
          </a:xfrm>
          <a:prstGeom prst="rect">
            <a:avLst/>
          </a:prstGeom>
          <a:ln w="19050">
            <a:gradFill>
              <a:gsLst>
                <a:gs pos="0">
                  <a:srgbClr val="FED14C">
                    <a:lumMod val="97000"/>
                    <a:lumOff val="3000"/>
                  </a:srgbClr>
                </a:gs>
                <a:gs pos="100000">
                  <a:srgbClr val="846C21"/>
                </a:gs>
              </a:gsLst>
              <a:lin ang="0" scaled="1"/>
            </a:gradFill>
          </a:ln>
        </p:spPr>
      </p:pic>
      <p:pic>
        <p:nvPicPr>
          <p:cNvPr id="11" name="图片 10"/>
          <p:cNvPicPr>
            <a:picLocks noChangeAspect="1"/>
          </p:cNvPicPr>
          <p:nvPr>
            <p:custDataLst>
              <p:tags r:id="rId16"/>
            </p:custDataLst>
          </p:nvPr>
        </p:nvPicPr>
        <p:blipFill>
          <a:blip r:embed="rId17"/>
          <a:stretch>
            <a:fillRect/>
          </a:stretch>
        </p:blipFill>
        <p:spPr>
          <a:xfrm>
            <a:off x="4825365" y="1039495"/>
            <a:ext cx="2467610" cy="1470025"/>
          </a:xfrm>
          <a:prstGeom prst="rect">
            <a:avLst/>
          </a:prstGeom>
          <a:ln w="19050">
            <a:gradFill>
              <a:gsLst>
                <a:gs pos="0">
                  <a:srgbClr val="FED14C">
                    <a:lumMod val="97000"/>
                    <a:lumOff val="3000"/>
                  </a:srgbClr>
                </a:gs>
                <a:gs pos="100000">
                  <a:srgbClr val="846C21"/>
                </a:gs>
              </a:gsLst>
              <a:lin ang="0" scaled="1"/>
            </a:gradFill>
          </a:ln>
        </p:spPr>
      </p:pic>
      <p:pic>
        <p:nvPicPr>
          <p:cNvPr id="12" name="图片 11"/>
          <p:cNvPicPr>
            <a:picLocks noChangeAspect="1"/>
          </p:cNvPicPr>
          <p:nvPr>
            <p:custDataLst>
              <p:tags r:id="rId18"/>
            </p:custDataLst>
          </p:nvPr>
        </p:nvPicPr>
        <p:blipFill>
          <a:blip r:embed="rId19"/>
          <a:stretch>
            <a:fillRect/>
          </a:stretch>
        </p:blipFill>
        <p:spPr>
          <a:xfrm>
            <a:off x="8324850" y="1026795"/>
            <a:ext cx="2261870" cy="1470025"/>
          </a:xfrm>
          <a:prstGeom prst="rect">
            <a:avLst/>
          </a:prstGeom>
          <a:ln w="19050">
            <a:gradFill>
              <a:gsLst>
                <a:gs pos="0">
                  <a:srgbClr val="FED14C">
                    <a:lumMod val="97000"/>
                    <a:lumOff val="3000"/>
                  </a:srgbClr>
                </a:gs>
                <a:gs pos="100000">
                  <a:srgbClr val="846C21"/>
                </a:gs>
              </a:gsLst>
              <a:lin ang="0" scaled="1"/>
            </a:grad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金翼大赛gai-1 -17"/>
          <p:cNvPicPr>
            <a:picLocks noChangeAspect="1"/>
          </p:cNvPicPr>
          <p:nvPr/>
        </p:nvPicPr>
        <p:blipFill>
          <a:blip r:embed="rId1"/>
          <a:stretch>
            <a:fillRect/>
          </a:stretch>
        </p:blipFill>
        <p:spPr>
          <a:xfrm>
            <a:off x="10333355" y="6151245"/>
            <a:ext cx="1222375" cy="469900"/>
          </a:xfrm>
          <a:prstGeom prst="rect">
            <a:avLst/>
          </a:prstGeom>
        </p:spPr>
      </p:pic>
      <p:cxnSp>
        <p:nvCxnSpPr>
          <p:cNvPr id="4" name="直接连接符 3"/>
          <p:cNvCxnSpPr/>
          <p:nvPr/>
        </p:nvCxnSpPr>
        <p:spPr>
          <a:xfrm>
            <a:off x="713105" y="6011545"/>
            <a:ext cx="10766425" cy="0"/>
          </a:xfrm>
          <a:prstGeom prst="line">
            <a:avLst/>
          </a:prstGeom>
        </p:spPr>
        <p:style>
          <a:lnRef idx="2">
            <a:schemeClr val="accent1"/>
          </a:lnRef>
          <a:fillRef idx="0">
            <a:srgbClr val="FFFFFF"/>
          </a:fillRef>
          <a:effectRef idx="0">
            <a:srgbClr val="FFFFFF"/>
          </a:effectRef>
          <a:fontRef idx="minor">
            <a:schemeClr val="tx1"/>
          </a:fontRef>
        </p:style>
      </p:cxnSp>
      <p:pic>
        <p:nvPicPr>
          <p:cNvPr id="7" name="图片 6" descr="cs -19"/>
          <p:cNvPicPr>
            <a:picLocks noChangeAspect="1"/>
          </p:cNvPicPr>
          <p:nvPr/>
        </p:nvPicPr>
        <p:blipFill>
          <a:blip r:embed="rId2"/>
          <a:stretch>
            <a:fillRect/>
          </a:stretch>
        </p:blipFill>
        <p:spPr>
          <a:xfrm>
            <a:off x="621030" y="6158865"/>
            <a:ext cx="1976120" cy="368935"/>
          </a:xfrm>
          <a:prstGeom prst="rect">
            <a:avLst/>
          </a:prstGeom>
        </p:spPr>
      </p:pic>
      <p:sp>
        <p:nvSpPr>
          <p:cNvPr id="11" name="文本框 10"/>
          <p:cNvSpPr txBox="1"/>
          <p:nvPr/>
        </p:nvSpPr>
        <p:spPr>
          <a:xfrm>
            <a:off x="1421765" y="527685"/>
            <a:ext cx="9498330" cy="5483860"/>
          </a:xfrm>
          <a:prstGeom prst="rect">
            <a:avLst/>
          </a:prstGeom>
          <a:noFill/>
        </p:spPr>
        <p:txBody>
          <a:bodyPr wrap="square" rtlCol="0" anchor="t">
            <a:noAutofit/>
          </a:bodyPr>
          <a:p>
            <a:r>
              <a:rPr lang="zh-CN" altLang="en-US" b="1">
                <a:solidFill>
                  <a:schemeClr val="tx1"/>
                </a:solidFill>
                <a:latin typeface="Lantinghei SC Demibold" panose="02000000000000000000" charset="-122"/>
                <a:ea typeface="Lantinghei SC Demibold" panose="02000000000000000000" charset="-122"/>
              </a:rPr>
              <a:t>未来展望</a:t>
            </a:r>
            <a:endParaRPr lang="zh-CN" altLang="en-US" b="1">
              <a:solidFill>
                <a:schemeClr val="tx1"/>
              </a:solidFill>
              <a:latin typeface="Lantinghei SC Demibold" panose="02000000000000000000" charset="-122"/>
              <a:ea typeface="Lantinghei SC Demibold" panose="02000000000000000000" charset="-122"/>
            </a:endParaRPr>
          </a:p>
          <a:p>
            <a:endParaRPr lang="zh-CN" altLang="en-US">
              <a:solidFill>
                <a:schemeClr val="tx1"/>
              </a:solidFill>
            </a:endParaRPr>
          </a:p>
          <a:p>
            <a:r>
              <a:rPr lang="zh-CN" altLang="en-US" b="1">
                <a:solidFill>
                  <a:schemeClr val="tx1"/>
                </a:solidFill>
                <a:latin typeface="Lantinghei SC Demibold" panose="02000000000000000000" charset="-122"/>
                <a:ea typeface="Lantinghei SC Demibold" panose="02000000000000000000" charset="-122"/>
              </a:rPr>
              <a:t>业务拓展：</a:t>
            </a:r>
            <a:r>
              <a:rPr lang="zh-CN" altLang="en-US" sz="1600">
                <a:solidFill>
                  <a:schemeClr val="tx1"/>
                </a:solidFill>
                <a:latin typeface="PingFang SC Regular" panose="020B0400000000000000" charset="-122"/>
                <a:ea typeface="PingFang SC Regular" panose="020B0400000000000000" charset="-122"/>
              </a:rPr>
              <a:t>快客达将凭借市场覆盖和运营经验，结合客无忧数字化管理技术，巩固现有市场，向二三线城市及更广泛地区拓展。通过建设城市中心仓和仓配体系，优化物流网络，缩短配送时间，让更多消费者享受即时零售服务。</a:t>
            </a:r>
            <a:endParaRPr lang="zh-CN" altLang="en-US" sz="1600">
              <a:solidFill>
                <a:schemeClr val="tx1"/>
              </a:solidFill>
              <a:latin typeface="PingFang SC Regular" panose="020B0400000000000000" charset="-122"/>
              <a:ea typeface="PingFang SC Regular" panose="020B0400000000000000" charset="-122"/>
            </a:endParaRPr>
          </a:p>
          <a:p>
            <a:endParaRPr lang="zh-CN" altLang="en-US" sz="1600">
              <a:solidFill>
                <a:schemeClr val="tx1"/>
              </a:solidFill>
              <a:latin typeface="PingFang SC Regular" panose="020B0400000000000000" charset="-122"/>
              <a:ea typeface="PingFang SC Regular" panose="020B0400000000000000" charset="-122"/>
            </a:endParaRPr>
          </a:p>
          <a:p>
            <a:r>
              <a:rPr lang="zh-CN" altLang="en-US" b="1">
                <a:solidFill>
                  <a:schemeClr val="tx1"/>
                </a:solidFill>
                <a:latin typeface="Lantinghei SC Demibold" panose="02000000000000000000" charset="-122"/>
                <a:ea typeface="Lantinghei SC Demibold" panose="02000000000000000000" charset="-122"/>
              </a:rPr>
              <a:t>技术深化应用：</a:t>
            </a:r>
            <a:r>
              <a:rPr lang="zh-CN" altLang="en-US" sz="1600">
                <a:solidFill>
                  <a:schemeClr val="tx1"/>
                </a:solidFill>
                <a:latin typeface="PingFang SC Regular" panose="020B0400000000000000" charset="-122"/>
                <a:ea typeface="PingFang SC Regular" panose="020B0400000000000000" charset="-122"/>
              </a:rPr>
              <a:t>借助客无忧数据管理优势，加大对大数据和人工智能的应用。分析海量消费数据，了解消费者习惯、偏好和需求趋势，为快客达提供精准选品和库存管理策略。用人工智能优化推荐系统，实现个性化推荐，提高购买转化率。仓储管理引入智能系统，实现货物自动化存储、分拣和盘点，提高仓储空间利用率和作业效率，降低成本。</a:t>
            </a:r>
            <a:endParaRPr lang="zh-CN" altLang="en-US" sz="1600">
              <a:solidFill>
                <a:schemeClr val="tx1"/>
              </a:solidFill>
              <a:latin typeface="PingFang SC Regular" panose="020B0400000000000000" charset="-122"/>
              <a:ea typeface="PingFang SC Regular" panose="020B0400000000000000" charset="-122"/>
            </a:endParaRPr>
          </a:p>
          <a:p>
            <a:endParaRPr lang="zh-CN" altLang="en-US" sz="1600">
              <a:solidFill>
                <a:schemeClr val="tx1"/>
              </a:solidFill>
              <a:latin typeface="PingFang SC Regular" panose="020B0400000000000000" charset="-122"/>
              <a:ea typeface="PingFang SC Regular" panose="020B0400000000000000" charset="-122"/>
            </a:endParaRPr>
          </a:p>
          <a:p>
            <a:r>
              <a:rPr lang="zh-CN" altLang="en-US" b="1">
                <a:solidFill>
                  <a:schemeClr val="tx1"/>
                </a:solidFill>
                <a:latin typeface="Lantinghei SC Demibold" panose="02000000000000000000" charset="-122"/>
                <a:ea typeface="Lantinghei SC Demibold" panose="02000000000000000000" charset="-122"/>
              </a:rPr>
              <a:t>商家赋能与服务提升：</a:t>
            </a:r>
            <a:r>
              <a:rPr lang="zh-CN" altLang="en-US" sz="1600">
                <a:solidFill>
                  <a:schemeClr val="tx1"/>
                </a:solidFill>
                <a:latin typeface="PingFang SC Regular" panose="020B0400000000000000" charset="-122"/>
                <a:ea typeface="PingFang SC Regular" panose="020B0400000000000000" charset="-122"/>
              </a:rPr>
              <a:t>共同建立完善的商家培训体系，提供店铺运营、商品管理、营销推广和售后服务等全方位课程，提升商家运营与管理水平。为商家提供一对一指导，及时解决问题，助力商家利用合作资源实现业务发展。搭建交流平台，促进商家经验分享与合作交流。定期组织线下活动和线上研讨会，让商家互相学习，探索即时零售发展新模式。</a:t>
            </a:r>
            <a:endParaRPr lang="zh-CN" altLang="en-US" sz="1600">
              <a:solidFill>
                <a:schemeClr val="tx1"/>
              </a:solidFill>
              <a:latin typeface="PingFang SC Regular" panose="020B0400000000000000" charset="-122"/>
              <a:ea typeface="PingFang SC Regular" panose="020B0400000000000000" charset="-122"/>
            </a:endParaRPr>
          </a:p>
          <a:p>
            <a:endParaRPr lang="zh-CN" altLang="en-US" sz="1600" b="1">
              <a:solidFill>
                <a:schemeClr val="tx1"/>
              </a:solidFill>
              <a:latin typeface="Lantinghei SC Demibold" panose="02000000000000000000" charset="-122"/>
              <a:ea typeface="Lantinghei SC Demibold" panose="02000000000000000000" charset="-122"/>
            </a:endParaRPr>
          </a:p>
          <a:p>
            <a:r>
              <a:rPr lang="zh-CN" altLang="en-US" b="1">
                <a:solidFill>
                  <a:schemeClr val="tx1"/>
                </a:solidFill>
                <a:latin typeface="Lantinghei SC Demibold" panose="02000000000000000000" charset="-122"/>
                <a:ea typeface="Lantinghei SC Demibold" panose="02000000000000000000" charset="-122"/>
              </a:rPr>
              <a:t>推动行业发展与变革：</a:t>
            </a:r>
            <a:r>
              <a:rPr lang="zh-CN" altLang="en-US" sz="1600">
                <a:solidFill>
                  <a:schemeClr val="tx1"/>
                </a:solidFill>
                <a:latin typeface="PingFang SC Regular" panose="020B0400000000000000" charset="-122"/>
                <a:ea typeface="PingFang SC Regular" panose="020B0400000000000000" charset="-122"/>
              </a:rPr>
              <a:t>作为即时零售领域重要参与者，结合实践经验和技术优势，积极参与制定行业标准与规范，推动行业规范化、标准化发展。持续投入研发，探索新技术、新模式和新应用，通过创新驱动行业转型升级，为消费者提供更优质的购物体验，引领即时零售行业迈向新阶段。</a:t>
            </a:r>
            <a:endParaRPr lang="zh-CN" altLang="en-US" sz="1600">
              <a:solidFill>
                <a:schemeClr val="tx1"/>
              </a:solidFill>
              <a:latin typeface="PingFang SC Regular" panose="020B0400000000000000" charset="-122"/>
              <a:ea typeface="PingFang SC Regular" panose="020B0400000000000000" charset="-122"/>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金翼大赛gai-1 -17"/>
          <p:cNvPicPr>
            <a:picLocks noChangeAspect="1"/>
          </p:cNvPicPr>
          <p:nvPr/>
        </p:nvPicPr>
        <p:blipFill>
          <a:blip r:embed="rId1"/>
          <a:stretch>
            <a:fillRect/>
          </a:stretch>
        </p:blipFill>
        <p:spPr>
          <a:xfrm>
            <a:off x="10264140" y="6101715"/>
            <a:ext cx="1249680" cy="480695"/>
          </a:xfrm>
          <a:prstGeom prst="rect">
            <a:avLst/>
          </a:prstGeom>
        </p:spPr>
      </p:pic>
      <p:cxnSp>
        <p:nvCxnSpPr>
          <p:cNvPr id="4" name="直接连接符 3"/>
          <p:cNvCxnSpPr/>
          <p:nvPr/>
        </p:nvCxnSpPr>
        <p:spPr>
          <a:xfrm>
            <a:off x="713105" y="6011545"/>
            <a:ext cx="10766425" cy="0"/>
          </a:xfrm>
          <a:prstGeom prst="line">
            <a:avLst/>
          </a:prstGeom>
        </p:spPr>
        <p:style>
          <a:lnRef idx="2">
            <a:schemeClr val="accent1"/>
          </a:lnRef>
          <a:fillRef idx="0">
            <a:srgbClr val="FFFFFF"/>
          </a:fillRef>
          <a:effectRef idx="0">
            <a:srgbClr val="FFFFFF"/>
          </a:effectRef>
          <a:fontRef idx="minor">
            <a:schemeClr val="tx1"/>
          </a:fontRef>
        </p:style>
      </p:cxnSp>
      <p:sp>
        <p:nvSpPr>
          <p:cNvPr id="5" name="文本框 4"/>
          <p:cNvSpPr txBox="1"/>
          <p:nvPr/>
        </p:nvSpPr>
        <p:spPr>
          <a:xfrm>
            <a:off x="7761605" y="4737735"/>
            <a:ext cx="4064000" cy="368300"/>
          </a:xfrm>
          <a:prstGeom prst="rect">
            <a:avLst/>
          </a:prstGeom>
          <a:noFill/>
        </p:spPr>
        <p:txBody>
          <a:bodyPr wrap="square" rtlCol="0">
            <a:spAutoFit/>
          </a:bodyPr>
          <a:p>
            <a:endParaRPr lang="zh-CN" altLang="en-US"/>
          </a:p>
        </p:txBody>
      </p:sp>
      <p:pic>
        <p:nvPicPr>
          <p:cNvPr id="7" name="图片 6" descr="cs -19"/>
          <p:cNvPicPr>
            <a:picLocks noChangeAspect="1"/>
          </p:cNvPicPr>
          <p:nvPr/>
        </p:nvPicPr>
        <p:blipFill>
          <a:blip r:embed="rId2"/>
          <a:stretch>
            <a:fillRect/>
          </a:stretch>
        </p:blipFill>
        <p:spPr>
          <a:xfrm>
            <a:off x="713105" y="6158865"/>
            <a:ext cx="1976120" cy="368935"/>
          </a:xfrm>
          <a:prstGeom prst="rect">
            <a:avLst/>
          </a:prstGeom>
        </p:spPr>
      </p:pic>
      <p:graphicFrame>
        <p:nvGraphicFramePr>
          <p:cNvPr id="11" name="表格 10"/>
          <p:cNvGraphicFramePr>
            <a:graphicFrameLocks noGrp="1"/>
          </p:cNvGraphicFramePr>
          <p:nvPr>
            <p:custDataLst>
              <p:tags r:id="rId3"/>
            </p:custDataLst>
          </p:nvPr>
        </p:nvGraphicFramePr>
        <p:xfrm>
          <a:off x="1150620" y="776605"/>
          <a:ext cx="9975215" cy="4964430"/>
        </p:xfrm>
        <a:graphic>
          <a:graphicData uri="http://schemas.openxmlformats.org/drawingml/2006/table">
            <a:tbl>
              <a:tblPr firstRow="1" bandRow="1">
                <a:tableStyleId>{5C22544A-7EE6-4342-B048-85BDC9FD1C3A}</a:tableStyleId>
              </a:tblPr>
              <a:tblGrid>
                <a:gridCol w="2172970"/>
                <a:gridCol w="1341755"/>
                <a:gridCol w="6460490"/>
              </a:tblGrid>
              <a:tr h="880110">
                <a:tc gridSpan="2">
                  <a:txBody>
                    <a:bodyPr/>
                    <a:p>
                      <a:pPr algn="ctr"/>
                      <a:r>
                        <a:rPr lang="zh-CN" altLang="en-US" sz="1400" b="1" dirty="0">
                          <a:solidFill>
                            <a:schemeClr val="tx1"/>
                          </a:solidFill>
                          <a:latin typeface="微软雅黑" charset="-122"/>
                          <a:ea typeface="微软雅黑" charset="-122"/>
                        </a:rPr>
                        <a:t>案例名称</a:t>
                      </a:r>
                      <a:endParaRPr lang="zh-CN" altLang="en-US" sz="1400" b="1" dirty="0">
                        <a:solidFill>
                          <a:schemeClr val="tx1"/>
                        </a:solidFill>
                        <a:latin typeface="微软雅黑" charset="-122"/>
                        <a:ea typeface="微软雅黑" charset="-122"/>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10000"/>
                        <a:lumOff val="90000"/>
                      </a:schemeClr>
                    </a:solidFill>
                  </a:tcPr>
                </a:tc>
                <a:tc hMerge="1">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9BD"/>
                    </a:solidFill>
                  </a:tcPr>
                </a:tc>
                <a:tc>
                  <a:txBody>
                    <a:bodyPr/>
                    <a:p>
                      <a:pPr>
                        <a:lnSpc>
                          <a:spcPct val="150000"/>
                        </a:lnSpc>
                      </a:pPr>
                      <a:r>
                        <a:rPr lang="zh-CN" sz="1400" b="0" dirty="0">
                          <a:solidFill>
                            <a:schemeClr val="tx1"/>
                          </a:solidFill>
                          <a:effectLst/>
                          <a:latin typeface="微软雅黑" charset="-122"/>
                          <a:ea typeface="微软雅黑" charset="-122"/>
                          <a:sym typeface="+mn-ea"/>
                        </a:rPr>
                        <a:t>客无忧赋能杭州快客达的即时零售创新实践</a:t>
                      </a:r>
                      <a:endParaRPr lang="zh-CN" altLang="zh-CN" sz="1400" b="0" kern="1200" dirty="0">
                        <a:solidFill>
                          <a:schemeClr val="tx1"/>
                        </a:solidFill>
                        <a:effectLst/>
                        <a:latin typeface="微软雅黑" charset="-122"/>
                        <a:ea typeface="微软雅黑" charset="-122"/>
                        <a:cs typeface="+mn-cs"/>
                        <a:sym typeface="+mn-ea"/>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10000"/>
                        <a:lumOff val="90000"/>
                      </a:schemeClr>
                    </a:solidFill>
                  </a:tcPr>
                </a:tc>
              </a:tr>
              <a:tr h="824230">
                <a:tc rowSpan="2">
                  <a:txBody>
                    <a:bodyPr/>
                    <a:p>
                      <a:pPr algn="ctr"/>
                      <a:r>
                        <a:rPr lang="zh-CN" altLang="en-US" sz="1400" b="1" dirty="0">
                          <a:solidFill>
                            <a:schemeClr val="tx1"/>
                          </a:solidFill>
                          <a:latin typeface="微软雅黑" charset="-122"/>
                          <a:ea typeface="微软雅黑" charset="-122"/>
                        </a:rPr>
                        <a:t>参与方</a:t>
                      </a:r>
                      <a:endParaRPr lang="zh-CN" altLang="en-US" sz="1400" b="1" dirty="0">
                        <a:solidFill>
                          <a:schemeClr val="tx1"/>
                        </a:solidFill>
                        <a:latin typeface="微软雅黑" charset="-122"/>
                        <a:ea typeface="微软雅黑" charset="-122"/>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10000"/>
                        <a:lumOff val="90000"/>
                      </a:schemeClr>
                    </a:solidFill>
                  </a:tcPr>
                </a:tc>
                <a:tc>
                  <a:txBody>
                    <a:bodyPr/>
                    <a:p>
                      <a:pPr algn="ctr"/>
                      <a:r>
                        <a:rPr lang="zh-CN" altLang="en-US" sz="1400" b="1" dirty="0">
                          <a:solidFill>
                            <a:schemeClr val="tx1"/>
                          </a:solidFill>
                          <a:latin typeface="微软雅黑" charset="-122"/>
                          <a:ea typeface="微软雅黑" charset="-122"/>
                        </a:rPr>
                        <a:t>申报企业</a:t>
                      </a:r>
                      <a:endParaRPr lang="zh-CN" altLang="en-US" sz="1400" b="1" dirty="0">
                        <a:solidFill>
                          <a:schemeClr val="tx1"/>
                        </a:solidFill>
                        <a:latin typeface="微软雅黑" charset="-122"/>
                        <a:ea typeface="微软雅黑" charset="-122"/>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10000"/>
                        <a:lumOff val="90000"/>
                      </a:schemeClr>
                    </a:solidFill>
                  </a:tcPr>
                </a:tc>
                <a:tc>
                  <a:txBody>
                    <a:bodyPr/>
                    <a:p>
                      <a:pPr marL="0" algn="l" defTabSz="914400" rtl="0" eaLnBrk="1" latinLnBrk="0" hangingPunct="1">
                        <a:lnSpc>
                          <a:spcPct val="150000"/>
                        </a:lnSpc>
                      </a:pPr>
                      <a:r>
                        <a:rPr lang="zh-CN" altLang="en-US" sz="1200" dirty="0">
                          <a:solidFill>
                            <a:schemeClr val="tx1"/>
                          </a:solidFill>
                          <a:effectLst/>
                          <a:latin typeface="微软雅黑" charset="-122"/>
                          <a:ea typeface="微软雅黑" charset="-122"/>
                          <a:sym typeface="+mn-ea"/>
                        </a:rPr>
                        <a:t>杭州腾纵科技有限公司</a:t>
                      </a:r>
                      <a:endParaRPr lang="zh-CN" altLang="en-US" sz="1200" b="0" kern="1200" dirty="0">
                        <a:solidFill>
                          <a:schemeClr val="tx1"/>
                        </a:solidFill>
                        <a:effectLst/>
                        <a:latin typeface="微软雅黑" charset="-122"/>
                        <a:ea typeface="微软雅黑" charset="-122"/>
                        <a:cs typeface="+mn-cs"/>
                      </a:endParaRPr>
                    </a:p>
                    <a:p>
                      <a:pPr marL="0" algn="l" defTabSz="914400" rtl="0" eaLnBrk="1" latinLnBrk="0" hangingPunct="1">
                        <a:lnSpc>
                          <a:spcPct val="150000"/>
                        </a:lnSpc>
                      </a:pPr>
                      <a:endParaRPr lang="zh-CN" altLang="en-US" sz="1200" b="0" kern="1200" dirty="0">
                        <a:solidFill>
                          <a:schemeClr val="tx1"/>
                        </a:solidFill>
                        <a:effectLst/>
                        <a:latin typeface="微软雅黑" charset="-122"/>
                        <a:ea typeface="微软雅黑" charset="-122"/>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10000"/>
                        <a:lumOff val="90000"/>
                      </a:schemeClr>
                    </a:solidFill>
                  </a:tcPr>
                </a:tc>
              </a:tr>
              <a:tr h="781050">
                <a:tc vMerge="1">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9BD"/>
                    </a:solidFill>
                  </a:tcPr>
                </a:tc>
                <a:tc>
                  <a:txBody>
                    <a:bodyPr/>
                    <a:p>
                      <a:pPr algn="ctr"/>
                      <a:r>
                        <a:rPr lang="zh-CN" altLang="en-US" sz="1400" b="1" dirty="0">
                          <a:solidFill>
                            <a:schemeClr val="tx1"/>
                          </a:solidFill>
                          <a:latin typeface="微软雅黑" charset="-122"/>
                          <a:ea typeface="微软雅黑" charset="-122"/>
                        </a:rPr>
                        <a:t>应用企业</a:t>
                      </a:r>
                      <a:endParaRPr lang="zh-CN" altLang="en-US" sz="1400" b="1" dirty="0">
                        <a:solidFill>
                          <a:schemeClr val="tx1"/>
                        </a:solidFill>
                        <a:latin typeface="微软雅黑" charset="-122"/>
                        <a:ea typeface="微软雅黑" charset="-122"/>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10000"/>
                        <a:lumOff val="90000"/>
                      </a:schemeClr>
                    </a:solidFill>
                  </a:tcPr>
                </a:tc>
                <a:tc>
                  <a:txBody>
                    <a:bodyPr/>
                    <a:p>
                      <a:pPr marL="0" algn="l" defTabSz="914400" rtl="0" eaLnBrk="1" latinLnBrk="0" hangingPunct="1">
                        <a:lnSpc>
                          <a:spcPct val="150000"/>
                        </a:lnSpc>
                      </a:pPr>
                      <a:r>
                        <a:rPr lang="zh-CN" altLang="en-US" sz="1200" dirty="0">
                          <a:solidFill>
                            <a:schemeClr val="tx1"/>
                          </a:solidFill>
                          <a:effectLst/>
                          <a:latin typeface="微软雅黑" charset="-122"/>
                          <a:ea typeface="微软雅黑" charset="-122"/>
                          <a:sym typeface="+mn-ea"/>
                        </a:rPr>
                        <a:t>杭州快客达信息技术有限公司</a:t>
                      </a:r>
                      <a:endParaRPr lang="zh-CN" altLang="en-US" sz="1200" b="0" kern="1200" dirty="0">
                        <a:solidFill>
                          <a:schemeClr val="tx1"/>
                        </a:solidFill>
                        <a:effectLst/>
                        <a:latin typeface="微软雅黑" charset="-122"/>
                        <a:ea typeface="微软雅黑" charset="-122"/>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10000"/>
                        <a:lumOff val="90000"/>
                      </a:schemeClr>
                    </a:solidFill>
                  </a:tcPr>
                </a:tc>
              </a:tr>
              <a:tr h="782320">
                <a:tc gridSpan="2">
                  <a:txBody>
                    <a:bodyPr/>
                    <a:p>
                      <a:pPr algn="l"/>
                      <a:r>
                        <a:rPr lang="en-US" altLang="zh-CN" sz="1400" b="1" dirty="0">
                          <a:solidFill>
                            <a:schemeClr val="tx1"/>
                          </a:solidFill>
                          <a:latin typeface="微软雅黑" charset="-122"/>
                          <a:ea typeface="微软雅黑" charset="-122"/>
                        </a:rPr>
                        <a:t>            </a:t>
                      </a:r>
                      <a:r>
                        <a:rPr lang="zh-CN" altLang="en-US" sz="1400" b="1" dirty="0">
                          <a:solidFill>
                            <a:schemeClr val="tx1"/>
                          </a:solidFill>
                          <a:latin typeface="微软雅黑" charset="-122"/>
                          <a:ea typeface="微软雅黑" charset="-122"/>
                        </a:rPr>
                        <a:t>申报奖项类别</a:t>
                      </a:r>
                      <a:endParaRPr lang="zh-CN" altLang="en-US" sz="1400" b="1" dirty="0">
                        <a:solidFill>
                          <a:schemeClr val="tx1"/>
                        </a:solidFill>
                        <a:latin typeface="微软雅黑" charset="-122"/>
                        <a:ea typeface="微软雅黑" charset="-122"/>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10000"/>
                        <a:lumOff val="90000"/>
                      </a:schemeClr>
                    </a:solidFill>
                  </a:tcPr>
                </a:tc>
                <a:tc hMerge="1">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9BD"/>
                    </a:solidFill>
                  </a:tcPr>
                </a:tc>
                <a:tc>
                  <a:txBody>
                    <a:bodyPr/>
                    <a:p>
                      <a:pPr marL="0" algn="l" defTabSz="914400" rtl="0" eaLnBrk="1" latinLnBrk="0" hangingPunct="1">
                        <a:lnSpc>
                          <a:spcPct val="150000"/>
                        </a:lnSpc>
                      </a:pPr>
                      <a:r>
                        <a:rPr lang="zh-CN" altLang="en-US" sz="1200" dirty="0">
                          <a:solidFill>
                            <a:schemeClr val="tx1"/>
                          </a:solidFill>
                          <a:effectLst/>
                          <a:latin typeface="微软雅黑" charset="-122"/>
                          <a:ea typeface="微软雅黑" charset="-122"/>
                          <a:sym typeface="+mn-ea"/>
                        </a:rPr>
                        <a:t>即时零售赛道</a:t>
                      </a:r>
                      <a:endParaRPr lang="zh-CN" altLang="en-US" sz="1200" b="1" kern="1200" dirty="0">
                        <a:solidFill>
                          <a:schemeClr val="tx1"/>
                        </a:solidFill>
                        <a:effectLst/>
                        <a:latin typeface="微软雅黑" charset="-122"/>
                        <a:ea typeface="微软雅黑" charset="-122"/>
                        <a:cs typeface="+mn-cs"/>
                        <a:sym typeface="+mn-ea"/>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10000"/>
                        <a:lumOff val="90000"/>
                      </a:schemeClr>
                    </a:solidFill>
                  </a:tcPr>
                </a:tc>
              </a:tr>
              <a:tr h="782320">
                <a:tc gridSpan="2">
                  <a:txBody>
                    <a:bodyPr/>
                    <a:p>
                      <a:pPr algn="l"/>
                      <a:r>
                        <a:rPr lang="en-US" altLang="zh-CN" sz="1400" b="1" dirty="0">
                          <a:solidFill>
                            <a:schemeClr val="tx1"/>
                          </a:solidFill>
                          <a:effectLst/>
                          <a:latin typeface="微软雅黑" charset="-122"/>
                          <a:ea typeface="微软雅黑" charset="-122"/>
                          <a:sym typeface="+mn-ea"/>
                        </a:rPr>
                        <a:t>            </a:t>
                      </a:r>
                      <a:r>
                        <a:rPr lang="zh-CN" altLang="en-US" sz="1400" b="1" dirty="0">
                          <a:solidFill>
                            <a:schemeClr val="tx1"/>
                          </a:solidFill>
                          <a:effectLst/>
                          <a:latin typeface="微软雅黑" charset="-122"/>
                          <a:ea typeface="微软雅黑" charset="-122"/>
                          <a:sym typeface="+mn-ea"/>
                        </a:rPr>
                        <a:t>案例核心要素</a:t>
                      </a:r>
                      <a:endParaRPr lang="zh-CN" altLang="en-US" sz="1400" b="1" dirty="0">
                        <a:solidFill>
                          <a:schemeClr val="tx1"/>
                        </a:solidFill>
                        <a:latin typeface="微软雅黑" charset="-122"/>
                        <a:ea typeface="微软雅黑" charset="-122"/>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10000"/>
                        <a:lumOff val="90000"/>
                      </a:schemeClr>
                    </a:solidFill>
                  </a:tcPr>
                </a:tc>
                <a:tc hMerge="1">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9BD"/>
                    </a:solidFill>
                  </a:tcPr>
                </a:tc>
                <a:tc>
                  <a:txBody>
                    <a:bodyPr/>
                    <a:p>
                      <a:pPr marL="0" algn="l" defTabSz="914400" rtl="0" eaLnBrk="1" latinLnBrk="0" hangingPunct="1">
                        <a:lnSpc>
                          <a:spcPct val="150000"/>
                        </a:lnSpc>
                      </a:pPr>
                      <a:r>
                        <a:rPr sz="1200" dirty="0">
                          <a:solidFill>
                            <a:schemeClr val="tx1">
                              <a:lumMod val="95000"/>
                              <a:lumOff val="5000"/>
                            </a:schemeClr>
                          </a:solidFill>
                          <a:effectLst/>
                          <a:latin typeface="微软雅黑" charset="-122"/>
                          <a:ea typeface="微软雅黑" charset="-122"/>
                          <a:sym typeface="+mn-ea"/>
                        </a:rPr>
                        <a:t>基于零售商家日益突出的线上线下一体化经营诉求，</a:t>
                      </a:r>
                      <a:r>
                        <a:rPr lang="zh-CN" sz="1200" dirty="0">
                          <a:solidFill>
                            <a:schemeClr val="tx1">
                              <a:lumMod val="95000"/>
                              <a:lumOff val="5000"/>
                            </a:schemeClr>
                          </a:solidFill>
                          <a:effectLst/>
                          <a:latin typeface="微软雅黑" charset="-122"/>
                          <a:ea typeface="微软雅黑" charset="-122"/>
                          <a:sym typeface="+mn-ea"/>
                        </a:rPr>
                        <a:t>客无忧与牵牛花</a:t>
                      </a:r>
                      <a:r>
                        <a:rPr sz="1200" dirty="0">
                          <a:solidFill>
                            <a:schemeClr val="tx1">
                              <a:lumMod val="95000"/>
                              <a:lumOff val="5000"/>
                            </a:schemeClr>
                          </a:solidFill>
                          <a:effectLst/>
                          <a:latin typeface="微软雅黑" charset="-122"/>
                          <a:ea typeface="微软雅黑" charset="-122"/>
                          <a:sym typeface="+mn-ea"/>
                        </a:rPr>
                        <a:t>达成合作，实现线上线下商品、订单、库存、财务和数据的全方位打通</a:t>
                      </a:r>
                      <a:r>
                        <a:rPr lang="zh-CN" sz="1200" dirty="0">
                          <a:solidFill>
                            <a:schemeClr val="tx1">
                              <a:lumMod val="95000"/>
                              <a:lumOff val="5000"/>
                            </a:schemeClr>
                          </a:solidFill>
                          <a:effectLst/>
                          <a:latin typeface="微软雅黑" charset="-122"/>
                          <a:ea typeface="微软雅黑" charset="-122"/>
                          <a:sym typeface="+mn-ea"/>
                        </a:rPr>
                        <a:t>，进一步提升SKU打通、上新的效率，</a:t>
                      </a:r>
                      <a:r>
                        <a:rPr lang="zh-CN" sz="1200" dirty="0">
                          <a:solidFill>
                            <a:schemeClr val="tx1">
                              <a:lumMod val="95000"/>
                              <a:lumOff val="5000"/>
                            </a:schemeClr>
                          </a:solidFill>
                          <a:effectLst/>
                          <a:latin typeface="微软雅黑" charset="-122"/>
                          <a:ea typeface="微软雅黑" charset="-122"/>
                          <a:sym typeface="+mn-ea"/>
                        </a:rPr>
                        <a:t>助力快客达提升了履约能力和运营效果，实现</a:t>
                      </a:r>
                      <a:r>
                        <a:rPr lang="zh-CN" sz="1200" dirty="0">
                          <a:solidFill>
                            <a:schemeClr val="tx1">
                              <a:lumMod val="95000"/>
                              <a:lumOff val="5000"/>
                            </a:schemeClr>
                          </a:solidFill>
                          <a:effectLst/>
                          <a:latin typeface="微软雅黑" charset="-122"/>
                          <a:ea typeface="微软雅黑" charset="-122"/>
                          <a:sym typeface="+mn-ea"/>
                        </a:rPr>
                        <a:t>降本增效。</a:t>
                      </a:r>
                      <a:endParaRPr lang="zh-CN" sz="1200" dirty="0">
                        <a:solidFill>
                          <a:schemeClr val="tx1">
                            <a:lumMod val="95000"/>
                            <a:lumOff val="5000"/>
                          </a:schemeClr>
                        </a:solidFill>
                        <a:effectLst/>
                        <a:latin typeface="微软雅黑" charset="-122"/>
                        <a:ea typeface="微软雅黑" charset="-122"/>
                        <a:sym typeface="+mn-ea"/>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10000"/>
                        <a:lumOff val="90000"/>
                      </a:schemeClr>
                    </a:solidFill>
                  </a:tcPr>
                </a:tc>
              </a:tr>
              <a:tr h="782320">
                <a:tc gridSpan="2">
                  <a:txBody>
                    <a:bodyPr/>
                    <a:p>
                      <a:pPr algn="l">
                        <a:buNone/>
                      </a:pPr>
                      <a:r>
                        <a:rPr lang="en-US" altLang="zh-CN" sz="1400" b="1" dirty="0">
                          <a:solidFill>
                            <a:schemeClr val="tx1"/>
                          </a:solidFill>
                          <a:latin typeface="微软雅黑" charset="-122"/>
                          <a:ea typeface="微软雅黑" charset="-122"/>
                          <a:sym typeface="+mn-ea"/>
                        </a:rPr>
                        <a:t>            </a:t>
                      </a:r>
                      <a:r>
                        <a:rPr lang="zh-CN" altLang="en-US" sz="1400" b="1" dirty="0">
                          <a:solidFill>
                            <a:schemeClr val="tx1"/>
                          </a:solidFill>
                          <a:latin typeface="微软雅黑" charset="-122"/>
                          <a:ea typeface="微软雅黑" charset="-122"/>
                          <a:sym typeface="+mn-ea"/>
                        </a:rPr>
                        <a:t>应用企业推荐语</a:t>
                      </a:r>
                      <a:endParaRPr lang="en-US" altLang="zh-CN" sz="1400" b="1" dirty="0">
                        <a:solidFill>
                          <a:schemeClr val="tx1"/>
                        </a:solidFill>
                        <a:latin typeface="微软雅黑" charset="-122"/>
                        <a:ea typeface="微软雅黑" charset="-122"/>
                        <a:sym typeface="+mn-ea"/>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10000"/>
                        <a:lumOff val="90000"/>
                      </a:schemeClr>
                    </a:solidFill>
                  </a:tcPr>
                </a:tc>
                <a:tc hMerge="1">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BB657"/>
                    </a:solidFill>
                  </a:tcPr>
                </a:tc>
                <a:tc>
                  <a:txBody>
                    <a:bodyPr/>
                    <a:p>
                      <a:pPr marL="0" algn="l" defTabSz="914400" rtl="0" eaLnBrk="1" latinLnBrk="0" hangingPunct="1">
                        <a:lnSpc>
                          <a:spcPct val="150000"/>
                        </a:lnSpc>
                        <a:buNone/>
                      </a:pPr>
                      <a:r>
                        <a:rPr lang="zh-CN" altLang="en-US" sz="1000" dirty="0">
                          <a:solidFill>
                            <a:schemeClr val="tx1"/>
                          </a:solidFill>
                          <a:effectLst/>
                          <a:latin typeface="微软雅黑" charset="-122"/>
                          <a:ea typeface="微软雅黑" charset="-122"/>
                          <a:sym typeface="+mn-ea"/>
                        </a:rPr>
                        <a:t>客无忧的数字化方案为快客达带来诸多改变，收银、库存管理便捷高效，智能获客拓展客源。合作后，线上商品数、销售额明显增长，订单履约及时，配送更快，物流成本降低。客无忧团队响应迅速、专业贴心，推荐客无忧助力即时零售企业迈向新台阶 。</a:t>
                      </a:r>
                      <a:endParaRPr lang="zh-CN" altLang="en-US" sz="1000" b="1" kern="1200" dirty="0">
                        <a:solidFill>
                          <a:schemeClr val="tx1"/>
                        </a:solidFill>
                        <a:effectLst/>
                        <a:latin typeface="微软雅黑" charset="-122"/>
                        <a:ea typeface="微软雅黑" charset="-122"/>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10000"/>
                        <a:lumOff val="90000"/>
                      </a:schemeClr>
                    </a:solidFill>
                  </a:tcPr>
                </a:tc>
              </a:tr>
            </a:tbl>
          </a:graphicData>
        </a:graphic>
      </p:graphicFrame>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金翼大赛gai-1 -17"/>
          <p:cNvPicPr>
            <a:picLocks noChangeAspect="1"/>
          </p:cNvPicPr>
          <p:nvPr/>
        </p:nvPicPr>
        <p:blipFill>
          <a:blip r:embed="rId1"/>
          <a:stretch>
            <a:fillRect/>
          </a:stretch>
        </p:blipFill>
        <p:spPr>
          <a:xfrm>
            <a:off x="10333355" y="6151245"/>
            <a:ext cx="1222375" cy="469900"/>
          </a:xfrm>
          <a:prstGeom prst="rect">
            <a:avLst/>
          </a:prstGeom>
        </p:spPr>
      </p:pic>
      <p:cxnSp>
        <p:nvCxnSpPr>
          <p:cNvPr id="4" name="直接连接符 3"/>
          <p:cNvCxnSpPr/>
          <p:nvPr/>
        </p:nvCxnSpPr>
        <p:spPr>
          <a:xfrm>
            <a:off x="713105" y="6011545"/>
            <a:ext cx="10766425" cy="0"/>
          </a:xfrm>
          <a:prstGeom prst="line">
            <a:avLst/>
          </a:prstGeom>
        </p:spPr>
        <p:style>
          <a:lnRef idx="2">
            <a:schemeClr val="accent1"/>
          </a:lnRef>
          <a:fillRef idx="0">
            <a:srgbClr val="FFFFFF"/>
          </a:fillRef>
          <a:effectRef idx="0">
            <a:srgbClr val="FFFFFF"/>
          </a:effectRef>
          <a:fontRef idx="minor">
            <a:schemeClr val="tx1"/>
          </a:fontRef>
        </p:style>
      </p:cxnSp>
      <p:pic>
        <p:nvPicPr>
          <p:cNvPr id="7" name="图片 6" descr="cs -19"/>
          <p:cNvPicPr>
            <a:picLocks noChangeAspect="1"/>
          </p:cNvPicPr>
          <p:nvPr/>
        </p:nvPicPr>
        <p:blipFill>
          <a:blip r:embed="rId2"/>
          <a:stretch>
            <a:fillRect/>
          </a:stretch>
        </p:blipFill>
        <p:spPr>
          <a:xfrm>
            <a:off x="621030" y="6158865"/>
            <a:ext cx="1976120" cy="368935"/>
          </a:xfrm>
          <a:prstGeom prst="rect">
            <a:avLst/>
          </a:prstGeom>
        </p:spPr>
      </p:pic>
      <p:sp>
        <p:nvSpPr>
          <p:cNvPr id="3" name="文本框 2"/>
          <p:cNvSpPr txBox="1"/>
          <p:nvPr/>
        </p:nvSpPr>
        <p:spPr>
          <a:xfrm>
            <a:off x="713105" y="624840"/>
            <a:ext cx="2539365" cy="398780"/>
          </a:xfrm>
          <a:prstGeom prst="rect">
            <a:avLst/>
          </a:prstGeom>
          <a:noFill/>
        </p:spPr>
        <p:txBody>
          <a:bodyPr wrap="square" rtlCol="0" anchor="t">
            <a:spAutoFit/>
          </a:bodyPr>
          <a:p>
            <a:pPr algn="l"/>
            <a:r>
              <a:rPr lang="zh-CN" altLang="en-US" sz="2000" dirty="0">
                <a:solidFill>
                  <a:schemeClr val="tx1"/>
                </a:solidFill>
                <a:effectLst/>
                <a:latin typeface="微软雅黑" charset="-122"/>
                <a:ea typeface="微软雅黑" charset="-122"/>
                <a:sym typeface="+mn-ea"/>
              </a:rPr>
              <a:t>案例</a:t>
            </a:r>
            <a:r>
              <a:rPr lang="zh-CN" altLang="en-US" sz="2000" dirty="0">
                <a:solidFill>
                  <a:schemeClr val="tx1"/>
                </a:solidFill>
                <a:effectLst/>
                <a:latin typeface="微软雅黑" charset="-122"/>
                <a:ea typeface="微软雅黑" charset="-122"/>
                <a:sym typeface="+mn-ea"/>
              </a:rPr>
              <a:t>简述及辅助证明 </a:t>
            </a:r>
            <a:endParaRPr lang="zh-CN" altLang="en-US" sz="1400" dirty="0" smtClean="0">
              <a:solidFill>
                <a:schemeClr val="tx1"/>
              </a:solidFill>
              <a:latin typeface="微软雅黑" charset="-122"/>
              <a:ea typeface="微软雅黑" charset="-122"/>
              <a:sym typeface="+mn-ea"/>
            </a:endParaRPr>
          </a:p>
        </p:txBody>
      </p:sp>
      <p:sp>
        <p:nvSpPr>
          <p:cNvPr id="91" name="文本框 90"/>
          <p:cNvSpPr txBox="1"/>
          <p:nvPr>
            <p:custDataLst>
              <p:tags r:id="rId3"/>
            </p:custDataLst>
          </p:nvPr>
        </p:nvSpPr>
        <p:spPr>
          <a:xfrm>
            <a:off x="5199380" y="1358649"/>
            <a:ext cx="5838000" cy="3540125"/>
          </a:xfrm>
          <a:prstGeom prst="rect">
            <a:avLst/>
          </a:prstGeom>
          <a:noFill/>
        </p:spPr>
        <p:txBody>
          <a:bodyPr wrap="square" rtlCol="0">
            <a:spAutoFit/>
          </a:bodyPr>
          <a:p>
            <a:pPr indent="360045" algn="just" fontAlgn="auto">
              <a:lnSpc>
                <a:spcPct val="150000"/>
              </a:lnSpc>
            </a:pPr>
            <a:r>
              <a:rPr lang="zh-CN" altLang="en-US" sz="1355" b="1" spc="100" dirty="0">
                <a:latin typeface="Lantinghei SC Demibold" panose="02000000000000000000" charset="-122"/>
                <a:ea typeface="Lantinghei SC Demibold" panose="02000000000000000000" charset="-122"/>
                <a:cs typeface="Lantinghei SC Demibold" panose="02000000000000000000" charset="-122"/>
                <a:sym typeface="+mn-ea"/>
              </a:rPr>
              <a:t>客无忧，隶属于杭州腾纵科技有限公司,成立于2014年,面向零售本地生活服务业商家，提供基于IOT设备的SaaS软件整体解决方案。帮助商家实现数字化、智能化升级。</a:t>
            </a:r>
            <a:endParaRPr lang="zh-CN" altLang="en-US" sz="1355" b="1" spc="100" dirty="0">
              <a:solidFill>
                <a:schemeClr val="tx1"/>
              </a:solidFill>
              <a:latin typeface="Lantinghei SC Demibold" panose="02000000000000000000" charset="-122"/>
              <a:ea typeface="Lantinghei SC Demibold" panose="02000000000000000000" charset="-122"/>
              <a:cs typeface="Lantinghei SC Demibold" panose="02000000000000000000" charset="-122"/>
              <a:sym typeface="+mn-ea"/>
            </a:endParaRPr>
          </a:p>
          <a:p>
            <a:pPr indent="360045" algn="just" fontAlgn="auto">
              <a:lnSpc>
                <a:spcPct val="150000"/>
              </a:lnSpc>
            </a:pPr>
            <a:r>
              <a:rPr lang="zh-CN" altLang="en-US" sz="1355" b="1" spc="100" dirty="0">
                <a:latin typeface="Lantinghei SC Demibold" panose="02000000000000000000" charset="-122"/>
                <a:ea typeface="Lantinghei SC Demibold" panose="02000000000000000000" charset="-122"/>
                <a:cs typeface="Lantinghei SC Demibold" panose="02000000000000000000" charset="-122"/>
                <a:sym typeface="+mn-ea"/>
              </a:rPr>
              <a:t>公司获国家级高新企业、国家科技型企业、浙江省科技型企业、杭州市高新企业、创新创业先进企业等奖项。并通过中国支付清算协会备案批准，是全国首批11家拥有聚合支付的服务商之一</a:t>
            </a:r>
            <a:r>
              <a:rPr lang="en-US" altLang="zh-CN" sz="1355" b="1" spc="100" dirty="0">
                <a:latin typeface="Lantinghei SC Demibold" panose="02000000000000000000" charset="-122"/>
                <a:ea typeface="Lantinghei SC Demibold" panose="02000000000000000000" charset="-122"/>
                <a:cs typeface="Lantinghei SC Demibold" panose="02000000000000000000" charset="-122"/>
                <a:sym typeface="+mn-ea"/>
              </a:rPr>
              <a:t>，</a:t>
            </a:r>
            <a:r>
              <a:rPr lang="zh-CN" altLang="en-US" sz="1355" b="1" spc="100" dirty="0">
                <a:latin typeface="Lantinghei SC Demibold" panose="02000000000000000000" charset="-122"/>
                <a:ea typeface="Lantinghei SC Demibold" panose="02000000000000000000" charset="-122"/>
                <a:cs typeface="Lantinghei SC Demibold" panose="02000000000000000000" charset="-122"/>
                <a:sym typeface="+mn-ea"/>
              </a:rPr>
              <a:t>拥有</a:t>
            </a:r>
            <a:r>
              <a:rPr lang="en-US" altLang="zh-CN" sz="1355" b="1" spc="100" dirty="0">
                <a:latin typeface="Lantinghei SC Demibold" panose="02000000000000000000" charset="-122"/>
                <a:ea typeface="Lantinghei SC Demibold" panose="02000000000000000000" charset="-122"/>
                <a:cs typeface="Lantinghei SC Demibold" panose="02000000000000000000" charset="-122"/>
                <a:sym typeface="+mn-ea"/>
              </a:rPr>
              <a:t>1</a:t>
            </a:r>
            <a:r>
              <a:rPr lang="zh-CN" altLang="en-US" sz="1355" b="1" spc="100" dirty="0">
                <a:latin typeface="Lantinghei SC Demibold" panose="02000000000000000000" charset="-122"/>
                <a:ea typeface="Lantinghei SC Demibold" panose="02000000000000000000" charset="-122"/>
                <a:cs typeface="Lantinghei SC Demibold" panose="02000000000000000000" charset="-122"/>
                <a:sym typeface="+mn-ea"/>
              </a:rPr>
              <a:t>6项发明专利,</a:t>
            </a:r>
            <a:r>
              <a:rPr lang="en-US" altLang="zh-CN" sz="1355" b="1" spc="100" dirty="0">
                <a:latin typeface="Lantinghei SC Demibold" panose="02000000000000000000" charset="-122"/>
                <a:ea typeface="Lantinghei SC Demibold" panose="02000000000000000000" charset="-122"/>
                <a:cs typeface="Lantinghei SC Demibold" panose="02000000000000000000" charset="-122"/>
                <a:sym typeface="+mn-ea"/>
              </a:rPr>
              <a:t>8</a:t>
            </a:r>
            <a:r>
              <a:rPr lang="zh-CN" altLang="en-US" sz="1355" b="1" spc="100" dirty="0">
                <a:latin typeface="Lantinghei SC Demibold" panose="02000000000000000000" charset="-122"/>
                <a:ea typeface="Lantinghei SC Demibold" panose="02000000000000000000" charset="-122"/>
                <a:cs typeface="Lantinghei SC Demibold" panose="02000000000000000000" charset="-122"/>
                <a:sym typeface="+mn-ea"/>
              </a:rPr>
              <a:t>项实用型性专利,</a:t>
            </a:r>
            <a:r>
              <a:rPr lang="en-US" altLang="zh-CN" sz="1355" b="1" spc="100" dirty="0">
                <a:latin typeface="Lantinghei SC Demibold" panose="02000000000000000000" charset="-122"/>
                <a:ea typeface="Lantinghei SC Demibold" panose="02000000000000000000" charset="-122"/>
                <a:cs typeface="Lantinghei SC Demibold" panose="02000000000000000000" charset="-122"/>
                <a:sym typeface="+mn-ea"/>
              </a:rPr>
              <a:t>100</a:t>
            </a:r>
            <a:r>
              <a:rPr lang="zh-CN" altLang="en-US" sz="1355" b="1" spc="100" dirty="0">
                <a:latin typeface="Lantinghei SC Demibold" panose="02000000000000000000" charset="-122"/>
                <a:ea typeface="Lantinghei SC Demibold" panose="02000000000000000000" charset="-122"/>
                <a:cs typeface="Lantinghei SC Demibold" panose="02000000000000000000" charset="-122"/>
                <a:sym typeface="+mn-ea"/>
              </a:rPr>
              <a:t>多项软件版权。</a:t>
            </a:r>
            <a:r>
              <a:rPr lang="en-US" altLang="zh-CN" sz="1355" b="1" spc="100" dirty="0">
                <a:solidFill>
                  <a:schemeClr val="tx1"/>
                </a:solidFill>
                <a:latin typeface="Lantinghei SC Demibold" panose="02000000000000000000" charset="-122"/>
                <a:ea typeface="Lantinghei SC Demibold" panose="02000000000000000000" charset="-122"/>
                <a:cs typeface="Lantinghei SC Demibold" panose="02000000000000000000" charset="-122"/>
                <a:sym typeface="+mn-ea"/>
              </a:rPr>
              <a:t>2023年</a:t>
            </a:r>
            <a:r>
              <a:rPr lang="zh-CN" altLang="en-US" sz="1355" b="1" spc="100" dirty="0">
                <a:solidFill>
                  <a:schemeClr val="tx1"/>
                </a:solidFill>
                <a:latin typeface="Lantinghei SC Demibold" panose="02000000000000000000" charset="-122"/>
                <a:ea typeface="Lantinghei SC Demibold" panose="02000000000000000000" charset="-122"/>
                <a:cs typeface="Lantinghei SC Demibold" panose="02000000000000000000" charset="-122"/>
                <a:sym typeface="+mn-ea"/>
              </a:rPr>
              <a:t>获得随行付战略投资同期与</a:t>
            </a:r>
            <a:r>
              <a:rPr lang="en-US" altLang="zh-CN" sz="1355" b="1" spc="100" dirty="0">
                <a:solidFill>
                  <a:schemeClr val="tx1"/>
                </a:solidFill>
                <a:latin typeface="Lantinghei SC Demibold" panose="02000000000000000000" charset="-122"/>
                <a:ea typeface="Lantinghei SC Demibold" panose="02000000000000000000" charset="-122"/>
                <a:cs typeface="Lantinghei SC Demibold" panose="02000000000000000000" charset="-122"/>
                <a:sym typeface="+mn-ea"/>
              </a:rPr>
              <a:t>美团</a:t>
            </a:r>
            <a:r>
              <a:rPr lang="zh-CN" altLang="en-US" sz="1355" b="1" spc="100" dirty="0">
                <a:solidFill>
                  <a:schemeClr val="tx1"/>
                </a:solidFill>
                <a:latin typeface="Lantinghei SC Demibold" panose="02000000000000000000" charset="-122"/>
                <a:ea typeface="Lantinghei SC Demibold" panose="02000000000000000000" charset="-122"/>
                <a:cs typeface="Lantinghei SC Demibold" panose="02000000000000000000" charset="-122"/>
                <a:sym typeface="+mn-ea"/>
              </a:rPr>
              <a:t>牵牛花达成</a:t>
            </a:r>
            <a:r>
              <a:rPr lang="en-US" altLang="zh-CN" sz="1355" b="1" spc="100" dirty="0">
                <a:solidFill>
                  <a:schemeClr val="tx1"/>
                </a:solidFill>
                <a:latin typeface="Lantinghei SC Demibold" panose="02000000000000000000" charset="-122"/>
                <a:ea typeface="Lantinghei SC Demibold" panose="02000000000000000000" charset="-122"/>
                <a:cs typeface="Lantinghei SC Demibold" panose="02000000000000000000" charset="-122"/>
                <a:sym typeface="+mn-ea"/>
              </a:rPr>
              <a:t>战略合作，2024</a:t>
            </a:r>
            <a:r>
              <a:rPr lang="zh-CN" altLang="en-US" sz="1355" b="1" spc="100" dirty="0">
                <a:solidFill>
                  <a:schemeClr val="tx1"/>
                </a:solidFill>
                <a:latin typeface="Lantinghei SC Demibold" panose="02000000000000000000" charset="-122"/>
                <a:ea typeface="Lantinghei SC Demibold" panose="02000000000000000000" charset="-122"/>
                <a:cs typeface="Lantinghei SC Demibold" panose="02000000000000000000" charset="-122"/>
                <a:sym typeface="+mn-ea"/>
              </a:rPr>
              <a:t>年获得商米的战略投资，加速全球化布局，</a:t>
            </a:r>
            <a:r>
              <a:rPr lang="en-US" altLang="zh-CN" sz="1355" b="1" spc="100" dirty="0">
                <a:solidFill>
                  <a:schemeClr val="tx1"/>
                </a:solidFill>
                <a:latin typeface="Lantinghei SC Demibold" panose="02000000000000000000" charset="-122"/>
                <a:ea typeface="Lantinghei SC Demibold" panose="02000000000000000000" charset="-122"/>
                <a:cs typeface="Lantinghei SC Demibold" panose="02000000000000000000" charset="-122"/>
                <a:sym typeface="+mn-ea"/>
              </a:rPr>
              <a:t>10</a:t>
            </a:r>
            <a:r>
              <a:rPr lang="zh-CN" altLang="en-US" sz="1355" b="1" spc="100" dirty="0">
                <a:solidFill>
                  <a:schemeClr val="tx1"/>
                </a:solidFill>
                <a:latin typeface="Lantinghei SC Demibold" panose="02000000000000000000" charset="-122"/>
                <a:ea typeface="Lantinghei SC Demibold" panose="02000000000000000000" charset="-122"/>
                <a:cs typeface="Lantinghei SC Demibold" panose="02000000000000000000" charset="-122"/>
                <a:sym typeface="+mn-ea"/>
              </a:rPr>
              <a:t>年服务</a:t>
            </a:r>
            <a:r>
              <a:rPr lang="en-US" altLang="zh-CN" sz="1355" b="1" spc="100" dirty="0">
                <a:solidFill>
                  <a:schemeClr val="tx1"/>
                </a:solidFill>
                <a:latin typeface="Lantinghei SC Demibold" panose="02000000000000000000" charset="-122"/>
                <a:ea typeface="Lantinghei SC Demibold" panose="02000000000000000000" charset="-122"/>
                <a:cs typeface="Lantinghei SC Demibold" panose="02000000000000000000" charset="-122"/>
                <a:sym typeface="+mn-ea"/>
              </a:rPr>
              <a:t>30</a:t>
            </a:r>
            <a:r>
              <a:rPr lang="zh-CN" altLang="en-US" sz="1355" b="1" spc="100" dirty="0">
                <a:solidFill>
                  <a:schemeClr val="tx1"/>
                </a:solidFill>
                <a:latin typeface="Lantinghei SC Demibold" panose="02000000000000000000" charset="-122"/>
                <a:ea typeface="Lantinghei SC Demibold" panose="02000000000000000000" charset="-122"/>
                <a:cs typeface="Lantinghei SC Demibold" panose="02000000000000000000" charset="-122"/>
                <a:sym typeface="+mn-ea"/>
              </a:rPr>
              <a:t>万</a:t>
            </a:r>
            <a:r>
              <a:rPr lang="en-US" altLang="zh-CN" sz="1355" b="1" spc="100" dirty="0">
                <a:solidFill>
                  <a:schemeClr val="tx1"/>
                </a:solidFill>
                <a:latin typeface="Lantinghei SC Demibold" panose="02000000000000000000" charset="-122"/>
                <a:ea typeface="Lantinghei SC Demibold" panose="02000000000000000000" charset="-122"/>
                <a:cs typeface="Lantinghei SC Demibold" panose="02000000000000000000" charset="-122"/>
                <a:sym typeface="+mn-ea"/>
              </a:rPr>
              <a:t>+</a:t>
            </a:r>
            <a:r>
              <a:rPr lang="zh-CN" altLang="en-US" sz="1355" b="1" spc="100" dirty="0">
                <a:solidFill>
                  <a:schemeClr val="tx1"/>
                </a:solidFill>
                <a:latin typeface="Lantinghei SC Demibold" panose="02000000000000000000" charset="-122"/>
                <a:ea typeface="Lantinghei SC Demibold" panose="02000000000000000000" charset="-122"/>
                <a:cs typeface="Lantinghei SC Demibold" panose="02000000000000000000" charset="-122"/>
                <a:sym typeface="+mn-ea"/>
              </a:rPr>
              <a:t>门店。</a:t>
            </a:r>
            <a:endParaRPr lang="zh-CN" altLang="en-US" sz="1355" b="1" spc="100" dirty="0">
              <a:solidFill>
                <a:schemeClr val="tx1"/>
              </a:solidFill>
              <a:latin typeface="Lantinghei SC Demibold" panose="02000000000000000000" charset="-122"/>
              <a:ea typeface="Lantinghei SC Demibold" panose="02000000000000000000" charset="-122"/>
              <a:cs typeface="Lantinghei SC Demibold" panose="02000000000000000000" charset="-122"/>
            </a:endParaRPr>
          </a:p>
          <a:p>
            <a:pPr indent="360045" algn="just" fontAlgn="auto">
              <a:lnSpc>
                <a:spcPct val="150000"/>
              </a:lnSpc>
            </a:pPr>
            <a:r>
              <a:rPr lang="en-US" altLang="zh-CN" sz="1355" b="1" spc="100" dirty="0">
                <a:latin typeface="Lantinghei SC Demibold" panose="02000000000000000000" charset="-122"/>
                <a:ea typeface="Lantinghei SC Demibold" panose="02000000000000000000" charset="-122"/>
                <a:cs typeface="Lantinghei SC Demibold" panose="02000000000000000000" charset="-122"/>
                <a:sym typeface="+mn-ea"/>
              </a:rPr>
              <a:t>2025</a:t>
            </a:r>
            <a:r>
              <a:rPr lang="zh-CN" altLang="en-US" sz="1355" b="1" spc="100" dirty="0">
                <a:latin typeface="Lantinghei SC Demibold" panose="02000000000000000000" charset="-122"/>
                <a:ea typeface="Lantinghei SC Demibold" panose="02000000000000000000" charset="-122"/>
                <a:cs typeface="Lantinghei SC Demibold" panose="02000000000000000000" charset="-122"/>
                <a:sym typeface="+mn-ea"/>
              </a:rPr>
              <a:t>年公司品牌战略升级：专注为即时零售数字化服务，助力全球线下商业实现新增长。</a:t>
            </a:r>
            <a:endParaRPr lang="zh-CN" altLang="en-US" sz="1355" spc="100" dirty="0">
              <a:latin typeface="阿里巴巴普惠体" panose="00020600040101010101" charset="-122"/>
              <a:ea typeface="阿里巴巴普惠体" panose="00020600040101010101" charset="-122"/>
              <a:cs typeface="阿里巴巴普惠体" panose="00020600040101010101" charset="-122"/>
            </a:endParaRPr>
          </a:p>
        </p:txBody>
      </p:sp>
      <p:pic>
        <p:nvPicPr>
          <p:cNvPr id="92" name="图片 91" descr="/private/var/folders/y8/6pqxj2qn5kldjd_f7h_8ctbh0000gp/T/com.kingsoft.wpsoffice.mac/picturecompress_20250210133858/output_3.jpgoutput_3"/>
          <p:cNvPicPr>
            <a:picLocks noChangeAspect="1"/>
          </p:cNvPicPr>
          <p:nvPr>
            <p:custDataLst>
              <p:tags r:id="rId4"/>
            </p:custDataLst>
          </p:nvPr>
        </p:nvPicPr>
        <p:blipFill>
          <a:blip r:embed="rId5"/>
          <a:stretch>
            <a:fillRect/>
          </a:stretch>
        </p:blipFill>
        <p:spPr>
          <a:xfrm>
            <a:off x="962025" y="1358900"/>
            <a:ext cx="3557905" cy="4075430"/>
          </a:xfrm>
          <a:prstGeom prst="rect">
            <a:avLst/>
          </a:prstGeom>
        </p:spPr>
      </p:pic>
      <p:grpSp>
        <p:nvGrpSpPr>
          <p:cNvPr id="93" name="组合 92"/>
          <p:cNvGrpSpPr/>
          <p:nvPr/>
        </p:nvGrpSpPr>
        <p:grpSpPr>
          <a:xfrm>
            <a:off x="4882944" y="5184759"/>
            <a:ext cx="1487556" cy="827956"/>
            <a:chOff x="15894" y="15636"/>
            <a:chExt cx="4842" cy="2695"/>
          </a:xfrm>
        </p:grpSpPr>
        <p:sp>
          <p:nvSpPr>
            <p:cNvPr id="94" name="文本框 93"/>
            <p:cNvSpPr txBox="1"/>
            <p:nvPr>
              <p:custDataLst>
                <p:tags r:id="rId6"/>
              </p:custDataLst>
            </p:nvPr>
          </p:nvSpPr>
          <p:spPr>
            <a:xfrm>
              <a:off x="17178" y="15636"/>
              <a:ext cx="2274" cy="1604"/>
            </a:xfrm>
            <a:prstGeom prst="rect">
              <a:avLst/>
            </a:prstGeom>
            <a:noFill/>
          </p:spPr>
          <p:txBody>
            <a:bodyPr wrap="square" rtlCol="0">
              <a:spAutoFit/>
            </a:bodyPr>
            <a:p>
              <a:pPr marR="0" lvl="0" indent="0" algn="ctr" defTabSz="457200" rtl="0" fontAlgn="auto">
                <a:lnSpc>
                  <a:spcPct val="150000"/>
                </a:lnSpc>
                <a:spcBef>
                  <a:spcPts val="0"/>
                </a:spcBef>
                <a:spcAft>
                  <a:spcPts val="0"/>
                </a:spcAft>
                <a:buClrTx/>
                <a:buSzTx/>
                <a:buFontTx/>
                <a:buNone/>
                <a:defRPr/>
              </a:pPr>
              <a:r>
                <a:rPr lang="zh-CN" altLang="en-US" sz="1740" b="1" kern="0" noProof="0" dirty="0">
                  <a:ln>
                    <a:noFill/>
                  </a:ln>
                  <a:solidFill>
                    <a:schemeClr val="tx1"/>
                  </a:solidFill>
                  <a:effectLst/>
                  <a:uLnTx/>
                  <a:uFillTx/>
                  <a:latin typeface="Lantinghei SC Heavy" panose="02000000000000000000" charset="-122"/>
                  <a:ea typeface="Lantinghei SC Heavy" panose="02000000000000000000" charset="-122"/>
                  <a:cs typeface="PingFang SC Semibold" panose="020B0400000000000000" charset="-122"/>
                  <a:sym typeface="+mn-ea"/>
                </a:rPr>
                <a:t>专注</a:t>
              </a:r>
              <a:endParaRPr kumimoji="0" lang="zh-CN" altLang="en-US" sz="1740" b="1" i="0" u="none" strike="noStrike" kern="0" cap="none" normalizeH="0" noProof="0" dirty="0">
                <a:ln>
                  <a:noFill/>
                </a:ln>
                <a:solidFill>
                  <a:schemeClr val="tx1"/>
                </a:solidFill>
                <a:effectLst/>
                <a:uLnTx/>
                <a:uFillTx/>
                <a:latin typeface="Lantinghei SC Heavy" panose="02000000000000000000" charset="-122"/>
                <a:ea typeface="Lantinghei SC Heavy" panose="02000000000000000000" charset="-122"/>
                <a:cs typeface="PingFang SC Semibold" panose="020B0400000000000000" charset="-122"/>
                <a:sym typeface="+mn-ea"/>
              </a:endParaRPr>
            </a:p>
          </p:txBody>
        </p:sp>
        <p:sp>
          <p:nvSpPr>
            <p:cNvPr id="95" name="文本框 94"/>
            <p:cNvSpPr txBox="1"/>
            <p:nvPr>
              <p:custDataLst>
                <p:tags r:id="rId7"/>
              </p:custDataLst>
            </p:nvPr>
          </p:nvSpPr>
          <p:spPr>
            <a:xfrm>
              <a:off x="15894" y="17380"/>
              <a:ext cx="4842" cy="951"/>
            </a:xfrm>
            <a:prstGeom prst="rect">
              <a:avLst/>
            </a:prstGeom>
            <a:noFill/>
          </p:spPr>
          <p:txBody>
            <a:bodyPr wrap="square" rtlCol="0">
              <a:spAutoFit/>
            </a:bodyPr>
            <a:p>
              <a:pPr marR="0" lvl="0" indent="0" algn="ctr" defTabSz="457200" rtl="0" fontAlgn="auto">
                <a:lnSpc>
                  <a:spcPct val="150000"/>
                </a:lnSpc>
                <a:spcBef>
                  <a:spcPts val="0"/>
                </a:spcBef>
                <a:spcAft>
                  <a:spcPts val="0"/>
                </a:spcAft>
                <a:buClrTx/>
                <a:buSzTx/>
                <a:buFontTx/>
                <a:buNone/>
                <a:defRPr/>
              </a:pPr>
              <a:r>
                <a:rPr lang="zh-CN" altLang="en-US" sz="870">
                  <a:solidFill>
                    <a:schemeClr val="tx1"/>
                  </a:solidFill>
                  <a:latin typeface="PingFang SC Regular" panose="020B0400000000000000" charset="-122"/>
                  <a:ea typeface="PingFang SC Regular" panose="020B0400000000000000" charset="-122"/>
                  <a:cs typeface="PingFang SC Regular" panose="020B0400000000000000" charset="-122"/>
                  <a:sym typeface="+mn-ea"/>
                </a:rPr>
                <a:t>专注于零售</a:t>
              </a:r>
              <a:r>
                <a:rPr lang="en-US" altLang="zh-CN" sz="870">
                  <a:solidFill>
                    <a:schemeClr val="tx1"/>
                  </a:solidFill>
                  <a:latin typeface="PingFang SC Regular" panose="020B0400000000000000" charset="-122"/>
                  <a:ea typeface="PingFang SC Regular" panose="020B0400000000000000" charset="-122"/>
                  <a:cs typeface="PingFang SC Regular" panose="020B0400000000000000" charset="-122"/>
                  <a:sym typeface="+mn-ea"/>
                </a:rPr>
                <a:t>saas</a:t>
              </a:r>
              <a:r>
                <a:rPr lang="zh-CN" altLang="en-US" sz="870">
                  <a:solidFill>
                    <a:schemeClr val="tx1"/>
                  </a:solidFill>
                  <a:latin typeface="PingFang SC Regular" panose="020B0400000000000000" charset="-122"/>
                  <a:ea typeface="PingFang SC Regular" panose="020B0400000000000000" charset="-122"/>
                  <a:cs typeface="PingFang SC Regular" panose="020B0400000000000000" charset="-122"/>
                  <a:sym typeface="+mn-ea"/>
                </a:rPr>
                <a:t>解决方案</a:t>
              </a:r>
              <a:endParaRPr kumimoji="0" lang="zh-CN" altLang="en-US" sz="870" i="0" u="none" strike="noStrike" kern="1200" cap="none" normalizeH="0" noProof="0" dirty="0">
                <a:ln>
                  <a:noFill/>
                </a:ln>
                <a:solidFill>
                  <a:schemeClr val="tx1"/>
                </a:solidFill>
                <a:effectLst/>
                <a:uLnTx/>
                <a:uFillTx/>
                <a:latin typeface="PingFang SC Regular" panose="020B0400000000000000" charset="-122"/>
                <a:ea typeface="PingFang SC Regular" panose="020B0400000000000000" charset="-122"/>
                <a:cs typeface="PingFang SC Regular" panose="020B0400000000000000" charset="-122"/>
                <a:sym typeface="+mn-ea"/>
              </a:endParaRPr>
            </a:p>
          </p:txBody>
        </p:sp>
        <p:sp>
          <p:nvSpPr>
            <p:cNvPr id="96" name="椭圆 95"/>
            <p:cNvSpPr/>
            <p:nvPr>
              <p:custDataLst>
                <p:tags r:id="rId8"/>
              </p:custDataLst>
            </p:nvPr>
          </p:nvSpPr>
          <p:spPr>
            <a:xfrm>
              <a:off x="17115" y="16911"/>
              <a:ext cx="2400" cy="254"/>
            </a:xfrm>
            <a:prstGeom prst="ellipse">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sz="870"/>
            </a:p>
          </p:txBody>
        </p:sp>
      </p:grpSp>
      <p:grpSp>
        <p:nvGrpSpPr>
          <p:cNvPr id="97" name="组合 96"/>
          <p:cNvGrpSpPr/>
          <p:nvPr/>
        </p:nvGrpSpPr>
        <p:grpSpPr>
          <a:xfrm>
            <a:off x="6307828" y="5184759"/>
            <a:ext cx="1487249" cy="827956"/>
            <a:chOff x="20439" y="15636"/>
            <a:chExt cx="4841" cy="2695"/>
          </a:xfrm>
        </p:grpSpPr>
        <p:sp>
          <p:nvSpPr>
            <p:cNvPr id="98" name="文本框 97"/>
            <p:cNvSpPr txBox="1"/>
            <p:nvPr>
              <p:custDataLst>
                <p:tags r:id="rId9"/>
              </p:custDataLst>
            </p:nvPr>
          </p:nvSpPr>
          <p:spPr>
            <a:xfrm>
              <a:off x="21824" y="15636"/>
              <a:ext cx="2274" cy="1604"/>
            </a:xfrm>
            <a:prstGeom prst="rect">
              <a:avLst/>
            </a:prstGeom>
            <a:noFill/>
          </p:spPr>
          <p:txBody>
            <a:bodyPr wrap="square" rtlCol="0">
              <a:spAutoFit/>
            </a:bodyPr>
            <a:p>
              <a:pPr marR="0" lvl="0" indent="0" algn="ctr" defTabSz="457200" rtl="0" fontAlgn="auto">
                <a:lnSpc>
                  <a:spcPct val="150000"/>
                </a:lnSpc>
                <a:spcBef>
                  <a:spcPts val="0"/>
                </a:spcBef>
                <a:spcAft>
                  <a:spcPts val="0"/>
                </a:spcAft>
                <a:buClrTx/>
                <a:buSzTx/>
                <a:buFontTx/>
                <a:buNone/>
                <a:defRPr/>
              </a:pPr>
              <a:r>
                <a:rPr kumimoji="0" lang="zh-CN" altLang="en-US" sz="1740" b="1" i="0" u="none" strike="noStrike" kern="0" cap="none" normalizeH="0" noProof="0" dirty="0">
                  <a:ln>
                    <a:noFill/>
                  </a:ln>
                  <a:solidFill>
                    <a:schemeClr val="tx1"/>
                  </a:solidFill>
                  <a:effectLst/>
                  <a:uLnTx/>
                  <a:uFillTx/>
                  <a:latin typeface="Lantinghei SC Heavy" panose="02000000000000000000" charset="-122"/>
                  <a:ea typeface="Lantinghei SC Heavy" panose="02000000000000000000" charset="-122"/>
                  <a:cs typeface="PingFang SC Semibold" panose="020B0400000000000000" charset="-122"/>
                  <a:sym typeface="+mn-ea"/>
                </a:rPr>
                <a:t>十年</a:t>
              </a:r>
              <a:endParaRPr kumimoji="0" lang="zh-CN" altLang="en-US" sz="1740" b="1" i="0" u="none" strike="noStrike" kern="0" cap="none" normalizeH="0" noProof="0" dirty="0">
                <a:ln>
                  <a:noFill/>
                </a:ln>
                <a:solidFill>
                  <a:schemeClr val="tx1"/>
                </a:solidFill>
                <a:effectLst/>
                <a:uLnTx/>
                <a:uFillTx/>
                <a:latin typeface="Lantinghei SC Heavy" panose="02000000000000000000" charset="-122"/>
                <a:ea typeface="Lantinghei SC Heavy" panose="02000000000000000000" charset="-122"/>
                <a:cs typeface="PingFang SC Semibold" panose="020B0400000000000000" charset="-122"/>
                <a:sym typeface="+mn-ea"/>
              </a:endParaRPr>
            </a:p>
          </p:txBody>
        </p:sp>
        <p:sp>
          <p:nvSpPr>
            <p:cNvPr id="99" name="文本框 98"/>
            <p:cNvSpPr txBox="1"/>
            <p:nvPr>
              <p:custDataLst>
                <p:tags r:id="rId10"/>
              </p:custDataLst>
            </p:nvPr>
          </p:nvSpPr>
          <p:spPr>
            <a:xfrm>
              <a:off x="20439" y="17380"/>
              <a:ext cx="4841" cy="951"/>
            </a:xfrm>
            <a:prstGeom prst="rect">
              <a:avLst/>
            </a:prstGeom>
            <a:noFill/>
          </p:spPr>
          <p:txBody>
            <a:bodyPr wrap="square" rtlCol="0">
              <a:spAutoFit/>
            </a:bodyPr>
            <a:p>
              <a:pPr indent="0" algn="ctr" fontAlgn="auto">
                <a:lnSpc>
                  <a:spcPct val="150000"/>
                </a:lnSpc>
              </a:pPr>
              <a:r>
                <a:rPr lang="zh-CN" altLang="en-US" sz="870">
                  <a:solidFill>
                    <a:schemeClr val="tx1"/>
                  </a:solidFill>
                  <a:latin typeface="PingFang SC Regular" panose="020B0400000000000000" charset="-122"/>
                  <a:ea typeface="PingFang SC Regular" panose="020B0400000000000000" charset="-122"/>
                  <a:cs typeface="PingFang SC Regular" panose="020B0400000000000000" charset="-122"/>
                  <a:sym typeface="+mn-ea"/>
                </a:rPr>
                <a:t>10年支付+saas行业经验</a:t>
              </a:r>
              <a:endParaRPr kumimoji="0" lang="zh-CN" altLang="en-US" sz="870" i="0" u="none" strike="noStrike" kern="1200" cap="none" normalizeH="0">
                <a:solidFill>
                  <a:schemeClr val="tx1"/>
                </a:solidFill>
                <a:latin typeface="PingFang SC Regular" panose="020B0400000000000000" charset="-122"/>
                <a:ea typeface="PingFang SC Regular" panose="020B0400000000000000" charset="-122"/>
                <a:cs typeface="PingFang SC Regular" panose="020B0400000000000000" charset="-122"/>
                <a:sym typeface="+mn-ea"/>
              </a:endParaRPr>
            </a:p>
          </p:txBody>
        </p:sp>
        <p:sp>
          <p:nvSpPr>
            <p:cNvPr id="100" name="椭圆 99"/>
            <p:cNvSpPr/>
            <p:nvPr>
              <p:custDataLst>
                <p:tags r:id="rId11"/>
              </p:custDataLst>
            </p:nvPr>
          </p:nvSpPr>
          <p:spPr>
            <a:xfrm>
              <a:off x="21761" y="16911"/>
              <a:ext cx="2400" cy="254"/>
            </a:xfrm>
            <a:prstGeom prst="ellipse">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sz="870"/>
            </a:p>
          </p:txBody>
        </p:sp>
      </p:grpSp>
      <p:grpSp>
        <p:nvGrpSpPr>
          <p:cNvPr id="101" name="组合 100"/>
          <p:cNvGrpSpPr/>
          <p:nvPr/>
        </p:nvGrpSpPr>
        <p:grpSpPr>
          <a:xfrm>
            <a:off x="9061435" y="5184759"/>
            <a:ext cx="1486942" cy="827956"/>
            <a:chOff x="29410" y="15636"/>
            <a:chExt cx="4840" cy="2695"/>
          </a:xfrm>
        </p:grpSpPr>
        <p:sp>
          <p:nvSpPr>
            <p:cNvPr id="102" name="文本框 101"/>
            <p:cNvSpPr txBox="1"/>
            <p:nvPr>
              <p:custDataLst>
                <p:tags r:id="rId12"/>
              </p:custDataLst>
            </p:nvPr>
          </p:nvSpPr>
          <p:spPr>
            <a:xfrm>
              <a:off x="29954" y="15636"/>
              <a:ext cx="3752" cy="1604"/>
            </a:xfrm>
            <a:prstGeom prst="rect">
              <a:avLst/>
            </a:prstGeom>
            <a:noFill/>
          </p:spPr>
          <p:txBody>
            <a:bodyPr wrap="square" rtlCol="0">
              <a:spAutoFit/>
            </a:bodyPr>
            <a:p>
              <a:pPr marR="0" lvl="0" indent="0" algn="ctr" defTabSz="457200" rtl="0" fontAlgn="auto">
                <a:lnSpc>
                  <a:spcPct val="150000"/>
                </a:lnSpc>
                <a:spcBef>
                  <a:spcPts val="0"/>
                </a:spcBef>
                <a:spcAft>
                  <a:spcPts val="0"/>
                </a:spcAft>
                <a:buClrTx/>
                <a:buSzTx/>
                <a:buFontTx/>
                <a:buNone/>
                <a:defRPr/>
              </a:pPr>
              <a:r>
                <a:rPr lang="zh-CN" altLang="en-US" sz="1740" b="1" kern="0" noProof="0" dirty="0">
                  <a:ln>
                    <a:noFill/>
                  </a:ln>
                  <a:solidFill>
                    <a:schemeClr val="tx1"/>
                  </a:solidFill>
                  <a:effectLst/>
                  <a:uLnTx/>
                  <a:uFillTx/>
                  <a:latin typeface="Lantinghei SC Heavy" panose="02000000000000000000" charset="-122"/>
                  <a:ea typeface="Lantinghei SC Heavy" panose="02000000000000000000" charset="-122"/>
                  <a:cs typeface="Lantinghei SC Heavy" panose="02000000000000000000" charset="-122"/>
                  <a:sym typeface="+mn-ea"/>
                </a:rPr>
                <a:t>首批</a:t>
              </a:r>
              <a:r>
                <a:rPr lang="en-US" altLang="zh-CN" sz="1740" b="1" kern="0" noProof="0" dirty="0">
                  <a:ln>
                    <a:noFill/>
                  </a:ln>
                  <a:solidFill>
                    <a:schemeClr val="tx1"/>
                  </a:solidFill>
                  <a:effectLst/>
                  <a:uLnTx/>
                  <a:uFillTx/>
                  <a:latin typeface="Lantinghei SC Heavy" panose="02000000000000000000" charset="-122"/>
                  <a:ea typeface="Lantinghei SC Heavy" panose="02000000000000000000" charset="-122"/>
                  <a:cs typeface="Lantinghei SC Heavy" panose="02000000000000000000" charset="-122"/>
                  <a:sym typeface="+mn-ea"/>
                </a:rPr>
                <a:t>11</a:t>
              </a:r>
              <a:r>
                <a:rPr lang="zh-CN" altLang="en-US" sz="1740" b="1" kern="0" noProof="0" dirty="0">
                  <a:ln>
                    <a:noFill/>
                  </a:ln>
                  <a:solidFill>
                    <a:schemeClr val="tx1"/>
                  </a:solidFill>
                  <a:effectLst/>
                  <a:uLnTx/>
                  <a:uFillTx/>
                  <a:latin typeface="Lantinghei SC Heavy" panose="02000000000000000000" charset="-122"/>
                  <a:ea typeface="Lantinghei SC Heavy" panose="02000000000000000000" charset="-122"/>
                  <a:cs typeface="Lantinghei SC Heavy" panose="02000000000000000000" charset="-122"/>
                  <a:sym typeface="+mn-ea"/>
                </a:rPr>
                <a:t>家</a:t>
              </a:r>
              <a:endParaRPr lang="zh-CN" altLang="en-US" sz="1740" b="1" kern="0" noProof="0" dirty="0">
                <a:ln>
                  <a:noFill/>
                </a:ln>
                <a:solidFill>
                  <a:schemeClr val="tx1"/>
                </a:solidFill>
                <a:effectLst/>
                <a:uLnTx/>
                <a:uFillTx/>
                <a:latin typeface="Lantinghei SC Heavy" panose="02000000000000000000" charset="-122"/>
                <a:ea typeface="Lantinghei SC Heavy" panose="02000000000000000000" charset="-122"/>
                <a:cs typeface="Lantinghei SC Heavy" panose="02000000000000000000" charset="-122"/>
                <a:sym typeface="+mn-ea"/>
              </a:endParaRPr>
            </a:p>
          </p:txBody>
        </p:sp>
        <p:sp>
          <p:nvSpPr>
            <p:cNvPr id="103" name="文本框 102"/>
            <p:cNvSpPr txBox="1"/>
            <p:nvPr>
              <p:custDataLst>
                <p:tags r:id="rId13"/>
              </p:custDataLst>
            </p:nvPr>
          </p:nvSpPr>
          <p:spPr>
            <a:xfrm>
              <a:off x="29410" y="17380"/>
              <a:ext cx="4840" cy="951"/>
            </a:xfrm>
            <a:prstGeom prst="rect">
              <a:avLst/>
            </a:prstGeom>
            <a:noFill/>
          </p:spPr>
          <p:txBody>
            <a:bodyPr wrap="square" rtlCol="0">
              <a:spAutoFit/>
            </a:bodyPr>
            <a:p>
              <a:pPr indent="0" algn="ctr" fontAlgn="auto">
                <a:lnSpc>
                  <a:spcPct val="150000"/>
                </a:lnSpc>
              </a:pPr>
              <a:r>
                <a:rPr lang="zh-CN" altLang="en-US" sz="870" dirty="0">
                  <a:solidFill>
                    <a:schemeClr val="tx1"/>
                  </a:solidFill>
                  <a:latin typeface="PingFang SC Regular" panose="020B0400000000000000" charset="-122"/>
                  <a:ea typeface="PingFang SC Regular" panose="020B0400000000000000" charset="-122"/>
                  <a:cs typeface="仿宋" panose="02010609060101010101" charset="-122"/>
                  <a:sym typeface="+mn-ea"/>
                </a:rPr>
                <a:t>中国支付清算协会备案</a:t>
              </a:r>
              <a:endParaRPr kumimoji="0" lang="zh-CN" altLang="en-US" sz="870" i="0" u="none" strike="noStrike" kern="1200" cap="none" normalizeH="0" dirty="0">
                <a:solidFill>
                  <a:schemeClr val="tx1"/>
                </a:solidFill>
                <a:latin typeface="PingFang SC Regular" panose="020B0400000000000000" charset="-122"/>
                <a:ea typeface="PingFang SC Regular" panose="020B0400000000000000" charset="-122"/>
                <a:cs typeface="仿宋" panose="02010609060101010101" charset="-122"/>
                <a:sym typeface="+mn-ea"/>
              </a:endParaRPr>
            </a:p>
          </p:txBody>
        </p:sp>
        <p:sp>
          <p:nvSpPr>
            <p:cNvPr id="104" name="椭圆 103"/>
            <p:cNvSpPr/>
            <p:nvPr>
              <p:custDataLst>
                <p:tags r:id="rId14"/>
              </p:custDataLst>
            </p:nvPr>
          </p:nvSpPr>
          <p:spPr>
            <a:xfrm>
              <a:off x="30630" y="16911"/>
              <a:ext cx="2400" cy="254"/>
            </a:xfrm>
            <a:prstGeom prst="ellipse">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sz="870"/>
            </a:p>
          </p:txBody>
        </p:sp>
      </p:grpSp>
      <p:grpSp>
        <p:nvGrpSpPr>
          <p:cNvPr id="105" name="组合 104"/>
          <p:cNvGrpSpPr/>
          <p:nvPr/>
        </p:nvGrpSpPr>
        <p:grpSpPr>
          <a:xfrm>
            <a:off x="7741313" y="5184759"/>
            <a:ext cx="1487249" cy="680491"/>
            <a:chOff x="24958" y="15636"/>
            <a:chExt cx="4841" cy="2215"/>
          </a:xfrm>
        </p:grpSpPr>
        <p:sp>
          <p:nvSpPr>
            <p:cNvPr id="106" name="文本框 105"/>
            <p:cNvSpPr txBox="1"/>
            <p:nvPr>
              <p:custDataLst>
                <p:tags r:id="rId15"/>
              </p:custDataLst>
            </p:nvPr>
          </p:nvSpPr>
          <p:spPr>
            <a:xfrm>
              <a:off x="25756" y="15636"/>
              <a:ext cx="3386" cy="1604"/>
            </a:xfrm>
            <a:prstGeom prst="rect">
              <a:avLst/>
            </a:prstGeom>
            <a:noFill/>
          </p:spPr>
          <p:txBody>
            <a:bodyPr wrap="square" rtlCol="0">
              <a:spAutoFit/>
            </a:bodyPr>
            <a:p>
              <a:pPr marR="0" lvl="0" indent="0" algn="ctr" defTabSz="457200" rtl="0" fontAlgn="auto">
                <a:lnSpc>
                  <a:spcPct val="150000"/>
                </a:lnSpc>
                <a:spcBef>
                  <a:spcPts val="0"/>
                </a:spcBef>
                <a:spcAft>
                  <a:spcPts val="0"/>
                </a:spcAft>
                <a:buClrTx/>
                <a:buSzTx/>
                <a:buFontTx/>
                <a:buNone/>
                <a:defRPr/>
              </a:pPr>
              <a:r>
                <a:rPr lang="zh-CN" altLang="en-US" sz="1740" b="1" kern="0" noProof="0" dirty="0">
                  <a:ln>
                    <a:noFill/>
                  </a:ln>
                  <a:solidFill>
                    <a:schemeClr val="tx1"/>
                  </a:solidFill>
                  <a:effectLst/>
                  <a:uLnTx/>
                  <a:uFillTx/>
                  <a:latin typeface="Lantinghei SC Heavy" panose="02000000000000000000" charset="-122"/>
                  <a:ea typeface="Lantinghei SC Heavy" panose="02000000000000000000" charset="-122"/>
                  <a:cs typeface="PingFang SC Semibold" panose="020B0400000000000000" charset="-122"/>
                  <a:sym typeface="+mn-ea"/>
                </a:rPr>
                <a:t>国家级</a:t>
              </a:r>
              <a:endParaRPr kumimoji="0" lang="zh-CN" altLang="en-US" sz="1740" b="1" i="0" u="none" strike="noStrike" kern="0" cap="none" normalizeH="0" noProof="0" dirty="0">
                <a:ln>
                  <a:noFill/>
                </a:ln>
                <a:solidFill>
                  <a:schemeClr val="tx1"/>
                </a:solidFill>
                <a:effectLst/>
                <a:uLnTx/>
                <a:uFillTx/>
                <a:latin typeface="Lantinghei SC Heavy" panose="02000000000000000000" charset="-122"/>
                <a:ea typeface="Lantinghei SC Heavy" panose="02000000000000000000" charset="-122"/>
                <a:cs typeface="PingFang SC Semibold" panose="020B0400000000000000" charset="-122"/>
                <a:sym typeface="+mn-ea"/>
              </a:endParaRPr>
            </a:p>
          </p:txBody>
        </p:sp>
        <p:sp>
          <p:nvSpPr>
            <p:cNvPr id="107" name="椭圆 106"/>
            <p:cNvSpPr/>
            <p:nvPr>
              <p:custDataLst>
                <p:tags r:id="rId16"/>
              </p:custDataLst>
            </p:nvPr>
          </p:nvSpPr>
          <p:spPr>
            <a:xfrm>
              <a:off x="26175" y="16943"/>
              <a:ext cx="2400" cy="254"/>
            </a:xfrm>
            <a:prstGeom prst="ellipse">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sz="870"/>
            </a:p>
          </p:txBody>
        </p:sp>
        <p:sp>
          <p:nvSpPr>
            <p:cNvPr id="108" name="文本框 107"/>
            <p:cNvSpPr txBox="1"/>
            <p:nvPr>
              <p:custDataLst>
                <p:tags r:id="rId17"/>
              </p:custDataLst>
            </p:nvPr>
          </p:nvSpPr>
          <p:spPr>
            <a:xfrm>
              <a:off x="24958" y="17380"/>
              <a:ext cx="4841" cy="471"/>
            </a:xfrm>
            <a:prstGeom prst="rect">
              <a:avLst/>
            </a:prstGeom>
            <a:noFill/>
          </p:spPr>
          <p:txBody>
            <a:bodyPr wrap="square" rtlCol="0">
              <a:noAutofit/>
            </a:bodyPr>
            <a:p>
              <a:pPr indent="0" algn="ctr" fontAlgn="auto">
                <a:lnSpc>
                  <a:spcPct val="150000"/>
                </a:lnSpc>
              </a:pPr>
              <a:r>
                <a:rPr lang="en-US" altLang="zh-CN" sz="870">
                  <a:solidFill>
                    <a:schemeClr val="tx1"/>
                  </a:solidFill>
                  <a:latin typeface="PingFang SC Regular" panose="020B0400000000000000" charset="-122"/>
                  <a:ea typeface="PingFang SC Regular" panose="020B0400000000000000" charset="-122"/>
                  <a:cs typeface="PingFang SC Regular" panose="020B0400000000000000" charset="-122"/>
                  <a:sym typeface="+mn-ea"/>
                </a:rPr>
                <a:t>2017</a:t>
              </a:r>
              <a:r>
                <a:rPr lang="zh-CN" altLang="en-US" sz="870">
                  <a:solidFill>
                    <a:schemeClr val="tx1"/>
                  </a:solidFill>
                  <a:latin typeface="PingFang SC Regular" panose="020B0400000000000000" charset="-122"/>
                  <a:ea typeface="PingFang SC Regular" panose="020B0400000000000000" charset="-122"/>
                  <a:cs typeface="PingFang SC Regular" panose="020B0400000000000000" charset="-122"/>
                  <a:sym typeface="+mn-ea"/>
                </a:rPr>
                <a:t>年国家高新型企业</a:t>
              </a:r>
              <a:endParaRPr kumimoji="0" lang="zh-CN" altLang="en-US" sz="870" i="0" u="none" strike="noStrike" kern="1200" cap="none" normalizeH="0">
                <a:solidFill>
                  <a:schemeClr val="tx1"/>
                </a:solidFill>
                <a:latin typeface="PingFang SC Regular" panose="020B0400000000000000" charset="-122"/>
                <a:ea typeface="PingFang SC Regular" panose="020B0400000000000000" charset="-122"/>
                <a:cs typeface="PingFang SC Regular" panose="020B0400000000000000" charset="-122"/>
                <a:sym typeface="+mn-ea"/>
              </a:endParaRPr>
            </a:p>
          </p:txBody>
        </p:sp>
      </p:grpSp>
      <p:grpSp>
        <p:nvGrpSpPr>
          <p:cNvPr id="109" name="组合 108"/>
          <p:cNvGrpSpPr/>
          <p:nvPr/>
        </p:nvGrpSpPr>
        <p:grpSpPr>
          <a:xfrm>
            <a:off x="10594152" y="5184759"/>
            <a:ext cx="1165897" cy="827956"/>
            <a:chOff x="34484" y="15636"/>
            <a:chExt cx="3795" cy="2695"/>
          </a:xfrm>
        </p:grpSpPr>
        <p:sp>
          <p:nvSpPr>
            <p:cNvPr id="110" name="文本框 109"/>
            <p:cNvSpPr txBox="1"/>
            <p:nvPr>
              <p:custDataLst>
                <p:tags r:id="rId18"/>
              </p:custDataLst>
            </p:nvPr>
          </p:nvSpPr>
          <p:spPr>
            <a:xfrm>
              <a:off x="35245" y="15636"/>
              <a:ext cx="2274" cy="1604"/>
            </a:xfrm>
            <a:prstGeom prst="rect">
              <a:avLst/>
            </a:prstGeom>
            <a:noFill/>
          </p:spPr>
          <p:txBody>
            <a:bodyPr wrap="square" rtlCol="0">
              <a:spAutoFit/>
            </a:bodyPr>
            <a:p>
              <a:pPr marR="0" lvl="0" indent="0" algn="ctr" defTabSz="457200" rtl="0" fontAlgn="auto">
                <a:lnSpc>
                  <a:spcPct val="150000"/>
                </a:lnSpc>
                <a:spcBef>
                  <a:spcPts val="0"/>
                </a:spcBef>
                <a:spcAft>
                  <a:spcPts val="0"/>
                </a:spcAft>
                <a:buClrTx/>
                <a:buSzTx/>
                <a:buFontTx/>
                <a:buNone/>
                <a:defRPr/>
              </a:pPr>
              <a:r>
                <a:rPr lang="zh-CN" altLang="en-US" sz="1740" b="1" kern="0" noProof="0" dirty="0">
                  <a:ln>
                    <a:noFill/>
                  </a:ln>
                  <a:solidFill>
                    <a:schemeClr val="tx1"/>
                  </a:solidFill>
                  <a:effectLst/>
                  <a:uLnTx/>
                  <a:uFillTx/>
                  <a:latin typeface="Lantinghei SC Heavy" panose="02000000000000000000" charset="-122"/>
                  <a:ea typeface="Lantinghei SC Heavy" panose="02000000000000000000" charset="-122"/>
                  <a:cs typeface="PingFang SC Semibold" panose="020B0400000000000000" charset="-122"/>
                  <a:sym typeface="+mn-ea"/>
                </a:rPr>
                <a:t>硕果</a:t>
              </a:r>
              <a:endParaRPr kumimoji="0" lang="zh-CN" altLang="en-US" sz="1740" b="1" i="0" u="none" strike="noStrike" kern="0" cap="none" normalizeH="0" noProof="0" dirty="0">
                <a:ln>
                  <a:noFill/>
                </a:ln>
                <a:solidFill>
                  <a:schemeClr val="tx1"/>
                </a:solidFill>
                <a:effectLst/>
                <a:uLnTx/>
                <a:uFillTx/>
                <a:latin typeface="Lantinghei SC Heavy" panose="02000000000000000000" charset="-122"/>
                <a:ea typeface="Lantinghei SC Heavy" panose="02000000000000000000" charset="-122"/>
                <a:cs typeface="PingFang SC Semibold" panose="020B0400000000000000" charset="-122"/>
                <a:sym typeface="+mn-ea"/>
              </a:endParaRPr>
            </a:p>
          </p:txBody>
        </p:sp>
        <p:sp>
          <p:nvSpPr>
            <p:cNvPr id="111" name="椭圆 110"/>
            <p:cNvSpPr/>
            <p:nvPr>
              <p:custDataLst>
                <p:tags r:id="rId19"/>
              </p:custDataLst>
            </p:nvPr>
          </p:nvSpPr>
          <p:spPr>
            <a:xfrm>
              <a:off x="35182" y="16911"/>
              <a:ext cx="2400" cy="254"/>
            </a:xfrm>
            <a:prstGeom prst="ellipse">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sz="870"/>
            </a:p>
          </p:txBody>
        </p:sp>
        <p:sp>
          <p:nvSpPr>
            <p:cNvPr id="112" name="文本框 111"/>
            <p:cNvSpPr txBox="1"/>
            <p:nvPr>
              <p:custDataLst>
                <p:tags r:id="rId20"/>
              </p:custDataLst>
            </p:nvPr>
          </p:nvSpPr>
          <p:spPr>
            <a:xfrm>
              <a:off x="34484" y="17380"/>
              <a:ext cx="3795" cy="951"/>
            </a:xfrm>
            <a:prstGeom prst="rect">
              <a:avLst/>
            </a:prstGeom>
            <a:noFill/>
          </p:spPr>
          <p:txBody>
            <a:bodyPr wrap="square" rtlCol="0">
              <a:spAutoFit/>
            </a:bodyPr>
            <a:p>
              <a:pPr indent="0" algn="ctr" fontAlgn="auto">
                <a:lnSpc>
                  <a:spcPct val="150000"/>
                </a:lnSpc>
              </a:pPr>
              <a:r>
                <a:rPr lang="zh-CN" altLang="en-US" sz="870">
                  <a:solidFill>
                    <a:schemeClr val="tx1"/>
                  </a:solidFill>
                  <a:latin typeface="PingFang SC Regular" panose="020B0400000000000000" charset="-122"/>
                  <a:ea typeface="PingFang SC Regular" panose="020B0400000000000000" charset="-122"/>
                  <a:cs typeface="PingFang SC Regular" panose="020B0400000000000000" charset="-122"/>
                  <a:sym typeface="+mn-ea"/>
                </a:rPr>
                <a:t>服务超</a:t>
              </a:r>
              <a:r>
                <a:rPr lang="en-US" altLang="zh-CN" sz="870">
                  <a:solidFill>
                    <a:schemeClr val="tx1"/>
                  </a:solidFill>
                  <a:latin typeface="PingFang SC Regular" panose="020B0400000000000000" charset="-122"/>
                  <a:ea typeface="PingFang SC Regular" panose="020B0400000000000000" charset="-122"/>
                  <a:cs typeface="PingFang SC Regular" panose="020B0400000000000000" charset="-122"/>
                  <a:sym typeface="+mn-ea"/>
                </a:rPr>
                <a:t>30</a:t>
              </a:r>
              <a:r>
                <a:rPr lang="zh-CN" altLang="en-US" sz="870">
                  <a:solidFill>
                    <a:schemeClr val="tx1"/>
                  </a:solidFill>
                  <a:latin typeface="PingFang SC Regular" panose="020B0400000000000000" charset="-122"/>
                  <a:ea typeface="PingFang SC Regular" panose="020B0400000000000000" charset="-122"/>
                  <a:cs typeface="PingFang SC Regular" panose="020B0400000000000000" charset="-122"/>
                  <a:sym typeface="+mn-ea"/>
                </a:rPr>
                <a:t>万</a:t>
              </a:r>
              <a:r>
                <a:rPr lang="en-US" altLang="zh-CN" sz="870">
                  <a:solidFill>
                    <a:schemeClr val="tx1"/>
                  </a:solidFill>
                  <a:latin typeface="PingFang SC Regular" panose="020B0400000000000000" charset="-122"/>
                  <a:ea typeface="PingFang SC Regular" panose="020B0400000000000000" charset="-122"/>
                  <a:cs typeface="PingFang SC Regular" panose="020B0400000000000000" charset="-122"/>
                  <a:sym typeface="+mn-ea"/>
                </a:rPr>
                <a:t>+</a:t>
              </a:r>
              <a:r>
                <a:rPr lang="zh-CN" altLang="en-US" sz="870">
                  <a:solidFill>
                    <a:schemeClr val="tx1"/>
                  </a:solidFill>
                  <a:latin typeface="PingFang SC Regular" panose="020B0400000000000000" charset="-122"/>
                  <a:ea typeface="PingFang SC Regular" panose="020B0400000000000000" charset="-122"/>
                  <a:cs typeface="PingFang SC Regular" panose="020B0400000000000000" charset="-122"/>
                  <a:sym typeface="+mn-ea"/>
                </a:rPr>
                <a:t>家商户</a:t>
              </a:r>
              <a:endParaRPr kumimoji="0" lang="zh-CN" altLang="en-US" sz="870" i="0" u="none" strike="noStrike" kern="1200" cap="none" normalizeH="0">
                <a:solidFill>
                  <a:schemeClr val="tx1"/>
                </a:solidFill>
                <a:latin typeface="PingFang SC Regular" panose="020B0400000000000000" charset="-122"/>
                <a:ea typeface="PingFang SC Regular" panose="020B0400000000000000" charset="-122"/>
                <a:cs typeface="PingFang SC Regular" panose="020B0400000000000000" charset="-122"/>
                <a:sym typeface="+mn-ea"/>
              </a:endParaRPr>
            </a:p>
          </p:txBody>
        </p:sp>
      </p:grpSp>
      <p:sp>
        <p:nvSpPr>
          <p:cNvPr id="113" name="文本框 112"/>
          <p:cNvSpPr txBox="1"/>
          <p:nvPr/>
        </p:nvSpPr>
        <p:spPr>
          <a:xfrm>
            <a:off x="5199380" y="909320"/>
            <a:ext cx="1373505" cy="398780"/>
          </a:xfrm>
          <a:prstGeom prst="rect">
            <a:avLst/>
          </a:prstGeom>
          <a:noFill/>
        </p:spPr>
        <p:txBody>
          <a:bodyPr wrap="square" rtlCol="0" anchor="t">
            <a:spAutoFit/>
          </a:bodyPr>
          <a:p>
            <a:pPr algn="l"/>
            <a:r>
              <a:rPr lang="zh-CN" altLang="en-US" sz="2000" dirty="0">
                <a:solidFill>
                  <a:schemeClr val="tx1"/>
                </a:solidFill>
                <a:effectLst/>
                <a:latin typeface="微软雅黑" charset="-122"/>
                <a:ea typeface="微软雅黑" charset="-122"/>
                <a:sym typeface="+mn-ea"/>
              </a:rPr>
              <a:t>公司介绍 </a:t>
            </a:r>
            <a:endParaRPr lang="zh-CN" altLang="en-US" sz="1400" dirty="0" smtClean="0">
              <a:solidFill>
                <a:schemeClr val="tx1"/>
              </a:solidFill>
              <a:latin typeface="微软雅黑" charset="-122"/>
              <a:ea typeface="微软雅黑" charset="-122"/>
              <a:sym typeface="+mn-ea"/>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金翼大赛gai-1 -17"/>
          <p:cNvPicPr>
            <a:picLocks noChangeAspect="1"/>
          </p:cNvPicPr>
          <p:nvPr/>
        </p:nvPicPr>
        <p:blipFill>
          <a:blip r:embed="rId1"/>
          <a:stretch>
            <a:fillRect/>
          </a:stretch>
        </p:blipFill>
        <p:spPr>
          <a:xfrm>
            <a:off x="10333355" y="6151245"/>
            <a:ext cx="1222375" cy="469900"/>
          </a:xfrm>
          <a:prstGeom prst="rect">
            <a:avLst/>
          </a:prstGeom>
        </p:spPr>
      </p:pic>
      <p:cxnSp>
        <p:nvCxnSpPr>
          <p:cNvPr id="4" name="直接连接符 3"/>
          <p:cNvCxnSpPr/>
          <p:nvPr/>
        </p:nvCxnSpPr>
        <p:spPr>
          <a:xfrm>
            <a:off x="713105" y="6011545"/>
            <a:ext cx="10766425" cy="0"/>
          </a:xfrm>
          <a:prstGeom prst="line">
            <a:avLst/>
          </a:prstGeom>
        </p:spPr>
        <p:style>
          <a:lnRef idx="2">
            <a:schemeClr val="accent1"/>
          </a:lnRef>
          <a:fillRef idx="0">
            <a:srgbClr val="FFFFFF"/>
          </a:fillRef>
          <a:effectRef idx="0">
            <a:srgbClr val="FFFFFF"/>
          </a:effectRef>
          <a:fontRef idx="minor">
            <a:schemeClr val="tx1"/>
          </a:fontRef>
        </p:style>
      </p:cxnSp>
      <p:pic>
        <p:nvPicPr>
          <p:cNvPr id="7" name="图片 6" descr="cs -19"/>
          <p:cNvPicPr>
            <a:picLocks noChangeAspect="1"/>
          </p:cNvPicPr>
          <p:nvPr/>
        </p:nvPicPr>
        <p:blipFill>
          <a:blip r:embed="rId2"/>
          <a:stretch>
            <a:fillRect/>
          </a:stretch>
        </p:blipFill>
        <p:spPr>
          <a:xfrm>
            <a:off x="621030" y="6158865"/>
            <a:ext cx="1976120" cy="368935"/>
          </a:xfrm>
          <a:prstGeom prst="rect">
            <a:avLst/>
          </a:prstGeom>
        </p:spPr>
      </p:pic>
      <p:sp>
        <p:nvSpPr>
          <p:cNvPr id="3" name="文本框 2"/>
          <p:cNvSpPr txBox="1"/>
          <p:nvPr/>
        </p:nvSpPr>
        <p:spPr>
          <a:xfrm>
            <a:off x="713105" y="624840"/>
            <a:ext cx="2539365" cy="398780"/>
          </a:xfrm>
          <a:prstGeom prst="rect">
            <a:avLst/>
          </a:prstGeom>
          <a:noFill/>
        </p:spPr>
        <p:txBody>
          <a:bodyPr wrap="square" rtlCol="0" anchor="t">
            <a:spAutoFit/>
          </a:bodyPr>
          <a:p>
            <a:pPr algn="l"/>
            <a:r>
              <a:rPr lang="zh-CN" altLang="en-US" sz="2000" dirty="0">
                <a:solidFill>
                  <a:schemeClr val="tx1"/>
                </a:solidFill>
                <a:effectLst/>
                <a:latin typeface="微软雅黑" charset="-122"/>
                <a:ea typeface="微软雅黑" charset="-122"/>
                <a:sym typeface="+mn-ea"/>
              </a:rPr>
              <a:t>案例</a:t>
            </a:r>
            <a:r>
              <a:rPr lang="zh-CN" altLang="en-US" sz="2000" dirty="0">
                <a:solidFill>
                  <a:schemeClr val="tx1"/>
                </a:solidFill>
                <a:effectLst/>
                <a:latin typeface="微软雅黑" charset="-122"/>
                <a:ea typeface="微软雅黑" charset="-122"/>
                <a:sym typeface="+mn-ea"/>
              </a:rPr>
              <a:t>简述及辅助证明 </a:t>
            </a:r>
            <a:endParaRPr lang="zh-CN" altLang="en-US" sz="1400" dirty="0" smtClean="0">
              <a:solidFill>
                <a:schemeClr val="tx1"/>
              </a:solidFill>
              <a:latin typeface="微软雅黑" charset="-122"/>
              <a:ea typeface="微软雅黑" charset="-122"/>
              <a:sym typeface="+mn-ea"/>
            </a:endParaRPr>
          </a:p>
        </p:txBody>
      </p:sp>
      <p:pic>
        <p:nvPicPr>
          <p:cNvPr id="13" name="图片 12" descr="/private/var/folders/y8/6pqxj2qn5kldjd_f7h_8ctbh0000gp/T/com.kingsoft.wpsoffice.mac/picturecompress_20250110101310/output_80.pngoutput_80"/>
          <p:cNvPicPr>
            <a:picLocks noChangeAspect="1"/>
          </p:cNvPicPr>
          <p:nvPr>
            <p:custDataLst>
              <p:tags r:id="rId3"/>
            </p:custDataLst>
          </p:nvPr>
        </p:nvPicPr>
        <p:blipFill>
          <a:blip r:embed="rId4"/>
          <a:srcRect l="3026" t="9608" r="8234" b="5253"/>
          <a:stretch>
            <a:fillRect/>
          </a:stretch>
        </p:blipFill>
        <p:spPr>
          <a:xfrm>
            <a:off x="890270" y="1172845"/>
            <a:ext cx="624840" cy="635000"/>
          </a:xfrm>
          <a:prstGeom prst="rect">
            <a:avLst/>
          </a:prstGeom>
          <a:ln w="22225">
            <a:gradFill>
              <a:gsLst>
                <a:gs pos="0">
                  <a:srgbClr val="FECF40"/>
                </a:gs>
                <a:gs pos="100000">
                  <a:srgbClr val="846C21"/>
                </a:gs>
              </a:gsLst>
            </a:gradFill>
          </a:ln>
        </p:spPr>
      </p:pic>
      <p:sp>
        <p:nvSpPr>
          <p:cNvPr id="9" name="文本框 8"/>
          <p:cNvSpPr txBox="1"/>
          <p:nvPr/>
        </p:nvSpPr>
        <p:spPr>
          <a:xfrm>
            <a:off x="1515110" y="1172845"/>
            <a:ext cx="2310130" cy="368300"/>
          </a:xfrm>
          <a:prstGeom prst="rect">
            <a:avLst/>
          </a:prstGeom>
          <a:noFill/>
        </p:spPr>
        <p:txBody>
          <a:bodyPr wrap="square" rtlCol="0">
            <a:spAutoFit/>
          </a:bodyPr>
          <a:p>
            <a:r>
              <a:rPr lang="zh-CN" altLang="en-US" b="1">
                <a:gradFill>
                  <a:gsLst>
                    <a:gs pos="0">
                      <a:srgbClr val="FECF40"/>
                    </a:gs>
                    <a:gs pos="100000">
                      <a:srgbClr val="846C21"/>
                    </a:gs>
                  </a:gsLst>
                  <a:lin scaled="0"/>
                </a:gradFill>
                <a:latin typeface="Lantinghei SC Demibold" panose="02000000000000000000" charset="-122"/>
                <a:ea typeface="Lantinghei SC Demibold" panose="02000000000000000000" charset="-122"/>
              </a:rPr>
              <a:t>千家顺品牌发展历程</a:t>
            </a:r>
            <a:endParaRPr lang="zh-CN" altLang="en-US" b="1">
              <a:gradFill>
                <a:gsLst>
                  <a:gs pos="0">
                    <a:srgbClr val="FECF40"/>
                  </a:gs>
                  <a:gs pos="100000">
                    <a:srgbClr val="846C21"/>
                  </a:gs>
                </a:gsLst>
                <a:lin scaled="0"/>
              </a:gradFill>
              <a:latin typeface="Lantinghei SC Demibold" panose="02000000000000000000" charset="-122"/>
              <a:ea typeface="Lantinghei SC Demibold" panose="02000000000000000000" charset="-122"/>
            </a:endParaRPr>
          </a:p>
        </p:txBody>
      </p:sp>
      <p:cxnSp>
        <p:nvCxnSpPr>
          <p:cNvPr id="10" name="直接连接符 9"/>
          <p:cNvCxnSpPr/>
          <p:nvPr/>
        </p:nvCxnSpPr>
        <p:spPr>
          <a:xfrm>
            <a:off x="1624965" y="1504315"/>
            <a:ext cx="3545205" cy="0"/>
          </a:xfrm>
          <a:prstGeom prst="line">
            <a:avLst/>
          </a:prstGeom>
          <a:ln w="22225">
            <a:gradFill>
              <a:gsLst>
                <a:gs pos="0">
                  <a:srgbClr val="FECF40"/>
                </a:gs>
                <a:gs pos="100000">
                  <a:srgbClr val="846C21"/>
                </a:gs>
              </a:gsLst>
              <a:lin ang="0" scaled="1"/>
            </a:gradFill>
          </a:ln>
        </p:spPr>
        <p:style>
          <a:lnRef idx="2">
            <a:schemeClr val="accent1"/>
          </a:lnRef>
          <a:fillRef idx="0">
            <a:srgbClr val="FFFFFF"/>
          </a:fillRef>
          <a:effectRef idx="0">
            <a:srgbClr val="FFFFFF"/>
          </a:effectRef>
          <a:fontRef idx="minor">
            <a:schemeClr val="tx1"/>
          </a:fontRef>
        </p:style>
      </p:cxnSp>
      <p:sp>
        <p:nvSpPr>
          <p:cNvPr id="11" name="文本框 10"/>
          <p:cNvSpPr txBox="1"/>
          <p:nvPr/>
        </p:nvSpPr>
        <p:spPr>
          <a:xfrm>
            <a:off x="1624965" y="1592580"/>
            <a:ext cx="3654425" cy="215265"/>
          </a:xfrm>
          <a:prstGeom prst="rect">
            <a:avLst/>
          </a:prstGeom>
          <a:noFill/>
        </p:spPr>
        <p:txBody>
          <a:bodyPr wrap="square" rtlCol="0">
            <a:noAutofit/>
          </a:bodyPr>
          <a:p>
            <a:r>
              <a:rPr lang="en-US" altLang="zh-CN" sz="1200" b="1">
                <a:gradFill>
                  <a:gsLst>
                    <a:gs pos="0">
                      <a:srgbClr val="FECF40"/>
                    </a:gs>
                    <a:gs pos="100000">
                      <a:srgbClr val="846C21"/>
                    </a:gs>
                  </a:gsLst>
                  <a:lin scaled="0"/>
                </a:gradFill>
                <a:latin typeface="Lantinghei SC Demibold" panose="02000000000000000000" charset="-122"/>
                <a:ea typeface="Lantinghei SC Demibold" panose="02000000000000000000" charset="-122"/>
              </a:rPr>
              <a:t>2023年10月创立，定位</a:t>
            </a:r>
            <a:r>
              <a:rPr lang="zh-CN" altLang="en-US" sz="1200" b="1">
                <a:gradFill>
                  <a:gsLst>
                    <a:gs pos="0">
                      <a:srgbClr val="FECF40"/>
                    </a:gs>
                    <a:gs pos="100000">
                      <a:srgbClr val="846C21"/>
                    </a:gs>
                  </a:gsLst>
                  <a:lin scaled="0"/>
                </a:gradFill>
                <a:latin typeface="Lantinghei SC Demibold" panose="02000000000000000000" charset="-122"/>
                <a:ea typeface="Lantinghei SC Demibold" panose="02000000000000000000" charset="-122"/>
              </a:rPr>
              <a:t>：</a:t>
            </a:r>
            <a:r>
              <a:rPr lang="en-US" altLang="zh-CN" sz="1200" b="1">
                <a:gradFill>
                  <a:gsLst>
                    <a:gs pos="0">
                      <a:srgbClr val="FECF40"/>
                    </a:gs>
                    <a:gs pos="100000">
                      <a:srgbClr val="846C21"/>
                    </a:gs>
                  </a:gsLst>
                  <a:lin scaled="0"/>
                </a:gradFill>
                <a:latin typeface="Lantinghei SC Demibold" panose="02000000000000000000" charset="-122"/>
                <a:ea typeface="Lantinghei SC Demibold" panose="02000000000000000000" charset="-122"/>
              </a:rPr>
              <a:t>家门口的品牌连锁超市</a:t>
            </a:r>
            <a:endParaRPr lang="en-US" altLang="zh-CN" sz="1200" b="1">
              <a:gradFill>
                <a:gsLst>
                  <a:gs pos="0">
                    <a:srgbClr val="FECF40"/>
                  </a:gs>
                  <a:gs pos="100000">
                    <a:srgbClr val="846C21"/>
                  </a:gs>
                </a:gsLst>
                <a:lin scaled="0"/>
              </a:gradFill>
              <a:latin typeface="Lantinghei SC Demibold" panose="02000000000000000000" charset="-122"/>
              <a:ea typeface="Lantinghei SC Demibold" panose="02000000000000000000" charset="-122"/>
            </a:endParaRPr>
          </a:p>
        </p:txBody>
      </p:sp>
      <p:sp>
        <p:nvSpPr>
          <p:cNvPr id="21" name="右箭头 20"/>
          <p:cNvSpPr/>
          <p:nvPr/>
        </p:nvSpPr>
        <p:spPr>
          <a:xfrm>
            <a:off x="1091565" y="5203190"/>
            <a:ext cx="10766425" cy="308610"/>
          </a:xfrm>
          <a:prstGeom prst="rightArrow">
            <a:avLst>
              <a:gd name="adj1" fmla="val 50000"/>
              <a:gd name="adj2" fmla="val 140151"/>
            </a:avLst>
          </a:prstGeom>
          <a:gradFill>
            <a:gsLst>
              <a:gs pos="0">
                <a:srgbClr val="FFC000"/>
              </a:gs>
              <a:gs pos="74000">
                <a:schemeClr val="accent3">
                  <a:lumMod val="60000"/>
                  <a:lumOff val="40000"/>
                </a:schemeClr>
              </a:gs>
              <a:gs pos="100000">
                <a:schemeClr val="accent1">
                  <a:lumMod val="30000"/>
                  <a:lumOff val="70000"/>
                </a:schemeClr>
              </a:gs>
            </a:gsLst>
            <a:lin ang="5400000" scaled="0"/>
          </a:gra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22" name="文本框 21"/>
          <p:cNvSpPr txBox="1"/>
          <p:nvPr/>
        </p:nvSpPr>
        <p:spPr>
          <a:xfrm>
            <a:off x="2747010" y="2001520"/>
            <a:ext cx="7973695" cy="963930"/>
          </a:xfrm>
          <a:prstGeom prst="rect">
            <a:avLst/>
          </a:prstGeom>
          <a:noFill/>
        </p:spPr>
        <p:txBody>
          <a:bodyPr wrap="square" rtlCol="0">
            <a:noAutofit/>
          </a:bodyPr>
          <a:p>
            <a:pPr algn="ctr"/>
            <a:r>
              <a:rPr lang="zh-CN" sz="1600" b="1">
                <a:gradFill>
                  <a:gsLst>
                    <a:gs pos="0">
                      <a:srgbClr val="FECF40"/>
                    </a:gs>
                    <a:gs pos="100000">
                      <a:srgbClr val="846C21"/>
                    </a:gs>
                  </a:gsLst>
                  <a:lin scaled="0"/>
                </a:gradFill>
                <a:latin typeface="Lantinghei SC Demibold" panose="02000000000000000000" charset="-122"/>
                <a:ea typeface="Lantinghei SC Demibold" panose="02000000000000000000" charset="-122"/>
              </a:rPr>
              <a:t>千家顺作为快客达旗下品牌，</a:t>
            </a:r>
            <a:r>
              <a:rPr sz="1600" b="1">
                <a:gradFill>
                  <a:gsLst>
                    <a:gs pos="0">
                      <a:srgbClr val="FECF40"/>
                    </a:gs>
                    <a:gs pos="100000">
                      <a:srgbClr val="846C21"/>
                    </a:gs>
                  </a:gsLst>
                  <a:lin scaled="0"/>
                </a:gradFill>
                <a:latin typeface="Lantinghei SC Demibold" panose="02000000000000000000" charset="-122"/>
                <a:ea typeface="Lantinghei SC Demibold" panose="02000000000000000000" charset="-122"/>
              </a:rPr>
              <a:t>店铺同时开设在美团、饿了么、京东到家、抖音小时达平台，是全平台品牌运营商核心团队来自美团十大闪电仓品牌【快客达】&amp;【美佳乐购】短短6个月，连锁加盟店超过50+，并以15+/月的速度递增</a:t>
            </a:r>
            <a:endParaRPr sz="1600" b="1">
              <a:gradFill>
                <a:gsLst>
                  <a:gs pos="0">
                    <a:srgbClr val="FECF40"/>
                  </a:gs>
                  <a:gs pos="100000">
                    <a:srgbClr val="846C21"/>
                  </a:gs>
                </a:gsLst>
                <a:lin scaled="0"/>
              </a:gradFill>
              <a:latin typeface="Lantinghei SC Demibold" panose="02000000000000000000" charset="-122"/>
              <a:ea typeface="Lantinghei SC Demibold" panose="02000000000000000000" charset="-122"/>
            </a:endParaRPr>
          </a:p>
        </p:txBody>
      </p:sp>
      <p:grpSp>
        <p:nvGrpSpPr>
          <p:cNvPr id="37" name="组合 36"/>
          <p:cNvGrpSpPr/>
          <p:nvPr/>
        </p:nvGrpSpPr>
        <p:grpSpPr>
          <a:xfrm>
            <a:off x="1840865" y="3733165"/>
            <a:ext cx="1635760" cy="1056640"/>
            <a:chOff x="1147" y="5441"/>
            <a:chExt cx="2576" cy="1664"/>
          </a:xfrm>
        </p:grpSpPr>
        <p:sp>
          <p:nvSpPr>
            <p:cNvPr id="12" name="矩形标注 11"/>
            <p:cNvSpPr/>
            <p:nvPr/>
          </p:nvSpPr>
          <p:spPr>
            <a:xfrm>
              <a:off x="1147" y="5441"/>
              <a:ext cx="2576" cy="1665"/>
            </a:xfrm>
            <a:prstGeom prst="wedgeRectCallout">
              <a:avLst>
                <a:gd name="adj1" fmla="val -1630"/>
                <a:gd name="adj2" fmla="val 77927"/>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23" name="文本框 22"/>
            <p:cNvSpPr txBox="1"/>
            <p:nvPr/>
          </p:nvSpPr>
          <p:spPr>
            <a:xfrm>
              <a:off x="1401" y="5773"/>
              <a:ext cx="2068" cy="1001"/>
            </a:xfrm>
            <a:prstGeom prst="rect">
              <a:avLst/>
            </a:prstGeom>
            <a:noFill/>
          </p:spPr>
          <p:txBody>
            <a:bodyPr wrap="square" rtlCol="0">
              <a:noAutofit/>
            </a:bodyPr>
            <a:p>
              <a:pPr algn="ctr"/>
              <a:r>
                <a:rPr sz="1600" b="1">
                  <a:solidFill>
                    <a:schemeClr val="bg1"/>
                  </a:solidFill>
                  <a:latin typeface="Lantinghei SC Demibold" panose="02000000000000000000" charset="-122"/>
                  <a:ea typeface="Lantinghei SC Demibold" panose="02000000000000000000" charset="-122"/>
                </a:rPr>
                <a:t>2023年</a:t>
              </a:r>
              <a:endParaRPr sz="1600" b="1">
                <a:solidFill>
                  <a:schemeClr val="bg1"/>
                </a:solidFill>
                <a:latin typeface="Lantinghei SC Demibold" panose="02000000000000000000" charset="-122"/>
                <a:ea typeface="Lantinghei SC Demibold" panose="02000000000000000000" charset="-122"/>
              </a:endParaRPr>
            </a:p>
            <a:p>
              <a:pPr algn="ctr"/>
              <a:r>
                <a:rPr lang="zh-CN" sz="1600" b="1">
                  <a:solidFill>
                    <a:schemeClr val="bg1"/>
                  </a:solidFill>
                  <a:latin typeface="Lantinghei SC Demibold" panose="02000000000000000000" charset="-122"/>
                  <a:ea typeface="Lantinghei SC Demibold" panose="02000000000000000000" charset="-122"/>
                </a:rPr>
                <a:t>千</a:t>
              </a:r>
              <a:r>
                <a:rPr sz="1600" b="1">
                  <a:solidFill>
                    <a:schemeClr val="bg1"/>
                  </a:solidFill>
                  <a:latin typeface="Lantinghei SC Demibold" panose="02000000000000000000" charset="-122"/>
                  <a:ea typeface="Lantinghei SC Demibold" panose="02000000000000000000" charset="-122"/>
                </a:rPr>
                <a:t>家顺创立</a:t>
              </a:r>
              <a:endParaRPr sz="1600" b="1">
                <a:solidFill>
                  <a:schemeClr val="bg1"/>
                </a:solidFill>
                <a:latin typeface="Lantinghei SC Demibold" panose="02000000000000000000" charset="-122"/>
                <a:ea typeface="Lantinghei SC Demibold" panose="02000000000000000000" charset="-122"/>
              </a:endParaRPr>
            </a:p>
          </p:txBody>
        </p:sp>
      </p:grpSp>
      <p:grpSp>
        <p:nvGrpSpPr>
          <p:cNvPr id="36" name="组合 35"/>
          <p:cNvGrpSpPr/>
          <p:nvPr/>
        </p:nvGrpSpPr>
        <p:grpSpPr>
          <a:xfrm>
            <a:off x="3252470" y="3499485"/>
            <a:ext cx="1635760" cy="1056640"/>
            <a:chOff x="4500" y="5324"/>
            <a:chExt cx="2576" cy="1664"/>
          </a:xfrm>
        </p:grpSpPr>
        <p:sp>
          <p:nvSpPr>
            <p:cNvPr id="14" name="矩形标注 13"/>
            <p:cNvSpPr/>
            <p:nvPr/>
          </p:nvSpPr>
          <p:spPr>
            <a:xfrm>
              <a:off x="4500" y="5324"/>
              <a:ext cx="2576" cy="1665"/>
            </a:xfrm>
            <a:prstGeom prst="wedgeRectCallout">
              <a:avLst>
                <a:gd name="adj1" fmla="val -13975"/>
                <a:gd name="adj2" fmla="val 102972"/>
              </a:avLst>
            </a:prstGeom>
            <a:solidFill>
              <a:schemeClr val="accent2"/>
            </a:solidFill>
            <a:ln>
              <a:noFill/>
            </a:ln>
          </p:spPr>
          <p:style>
            <a:lnRef idx="2">
              <a:schemeClr val="accent1"/>
            </a:lnRef>
            <a:fillRef idx="0">
              <a:srgbClr val="FFFFFF"/>
            </a:fillRef>
            <a:effectRef idx="0">
              <a:srgbClr val="FFFFFF"/>
            </a:effectRef>
            <a:fontRef idx="minor">
              <a:schemeClr val="dk1"/>
            </a:fontRef>
          </p:style>
          <p:txBody>
            <a:bodyPr rtlCol="0" anchor="ctr"/>
            <a:p>
              <a:pPr algn="ctr"/>
              <a:endParaRPr lang="zh-CN" altLang="en-US"/>
            </a:p>
          </p:txBody>
        </p:sp>
        <p:sp>
          <p:nvSpPr>
            <p:cNvPr id="24" name="文本框 23"/>
            <p:cNvSpPr txBox="1"/>
            <p:nvPr/>
          </p:nvSpPr>
          <p:spPr>
            <a:xfrm>
              <a:off x="4754" y="5656"/>
              <a:ext cx="2068" cy="1001"/>
            </a:xfrm>
            <a:prstGeom prst="rect">
              <a:avLst/>
            </a:prstGeom>
            <a:noFill/>
          </p:spPr>
          <p:txBody>
            <a:bodyPr wrap="square" rtlCol="0">
              <a:noAutofit/>
            </a:bodyPr>
            <a:p>
              <a:pPr algn="ctr"/>
              <a:r>
                <a:rPr lang="zh-CN" sz="1600" b="1">
                  <a:solidFill>
                    <a:schemeClr val="bg1"/>
                  </a:solidFill>
                  <a:latin typeface="Lantinghei SC Demibold" panose="02000000000000000000" charset="-122"/>
                  <a:ea typeface="Lantinghei SC Demibold" panose="02000000000000000000" charset="-122"/>
                </a:rPr>
                <a:t>当月</a:t>
              </a:r>
              <a:endParaRPr lang="zh-CN" sz="1600" b="1">
                <a:solidFill>
                  <a:schemeClr val="bg1"/>
                </a:solidFill>
                <a:latin typeface="Lantinghei SC Demibold" panose="02000000000000000000" charset="-122"/>
                <a:ea typeface="Lantinghei SC Demibold" panose="02000000000000000000" charset="-122"/>
              </a:endParaRPr>
            </a:p>
            <a:p>
              <a:pPr algn="ctr"/>
              <a:r>
                <a:rPr lang="zh-CN" sz="1600" b="1">
                  <a:solidFill>
                    <a:schemeClr val="bg1"/>
                  </a:solidFill>
                  <a:latin typeface="Lantinghei SC Demibold" panose="02000000000000000000" charset="-122"/>
                  <a:ea typeface="Lantinghei SC Demibold" panose="02000000000000000000" charset="-122"/>
                </a:rPr>
                <a:t>启动</a:t>
              </a:r>
              <a:r>
                <a:rPr lang="zh-CN" sz="1600" b="1">
                  <a:solidFill>
                    <a:schemeClr val="bg1"/>
                  </a:solidFill>
                  <a:latin typeface="Lantinghei SC Demibold" panose="02000000000000000000" charset="-122"/>
                  <a:ea typeface="Lantinghei SC Demibold" panose="02000000000000000000" charset="-122"/>
                </a:rPr>
                <a:t>加盟</a:t>
              </a:r>
              <a:endParaRPr lang="zh-CN" sz="1600" b="1">
                <a:solidFill>
                  <a:schemeClr val="bg1"/>
                </a:solidFill>
                <a:latin typeface="Lantinghei SC Demibold" panose="02000000000000000000" charset="-122"/>
                <a:ea typeface="Lantinghei SC Demibold" panose="02000000000000000000" charset="-122"/>
              </a:endParaRPr>
            </a:p>
          </p:txBody>
        </p:sp>
      </p:grpSp>
      <p:grpSp>
        <p:nvGrpSpPr>
          <p:cNvPr id="35" name="组合 34"/>
          <p:cNvGrpSpPr/>
          <p:nvPr/>
        </p:nvGrpSpPr>
        <p:grpSpPr>
          <a:xfrm>
            <a:off x="4760595" y="3324225"/>
            <a:ext cx="1635760" cy="1056640"/>
            <a:chOff x="7754" y="5086"/>
            <a:chExt cx="2576" cy="1664"/>
          </a:xfrm>
        </p:grpSpPr>
        <p:sp>
          <p:nvSpPr>
            <p:cNvPr id="15" name="矩形标注 14"/>
            <p:cNvSpPr/>
            <p:nvPr/>
          </p:nvSpPr>
          <p:spPr>
            <a:xfrm>
              <a:off x="7754" y="5086"/>
              <a:ext cx="2576" cy="1665"/>
            </a:xfrm>
            <a:prstGeom prst="wedgeRectCallout">
              <a:avLst>
                <a:gd name="adj1" fmla="val -13897"/>
                <a:gd name="adj2" fmla="val 94564"/>
              </a:avLst>
            </a:prstGeom>
            <a:solidFill>
              <a:schemeClr val="accent4">
                <a:lumMod val="75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25" name="文本框 24"/>
            <p:cNvSpPr txBox="1"/>
            <p:nvPr/>
          </p:nvSpPr>
          <p:spPr>
            <a:xfrm>
              <a:off x="8008" y="5418"/>
              <a:ext cx="2068" cy="1001"/>
            </a:xfrm>
            <a:prstGeom prst="rect">
              <a:avLst/>
            </a:prstGeom>
            <a:noFill/>
          </p:spPr>
          <p:txBody>
            <a:bodyPr wrap="square" rtlCol="0">
              <a:noAutofit/>
            </a:bodyPr>
            <a:p>
              <a:pPr algn="ctr"/>
              <a:r>
                <a:rPr lang="en-US" altLang="zh-CN" sz="1600" b="1">
                  <a:solidFill>
                    <a:schemeClr val="bg1"/>
                  </a:solidFill>
                  <a:latin typeface="Lantinghei SC Demibold" panose="02000000000000000000" charset="-122"/>
                  <a:ea typeface="Lantinghei SC Demibold" panose="02000000000000000000" charset="-122"/>
                </a:rPr>
                <a:t>2023</a:t>
              </a:r>
              <a:r>
                <a:rPr lang="zh-CN" altLang="en-US" sz="1600" b="1">
                  <a:solidFill>
                    <a:schemeClr val="bg1"/>
                  </a:solidFill>
                  <a:latin typeface="Lantinghei SC Demibold" panose="02000000000000000000" charset="-122"/>
                  <a:ea typeface="Lantinghei SC Demibold" panose="02000000000000000000" charset="-122"/>
                </a:rPr>
                <a:t>年</a:t>
              </a:r>
              <a:endParaRPr lang="zh-CN" altLang="en-US" sz="1600" b="1">
                <a:solidFill>
                  <a:schemeClr val="bg1"/>
                </a:solidFill>
                <a:latin typeface="Lantinghei SC Demibold" panose="02000000000000000000" charset="-122"/>
                <a:ea typeface="Lantinghei SC Demibold" panose="02000000000000000000" charset="-122"/>
              </a:endParaRPr>
            </a:p>
            <a:p>
              <a:pPr algn="ctr"/>
              <a:r>
                <a:rPr lang="zh-CN" altLang="en-US" sz="1600" b="1">
                  <a:solidFill>
                    <a:schemeClr val="bg1"/>
                  </a:solidFill>
                  <a:latin typeface="Lantinghei SC Demibold" panose="02000000000000000000" charset="-122"/>
                  <a:ea typeface="Lantinghei SC Demibold" panose="02000000000000000000" charset="-122"/>
                </a:rPr>
                <a:t>加盟店</a:t>
              </a:r>
              <a:r>
                <a:rPr lang="zh-CN" altLang="en-US" sz="1600" b="1">
                  <a:solidFill>
                    <a:schemeClr val="bg1"/>
                  </a:solidFill>
                  <a:latin typeface="Lantinghei SC Demibold" panose="02000000000000000000" charset="-122"/>
                  <a:ea typeface="Lantinghei SC Demibold" panose="02000000000000000000" charset="-122"/>
                </a:rPr>
                <a:t>扩张</a:t>
              </a:r>
              <a:endParaRPr lang="zh-CN" altLang="en-US" sz="1600" b="1">
                <a:solidFill>
                  <a:schemeClr val="bg1"/>
                </a:solidFill>
                <a:latin typeface="Lantinghei SC Demibold" panose="02000000000000000000" charset="-122"/>
                <a:ea typeface="Lantinghei SC Demibold" panose="02000000000000000000" charset="-122"/>
              </a:endParaRPr>
            </a:p>
          </p:txBody>
        </p:sp>
      </p:grpSp>
      <p:grpSp>
        <p:nvGrpSpPr>
          <p:cNvPr id="31" name="组合 30"/>
          <p:cNvGrpSpPr/>
          <p:nvPr/>
        </p:nvGrpSpPr>
        <p:grpSpPr>
          <a:xfrm>
            <a:off x="6230620" y="3573145"/>
            <a:ext cx="1635760" cy="1056640"/>
            <a:chOff x="14929" y="5369"/>
            <a:chExt cx="2576" cy="1664"/>
          </a:xfrm>
        </p:grpSpPr>
        <p:sp>
          <p:nvSpPr>
            <p:cNvPr id="18" name="矩形标注 17"/>
            <p:cNvSpPr/>
            <p:nvPr/>
          </p:nvSpPr>
          <p:spPr>
            <a:xfrm>
              <a:off x="14929" y="5369"/>
              <a:ext cx="2576" cy="1665"/>
            </a:xfrm>
            <a:prstGeom prst="wedgeRectCallout">
              <a:avLst>
                <a:gd name="adj1" fmla="val -17779"/>
                <a:gd name="adj2" fmla="val 82732"/>
              </a:avLst>
            </a:prstGeom>
            <a:solidFill>
              <a:schemeClr val="accent5">
                <a:lumMod val="75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29" name="文本框 28"/>
            <p:cNvSpPr txBox="1"/>
            <p:nvPr/>
          </p:nvSpPr>
          <p:spPr>
            <a:xfrm>
              <a:off x="15183" y="5701"/>
              <a:ext cx="2068" cy="1001"/>
            </a:xfrm>
            <a:prstGeom prst="rect">
              <a:avLst/>
            </a:prstGeom>
            <a:noFill/>
          </p:spPr>
          <p:txBody>
            <a:bodyPr wrap="square" rtlCol="0">
              <a:noAutofit/>
            </a:bodyPr>
            <a:p>
              <a:pPr algn="ctr"/>
              <a:r>
                <a:rPr lang="zh-CN" altLang="en-US" sz="1600" b="1">
                  <a:solidFill>
                    <a:schemeClr val="bg1"/>
                  </a:solidFill>
                  <a:latin typeface="Lantinghei SC Demibold" panose="02000000000000000000" charset="-122"/>
                  <a:ea typeface="Lantinghei SC Demibold" panose="02000000000000000000" charset="-122"/>
                </a:rPr>
                <a:t>月</a:t>
              </a:r>
              <a:r>
                <a:rPr lang="zh-CN" altLang="en-US" sz="1600" b="1">
                  <a:solidFill>
                    <a:schemeClr val="bg1"/>
                  </a:solidFill>
                  <a:latin typeface="Lantinghei SC Demibold" panose="02000000000000000000" charset="-122"/>
                  <a:ea typeface="Lantinghei SC Demibold" panose="02000000000000000000" charset="-122"/>
                </a:rPr>
                <a:t>订单量</a:t>
              </a:r>
              <a:endParaRPr lang="zh-CN" altLang="en-US" sz="1600" b="1">
                <a:solidFill>
                  <a:schemeClr val="bg1"/>
                </a:solidFill>
                <a:latin typeface="Lantinghei SC Demibold" panose="02000000000000000000" charset="-122"/>
                <a:ea typeface="Lantinghei SC Demibold" panose="02000000000000000000" charset="-122"/>
              </a:endParaRPr>
            </a:p>
            <a:p>
              <a:pPr algn="ctr"/>
              <a:r>
                <a:rPr lang="zh-CN" altLang="en-US" sz="1600" b="1">
                  <a:solidFill>
                    <a:schemeClr val="bg1"/>
                  </a:solidFill>
                  <a:latin typeface="Lantinghei SC Demibold" panose="02000000000000000000" charset="-122"/>
                  <a:ea typeface="Lantinghei SC Demibold" panose="02000000000000000000" charset="-122"/>
                </a:rPr>
                <a:t>破</a:t>
              </a:r>
              <a:r>
                <a:rPr lang="en-US" altLang="zh-CN" sz="1600" b="1">
                  <a:solidFill>
                    <a:schemeClr val="bg1"/>
                  </a:solidFill>
                  <a:latin typeface="Lantinghei SC Demibold" panose="02000000000000000000" charset="-122"/>
                  <a:ea typeface="Lantinghei SC Demibold" panose="02000000000000000000" charset="-122"/>
                </a:rPr>
                <a:t>30</a:t>
              </a:r>
              <a:r>
                <a:rPr lang="en-US" altLang="zh-CN" sz="1600" b="1">
                  <a:solidFill>
                    <a:schemeClr val="bg1"/>
                  </a:solidFill>
                  <a:latin typeface="Lantinghei SC Demibold" panose="02000000000000000000" charset="-122"/>
                  <a:ea typeface="Lantinghei SC Demibold" panose="02000000000000000000" charset="-122"/>
                </a:rPr>
                <a:t>W</a:t>
              </a:r>
              <a:endParaRPr lang="en-US" altLang="zh-CN" sz="1600" b="1">
                <a:solidFill>
                  <a:schemeClr val="bg1"/>
                </a:solidFill>
                <a:latin typeface="Lantinghei SC Demibold" panose="02000000000000000000" charset="-122"/>
                <a:ea typeface="Lantinghei SC Demibold" panose="02000000000000000000" charset="-122"/>
              </a:endParaRPr>
            </a:p>
          </p:txBody>
        </p:sp>
      </p:grpSp>
      <p:grpSp>
        <p:nvGrpSpPr>
          <p:cNvPr id="30" name="组合 29"/>
          <p:cNvGrpSpPr/>
          <p:nvPr/>
        </p:nvGrpSpPr>
        <p:grpSpPr>
          <a:xfrm>
            <a:off x="7680325" y="3435350"/>
            <a:ext cx="1635760" cy="1056640"/>
            <a:chOff x="11559" y="5085"/>
            <a:chExt cx="2576" cy="1664"/>
          </a:xfrm>
        </p:grpSpPr>
        <p:sp>
          <p:nvSpPr>
            <p:cNvPr id="16" name="矩形标注 15"/>
            <p:cNvSpPr/>
            <p:nvPr/>
          </p:nvSpPr>
          <p:spPr>
            <a:xfrm>
              <a:off x="11559" y="5085"/>
              <a:ext cx="2576" cy="1665"/>
            </a:xfrm>
            <a:prstGeom prst="wedgeRectCallout">
              <a:avLst>
                <a:gd name="adj1" fmla="val -16226"/>
                <a:gd name="adj2" fmla="val 83873"/>
              </a:avLst>
            </a:prstGeom>
            <a:solidFill>
              <a:schemeClr val="accent6">
                <a:lumMod val="60000"/>
                <a:lumOff val="40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26" name="文本框 25"/>
            <p:cNvSpPr txBox="1"/>
            <p:nvPr/>
          </p:nvSpPr>
          <p:spPr>
            <a:xfrm>
              <a:off x="11813" y="5417"/>
              <a:ext cx="2068" cy="1001"/>
            </a:xfrm>
            <a:prstGeom prst="rect">
              <a:avLst/>
            </a:prstGeom>
            <a:noFill/>
          </p:spPr>
          <p:txBody>
            <a:bodyPr wrap="square" rtlCol="0">
              <a:noAutofit/>
            </a:bodyPr>
            <a:p>
              <a:pPr algn="ctr"/>
              <a:r>
                <a:rPr lang="zh-CN" altLang="en-US" sz="1600" b="1">
                  <a:solidFill>
                    <a:schemeClr val="bg1"/>
                  </a:solidFill>
                  <a:latin typeface="Lantinghei SC Demibold" panose="02000000000000000000" charset="-122"/>
                  <a:ea typeface="Lantinghei SC Demibold" panose="02000000000000000000" charset="-122"/>
                </a:rPr>
                <a:t>品牌</a:t>
              </a:r>
              <a:endParaRPr lang="zh-CN" altLang="en-US" sz="1600" b="1">
                <a:solidFill>
                  <a:schemeClr val="bg1"/>
                </a:solidFill>
                <a:latin typeface="Lantinghei SC Demibold" panose="02000000000000000000" charset="-122"/>
                <a:ea typeface="Lantinghei SC Demibold" panose="02000000000000000000" charset="-122"/>
              </a:endParaRPr>
            </a:p>
            <a:p>
              <a:pPr algn="ctr"/>
              <a:r>
                <a:rPr lang="zh-CN" altLang="en-US" sz="1600" b="1">
                  <a:solidFill>
                    <a:schemeClr val="bg1"/>
                  </a:solidFill>
                  <a:latin typeface="Lantinghei SC Demibold" panose="02000000000000000000" charset="-122"/>
                  <a:ea typeface="Lantinghei SC Demibold" panose="02000000000000000000" charset="-122"/>
                </a:rPr>
                <a:t>快速</a:t>
              </a:r>
              <a:r>
                <a:rPr lang="zh-CN" altLang="en-US" sz="1600" b="1">
                  <a:solidFill>
                    <a:schemeClr val="bg1"/>
                  </a:solidFill>
                  <a:latin typeface="Lantinghei SC Demibold" panose="02000000000000000000" charset="-122"/>
                  <a:ea typeface="Lantinghei SC Demibold" panose="02000000000000000000" charset="-122"/>
                </a:rPr>
                <a:t>扩张</a:t>
              </a:r>
              <a:endParaRPr lang="zh-CN" altLang="en-US" sz="1600" b="1">
                <a:solidFill>
                  <a:schemeClr val="bg1"/>
                </a:solidFill>
                <a:latin typeface="Lantinghei SC Demibold" panose="02000000000000000000" charset="-122"/>
                <a:ea typeface="Lantinghei SC Demibold" panose="02000000000000000000" charset="-122"/>
              </a:endParaRPr>
            </a:p>
          </p:txBody>
        </p:sp>
      </p:grpSp>
      <p:grpSp>
        <p:nvGrpSpPr>
          <p:cNvPr id="33" name="组合 32"/>
          <p:cNvGrpSpPr/>
          <p:nvPr/>
        </p:nvGrpSpPr>
        <p:grpSpPr>
          <a:xfrm>
            <a:off x="9291320" y="3646805"/>
            <a:ext cx="1635760" cy="1056640"/>
            <a:chOff x="16860" y="5853"/>
            <a:chExt cx="2576" cy="1664"/>
          </a:xfrm>
        </p:grpSpPr>
        <p:sp>
          <p:nvSpPr>
            <p:cNvPr id="17" name="矩形标注 16"/>
            <p:cNvSpPr/>
            <p:nvPr/>
          </p:nvSpPr>
          <p:spPr>
            <a:xfrm>
              <a:off x="16860" y="5853"/>
              <a:ext cx="2576" cy="1665"/>
            </a:xfrm>
            <a:prstGeom prst="wedgeRectCallout">
              <a:avLst>
                <a:gd name="adj1" fmla="val -24689"/>
                <a:gd name="adj2" fmla="val 83933"/>
              </a:avLst>
            </a:prstGeom>
            <a:solidFill>
              <a:schemeClr val="accent3"/>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32" name="文本框 31"/>
            <p:cNvSpPr txBox="1"/>
            <p:nvPr/>
          </p:nvSpPr>
          <p:spPr>
            <a:xfrm>
              <a:off x="17114" y="6185"/>
              <a:ext cx="2068" cy="1001"/>
            </a:xfrm>
            <a:prstGeom prst="rect">
              <a:avLst/>
            </a:prstGeom>
            <a:noFill/>
          </p:spPr>
          <p:txBody>
            <a:bodyPr wrap="square" rtlCol="0">
              <a:noAutofit/>
            </a:bodyPr>
            <a:p>
              <a:pPr algn="ctr"/>
              <a:r>
                <a:rPr lang="en-US" sz="1600" b="1">
                  <a:solidFill>
                    <a:schemeClr val="bg1"/>
                  </a:solidFill>
                  <a:latin typeface="Lantinghei SC Demibold" panose="02000000000000000000" charset="-122"/>
                  <a:ea typeface="Lantinghei SC Demibold" panose="02000000000000000000" charset="-122"/>
                </a:rPr>
                <a:t>6</a:t>
              </a:r>
              <a:r>
                <a:rPr lang="zh-CN" altLang="en-US" sz="1600" b="1">
                  <a:solidFill>
                    <a:schemeClr val="bg1"/>
                  </a:solidFill>
                  <a:latin typeface="Lantinghei SC Demibold" panose="02000000000000000000" charset="-122"/>
                  <a:ea typeface="Lantinghei SC Demibold" panose="02000000000000000000" charset="-122"/>
                </a:rPr>
                <a:t>个月</a:t>
              </a:r>
              <a:r>
                <a:rPr lang="en-US" altLang="zh-CN" sz="1600" b="1">
                  <a:solidFill>
                    <a:schemeClr val="bg1"/>
                  </a:solidFill>
                  <a:latin typeface="Lantinghei SC Demibold" panose="02000000000000000000" charset="-122"/>
                  <a:ea typeface="Lantinghei SC Demibold" panose="02000000000000000000" charset="-122"/>
                </a:rPr>
                <a:t>GMV</a:t>
              </a:r>
              <a:endParaRPr lang="en-US" altLang="zh-CN" sz="1600" b="1">
                <a:solidFill>
                  <a:schemeClr val="bg1"/>
                </a:solidFill>
                <a:latin typeface="Lantinghei SC Demibold" panose="02000000000000000000" charset="-122"/>
                <a:ea typeface="Lantinghei SC Demibold" panose="02000000000000000000" charset="-122"/>
              </a:endParaRPr>
            </a:p>
            <a:p>
              <a:pPr algn="ctr"/>
              <a:r>
                <a:rPr lang="en-US" altLang="zh-CN" sz="1600" b="1">
                  <a:solidFill>
                    <a:schemeClr val="bg1"/>
                  </a:solidFill>
                  <a:latin typeface="Lantinghei SC Demibold" panose="02000000000000000000" charset="-122"/>
                  <a:ea typeface="Lantinghei SC Demibold" panose="02000000000000000000" charset="-122"/>
                </a:rPr>
                <a:t>3500W+</a:t>
              </a:r>
              <a:endParaRPr lang="en-US" altLang="zh-CN" sz="1600" b="1">
                <a:solidFill>
                  <a:schemeClr val="bg1"/>
                </a:solidFill>
                <a:latin typeface="Lantinghei SC Demibold" panose="02000000000000000000" charset="-122"/>
                <a:ea typeface="Lantinghei SC Demibold" panose="02000000000000000000" charset="-122"/>
              </a:endParaRPr>
            </a:p>
          </p:txBody>
        </p:sp>
      </p:grpSp>
      <p:sp>
        <p:nvSpPr>
          <p:cNvPr id="38" name="椭圆 37"/>
          <p:cNvSpPr/>
          <p:nvPr/>
        </p:nvSpPr>
        <p:spPr>
          <a:xfrm>
            <a:off x="2281555" y="5118100"/>
            <a:ext cx="465455" cy="465455"/>
          </a:xfrm>
          <a:prstGeom prst="ellipse">
            <a:avLst/>
          </a:prstGeom>
          <a:gradFill>
            <a:gsLst>
              <a:gs pos="0">
                <a:srgbClr val="FFC000"/>
              </a:gs>
              <a:gs pos="74000">
                <a:schemeClr val="accent3">
                  <a:lumMod val="60000"/>
                  <a:lumOff val="40000"/>
                </a:schemeClr>
              </a:gs>
              <a:gs pos="100000">
                <a:schemeClr val="accent1">
                  <a:lumMod val="30000"/>
                  <a:lumOff val="70000"/>
                </a:schemeClr>
              </a:gs>
            </a:gsLst>
            <a:lin ang="5400000" scaled="0"/>
          </a:gra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39" name="椭圆 38"/>
          <p:cNvSpPr/>
          <p:nvPr/>
        </p:nvSpPr>
        <p:spPr>
          <a:xfrm>
            <a:off x="4135120" y="5118100"/>
            <a:ext cx="465455" cy="465455"/>
          </a:xfrm>
          <a:prstGeom prst="ellipse">
            <a:avLst/>
          </a:prstGeom>
          <a:gradFill>
            <a:gsLst>
              <a:gs pos="0">
                <a:srgbClr val="FFC000"/>
              </a:gs>
              <a:gs pos="74000">
                <a:schemeClr val="accent3">
                  <a:lumMod val="60000"/>
                  <a:lumOff val="40000"/>
                </a:schemeClr>
              </a:gs>
              <a:gs pos="100000">
                <a:schemeClr val="accent1">
                  <a:lumMod val="30000"/>
                  <a:lumOff val="70000"/>
                </a:schemeClr>
              </a:gs>
            </a:gsLst>
            <a:lin ang="5400000" scaled="0"/>
          </a:gra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40" name="椭圆 39"/>
          <p:cNvSpPr/>
          <p:nvPr/>
        </p:nvSpPr>
        <p:spPr>
          <a:xfrm>
            <a:off x="5988685" y="5118100"/>
            <a:ext cx="465455" cy="465455"/>
          </a:xfrm>
          <a:prstGeom prst="ellipse">
            <a:avLst/>
          </a:prstGeom>
          <a:gradFill>
            <a:gsLst>
              <a:gs pos="0">
                <a:srgbClr val="FFC000"/>
              </a:gs>
              <a:gs pos="74000">
                <a:schemeClr val="accent3">
                  <a:lumMod val="60000"/>
                  <a:lumOff val="40000"/>
                </a:schemeClr>
              </a:gs>
              <a:gs pos="100000">
                <a:schemeClr val="accent1">
                  <a:lumMod val="30000"/>
                  <a:lumOff val="70000"/>
                </a:schemeClr>
              </a:gs>
            </a:gsLst>
            <a:lin ang="5400000" scaled="0"/>
          </a:gra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41" name="椭圆 40"/>
          <p:cNvSpPr/>
          <p:nvPr/>
        </p:nvSpPr>
        <p:spPr>
          <a:xfrm>
            <a:off x="7842250" y="5118100"/>
            <a:ext cx="465455" cy="465455"/>
          </a:xfrm>
          <a:prstGeom prst="ellipse">
            <a:avLst/>
          </a:prstGeom>
          <a:gradFill>
            <a:gsLst>
              <a:gs pos="0">
                <a:srgbClr val="FFC000"/>
              </a:gs>
              <a:gs pos="74000">
                <a:schemeClr val="accent3">
                  <a:lumMod val="60000"/>
                  <a:lumOff val="40000"/>
                </a:schemeClr>
              </a:gs>
              <a:gs pos="100000">
                <a:schemeClr val="accent1">
                  <a:lumMod val="30000"/>
                  <a:lumOff val="70000"/>
                </a:schemeClr>
              </a:gs>
            </a:gsLst>
            <a:lin ang="5400000" scaled="0"/>
          </a:gra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42" name="椭圆 41"/>
          <p:cNvSpPr/>
          <p:nvPr/>
        </p:nvSpPr>
        <p:spPr>
          <a:xfrm>
            <a:off x="9695815" y="5118100"/>
            <a:ext cx="465455" cy="465455"/>
          </a:xfrm>
          <a:prstGeom prst="ellipse">
            <a:avLst/>
          </a:prstGeom>
          <a:gradFill>
            <a:gsLst>
              <a:gs pos="0">
                <a:srgbClr val="FFC000"/>
              </a:gs>
              <a:gs pos="74000">
                <a:schemeClr val="accent3">
                  <a:lumMod val="60000"/>
                  <a:lumOff val="40000"/>
                </a:schemeClr>
              </a:gs>
              <a:gs pos="100000">
                <a:schemeClr val="accent1">
                  <a:lumMod val="30000"/>
                  <a:lumOff val="70000"/>
                </a:schemeClr>
              </a:gs>
            </a:gsLst>
            <a:lin ang="5400000" scaled="0"/>
          </a:gra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43" name="文本框 42"/>
          <p:cNvSpPr txBox="1"/>
          <p:nvPr/>
        </p:nvSpPr>
        <p:spPr>
          <a:xfrm>
            <a:off x="1205230" y="5511165"/>
            <a:ext cx="1370330" cy="469900"/>
          </a:xfrm>
          <a:prstGeom prst="rect">
            <a:avLst/>
          </a:prstGeom>
          <a:noFill/>
        </p:spPr>
        <p:txBody>
          <a:bodyPr wrap="square" rtlCol="0">
            <a:noAutofit/>
          </a:bodyPr>
          <a:p>
            <a:pPr algn="ctr"/>
            <a:r>
              <a:rPr sz="1200" b="1">
                <a:solidFill>
                  <a:srgbClr val="FFC000"/>
                </a:solidFill>
                <a:latin typeface="Lantinghei SC Demibold" panose="02000000000000000000" charset="-122"/>
                <a:ea typeface="Lantinghei SC Demibold" panose="02000000000000000000" charset="-122"/>
              </a:rPr>
              <a:t>2023年10月</a:t>
            </a:r>
            <a:endParaRPr sz="1200" b="1">
              <a:solidFill>
                <a:srgbClr val="FFC000"/>
              </a:solidFill>
              <a:latin typeface="Lantinghei SC Demibold" panose="02000000000000000000" charset="-122"/>
              <a:ea typeface="Lantinghei SC Demibold" panose="02000000000000000000" charset="-122"/>
            </a:endParaRPr>
          </a:p>
          <a:p>
            <a:pPr algn="ctr"/>
            <a:r>
              <a:rPr sz="1200" b="1">
                <a:solidFill>
                  <a:srgbClr val="FFC000"/>
                </a:solidFill>
                <a:latin typeface="Lantinghei SC Demibold" panose="02000000000000000000" charset="-122"/>
                <a:ea typeface="Lantinghei SC Demibold" panose="02000000000000000000" charset="-122"/>
              </a:rPr>
              <a:t>首家仓店上线</a:t>
            </a:r>
            <a:endParaRPr sz="1200" b="1">
              <a:solidFill>
                <a:srgbClr val="FFC000"/>
              </a:solidFill>
              <a:latin typeface="Lantinghei SC Demibold" panose="02000000000000000000" charset="-122"/>
              <a:ea typeface="Lantinghei SC Demibold" panose="02000000000000000000" charset="-122"/>
            </a:endParaRPr>
          </a:p>
        </p:txBody>
      </p:sp>
      <p:sp>
        <p:nvSpPr>
          <p:cNvPr id="44" name="文本框 43"/>
          <p:cNvSpPr txBox="1"/>
          <p:nvPr/>
        </p:nvSpPr>
        <p:spPr>
          <a:xfrm>
            <a:off x="2796540" y="5511165"/>
            <a:ext cx="1370330" cy="469900"/>
          </a:xfrm>
          <a:prstGeom prst="rect">
            <a:avLst/>
          </a:prstGeom>
          <a:noFill/>
        </p:spPr>
        <p:txBody>
          <a:bodyPr wrap="square" rtlCol="0">
            <a:noAutofit/>
          </a:bodyPr>
          <a:p>
            <a:pPr algn="ctr"/>
            <a:r>
              <a:rPr sz="1200" b="1">
                <a:solidFill>
                  <a:srgbClr val="FFC000"/>
                </a:solidFill>
                <a:latin typeface="Lantinghei SC Demibold" panose="02000000000000000000" charset="-122"/>
                <a:ea typeface="Lantinghei SC Demibold" panose="02000000000000000000" charset="-122"/>
              </a:rPr>
              <a:t>2023年10月</a:t>
            </a:r>
            <a:endParaRPr sz="1200" b="1">
              <a:solidFill>
                <a:srgbClr val="FFC000"/>
              </a:solidFill>
              <a:latin typeface="Lantinghei SC Demibold" panose="02000000000000000000" charset="-122"/>
              <a:ea typeface="Lantinghei SC Demibold" panose="02000000000000000000" charset="-122"/>
            </a:endParaRPr>
          </a:p>
          <a:p>
            <a:pPr algn="ctr"/>
            <a:r>
              <a:rPr lang="zh-CN" sz="1200" b="1">
                <a:solidFill>
                  <a:srgbClr val="FFC000"/>
                </a:solidFill>
                <a:latin typeface="Lantinghei SC Demibold" panose="02000000000000000000" charset="-122"/>
                <a:ea typeface="Lantinghei SC Demibold" panose="02000000000000000000" charset="-122"/>
              </a:rPr>
              <a:t>首家加盟店</a:t>
            </a:r>
            <a:r>
              <a:rPr lang="zh-CN" sz="1200" b="1">
                <a:solidFill>
                  <a:srgbClr val="FFC000"/>
                </a:solidFill>
                <a:latin typeface="Lantinghei SC Demibold" panose="02000000000000000000" charset="-122"/>
                <a:ea typeface="Lantinghei SC Demibold" panose="02000000000000000000" charset="-122"/>
              </a:rPr>
              <a:t>上线</a:t>
            </a:r>
            <a:endParaRPr lang="zh-CN" sz="1200" b="1">
              <a:solidFill>
                <a:srgbClr val="FFC000"/>
              </a:solidFill>
              <a:latin typeface="Lantinghei SC Demibold" panose="02000000000000000000" charset="-122"/>
              <a:ea typeface="Lantinghei SC Demibold" panose="02000000000000000000" charset="-122"/>
            </a:endParaRPr>
          </a:p>
        </p:txBody>
      </p:sp>
      <p:sp>
        <p:nvSpPr>
          <p:cNvPr id="45" name="文本框 44"/>
          <p:cNvSpPr txBox="1"/>
          <p:nvPr/>
        </p:nvSpPr>
        <p:spPr>
          <a:xfrm>
            <a:off x="4387850" y="5511165"/>
            <a:ext cx="1644650" cy="469900"/>
          </a:xfrm>
          <a:prstGeom prst="rect">
            <a:avLst/>
          </a:prstGeom>
          <a:noFill/>
        </p:spPr>
        <p:txBody>
          <a:bodyPr wrap="square" rtlCol="0">
            <a:noAutofit/>
          </a:bodyPr>
          <a:p>
            <a:pPr algn="ctr"/>
            <a:r>
              <a:rPr lang="en-US" sz="1200" b="1">
                <a:solidFill>
                  <a:srgbClr val="FFC000"/>
                </a:solidFill>
                <a:latin typeface="Lantinghei SC Demibold" panose="02000000000000000000" charset="-122"/>
                <a:ea typeface="Lantinghei SC Demibold" panose="02000000000000000000" charset="-122"/>
              </a:rPr>
              <a:t>2023</a:t>
            </a:r>
            <a:r>
              <a:rPr lang="zh-CN" altLang="en-US" sz="1200" b="1">
                <a:solidFill>
                  <a:srgbClr val="FFC000"/>
                </a:solidFill>
                <a:latin typeface="Lantinghei SC Demibold" panose="02000000000000000000" charset="-122"/>
                <a:ea typeface="Lantinghei SC Demibold" panose="02000000000000000000" charset="-122"/>
              </a:rPr>
              <a:t>年</a:t>
            </a:r>
            <a:r>
              <a:rPr lang="en-US" altLang="zh-CN" sz="1200" b="1">
                <a:solidFill>
                  <a:srgbClr val="FFC000"/>
                </a:solidFill>
                <a:latin typeface="Lantinghei SC Demibold" panose="02000000000000000000" charset="-122"/>
                <a:ea typeface="Lantinghei SC Demibold" panose="02000000000000000000" charset="-122"/>
              </a:rPr>
              <a:t>12</a:t>
            </a:r>
            <a:r>
              <a:rPr lang="zh-CN" altLang="en-US" sz="1200" b="1">
                <a:solidFill>
                  <a:srgbClr val="FFC000"/>
                </a:solidFill>
                <a:latin typeface="Lantinghei SC Demibold" panose="02000000000000000000" charset="-122"/>
                <a:ea typeface="Lantinghei SC Demibold" panose="02000000000000000000" charset="-122"/>
              </a:rPr>
              <a:t>月</a:t>
            </a:r>
            <a:endParaRPr lang="zh-CN" altLang="en-US" sz="1200" b="1">
              <a:solidFill>
                <a:srgbClr val="FFC000"/>
              </a:solidFill>
              <a:latin typeface="Lantinghei SC Demibold" panose="02000000000000000000" charset="-122"/>
              <a:ea typeface="Lantinghei SC Demibold" panose="02000000000000000000" charset="-122"/>
            </a:endParaRPr>
          </a:p>
          <a:p>
            <a:pPr algn="ctr"/>
            <a:r>
              <a:rPr lang="zh-CN" altLang="en-US" sz="1200" b="1">
                <a:solidFill>
                  <a:srgbClr val="FFC000"/>
                </a:solidFill>
                <a:latin typeface="Lantinghei SC Demibold" panose="02000000000000000000" charset="-122"/>
                <a:ea typeface="Lantinghei SC Demibold" panose="02000000000000000000" charset="-122"/>
              </a:rPr>
              <a:t>加盟店数突破</a:t>
            </a:r>
            <a:r>
              <a:rPr lang="en-US" altLang="zh-CN" sz="1200" b="1">
                <a:solidFill>
                  <a:srgbClr val="FFC000"/>
                </a:solidFill>
                <a:latin typeface="Lantinghei SC Demibold" panose="02000000000000000000" charset="-122"/>
                <a:ea typeface="Lantinghei SC Demibold" panose="02000000000000000000" charset="-122"/>
              </a:rPr>
              <a:t>15</a:t>
            </a:r>
            <a:r>
              <a:rPr lang="zh-CN" altLang="en-US" sz="1200" b="1">
                <a:solidFill>
                  <a:srgbClr val="FFC000"/>
                </a:solidFill>
                <a:latin typeface="Lantinghei SC Demibold" panose="02000000000000000000" charset="-122"/>
                <a:ea typeface="Lantinghei SC Demibold" panose="02000000000000000000" charset="-122"/>
              </a:rPr>
              <a:t>家</a:t>
            </a:r>
            <a:endParaRPr lang="zh-CN" altLang="en-US" sz="1200" b="1">
              <a:solidFill>
                <a:srgbClr val="FFC000"/>
              </a:solidFill>
              <a:latin typeface="Lantinghei SC Demibold" panose="02000000000000000000" charset="-122"/>
              <a:ea typeface="Lantinghei SC Demibold" panose="02000000000000000000" charset="-122"/>
            </a:endParaRPr>
          </a:p>
        </p:txBody>
      </p:sp>
      <p:sp>
        <p:nvSpPr>
          <p:cNvPr id="46" name="文本框 45"/>
          <p:cNvSpPr txBox="1"/>
          <p:nvPr/>
        </p:nvSpPr>
        <p:spPr>
          <a:xfrm>
            <a:off x="6253480" y="5511165"/>
            <a:ext cx="1644650" cy="469900"/>
          </a:xfrm>
          <a:prstGeom prst="rect">
            <a:avLst/>
          </a:prstGeom>
          <a:noFill/>
        </p:spPr>
        <p:txBody>
          <a:bodyPr wrap="square" rtlCol="0">
            <a:noAutofit/>
          </a:bodyPr>
          <a:p>
            <a:pPr algn="ctr"/>
            <a:r>
              <a:rPr lang="en-US" sz="1200" b="1">
                <a:solidFill>
                  <a:srgbClr val="FFC000"/>
                </a:solidFill>
                <a:latin typeface="Lantinghei SC Demibold" panose="02000000000000000000" charset="-122"/>
                <a:ea typeface="Lantinghei SC Demibold" panose="02000000000000000000" charset="-122"/>
              </a:rPr>
              <a:t>2024</a:t>
            </a:r>
            <a:r>
              <a:rPr lang="zh-CN" altLang="en-US" sz="1200" b="1">
                <a:solidFill>
                  <a:srgbClr val="FFC000"/>
                </a:solidFill>
                <a:latin typeface="Lantinghei SC Demibold" panose="02000000000000000000" charset="-122"/>
                <a:ea typeface="Lantinghei SC Demibold" panose="02000000000000000000" charset="-122"/>
              </a:rPr>
              <a:t>年</a:t>
            </a:r>
            <a:r>
              <a:rPr lang="en-US" altLang="zh-CN" sz="1200" b="1">
                <a:solidFill>
                  <a:srgbClr val="FFC000"/>
                </a:solidFill>
                <a:latin typeface="Lantinghei SC Demibold" panose="02000000000000000000" charset="-122"/>
                <a:ea typeface="Lantinghei SC Demibold" panose="02000000000000000000" charset="-122"/>
              </a:rPr>
              <a:t>4</a:t>
            </a:r>
            <a:r>
              <a:rPr lang="zh-CN" altLang="en-US" sz="1200" b="1">
                <a:solidFill>
                  <a:srgbClr val="FFC000"/>
                </a:solidFill>
                <a:latin typeface="Lantinghei SC Demibold" panose="02000000000000000000" charset="-122"/>
                <a:ea typeface="Lantinghei SC Demibold" panose="02000000000000000000" charset="-122"/>
              </a:rPr>
              <a:t>月</a:t>
            </a:r>
            <a:endParaRPr lang="zh-CN" altLang="en-US" sz="1200" b="1">
              <a:solidFill>
                <a:srgbClr val="FFC000"/>
              </a:solidFill>
              <a:latin typeface="Lantinghei SC Demibold" panose="02000000000000000000" charset="-122"/>
              <a:ea typeface="Lantinghei SC Demibold" panose="02000000000000000000" charset="-122"/>
            </a:endParaRPr>
          </a:p>
          <a:p>
            <a:pPr algn="ctr"/>
            <a:r>
              <a:rPr lang="zh-CN" altLang="en-US" sz="1200" b="1">
                <a:solidFill>
                  <a:srgbClr val="FFC000"/>
                </a:solidFill>
                <a:latin typeface="Lantinghei SC Demibold" panose="02000000000000000000" charset="-122"/>
                <a:ea typeface="Lantinghei SC Demibold" panose="02000000000000000000" charset="-122"/>
              </a:rPr>
              <a:t>加盟店突破</a:t>
            </a:r>
            <a:r>
              <a:rPr lang="en-US" altLang="zh-CN" sz="1200" b="1">
                <a:solidFill>
                  <a:srgbClr val="FFC000"/>
                </a:solidFill>
                <a:latin typeface="Lantinghei SC Demibold" panose="02000000000000000000" charset="-122"/>
                <a:ea typeface="Lantinghei SC Demibold" panose="02000000000000000000" charset="-122"/>
              </a:rPr>
              <a:t>50+</a:t>
            </a:r>
            <a:endParaRPr lang="en-US" altLang="zh-CN" sz="1200" b="1">
              <a:solidFill>
                <a:srgbClr val="FFC000"/>
              </a:solidFill>
              <a:latin typeface="Lantinghei SC Demibold" panose="02000000000000000000" charset="-122"/>
              <a:ea typeface="Lantinghei SC Demibold" panose="02000000000000000000" charset="-122"/>
            </a:endParaRPr>
          </a:p>
        </p:txBody>
      </p:sp>
      <p:sp>
        <p:nvSpPr>
          <p:cNvPr id="47" name="文本框 46"/>
          <p:cNvSpPr txBox="1"/>
          <p:nvPr/>
        </p:nvSpPr>
        <p:spPr>
          <a:xfrm>
            <a:off x="8119110" y="5511165"/>
            <a:ext cx="1644650" cy="469900"/>
          </a:xfrm>
          <a:prstGeom prst="rect">
            <a:avLst/>
          </a:prstGeom>
          <a:noFill/>
        </p:spPr>
        <p:txBody>
          <a:bodyPr wrap="square" rtlCol="0">
            <a:noAutofit/>
          </a:bodyPr>
          <a:p>
            <a:pPr algn="ctr"/>
            <a:r>
              <a:rPr lang="en-US" sz="1200" b="1">
                <a:solidFill>
                  <a:srgbClr val="FFC000"/>
                </a:solidFill>
                <a:latin typeface="Lantinghei SC Demibold" panose="02000000000000000000" charset="-122"/>
                <a:ea typeface="Lantinghei SC Demibold" panose="02000000000000000000" charset="-122"/>
              </a:rPr>
              <a:t>2024</a:t>
            </a:r>
            <a:r>
              <a:rPr lang="zh-CN" altLang="en-US" sz="1200" b="1">
                <a:solidFill>
                  <a:srgbClr val="FFC000"/>
                </a:solidFill>
                <a:latin typeface="Lantinghei SC Demibold" panose="02000000000000000000" charset="-122"/>
                <a:ea typeface="Lantinghei SC Demibold" panose="02000000000000000000" charset="-122"/>
              </a:rPr>
              <a:t>年</a:t>
            </a:r>
            <a:r>
              <a:rPr lang="en-US" altLang="zh-CN" sz="1200" b="1">
                <a:solidFill>
                  <a:srgbClr val="FFC000"/>
                </a:solidFill>
                <a:latin typeface="Lantinghei SC Demibold" panose="02000000000000000000" charset="-122"/>
                <a:ea typeface="Lantinghei SC Demibold" panose="02000000000000000000" charset="-122"/>
              </a:rPr>
              <a:t>5</a:t>
            </a:r>
            <a:r>
              <a:rPr lang="zh-CN" altLang="en-US" sz="1200" b="1">
                <a:solidFill>
                  <a:srgbClr val="FFC000"/>
                </a:solidFill>
                <a:latin typeface="Lantinghei SC Demibold" panose="02000000000000000000" charset="-122"/>
                <a:ea typeface="Lantinghei SC Demibold" panose="02000000000000000000" charset="-122"/>
              </a:rPr>
              <a:t>月</a:t>
            </a:r>
            <a:endParaRPr lang="zh-CN" altLang="en-US" sz="1200" b="1">
              <a:solidFill>
                <a:srgbClr val="FFC000"/>
              </a:solidFill>
              <a:latin typeface="Lantinghei SC Demibold" panose="02000000000000000000" charset="-122"/>
              <a:ea typeface="Lantinghei SC Demibold" panose="02000000000000000000" charset="-122"/>
            </a:endParaRPr>
          </a:p>
          <a:p>
            <a:pPr algn="ctr"/>
            <a:r>
              <a:rPr lang="zh-CN" altLang="en-US" sz="1200" b="1">
                <a:solidFill>
                  <a:srgbClr val="FFC000"/>
                </a:solidFill>
                <a:latin typeface="Lantinghei SC Demibold" panose="02000000000000000000" charset="-122"/>
                <a:ea typeface="Lantinghei SC Demibold" panose="02000000000000000000" charset="-122"/>
              </a:rPr>
              <a:t>月订单量破</a:t>
            </a:r>
            <a:r>
              <a:rPr lang="en-US" altLang="zh-CN" sz="1200" b="1">
                <a:solidFill>
                  <a:srgbClr val="FFC000"/>
                </a:solidFill>
                <a:latin typeface="Lantinghei SC Demibold" panose="02000000000000000000" charset="-122"/>
                <a:ea typeface="Lantinghei SC Demibold" panose="02000000000000000000" charset="-122"/>
              </a:rPr>
              <a:t>30</a:t>
            </a:r>
            <a:r>
              <a:rPr lang="zh-CN" altLang="en-US" sz="1200" b="1">
                <a:solidFill>
                  <a:srgbClr val="FFC000"/>
                </a:solidFill>
                <a:latin typeface="Lantinghei SC Demibold" panose="02000000000000000000" charset="-122"/>
                <a:ea typeface="Lantinghei SC Demibold" panose="02000000000000000000" charset="-122"/>
              </a:rPr>
              <a:t>万</a:t>
            </a:r>
            <a:r>
              <a:rPr lang="zh-CN" altLang="en-US" sz="1200" b="1">
                <a:solidFill>
                  <a:srgbClr val="FFC000"/>
                </a:solidFill>
                <a:latin typeface="Lantinghei SC Demibold" panose="02000000000000000000" charset="-122"/>
                <a:ea typeface="Lantinghei SC Demibold" panose="02000000000000000000" charset="-122"/>
              </a:rPr>
              <a:t>单</a:t>
            </a:r>
            <a:endParaRPr lang="zh-CN" altLang="en-US" sz="1200" b="1">
              <a:solidFill>
                <a:srgbClr val="FFC000"/>
              </a:solidFill>
              <a:latin typeface="Lantinghei SC Demibold" panose="02000000000000000000" charset="-122"/>
              <a:ea typeface="Lantinghei SC Demibold" panose="02000000000000000000" charset="-122"/>
            </a:endParaRPr>
          </a:p>
        </p:txBody>
      </p:sp>
      <p:sp>
        <p:nvSpPr>
          <p:cNvPr id="48" name="文本框 47"/>
          <p:cNvSpPr txBox="1"/>
          <p:nvPr/>
        </p:nvSpPr>
        <p:spPr>
          <a:xfrm>
            <a:off x="9984740" y="5511165"/>
            <a:ext cx="1644650" cy="469900"/>
          </a:xfrm>
          <a:prstGeom prst="rect">
            <a:avLst/>
          </a:prstGeom>
          <a:noFill/>
        </p:spPr>
        <p:txBody>
          <a:bodyPr wrap="square" rtlCol="0">
            <a:noAutofit/>
          </a:bodyPr>
          <a:p>
            <a:pPr algn="ctr"/>
            <a:r>
              <a:rPr lang="zh-CN" altLang="en-US" sz="1200" b="1">
                <a:solidFill>
                  <a:srgbClr val="FFC000"/>
                </a:solidFill>
                <a:latin typeface="Lantinghei SC Demibold" panose="02000000000000000000" charset="-122"/>
                <a:ea typeface="Lantinghei SC Demibold" panose="02000000000000000000" charset="-122"/>
              </a:rPr>
              <a:t>门店陆续</a:t>
            </a:r>
            <a:r>
              <a:rPr lang="zh-CN" altLang="en-US" sz="1200" b="1">
                <a:solidFill>
                  <a:srgbClr val="FFC000"/>
                </a:solidFill>
                <a:latin typeface="Lantinghei SC Demibold" panose="02000000000000000000" charset="-122"/>
                <a:ea typeface="Lantinghei SC Demibold" panose="02000000000000000000" charset="-122"/>
              </a:rPr>
              <a:t>开业</a:t>
            </a:r>
            <a:endParaRPr lang="zh-CN" altLang="en-US" sz="1200" b="1">
              <a:solidFill>
                <a:srgbClr val="FFC000"/>
              </a:solidFill>
              <a:latin typeface="Lantinghei SC Demibold" panose="02000000000000000000" charset="-122"/>
              <a:ea typeface="Lantinghei SC Demibold" panose="02000000000000000000" charset="-122"/>
            </a:endParaRPr>
          </a:p>
          <a:p>
            <a:pPr algn="ctr"/>
            <a:r>
              <a:rPr lang="zh-CN" altLang="en-US" sz="1200" b="1">
                <a:solidFill>
                  <a:srgbClr val="FFC000"/>
                </a:solidFill>
                <a:latin typeface="Lantinghei SC Demibold" panose="02000000000000000000" charset="-122"/>
                <a:ea typeface="Lantinghei SC Demibold" panose="02000000000000000000" charset="-122"/>
              </a:rPr>
              <a:t>半年</a:t>
            </a:r>
            <a:r>
              <a:rPr lang="en-US" altLang="zh-CN" sz="1200" b="1">
                <a:solidFill>
                  <a:srgbClr val="FFC000"/>
                </a:solidFill>
                <a:latin typeface="Lantinghei SC Demibold" panose="02000000000000000000" charset="-122"/>
                <a:ea typeface="Lantinghei SC Demibold" panose="02000000000000000000" charset="-122"/>
              </a:rPr>
              <a:t>GMV</a:t>
            </a:r>
            <a:r>
              <a:rPr lang="zh-CN" altLang="en-US" sz="1200" b="1">
                <a:solidFill>
                  <a:srgbClr val="FFC000"/>
                </a:solidFill>
                <a:latin typeface="Lantinghei SC Demibold" panose="02000000000000000000" charset="-122"/>
                <a:ea typeface="Lantinghei SC Demibold" panose="02000000000000000000" charset="-122"/>
              </a:rPr>
              <a:t>破</a:t>
            </a:r>
            <a:r>
              <a:rPr lang="en-US" altLang="zh-CN" sz="1200" b="1">
                <a:solidFill>
                  <a:srgbClr val="FFC000"/>
                </a:solidFill>
                <a:latin typeface="Lantinghei SC Demibold" panose="02000000000000000000" charset="-122"/>
                <a:ea typeface="Lantinghei SC Demibold" panose="02000000000000000000" charset="-122"/>
              </a:rPr>
              <a:t>3500</a:t>
            </a:r>
            <a:r>
              <a:rPr lang="en-US" altLang="zh-CN" sz="1200" b="1">
                <a:solidFill>
                  <a:srgbClr val="FFC000"/>
                </a:solidFill>
                <a:latin typeface="Lantinghei SC Demibold" panose="02000000000000000000" charset="-122"/>
                <a:ea typeface="Lantinghei SC Demibold" panose="02000000000000000000" charset="-122"/>
              </a:rPr>
              <a:t>W</a:t>
            </a:r>
            <a:endParaRPr lang="en-US" altLang="zh-CN" sz="1200" b="1">
              <a:solidFill>
                <a:srgbClr val="FFC000"/>
              </a:solidFill>
              <a:latin typeface="Lantinghei SC Demibold" panose="02000000000000000000" charset="-122"/>
              <a:ea typeface="Lantinghei SC Demibold" panose="02000000000000000000" charset="-122"/>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金翼大赛gai-1 -17"/>
          <p:cNvPicPr>
            <a:picLocks noChangeAspect="1"/>
          </p:cNvPicPr>
          <p:nvPr/>
        </p:nvPicPr>
        <p:blipFill>
          <a:blip r:embed="rId1"/>
          <a:stretch>
            <a:fillRect/>
          </a:stretch>
        </p:blipFill>
        <p:spPr>
          <a:xfrm>
            <a:off x="10333355" y="6151245"/>
            <a:ext cx="1222375" cy="469900"/>
          </a:xfrm>
          <a:prstGeom prst="rect">
            <a:avLst/>
          </a:prstGeom>
        </p:spPr>
      </p:pic>
      <p:cxnSp>
        <p:nvCxnSpPr>
          <p:cNvPr id="4" name="直接连接符 3"/>
          <p:cNvCxnSpPr/>
          <p:nvPr/>
        </p:nvCxnSpPr>
        <p:spPr>
          <a:xfrm>
            <a:off x="713105" y="6011545"/>
            <a:ext cx="10766425" cy="0"/>
          </a:xfrm>
          <a:prstGeom prst="line">
            <a:avLst/>
          </a:prstGeom>
        </p:spPr>
        <p:style>
          <a:lnRef idx="2">
            <a:schemeClr val="accent1"/>
          </a:lnRef>
          <a:fillRef idx="0">
            <a:srgbClr val="FFFFFF"/>
          </a:fillRef>
          <a:effectRef idx="0">
            <a:srgbClr val="FFFFFF"/>
          </a:effectRef>
          <a:fontRef idx="minor">
            <a:schemeClr val="tx1"/>
          </a:fontRef>
        </p:style>
      </p:cxnSp>
      <p:sp>
        <p:nvSpPr>
          <p:cNvPr id="5" name="文本框 4"/>
          <p:cNvSpPr txBox="1"/>
          <p:nvPr/>
        </p:nvSpPr>
        <p:spPr>
          <a:xfrm>
            <a:off x="7761605" y="4737735"/>
            <a:ext cx="4064000" cy="368300"/>
          </a:xfrm>
          <a:prstGeom prst="rect">
            <a:avLst/>
          </a:prstGeom>
          <a:noFill/>
        </p:spPr>
        <p:txBody>
          <a:bodyPr wrap="square" rtlCol="0">
            <a:spAutoFit/>
          </a:bodyPr>
          <a:p>
            <a:endParaRPr lang="zh-CN" altLang="en-US"/>
          </a:p>
        </p:txBody>
      </p:sp>
      <p:pic>
        <p:nvPicPr>
          <p:cNvPr id="7" name="图片 6" descr="cs -19"/>
          <p:cNvPicPr>
            <a:picLocks noChangeAspect="1"/>
          </p:cNvPicPr>
          <p:nvPr/>
        </p:nvPicPr>
        <p:blipFill>
          <a:blip r:embed="rId2"/>
          <a:stretch>
            <a:fillRect/>
          </a:stretch>
        </p:blipFill>
        <p:spPr>
          <a:xfrm>
            <a:off x="621030" y="6158865"/>
            <a:ext cx="1976120" cy="368935"/>
          </a:xfrm>
          <a:prstGeom prst="rect">
            <a:avLst/>
          </a:prstGeom>
        </p:spPr>
      </p:pic>
      <p:sp>
        <p:nvSpPr>
          <p:cNvPr id="3" name="文本框 2"/>
          <p:cNvSpPr txBox="1"/>
          <p:nvPr/>
        </p:nvSpPr>
        <p:spPr>
          <a:xfrm>
            <a:off x="915035" y="4720590"/>
            <a:ext cx="10564495" cy="991870"/>
          </a:xfrm>
          <a:prstGeom prst="rect">
            <a:avLst/>
          </a:prstGeom>
          <a:noFill/>
        </p:spPr>
        <p:txBody>
          <a:bodyPr wrap="square" rtlCol="0" anchor="t">
            <a:noAutofit/>
          </a:bodyPr>
          <a:p>
            <a:r>
              <a:rPr lang="zh-CN" altLang="en-US">
                <a:solidFill>
                  <a:schemeClr val="tx1"/>
                </a:solidFill>
                <a:latin typeface="+mn-ea"/>
                <a:cs typeface="+mn-ea"/>
                <a:sym typeface="+mn-ea"/>
              </a:rPr>
              <a:t>杭州快客达</a:t>
            </a:r>
            <a:r>
              <a:rPr lang="en-US" altLang="zh-CN">
                <a:solidFill>
                  <a:schemeClr val="tx1"/>
                </a:solidFill>
                <a:latin typeface="+mn-ea"/>
                <a:cs typeface="+mn-ea"/>
                <a:sym typeface="+mn-ea"/>
              </a:rPr>
              <a:t>-</a:t>
            </a:r>
            <a:r>
              <a:rPr lang="zh-CN" altLang="en-US">
                <a:solidFill>
                  <a:schemeClr val="tx1"/>
                </a:solidFill>
                <a:latin typeface="+mn-ea"/>
                <a:cs typeface="+mn-ea"/>
                <a:sym typeface="+mn-ea"/>
              </a:rPr>
              <a:t>千家顺与客无忧自合作以来，成效初显。在共建品牌上，双方整合优势，提升了品牌知名度与美誉度；服务效率方面，借助美团牵牛花 SAAS 系统打通关键环节，优化运营流程，订单处理和配送提速，消费者购物体验更佳；业务拓展上，互推业务吸引众多新商户，扩大了市场份额 ，影响力持续增强。</a:t>
            </a:r>
            <a:endParaRPr lang="zh-CN" altLang="en-US">
              <a:solidFill>
                <a:schemeClr val="tx1"/>
              </a:solidFill>
              <a:latin typeface="+mn-ea"/>
              <a:cs typeface="+mn-ea"/>
            </a:endParaRPr>
          </a:p>
          <a:p>
            <a:endParaRPr lang="zh-CN" altLang="en-US">
              <a:solidFill>
                <a:schemeClr val="tx1"/>
              </a:solidFill>
              <a:latin typeface="+mn-ea"/>
              <a:cs typeface="+mn-ea"/>
            </a:endParaRPr>
          </a:p>
        </p:txBody>
      </p:sp>
      <p:pic>
        <p:nvPicPr>
          <p:cNvPr id="6" name="图片 5" descr="/private/var/folders/y8/6pqxj2qn5kldjd_f7h_8ctbh0000gp/T/com.kingsoft.wpsoffice.mac/picturecompress_20250219094115/output_1.jpgoutput_1"/>
          <p:cNvPicPr>
            <a:picLocks noChangeAspect="1"/>
          </p:cNvPicPr>
          <p:nvPr>
            <p:custDataLst>
              <p:tags r:id="rId3"/>
            </p:custDataLst>
          </p:nvPr>
        </p:nvPicPr>
        <p:blipFill>
          <a:blip r:embed="rId4"/>
          <a:stretch>
            <a:fillRect/>
          </a:stretch>
        </p:blipFill>
        <p:spPr>
          <a:xfrm>
            <a:off x="1839595" y="1132205"/>
            <a:ext cx="2447925" cy="1479550"/>
          </a:xfrm>
          <a:prstGeom prst="rect">
            <a:avLst/>
          </a:prstGeom>
          <a:noFill/>
          <a:ln w="28575" cmpd="sng">
            <a:gradFill>
              <a:gsLst>
                <a:gs pos="0">
                  <a:srgbClr val="FECF40"/>
                </a:gs>
                <a:gs pos="100000">
                  <a:srgbClr val="846C21"/>
                </a:gs>
              </a:gsLst>
              <a:lin ang="0" scaled="1"/>
            </a:gradFill>
            <a:prstDash val="solid"/>
          </a:ln>
        </p:spPr>
      </p:pic>
      <p:pic>
        <p:nvPicPr>
          <p:cNvPr id="8" name="图片 7" descr="/private/var/folders/y8/6pqxj2qn5kldjd_f7h_8ctbh0000gp/T/com.kingsoft.wpsoffice.mac/picturecompress_20250219094115/output_2.jpgoutput_2"/>
          <p:cNvPicPr>
            <a:picLocks noChangeAspect="1"/>
          </p:cNvPicPr>
          <p:nvPr>
            <p:custDataLst>
              <p:tags r:id="rId5"/>
            </p:custDataLst>
          </p:nvPr>
        </p:nvPicPr>
        <p:blipFill>
          <a:blip r:embed="rId6"/>
          <a:stretch>
            <a:fillRect/>
          </a:stretch>
        </p:blipFill>
        <p:spPr>
          <a:xfrm>
            <a:off x="4699635" y="1135380"/>
            <a:ext cx="2441575" cy="1476375"/>
          </a:xfrm>
          <a:prstGeom prst="rect">
            <a:avLst/>
          </a:prstGeom>
          <a:noFill/>
          <a:ln w="28575" cmpd="sng">
            <a:gradFill>
              <a:gsLst>
                <a:gs pos="0">
                  <a:srgbClr val="FECF40"/>
                </a:gs>
                <a:gs pos="100000">
                  <a:srgbClr val="846C21"/>
                </a:gs>
              </a:gsLst>
              <a:lin ang="0" scaled="1"/>
            </a:gradFill>
            <a:prstDash val="solid"/>
          </a:ln>
        </p:spPr>
      </p:pic>
      <p:pic>
        <p:nvPicPr>
          <p:cNvPr id="9" name="图片 8" descr="/private/var/folders/y8/6pqxj2qn5kldjd_f7h_8ctbh0000gp/T/com.kingsoft.wpsoffice.mac/picturecompress_20250206164138/output_3.jpgoutput_3"/>
          <p:cNvPicPr>
            <a:picLocks noChangeAspect="1"/>
          </p:cNvPicPr>
          <p:nvPr>
            <p:custDataLst>
              <p:tags r:id="rId7"/>
            </p:custDataLst>
          </p:nvPr>
        </p:nvPicPr>
        <p:blipFill>
          <a:blip r:embed="rId8"/>
          <a:stretch>
            <a:fillRect/>
          </a:stretch>
        </p:blipFill>
        <p:spPr>
          <a:xfrm>
            <a:off x="7559040" y="1135380"/>
            <a:ext cx="2447925" cy="1478915"/>
          </a:xfrm>
          <a:prstGeom prst="rect">
            <a:avLst/>
          </a:prstGeom>
          <a:noFill/>
          <a:ln w="28575" cmpd="sng">
            <a:gradFill>
              <a:gsLst>
                <a:gs pos="0">
                  <a:srgbClr val="FECF40"/>
                </a:gs>
                <a:gs pos="100000">
                  <a:srgbClr val="846C21"/>
                </a:gs>
              </a:gsLst>
              <a:lin ang="0" scaled="1"/>
            </a:gradFill>
            <a:prstDash val="solid"/>
          </a:ln>
        </p:spPr>
      </p:pic>
      <p:pic>
        <p:nvPicPr>
          <p:cNvPr id="11" name="图片 10" descr="/private/var/folders/y8/6pqxj2qn5kldjd_f7h_8ctbh0000gp/T/com.kingsoft.wpsoffice.mac/picturecompress_20250206164138/output_4.jpgoutput_4"/>
          <p:cNvPicPr>
            <a:picLocks noChangeAspect="1"/>
          </p:cNvPicPr>
          <p:nvPr>
            <p:custDataLst>
              <p:tags r:id="rId9"/>
            </p:custDataLst>
          </p:nvPr>
        </p:nvPicPr>
        <p:blipFill>
          <a:blip r:embed="rId10"/>
          <a:stretch>
            <a:fillRect/>
          </a:stretch>
        </p:blipFill>
        <p:spPr>
          <a:xfrm>
            <a:off x="1839595" y="2794635"/>
            <a:ext cx="2447925" cy="1479550"/>
          </a:xfrm>
          <a:prstGeom prst="rect">
            <a:avLst/>
          </a:prstGeom>
          <a:noFill/>
          <a:ln w="28575" cmpd="sng">
            <a:gradFill>
              <a:gsLst>
                <a:gs pos="0">
                  <a:srgbClr val="FECF40"/>
                </a:gs>
                <a:gs pos="100000">
                  <a:srgbClr val="846C21"/>
                </a:gs>
              </a:gsLst>
              <a:lin ang="0" scaled="1"/>
            </a:gradFill>
            <a:prstDash val="solid"/>
          </a:ln>
        </p:spPr>
      </p:pic>
      <p:pic>
        <p:nvPicPr>
          <p:cNvPr id="12" name="图片 11" descr="/private/var/folders/y8/6pqxj2qn5kldjd_f7h_8ctbh0000gp/T/com.kingsoft.wpsoffice.mac/picturecompress_20250206164138/output_5.jpgoutput_5"/>
          <p:cNvPicPr>
            <a:picLocks noChangeAspect="1"/>
          </p:cNvPicPr>
          <p:nvPr>
            <p:custDataLst>
              <p:tags r:id="rId11"/>
            </p:custDataLst>
          </p:nvPr>
        </p:nvPicPr>
        <p:blipFill>
          <a:blip r:embed="rId12"/>
          <a:stretch>
            <a:fillRect/>
          </a:stretch>
        </p:blipFill>
        <p:spPr>
          <a:xfrm>
            <a:off x="4699635" y="2794635"/>
            <a:ext cx="2447925" cy="1479550"/>
          </a:xfrm>
          <a:prstGeom prst="rect">
            <a:avLst/>
          </a:prstGeom>
          <a:noFill/>
          <a:ln w="28575" cmpd="sng">
            <a:gradFill>
              <a:gsLst>
                <a:gs pos="0">
                  <a:srgbClr val="FECF40"/>
                </a:gs>
                <a:gs pos="100000">
                  <a:srgbClr val="846C21"/>
                </a:gs>
              </a:gsLst>
              <a:lin ang="0" scaled="1"/>
            </a:gradFill>
            <a:prstDash val="solid"/>
          </a:ln>
        </p:spPr>
      </p:pic>
      <p:pic>
        <p:nvPicPr>
          <p:cNvPr id="13" name="图片 12" descr="/private/var/folders/y8/6pqxj2qn5kldjd_f7h_8ctbh0000gp/T/com.kingsoft.wpsoffice.mac/picturecompress_20250206164138/output_6.jpgoutput_6"/>
          <p:cNvPicPr>
            <a:picLocks noChangeAspect="1"/>
          </p:cNvPicPr>
          <p:nvPr>
            <p:custDataLst>
              <p:tags r:id="rId13"/>
            </p:custDataLst>
          </p:nvPr>
        </p:nvPicPr>
        <p:blipFill>
          <a:blip r:embed="rId14"/>
          <a:stretch>
            <a:fillRect/>
          </a:stretch>
        </p:blipFill>
        <p:spPr>
          <a:xfrm>
            <a:off x="7565390" y="2797810"/>
            <a:ext cx="2452370" cy="1476375"/>
          </a:xfrm>
          <a:prstGeom prst="rect">
            <a:avLst/>
          </a:prstGeom>
          <a:noFill/>
          <a:ln w="28575" cmpd="sng">
            <a:gradFill>
              <a:gsLst>
                <a:gs pos="0">
                  <a:srgbClr val="FECF40"/>
                </a:gs>
                <a:gs pos="100000">
                  <a:srgbClr val="846C21"/>
                </a:gs>
              </a:gsLst>
              <a:lin ang="0" scaled="1"/>
            </a:gradFill>
            <a:prstDash val="solid"/>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金翼大赛gai-1 -17"/>
          <p:cNvPicPr>
            <a:picLocks noChangeAspect="1"/>
          </p:cNvPicPr>
          <p:nvPr/>
        </p:nvPicPr>
        <p:blipFill>
          <a:blip r:embed="rId1"/>
          <a:stretch>
            <a:fillRect/>
          </a:stretch>
        </p:blipFill>
        <p:spPr>
          <a:xfrm>
            <a:off x="10333355" y="6151245"/>
            <a:ext cx="1222375" cy="469900"/>
          </a:xfrm>
          <a:prstGeom prst="rect">
            <a:avLst/>
          </a:prstGeom>
        </p:spPr>
      </p:pic>
      <p:cxnSp>
        <p:nvCxnSpPr>
          <p:cNvPr id="4" name="直接连接符 3"/>
          <p:cNvCxnSpPr/>
          <p:nvPr/>
        </p:nvCxnSpPr>
        <p:spPr>
          <a:xfrm>
            <a:off x="713105" y="6011545"/>
            <a:ext cx="10766425" cy="0"/>
          </a:xfrm>
          <a:prstGeom prst="line">
            <a:avLst/>
          </a:prstGeom>
        </p:spPr>
        <p:style>
          <a:lnRef idx="2">
            <a:schemeClr val="accent1"/>
          </a:lnRef>
          <a:fillRef idx="0">
            <a:srgbClr val="FFFFFF"/>
          </a:fillRef>
          <a:effectRef idx="0">
            <a:srgbClr val="FFFFFF"/>
          </a:effectRef>
          <a:fontRef idx="minor">
            <a:schemeClr val="tx1"/>
          </a:fontRef>
        </p:style>
      </p:cxnSp>
      <p:pic>
        <p:nvPicPr>
          <p:cNvPr id="7" name="图片 6" descr="cs -19"/>
          <p:cNvPicPr>
            <a:picLocks noChangeAspect="1"/>
          </p:cNvPicPr>
          <p:nvPr/>
        </p:nvPicPr>
        <p:blipFill>
          <a:blip r:embed="rId2"/>
          <a:stretch>
            <a:fillRect/>
          </a:stretch>
        </p:blipFill>
        <p:spPr>
          <a:xfrm>
            <a:off x="621030" y="6158865"/>
            <a:ext cx="1976120" cy="368935"/>
          </a:xfrm>
          <a:prstGeom prst="rect">
            <a:avLst/>
          </a:prstGeom>
        </p:spPr>
      </p:pic>
      <p:sp>
        <p:nvSpPr>
          <p:cNvPr id="3" name="文本框 2"/>
          <p:cNvSpPr txBox="1"/>
          <p:nvPr>
            <p:custDataLst>
              <p:tags r:id="rId3"/>
            </p:custDataLst>
          </p:nvPr>
        </p:nvSpPr>
        <p:spPr>
          <a:xfrm>
            <a:off x="713105" y="624840"/>
            <a:ext cx="10841990" cy="337185"/>
          </a:xfrm>
          <a:prstGeom prst="rect">
            <a:avLst/>
          </a:prstGeom>
          <a:noFill/>
        </p:spPr>
        <p:txBody>
          <a:bodyPr wrap="square" rtlCol="0" anchor="t">
            <a:spAutoFit/>
          </a:bodyPr>
          <a:p>
            <a:pPr algn="l"/>
            <a:r>
              <a:rPr lang="zh-CN" altLang="en-US" sz="1600" dirty="0">
                <a:solidFill>
                  <a:schemeClr val="tx1">
                    <a:lumMod val="95000"/>
                    <a:lumOff val="5000"/>
                  </a:schemeClr>
                </a:solidFill>
                <a:effectLst/>
                <a:latin typeface="微软雅黑" charset="-122"/>
                <a:ea typeface="微软雅黑" charset="-122"/>
                <a:sym typeface="+mn-ea"/>
              </a:rPr>
              <a:t>案例阐述维度重点</a:t>
            </a:r>
            <a:r>
              <a:rPr lang="zh-CN" altLang="en-US" sz="1000" dirty="0" smtClean="0">
                <a:solidFill>
                  <a:schemeClr val="tx1">
                    <a:lumMod val="95000"/>
                    <a:lumOff val="5000"/>
                  </a:schemeClr>
                </a:solidFill>
                <a:latin typeface="微软雅黑" charset="-122"/>
                <a:ea typeface="微软雅黑" charset="-122"/>
                <a:sym typeface="+mn-ea"/>
              </a:rPr>
              <a:t>（总计</a:t>
            </a:r>
            <a:r>
              <a:rPr lang="en-US" altLang="zh-CN" sz="1000" dirty="0" smtClean="0">
                <a:solidFill>
                  <a:schemeClr val="tx1">
                    <a:lumMod val="95000"/>
                    <a:lumOff val="5000"/>
                  </a:schemeClr>
                </a:solidFill>
                <a:latin typeface="微软雅黑" charset="-122"/>
                <a:ea typeface="微软雅黑" charset="-122"/>
                <a:sym typeface="+mn-ea"/>
              </a:rPr>
              <a:t>85</a:t>
            </a:r>
            <a:r>
              <a:rPr lang="zh-CN" altLang="en-US" sz="1000" dirty="0" smtClean="0">
                <a:solidFill>
                  <a:schemeClr val="tx1">
                    <a:lumMod val="95000"/>
                    <a:lumOff val="5000"/>
                  </a:schemeClr>
                </a:solidFill>
                <a:latin typeface="微软雅黑" charset="-122"/>
                <a:ea typeface="微软雅黑" charset="-122"/>
                <a:sym typeface="+mn-ea"/>
              </a:rPr>
              <a:t>分）</a:t>
            </a:r>
            <a:endParaRPr lang="zh-CN" altLang="en-US" sz="1000" dirty="0" smtClean="0">
              <a:solidFill>
                <a:schemeClr val="tx1">
                  <a:lumMod val="95000"/>
                  <a:lumOff val="5000"/>
                </a:schemeClr>
              </a:solidFill>
              <a:latin typeface="微软雅黑" charset="-122"/>
              <a:ea typeface="微软雅黑" charset="-122"/>
              <a:sym typeface="+mn-ea"/>
            </a:endParaRPr>
          </a:p>
        </p:txBody>
      </p:sp>
      <p:sp>
        <p:nvSpPr>
          <p:cNvPr id="6" name="文本框 5"/>
          <p:cNvSpPr txBox="1"/>
          <p:nvPr/>
        </p:nvSpPr>
        <p:spPr>
          <a:xfrm>
            <a:off x="713105" y="1266825"/>
            <a:ext cx="2664460" cy="275590"/>
          </a:xfrm>
          <a:prstGeom prst="rect">
            <a:avLst/>
          </a:prstGeom>
          <a:noFill/>
        </p:spPr>
        <p:txBody>
          <a:bodyPr wrap="square" rtlCol="0" anchor="t">
            <a:spAutoFit/>
          </a:bodyPr>
          <a:p>
            <a:r>
              <a:rPr lang="zh-CN" altLang="en-US" sz="1200" dirty="0">
                <a:solidFill>
                  <a:schemeClr val="accent1">
                    <a:lumMod val="75000"/>
                  </a:schemeClr>
                </a:solidFill>
                <a:effectLst/>
                <a:latin typeface="微软雅黑" charset="0"/>
                <a:ea typeface="微软雅黑" charset="0"/>
                <a:sym typeface="+mn-ea"/>
              </a:rPr>
              <a:t>在线商品数（</a:t>
            </a:r>
            <a:r>
              <a:rPr lang="en-US" altLang="zh-CN" sz="1200" dirty="0">
                <a:solidFill>
                  <a:schemeClr val="accent1">
                    <a:lumMod val="75000"/>
                  </a:schemeClr>
                </a:solidFill>
                <a:effectLst/>
                <a:latin typeface="微软雅黑" charset="0"/>
                <a:ea typeface="微软雅黑" charset="0"/>
                <a:sym typeface="+mn-ea"/>
              </a:rPr>
              <a:t>20</a:t>
            </a:r>
            <a:r>
              <a:rPr lang="zh-CN" altLang="en-US" sz="1200" dirty="0">
                <a:solidFill>
                  <a:schemeClr val="accent1">
                    <a:lumMod val="75000"/>
                  </a:schemeClr>
                </a:solidFill>
                <a:effectLst/>
                <a:latin typeface="微软雅黑" charset="0"/>
                <a:ea typeface="微软雅黑" charset="0"/>
                <a:sym typeface="+mn-ea"/>
              </a:rPr>
              <a:t>分）</a:t>
            </a:r>
            <a:endParaRPr lang="zh-CN" altLang="en-US" sz="1200" dirty="0">
              <a:solidFill>
                <a:schemeClr val="accent1">
                  <a:lumMod val="75000"/>
                </a:schemeClr>
              </a:solidFill>
              <a:effectLst/>
              <a:latin typeface="微软雅黑" charset="0"/>
              <a:ea typeface="微软雅黑" charset="0"/>
              <a:sym typeface="+mn-ea"/>
            </a:endParaRPr>
          </a:p>
        </p:txBody>
      </p:sp>
      <p:pic>
        <p:nvPicPr>
          <p:cNvPr id="8" name="图片 7"/>
          <p:cNvPicPr>
            <a:picLocks noChangeAspect="1"/>
          </p:cNvPicPr>
          <p:nvPr>
            <p:custDataLst>
              <p:tags r:id="rId4"/>
            </p:custDataLst>
          </p:nvPr>
        </p:nvPicPr>
        <p:blipFill>
          <a:blip r:embed="rId5"/>
          <a:srcRect l="7332" t="143"/>
          <a:stretch>
            <a:fillRect/>
          </a:stretch>
        </p:blipFill>
        <p:spPr>
          <a:xfrm>
            <a:off x="2597150" y="1610360"/>
            <a:ext cx="6677025" cy="3053080"/>
          </a:xfrm>
          <a:prstGeom prst="rect">
            <a:avLst/>
          </a:prstGeom>
          <a:ln w="22225">
            <a:solidFill>
              <a:srgbClr val="FFC000"/>
            </a:solidFill>
          </a:ln>
        </p:spPr>
      </p:pic>
      <p:sp>
        <p:nvSpPr>
          <p:cNvPr id="9" name="文本框 8"/>
          <p:cNvSpPr txBox="1"/>
          <p:nvPr>
            <p:custDataLst>
              <p:tags r:id="rId6"/>
            </p:custDataLst>
          </p:nvPr>
        </p:nvSpPr>
        <p:spPr>
          <a:xfrm>
            <a:off x="911860" y="5311775"/>
            <a:ext cx="9709150" cy="699770"/>
          </a:xfrm>
          <a:prstGeom prst="rect">
            <a:avLst/>
          </a:prstGeom>
          <a:noFill/>
        </p:spPr>
        <p:txBody>
          <a:bodyPr wrap="square" rtlCol="0" anchor="t">
            <a:noAutofit/>
          </a:bodyPr>
          <a:p>
            <a:r>
              <a:rPr lang="zh-CN" altLang="en-US">
                <a:solidFill>
                  <a:schemeClr val="tx1"/>
                </a:solidFill>
                <a:latin typeface="+mn-ea"/>
                <a:cs typeface="+mn-ea"/>
                <a:sym typeface="+mn-ea"/>
              </a:rPr>
              <a:t>数据展示：合作前千家顺线上商品数为 3000，合作后借助客无忧系统丰富商品管理功能，线上商品数增长至 8000左右，增长率达到 60%。</a:t>
            </a:r>
            <a:endParaRPr lang="zh-CN" altLang="en-US">
              <a:solidFill>
                <a:schemeClr val="tx1"/>
              </a:solidFill>
              <a:latin typeface="+mn-ea"/>
              <a:cs typeface="+mn-ea"/>
              <a:sym typeface="+mn-ea"/>
            </a:endParaRPr>
          </a:p>
        </p:txBody>
      </p:sp>
      <p:sp>
        <p:nvSpPr>
          <p:cNvPr id="11" name="文本框 10"/>
          <p:cNvSpPr txBox="1"/>
          <p:nvPr>
            <p:custDataLst>
              <p:tags r:id="rId7"/>
            </p:custDataLst>
          </p:nvPr>
        </p:nvSpPr>
        <p:spPr>
          <a:xfrm>
            <a:off x="911860" y="4974590"/>
            <a:ext cx="2370455" cy="337185"/>
          </a:xfrm>
          <a:prstGeom prst="rect">
            <a:avLst/>
          </a:prstGeom>
          <a:noFill/>
        </p:spPr>
        <p:txBody>
          <a:bodyPr wrap="square" rtlCol="0">
            <a:noAutofit/>
          </a:bodyPr>
          <a:p>
            <a:r>
              <a:rPr lang="zh-CN" altLang="en-US" sz="1200"/>
              <a:t>数据来源：商家后台</a:t>
            </a:r>
            <a:endParaRPr lang="zh-CN" altLang="en-US" sz="120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金翼大赛gai-1 -17"/>
          <p:cNvPicPr>
            <a:picLocks noChangeAspect="1"/>
          </p:cNvPicPr>
          <p:nvPr/>
        </p:nvPicPr>
        <p:blipFill>
          <a:blip r:embed="rId1"/>
          <a:stretch>
            <a:fillRect/>
          </a:stretch>
        </p:blipFill>
        <p:spPr>
          <a:xfrm>
            <a:off x="10333355" y="6151245"/>
            <a:ext cx="1222375" cy="469900"/>
          </a:xfrm>
          <a:prstGeom prst="rect">
            <a:avLst/>
          </a:prstGeom>
        </p:spPr>
      </p:pic>
      <p:cxnSp>
        <p:nvCxnSpPr>
          <p:cNvPr id="4" name="直接连接符 3"/>
          <p:cNvCxnSpPr/>
          <p:nvPr/>
        </p:nvCxnSpPr>
        <p:spPr>
          <a:xfrm>
            <a:off x="713105" y="6011545"/>
            <a:ext cx="10766425" cy="0"/>
          </a:xfrm>
          <a:prstGeom prst="line">
            <a:avLst/>
          </a:prstGeom>
        </p:spPr>
        <p:style>
          <a:lnRef idx="2">
            <a:schemeClr val="accent1"/>
          </a:lnRef>
          <a:fillRef idx="0">
            <a:srgbClr val="FFFFFF"/>
          </a:fillRef>
          <a:effectRef idx="0">
            <a:srgbClr val="FFFFFF"/>
          </a:effectRef>
          <a:fontRef idx="minor">
            <a:schemeClr val="tx1"/>
          </a:fontRef>
        </p:style>
      </p:cxnSp>
      <p:pic>
        <p:nvPicPr>
          <p:cNvPr id="7" name="图片 6" descr="cs -19"/>
          <p:cNvPicPr>
            <a:picLocks noChangeAspect="1"/>
          </p:cNvPicPr>
          <p:nvPr/>
        </p:nvPicPr>
        <p:blipFill>
          <a:blip r:embed="rId2"/>
          <a:stretch>
            <a:fillRect/>
          </a:stretch>
        </p:blipFill>
        <p:spPr>
          <a:xfrm>
            <a:off x="621030" y="6158865"/>
            <a:ext cx="1976120" cy="368935"/>
          </a:xfrm>
          <a:prstGeom prst="rect">
            <a:avLst/>
          </a:prstGeom>
        </p:spPr>
      </p:pic>
      <p:sp>
        <p:nvSpPr>
          <p:cNvPr id="19" name="文本框 18"/>
          <p:cNvSpPr txBox="1"/>
          <p:nvPr/>
        </p:nvSpPr>
        <p:spPr>
          <a:xfrm>
            <a:off x="1729105" y="1192530"/>
            <a:ext cx="8734425" cy="3723005"/>
          </a:xfrm>
          <a:prstGeom prst="rect">
            <a:avLst/>
          </a:prstGeom>
          <a:noFill/>
        </p:spPr>
        <p:txBody>
          <a:bodyPr wrap="square" rtlCol="0" anchor="t">
            <a:spAutoFit/>
          </a:bodyPr>
          <a:p>
            <a:r>
              <a:rPr lang="zh-CN" altLang="en-US" sz="2000">
                <a:solidFill>
                  <a:schemeClr val="tx1"/>
                </a:solidFill>
              </a:rPr>
              <a:t>增长原因分析：</a:t>
            </a:r>
            <a:endParaRPr lang="zh-CN" altLang="en-US" sz="2000">
              <a:solidFill>
                <a:schemeClr val="tx1"/>
              </a:solidFill>
            </a:endParaRPr>
          </a:p>
          <a:p>
            <a:endParaRPr lang="zh-CN" altLang="en-US"/>
          </a:p>
          <a:p>
            <a:r>
              <a:rPr lang="zh-CN" altLang="en-US" b="1">
                <a:solidFill>
                  <a:schemeClr val="tx1"/>
                </a:solidFill>
              </a:rPr>
              <a:t>智能图片匹配</a:t>
            </a:r>
            <a:r>
              <a:rPr lang="zh-CN" altLang="en-US">
                <a:solidFill>
                  <a:schemeClr val="tx1"/>
                </a:solidFill>
              </a:rPr>
              <a:t>：客无忧拥有百万图片库，能智能匹配商品详情图。商家在录入新商品时，无需花费大量时间和精力去拍摄和处理图片，大大缩短了商品上架周期，使得商品能更快地呈现在线上平台。</a:t>
            </a:r>
            <a:endParaRPr lang="zh-CN" altLang="en-US">
              <a:solidFill>
                <a:schemeClr val="tx1"/>
              </a:solidFill>
            </a:endParaRPr>
          </a:p>
          <a:p>
            <a:endParaRPr lang="zh-CN" altLang="en-US">
              <a:solidFill>
                <a:schemeClr val="tx1"/>
              </a:solidFill>
            </a:endParaRPr>
          </a:p>
          <a:p>
            <a:r>
              <a:rPr lang="zh-CN" altLang="en-US" b="1">
                <a:solidFill>
                  <a:schemeClr val="tx1"/>
                </a:solidFill>
              </a:rPr>
              <a:t>简化录入流程</a:t>
            </a:r>
            <a:r>
              <a:rPr lang="zh-CN" altLang="en-US">
                <a:solidFill>
                  <a:schemeClr val="tx1"/>
                </a:solidFill>
              </a:rPr>
              <a:t>：客无忧系统简化了商品录入流程，减少了繁琐的操作步骤。商家只需输入关键信息，系统就能自动填充部分相关内容，提高了商品上架效率，让商家有更多精力上架更多商品。</a:t>
            </a:r>
            <a:endParaRPr lang="zh-CN" altLang="en-US">
              <a:solidFill>
                <a:schemeClr val="tx1"/>
              </a:solidFill>
            </a:endParaRPr>
          </a:p>
          <a:p>
            <a:endParaRPr lang="zh-CN" altLang="en-US">
              <a:solidFill>
                <a:schemeClr val="tx1"/>
              </a:solidFill>
            </a:endParaRPr>
          </a:p>
          <a:p>
            <a:pPr algn="l"/>
            <a:r>
              <a:rPr lang="zh-CN" altLang="en-US" b="1">
                <a:solidFill>
                  <a:schemeClr val="tx1"/>
                </a:solidFill>
              </a:rPr>
              <a:t>精准选品建议</a:t>
            </a:r>
            <a:r>
              <a:rPr lang="zh-CN" altLang="en-US">
                <a:solidFill>
                  <a:schemeClr val="tx1"/>
                </a:solidFill>
              </a:rPr>
              <a:t>：通过数据分析，客无忧为商家提供商品选品建议。它能根据市场需求、消费者偏好以及销售数据，帮助商家发现潜在热门商品品类，拓展商品品类，从而增加线上商品数量。</a:t>
            </a:r>
            <a:endParaRPr lang="zh-CN" altLang="en-US">
              <a:solidFill>
                <a:schemeClr val="tx1"/>
              </a:solidFil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金翼大赛gai-1 -17"/>
          <p:cNvPicPr>
            <a:picLocks noChangeAspect="1"/>
          </p:cNvPicPr>
          <p:nvPr/>
        </p:nvPicPr>
        <p:blipFill>
          <a:blip r:embed="rId1"/>
          <a:stretch>
            <a:fillRect/>
          </a:stretch>
        </p:blipFill>
        <p:spPr>
          <a:xfrm>
            <a:off x="10333355" y="6151245"/>
            <a:ext cx="1222375" cy="469900"/>
          </a:xfrm>
          <a:prstGeom prst="rect">
            <a:avLst/>
          </a:prstGeom>
        </p:spPr>
      </p:pic>
      <p:cxnSp>
        <p:nvCxnSpPr>
          <p:cNvPr id="4" name="直接连接符 3"/>
          <p:cNvCxnSpPr/>
          <p:nvPr/>
        </p:nvCxnSpPr>
        <p:spPr>
          <a:xfrm>
            <a:off x="713105" y="6011545"/>
            <a:ext cx="10766425" cy="0"/>
          </a:xfrm>
          <a:prstGeom prst="line">
            <a:avLst/>
          </a:prstGeom>
        </p:spPr>
        <p:style>
          <a:lnRef idx="2">
            <a:schemeClr val="accent1"/>
          </a:lnRef>
          <a:fillRef idx="0">
            <a:srgbClr val="FFFFFF"/>
          </a:fillRef>
          <a:effectRef idx="0">
            <a:srgbClr val="FFFFFF"/>
          </a:effectRef>
          <a:fontRef idx="minor">
            <a:schemeClr val="tx1"/>
          </a:fontRef>
        </p:style>
      </p:cxnSp>
      <p:pic>
        <p:nvPicPr>
          <p:cNvPr id="7" name="图片 6" descr="cs -19"/>
          <p:cNvPicPr>
            <a:picLocks noChangeAspect="1"/>
          </p:cNvPicPr>
          <p:nvPr/>
        </p:nvPicPr>
        <p:blipFill>
          <a:blip r:embed="rId2"/>
          <a:stretch>
            <a:fillRect/>
          </a:stretch>
        </p:blipFill>
        <p:spPr>
          <a:xfrm>
            <a:off x="621030" y="6158865"/>
            <a:ext cx="1976120" cy="368935"/>
          </a:xfrm>
          <a:prstGeom prst="rect">
            <a:avLst/>
          </a:prstGeom>
        </p:spPr>
      </p:pic>
      <p:sp>
        <p:nvSpPr>
          <p:cNvPr id="3" name="文本框 2"/>
          <p:cNvSpPr txBox="1"/>
          <p:nvPr/>
        </p:nvSpPr>
        <p:spPr>
          <a:xfrm>
            <a:off x="713105" y="696595"/>
            <a:ext cx="6096000" cy="337185"/>
          </a:xfrm>
          <a:prstGeom prst="rect">
            <a:avLst/>
          </a:prstGeom>
          <a:noFill/>
        </p:spPr>
        <p:txBody>
          <a:bodyPr wrap="square" rtlCol="0" anchor="t">
            <a:spAutoFit/>
          </a:bodyPr>
          <a:p>
            <a:r>
              <a:rPr lang="zh-CN" altLang="en-US" sz="1600" dirty="0">
                <a:solidFill>
                  <a:schemeClr val="accent1">
                    <a:lumMod val="75000"/>
                  </a:schemeClr>
                </a:solidFill>
                <a:effectLst/>
                <a:latin typeface="微软雅黑" charset="0"/>
                <a:ea typeface="微软雅黑" charset="0"/>
                <a:sym typeface="+mn-ea"/>
              </a:rPr>
              <a:t>线上销售额占比（</a:t>
            </a:r>
            <a:r>
              <a:rPr lang="en-US" altLang="zh-CN" sz="1600" dirty="0">
                <a:solidFill>
                  <a:schemeClr val="accent1">
                    <a:lumMod val="75000"/>
                  </a:schemeClr>
                </a:solidFill>
                <a:effectLst/>
                <a:latin typeface="微软雅黑" charset="0"/>
                <a:ea typeface="微软雅黑" charset="0"/>
                <a:sym typeface="+mn-ea"/>
              </a:rPr>
              <a:t>30</a:t>
            </a:r>
            <a:r>
              <a:rPr lang="zh-CN" altLang="en-US" sz="1600" dirty="0">
                <a:solidFill>
                  <a:schemeClr val="accent1">
                    <a:lumMod val="75000"/>
                  </a:schemeClr>
                </a:solidFill>
                <a:effectLst/>
                <a:latin typeface="微软雅黑" charset="0"/>
                <a:ea typeface="微软雅黑" charset="0"/>
                <a:sym typeface="+mn-ea"/>
              </a:rPr>
              <a:t>分）</a:t>
            </a:r>
            <a:endParaRPr lang="zh-CN" altLang="en-US" sz="1600" dirty="0">
              <a:solidFill>
                <a:schemeClr val="accent1">
                  <a:lumMod val="75000"/>
                </a:schemeClr>
              </a:solidFill>
              <a:effectLst/>
              <a:latin typeface="微软雅黑" charset="0"/>
              <a:ea typeface="微软雅黑" charset="0"/>
              <a:sym typeface="+mn-ea"/>
            </a:endParaRPr>
          </a:p>
        </p:txBody>
      </p:sp>
      <p:pic>
        <p:nvPicPr>
          <p:cNvPr id="6" name="图片 5"/>
          <p:cNvPicPr>
            <a:picLocks noChangeAspect="1"/>
          </p:cNvPicPr>
          <p:nvPr>
            <p:custDataLst>
              <p:tags r:id="rId3"/>
            </p:custDataLst>
          </p:nvPr>
        </p:nvPicPr>
        <p:blipFill>
          <a:blip r:embed="rId4"/>
          <a:stretch>
            <a:fillRect/>
          </a:stretch>
        </p:blipFill>
        <p:spPr>
          <a:xfrm>
            <a:off x="8270240" y="1404620"/>
            <a:ext cx="3555365" cy="3118485"/>
          </a:xfrm>
          <a:prstGeom prst="rect">
            <a:avLst/>
          </a:prstGeom>
          <a:ln w="19050">
            <a:gradFill>
              <a:gsLst>
                <a:gs pos="0">
                  <a:srgbClr val="FFC000"/>
                </a:gs>
                <a:gs pos="100000">
                  <a:schemeClr val="accent3">
                    <a:lumMod val="60000"/>
                    <a:lumOff val="40000"/>
                  </a:schemeClr>
                </a:gs>
              </a:gsLst>
              <a:lin ang="5400000" scaled="1"/>
            </a:gradFill>
          </a:ln>
        </p:spPr>
      </p:pic>
      <p:sp>
        <p:nvSpPr>
          <p:cNvPr id="9" name="文本框 8"/>
          <p:cNvSpPr txBox="1"/>
          <p:nvPr/>
        </p:nvSpPr>
        <p:spPr>
          <a:xfrm>
            <a:off x="713105" y="5331460"/>
            <a:ext cx="8373745" cy="368300"/>
          </a:xfrm>
          <a:prstGeom prst="rect">
            <a:avLst/>
          </a:prstGeom>
          <a:noFill/>
        </p:spPr>
        <p:txBody>
          <a:bodyPr wrap="square" rtlCol="0">
            <a:spAutoFit/>
          </a:bodyPr>
          <a:p>
            <a:r>
              <a:rPr lang="zh-CN" altLang="en-US">
                <a:solidFill>
                  <a:schemeClr val="tx1"/>
                </a:solidFill>
                <a:latin typeface="+mn-ea"/>
                <a:cs typeface="+mn-ea"/>
              </a:rPr>
              <a:t>趋势图表：合作后线上订单量提升至</a:t>
            </a:r>
            <a:r>
              <a:rPr lang="en-US" altLang="zh-CN">
                <a:solidFill>
                  <a:schemeClr val="tx1"/>
                </a:solidFill>
                <a:latin typeface="+mn-ea"/>
                <a:cs typeface="+mn-ea"/>
              </a:rPr>
              <a:t>4000</a:t>
            </a:r>
            <a:r>
              <a:rPr lang="zh-CN" altLang="en-US">
                <a:solidFill>
                  <a:schemeClr val="tx1"/>
                </a:solidFill>
                <a:latin typeface="+mn-ea"/>
                <a:cs typeface="+mn-ea"/>
              </a:rPr>
              <a:t>单</a:t>
            </a:r>
            <a:r>
              <a:rPr lang="en-US" altLang="zh-CN">
                <a:solidFill>
                  <a:schemeClr val="tx1"/>
                </a:solidFill>
                <a:latin typeface="+mn-ea"/>
                <a:cs typeface="+mn-ea"/>
              </a:rPr>
              <a:t>/</a:t>
            </a:r>
            <a:r>
              <a:rPr lang="zh-CN" altLang="en-US">
                <a:solidFill>
                  <a:schemeClr val="tx1"/>
                </a:solidFill>
                <a:latin typeface="+mn-ea"/>
                <a:cs typeface="+mn-ea"/>
              </a:rPr>
              <a:t>月，有效订单金额提升至</a:t>
            </a:r>
            <a:r>
              <a:rPr lang="en-US" altLang="zh-CN">
                <a:solidFill>
                  <a:schemeClr val="tx1"/>
                </a:solidFill>
                <a:latin typeface="+mn-ea"/>
                <a:cs typeface="+mn-ea"/>
              </a:rPr>
              <a:t>170000</a:t>
            </a:r>
            <a:r>
              <a:rPr lang="zh-CN" altLang="en-US">
                <a:solidFill>
                  <a:schemeClr val="tx1"/>
                </a:solidFill>
                <a:latin typeface="+mn-ea"/>
                <a:cs typeface="+mn-ea"/>
              </a:rPr>
              <a:t>左右。</a:t>
            </a:r>
            <a:endParaRPr lang="zh-CN" altLang="en-US">
              <a:solidFill>
                <a:schemeClr val="tx1"/>
              </a:solidFill>
              <a:latin typeface="+mn-ea"/>
              <a:cs typeface="+mn-ea"/>
            </a:endParaRPr>
          </a:p>
        </p:txBody>
      </p:sp>
      <p:pic>
        <p:nvPicPr>
          <p:cNvPr id="10" name="图片 9"/>
          <p:cNvPicPr>
            <a:picLocks noChangeAspect="1"/>
          </p:cNvPicPr>
          <p:nvPr>
            <p:custDataLst>
              <p:tags r:id="rId5"/>
            </p:custDataLst>
          </p:nvPr>
        </p:nvPicPr>
        <p:blipFill>
          <a:blip r:embed="rId6"/>
          <a:srcRect l="7560"/>
          <a:stretch>
            <a:fillRect/>
          </a:stretch>
        </p:blipFill>
        <p:spPr>
          <a:xfrm>
            <a:off x="866140" y="1417320"/>
            <a:ext cx="6809740" cy="3106420"/>
          </a:xfrm>
          <a:prstGeom prst="rect">
            <a:avLst/>
          </a:prstGeom>
          <a:ln w="22225">
            <a:gradFill>
              <a:gsLst>
                <a:gs pos="0">
                  <a:srgbClr val="FFC000"/>
                </a:gs>
                <a:gs pos="100000">
                  <a:schemeClr val="accent3">
                    <a:lumMod val="60000"/>
                    <a:lumOff val="40000"/>
                  </a:schemeClr>
                </a:gs>
              </a:gsLst>
              <a:lin ang="5400000" scaled="1"/>
            </a:gradFill>
          </a:ln>
        </p:spPr>
      </p:pic>
      <p:sp>
        <p:nvSpPr>
          <p:cNvPr id="11" name="文本框 10"/>
          <p:cNvSpPr txBox="1"/>
          <p:nvPr/>
        </p:nvSpPr>
        <p:spPr>
          <a:xfrm>
            <a:off x="713105" y="4683125"/>
            <a:ext cx="2370455" cy="337185"/>
          </a:xfrm>
          <a:prstGeom prst="rect">
            <a:avLst/>
          </a:prstGeom>
          <a:noFill/>
        </p:spPr>
        <p:txBody>
          <a:bodyPr wrap="square" rtlCol="0">
            <a:noAutofit/>
          </a:bodyPr>
          <a:p>
            <a:r>
              <a:rPr lang="zh-CN" altLang="en-US" sz="1200"/>
              <a:t>数据来源：商家后台</a:t>
            </a:r>
            <a:endParaRPr lang="zh-CN" altLang="en-US" sz="120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金翼大赛gai-1 -17"/>
          <p:cNvPicPr>
            <a:picLocks noChangeAspect="1"/>
          </p:cNvPicPr>
          <p:nvPr/>
        </p:nvPicPr>
        <p:blipFill>
          <a:blip r:embed="rId1"/>
          <a:stretch>
            <a:fillRect/>
          </a:stretch>
        </p:blipFill>
        <p:spPr>
          <a:xfrm>
            <a:off x="10333355" y="6151245"/>
            <a:ext cx="1222375" cy="469900"/>
          </a:xfrm>
          <a:prstGeom prst="rect">
            <a:avLst/>
          </a:prstGeom>
        </p:spPr>
      </p:pic>
      <p:cxnSp>
        <p:nvCxnSpPr>
          <p:cNvPr id="4" name="直接连接符 3"/>
          <p:cNvCxnSpPr/>
          <p:nvPr/>
        </p:nvCxnSpPr>
        <p:spPr>
          <a:xfrm>
            <a:off x="713105" y="6011545"/>
            <a:ext cx="10766425" cy="0"/>
          </a:xfrm>
          <a:prstGeom prst="line">
            <a:avLst/>
          </a:prstGeom>
        </p:spPr>
        <p:style>
          <a:lnRef idx="2">
            <a:schemeClr val="accent1"/>
          </a:lnRef>
          <a:fillRef idx="0">
            <a:srgbClr val="FFFFFF"/>
          </a:fillRef>
          <a:effectRef idx="0">
            <a:srgbClr val="FFFFFF"/>
          </a:effectRef>
          <a:fontRef idx="minor">
            <a:schemeClr val="tx1"/>
          </a:fontRef>
        </p:style>
      </p:cxnSp>
      <p:sp>
        <p:nvSpPr>
          <p:cNvPr id="5" name="文本框 4"/>
          <p:cNvSpPr txBox="1"/>
          <p:nvPr/>
        </p:nvSpPr>
        <p:spPr>
          <a:xfrm>
            <a:off x="7761605" y="4737735"/>
            <a:ext cx="4064000" cy="368300"/>
          </a:xfrm>
          <a:prstGeom prst="rect">
            <a:avLst/>
          </a:prstGeom>
          <a:noFill/>
        </p:spPr>
        <p:txBody>
          <a:bodyPr wrap="square" rtlCol="0">
            <a:spAutoFit/>
          </a:bodyPr>
          <a:p>
            <a:endParaRPr lang="zh-CN" altLang="en-US"/>
          </a:p>
        </p:txBody>
      </p:sp>
      <p:pic>
        <p:nvPicPr>
          <p:cNvPr id="7" name="图片 6" descr="cs -19"/>
          <p:cNvPicPr>
            <a:picLocks noChangeAspect="1"/>
          </p:cNvPicPr>
          <p:nvPr/>
        </p:nvPicPr>
        <p:blipFill>
          <a:blip r:embed="rId2"/>
          <a:stretch>
            <a:fillRect/>
          </a:stretch>
        </p:blipFill>
        <p:spPr>
          <a:xfrm>
            <a:off x="621030" y="6158865"/>
            <a:ext cx="1976120" cy="368935"/>
          </a:xfrm>
          <a:prstGeom prst="rect">
            <a:avLst/>
          </a:prstGeom>
        </p:spPr>
      </p:pic>
      <p:sp>
        <p:nvSpPr>
          <p:cNvPr id="3" name="文本框 2"/>
          <p:cNvSpPr txBox="1"/>
          <p:nvPr/>
        </p:nvSpPr>
        <p:spPr>
          <a:xfrm>
            <a:off x="713105" y="720090"/>
            <a:ext cx="6096000" cy="337185"/>
          </a:xfrm>
          <a:prstGeom prst="rect">
            <a:avLst/>
          </a:prstGeom>
          <a:noFill/>
        </p:spPr>
        <p:txBody>
          <a:bodyPr wrap="square" rtlCol="0" anchor="t">
            <a:spAutoFit/>
          </a:bodyPr>
          <a:p>
            <a:r>
              <a:rPr lang="zh-CN" altLang="en-US" sz="1600" dirty="0">
                <a:solidFill>
                  <a:schemeClr val="accent1">
                    <a:lumMod val="75000"/>
                  </a:schemeClr>
                </a:solidFill>
                <a:effectLst/>
                <a:latin typeface="微软雅黑" charset="0"/>
                <a:ea typeface="微软雅黑" charset="0"/>
                <a:sym typeface="+mn-ea"/>
              </a:rPr>
              <a:t>订单履约率（</a:t>
            </a:r>
            <a:r>
              <a:rPr lang="en-US" altLang="zh-CN" sz="1600" dirty="0">
                <a:solidFill>
                  <a:schemeClr val="accent1">
                    <a:lumMod val="75000"/>
                  </a:schemeClr>
                </a:solidFill>
                <a:effectLst/>
                <a:latin typeface="微软雅黑" charset="0"/>
                <a:ea typeface="微软雅黑" charset="0"/>
                <a:sym typeface="+mn-ea"/>
              </a:rPr>
              <a:t>10</a:t>
            </a:r>
            <a:r>
              <a:rPr lang="zh-CN" altLang="en-US" sz="1600" dirty="0">
                <a:solidFill>
                  <a:schemeClr val="accent1">
                    <a:lumMod val="75000"/>
                  </a:schemeClr>
                </a:solidFill>
                <a:effectLst/>
                <a:latin typeface="微软雅黑" charset="0"/>
                <a:ea typeface="微软雅黑" charset="0"/>
                <a:sym typeface="+mn-ea"/>
              </a:rPr>
              <a:t>分）</a:t>
            </a:r>
            <a:endParaRPr lang="zh-CN" altLang="en-US" sz="1600" dirty="0">
              <a:solidFill>
                <a:schemeClr val="accent1">
                  <a:lumMod val="75000"/>
                </a:schemeClr>
              </a:solidFill>
              <a:effectLst/>
              <a:latin typeface="微软雅黑" charset="0"/>
              <a:ea typeface="微软雅黑" charset="0"/>
              <a:sym typeface="+mn-ea"/>
            </a:endParaRPr>
          </a:p>
        </p:txBody>
      </p:sp>
      <p:sp>
        <p:nvSpPr>
          <p:cNvPr id="11" name="文本框 10"/>
          <p:cNvSpPr txBox="1"/>
          <p:nvPr>
            <p:custDataLst>
              <p:tags r:id="rId3"/>
            </p:custDataLst>
          </p:nvPr>
        </p:nvSpPr>
        <p:spPr>
          <a:xfrm>
            <a:off x="713105" y="4683125"/>
            <a:ext cx="2370455" cy="337185"/>
          </a:xfrm>
          <a:prstGeom prst="rect">
            <a:avLst/>
          </a:prstGeom>
          <a:noFill/>
        </p:spPr>
        <p:txBody>
          <a:bodyPr wrap="square" rtlCol="0">
            <a:noAutofit/>
          </a:bodyPr>
          <a:p>
            <a:r>
              <a:rPr lang="zh-CN" altLang="en-US" sz="1200"/>
              <a:t>数据来源：商家后台</a:t>
            </a:r>
            <a:endParaRPr lang="zh-CN" altLang="en-US" sz="1200"/>
          </a:p>
        </p:txBody>
      </p:sp>
      <p:sp>
        <p:nvSpPr>
          <p:cNvPr id="10" name="文本框 9"/>
          <p:cNvSpPr txBox="1"/>
          <p:nvPr>
            <p:custDataLst>
              <p:tags r:id="rId4"/>
            </p:custDataLst>
          </p:nvPr>
        </p:nvSpPr>
        <p:spPr>
          <a:xfrm>
            <a:off x="713105" y="5106035"/>
            <a:ext cx="11122660" cy="368300"/>
          </a:xfrm>
          <a:prstGeom prst="rect">
            <a:avLst/>
          </a:prstGeom>
          <a:noFill/>
        </p:spPr>
        <p:txBody>
          <a:bodyPr wrap="square" rtlCol="0">
            <a:spAutoFit/>
          </a:bodyPr>
          <a:p>
            <a:r>
              <a:rPr lang="zh-CN" altLang="en-US">
                <a:solidFill>
                  <a:schemeClr val="tx1"/>
                </a:solidFill>
              </a:rPr>
              <a:t>趋势图表：</a:t>
            </a:r>
            <a:r>
              <a:rPr>
                <a:solidFill>
                  <a:schemeClr val="tx1"/>
                </a:solidFill>
              </a:rPr>
              <a:t>合作后通过客无忧系统优化订单管理流程，与配送团队紧密协同，订单履约率提升至 90%。</a:t>
            </a:r>
            <a:endParaRPr>
              <a:solidFill>
                <a:schemeClr val="tx1"/>
              </a:solidFill>
            </a:endParaRPr>
          </a:p>
        </p:txBody>
      </p:sp>
      <p:pic>
        <p:nvPicPr>
          <p:cNvPr id="12" name="图片 11"/>
          <p:cNvPicPr>
            <a:picLocks noChangeAspect="1"/>
          </p:cNvPicPr>
          <p:nvPr>
            <p:custDataLst>
              <p:tags r:id="rId5"/>
            </p:custDataLst>
          </p:nvPr>
        </p:nvPicPr>
        <p:blipFill>
          <a:blip r:embed="rId6"/>
          <a:srcRect l="7286"/>
          <a:stretch>
            <a:fillRect/>
          </a:stretch>
        </p:blipFill>
        <p:spPr>
          <a:xfrm>
            <a:off x="786130" y="1216660"/>
            <a:ext cx="5098415" cy="3062605"/>
          </a:xfrm>
          <a:prstGeom prst="rect">
            <a:avLst/>
          </a:prstGeom>
          <a:ln w="22225">
            <a:gradFill>
              <a:gsLst>
                <a:gs pos="0">
                  <a:srgbClr val="FFC000"/>
                </a:gs>
                <a:gs pos="100000">
                  <a:schemeClr val="accent3">
                    <a:lumMod val="60000"/>
                    <a:lumOff val="40000"/>
                  </a:schemeClr>
                </a:gs>
              </a:gsLst>
              <a:lin ang="5400000" scaled="1"/>
            </a:gradFill>
          </a:ln>
        </p:spPr>
      </p:pic>
      <p:pic>
        <p:nvPicPr>
          <p:cNvPr id="13" name="图片 12"/>
          <p:cNvPicPr>
            <a:picLocks noChangeAspect="1"/>
          </p:cNvPicPr>
          <p:nvPr>
            <p:custDataLst>
              <p:tags r:id="rId7"/>
            </p:custDataLst>
          </p:nvPr>
        </p:nvPicPr>
        <p:blipFill>
          <a:blip r:embed="rId8"/>
          <a:srcRect l="7585"/>
          <a:stretch>
            <a:fillRect/>
          </a:stretch>
        </p:blipFill>
        <p:spPr>
          <a:xfrm>
            <a:off x="6381115" y="1216660"/>
            <a:ext cx="5098415" cy="3062605"/>
          </a:xfrm>
          <a:prstGeom prst="rect">
            <a:avLst/>
          </a:prstGeom>
          <a:ln w="22225">
            <a:gradFill>
              <a:gsLst>
                <a:gs pos="0">
                  <a:srgbClr val="FFC000"/>
                </a:gs>
                <a:gs pos="100000">
                  <a:schemeClr val="accent3">
                    <a:lumMod val="60000"/>
                    <a:lumOff val="40000"/>
                  </a:schemeClr>
                </a:gs>
              </a:gsLst>
              <a:lin ang="5400000" scaled="1"/>
            </a:gradFill>
          </a:ln>
        </p:spPr>
      </p:pic>
    </p:spTree>
  </p:cSld>
  <p:clrMapOvr>
    <a:masterClrMapping/>
  </p:clrMapOvr>
</p:sld>
</file>

<file path=ppt/tags/tag1.xml><?xml version="1.0" encoding="utf-8"?>
<p:tagLst xmlns:p="http://schemas.openxmlformats.org/presentationml/2006/main">
  <p:tag name="TABLE_ENDDRAG_ORIGIN_RECT" val="735*377"/>
  <p:tag name="TABLE_ENDDRAG_RECT" val="166*82*735*377"/>
</p:tagLst>
</file>

<file path=ppt/tags/tag10.xml><?xml version="1.0" encoding="utf-8"?>
<p:tagLst xmlns:p="http://schemas.openxmlformats.org/presentationml/2006/main">
  <p:tag name="KSO_WM_BEAUTIFY_FLAG" val=""/>
</p:tagLst>
</file>

<file path=ppt/tags/tag11.xml><?xml version="1.0" encoding="utf-8"?>
<p:tagLst xmlns:p="http://schemas.openxmlformats.org/presentationml/2006/main">
  <p:tag name="KSO_WM_BEAUTIFY_FLAG" val=""/>
</p:tagLst>
</file>

<file path=ppt/tags/tag12.xml><?xml version="1.0" encoding="utf-8"?>
<p:tagLst xmlns:p="http://schemas.openxmlformats.org/presentationml/2006/main">
  <p:tag name="KSO_WM_BEAUTIFY_FLAG" val=""/>
</p:tagLst>
</file>

<file path=ppt/tags/tag13.xml><?xml version="1.0" encoding="utf-8"?>
<p:tagLst xmlns:p="http://schemas.openxmlformats.org/presentationml/2006/main">
  <p:tag name="KSO_WM_BEAUTIFY_FLAG" val=""/>
</p:tagLst>
</file>

<file path=ppt/tags/tag14.xml><?xml version="1.0" encoding="utf-8"?>
<p:tagLst xmlns:p="http://schemas.openxmlformats.org/presentationml/2006/main">
  <p:tag name="KSO_WM_BEAUTIFY_FLAG" val=""/>
</p:tagLst>
</file>

<file path=ppt/tags/tag15.xml><?xml version="1.0" encoding="utf-8"?>
<p:tagLst xmlns:p="http://schemas.openxmlformats.org/presentationml/2006/main">
  <p:tag name="KSO_WM_BEAUTIFY_FLAG" val=""/>
</p:tagLst>
</file>

<file path=ppt/tags/tag16.xml><?xml version="1.0" encoding="utf-8"?>
<p:tagLst xmlns:p="http://schemas.openxmlformats.org/presentationml/2006/main">
  <p:tag name="KSO_WM_BEAUTIFY_FLAG" val=""/>
</p:tagLst>
</file>

<file path=ppt/tags/tag17.xml><?xml version="1.0" encoding="utf-8"?>
<p:tagLst xmlns:p="http://schemas.openxmlformats.org/presentationml/2006/main">
  <p:tag name="KSO_WM_BEAUTIFY_FLAG" val=""/>
</p:tagLst>
</file>

<file path=ppt/tags/tag18.xml><?xml version="1.0" encoding="utf-8"?>
<p:tagLst xmlns:p="http://schemas.openxmlformats.org/presentationml/2006/main">
  <p:tag name="KSO_WM_BEAUTIFY_FLAG" val=""/>
</p:tagLst>
</file>

<file path=ppt/tags/tag19.xml><?xml version="1.0" encoding="utf-8"?>
<p:tagLst xmlns:p="http://schemas.openxmlformats.org/presentationml/2006/main">
  <p:tag name="KSO_WM_BEAUTIFY_FLAG" val=""/>
</p:tagLst>
</file>

<file path=ppt/tags/tag2.xml><?xml version="1.0" encoding="utf-8"?>
<p:tagLst xmlns:p="http://schemas.openxmlformats.org/presentationml/2006/main">
  <p:tag name="KSO_WM_BEAUTIFY_FLAG" val=""/>
</p:tagLst>
</file>

<file path=ppt/tags/tag20.xml><?xml version="1.0" encoding="utf-8"?>
<p:tagLst xmlns:p="http://schemas.openxmlformats.org/presentationml/2006/main">
  <p:tag name="KSO_WM_BEAUTIFY_FLAG" val=""/>
</p:tagLst>
</file>

<file path=ppt/tags/tag21.xml><?xml version="1.0" encoding="utf-8"?>
<p:tagLst xmlns:p="http://schemas.openxmlformats.org/presentationml/2006/main">
  <p:tag name="KSO_WM_BEAUTIFY_FLAG" val=""/>
</p:tagLst>
</file>

<file path=ppt/tags/tag22.xml><?xml version="1.0" encoding="utf-8"?>
<p:tagLst xmlns:p="http://schemas.openxmlformats.org/presentationml/2006/main">
  <p:tag name="KSO_WM_BEAUTIFY_FLAG" val=""/>
</p:tagLst>
</file>

<file path=ppt/tags/tag23.xml><?xml version="1.0" encoding="utf-8"?>
<p:tagLst xmlns:p="http://schemas.openxmlformats.org/presentationml/2006/main">
  <p:tag name="KSO_WM_BEAUTIFY_FLAG" val=""/>
</p:tagLst>
</file>

<file path=ppt/tags/tag24.xml><?xml version="1.0" encoding="utf-8"?>
<p:tagLst xmlns:p="http://schemas.openxmlformats.org/presentationml/2006/main">
  <p:tag name="KSO_WM_BEAUTIFY_FLAG" val=""/>
</p:tagLst>
</file>

<file path=ppt/tags/tag25.xml><?xml version="1.0" encoding="utf-8"?>
<p:tagLst xmlns:p="http://schemas.openxmlformats.org/presentationml/2006/main">
  <p:tag name="KSO_WM_BEAUTIFY_FLAG" val=""/>
</p:tagLst>
</file>

<file path=ppt/tags/tag26.xml><?xml version="1.0" encoding="utf-8"?>
<p:tagLst xmlns:p="http://schemas.openxmlformats.org/presentationml/2006/main">
  <p:tag name="KSO_WM_BEAUTIFY_FLAG" val=""/>
</p:tagLst>
</file>

<file path=ppt/tags/tag27.xml><?xml version="1.0" encoding="utf-8"?>
<p:tagLst xmlns:p="http://schemas.openxmlformats.org/presentationml/2006/main">
  <p:tag name="KSO_WM_BEAUTIFY_FLAG" val=""/>
</p:tagLst>
</file>

<file path=ppt/tags/tag28.xml><?xml version="1.0" encoding="utf-8"?>
<p:tagLst xmlns:p="http://schemas.openxmlformats.org/presentationml/2006/main">
  <p:tag name="KSO_WM_BEAUTIFY_FLAG" val=""/>
</p:tagLst>
</file>

<file path=ppt/tags/tag29.xml><?xml version="1.0" encoding="utf-8"?>
<p:tagLst xmlns:p="http://schemas.openxmlformats.org/presentationml/2006/main">
  <p:tag name="KSO_WM_BEAUTIFY_FLAG" val=""/>
</p:tagLst>
</file>

<file path=ppt/tags/tag3.xml><?xml version="1.0" encoding="utf-8"?>
<p:tagLst xmlns:p="http://schemas.openxmlformats.org/presentationml/2006/main">
  <p:tag name="KSO_WM_BEAUTIFY_FLAG" val=""/>
</p:tagLst>
</file>

<file path=ppt/tags/tag30.xml><?xml version="1.0" encoding="utf-8"?>
<p:tagLst xmlns:p="http://schemas.openxmlformats.org/presentationml/2006/main">
  <p:tag name="KSO_WM_BEAUTIFY_FLAG" val=""/>
</p:tagLst>
</file>

<file path=ppt/tags/tag31.xml><?xml version="1.0" encoding="utf-8"?>
<p:tagLst xmlns:p="http://schemas.openxmlformats.org/presentationml/2006/main">
  <p:tag name="KSO_WM_BEAUTIFY_FLAG" val=""/>
</p:tagLst>
</file>

<file path=ppt/tags/tag32.xml><?xml version="1.0" encoding="utf-8"?>
<p:tagLst xmlns:p="http://schemas.openxmlformats.org/presentationml/2006/main">
  <p:tag name="KSO_WM_BEAUTIFY_FLAG" val=""/>
</p:tagLst>
</file>

<file path=ppt/tags/tag33.xml><?xml version="1.0" encoding="utf-8"?>
<p:tagLst xmlns:p="http://schemas.openxmlformats.org/presentationml/2006/main">
  <p:tag name="KSO_WM_BEAUTIFY_FLAG" val=""/>
</p:tagLst>
</file>

<file path=ppt/tags/tag34.xml><?xml version="1.0" encoding="utf-8"?>
<p:tagLst xmlns:p="http://schemas.openxmlformats.org/presentationml/2006/main">
  <p:tag name="KSO_WM_BEAUTIFY_FLAG" val=""/>
</p:tagLst>
</file>

<file path=ppt/tags/tag35.xml><?xml version="1.0" encoding="utf-8"?>
<p:tagLst xmlns:p="http://schemas.openxmlformats.org/presentationml/2006/main">
  <p:tag name="KSO_WM_BEAUTIFY_FLAG" val=""/>
</p:tagLst>
</file>

<file path=ppt/tags/tag36.xml><?xml version="1.0" encoding="utf-8"?>
<p:tagLst xmlns:p="http://schemas.openxmlformats.org/presentationml/2006/main">
  <p:tag name="KSO_WM_BEAUTIFY_FLAG" val=""/>
</p:tagLst>
</file>

<file path=ppt/tags/tag37.xml><?xml version="1.0" encoding="utf-8"?>
<p:tagLst xmlns:p="http://schemas.openxmlformats.org/presentationml/2006/main">
  <p:tag name="KSO_WM_BEAUTIFY_FLAG" val=""/>
</p:tagLst>
</file>

<file path=ppt/tags/tag38.xml><?xml version="1.0" encoding="utf-8"?>
<p:tagLst xmlns:p="http://schemas.openxmlformats.org/presentationml/2006/main">
  <p:tag name="KSO_WM_BEAUTIFY_FLAG" val=""/>
</p:tagLst>
</file>

<file path=ppt/tags/tag39.xml><?xml version="1.0" encoding="utf-8"?>
<p:tagLst xmlns:p="http://schemas.openxmlformats.org/presentationml/2006/main">
  <p:tag name="KSO_WM_BEAUTIFY_FLAG" val=""/>
</p:tagLst>
</file>

<file path=ppt/tags/tag4.xml><?xml version="1.0" encoding="utf-8"?>
<p:tagLst xmlns:p="http://schemas.openxmlformats.org/presentationml/2006/main">
  <p:tag name="KSO_WM_BEAUTIFY_FLAG" val=""/>
</p:tagLst>
</file>

<file path=ppt/tags/tag40.xml><?xml version="1.0" encoding="utf-8"?>
<p:tagLst xmlns:p="http://schemas.openxmlformats.org/presentationml/2006/main">
  <p:tag name="KSO_WM_BEAUTIFY_FLAG" val=""/>
</p:tagLst>
</file>

<file path=ppt/tags/tag41.xml><?xml version="1.0" encoding="utf-8"?>
<p:tagLst xmlns:p="http://schemas.openxmlformats.org/presentationml/2006/main">
  <p:tag name="KSO_WM_BEAUTIFY_FLAG" val=""/>
</p:tagLst>
</file>

<file path=ppt/tags/tag42.xml><?xml version="1.0" encoding="utf-8"?>
<p:tagLst xmlns:p="http://schemas.openxmlformats.org/presentationml/2006/main">
  <p:tag name="KSO_WM_BEAUTIFY_FLAG" val=""/>
</p:tagLst>
</file>

<file path=ppt/tags/tag43.xml><?xml version="1.0" encoding="utf-8"?>
<p:tagLst xmlns:p="http://schemas.openxmlformats.org/presentationml/2006/main">
  <p:tag name="KSO_WM_BEAUTIFY_FLAG" val=""/>
</p:tagLst>
</file>

<file path=ppt/tags/tag44.xml><?xml version="1.0" encoding="utf-8"?>
<p:tagLst xmlns:p="http://schemas.openxmlformats.org/presentationml/2006/main">
  <p:tag name="KSO_WM_BEAUTIFY_FLAG" val=""/>
</p:tagLst>
</file>

<file path=ppt/tags/tag45.xml><?xml version="1.0" encoding="utf-8"?>
<p:tagLst xmlns:p="http://schemas.openxmlformats.org/presentationml/2006/main">
  <p:tag name="KSO_WM_BEAUTIFY_FLAG" val=""/>
</p:tagLst>
</file>

<file path=ppt/tags/tag46.xml><?xml version="1.0" encoding="utf-8"?>
<p:tagLst xmlns:p="http://schemas.openxmlformats.org/presentationml/2006/main">
  <p:tag name="KSO_WM_BEAUTIFY_FLAG" val=""/>
</p:tagLst>
</file>

<file path=ppt/tags/tag47.xml><?xml version="1.0" encoding="utf-8"?>
<p:tagLst xmlns:p="http://schemas.openxmlformats.org/presentationml/2006/main">
  <p:tag name="KSO_WM_BEAUTIFY_FLAG" val=""/>
</p:tagLst>
</file>

<file path=ppt/tags/tag48.xml><?xml version="1.0" encoding="utf-8"?>
<p:tagLst xmlns:p="http://schemas.openxmlformats.org/presentationml/2006/main">
  <p:tag name="KSO_WM_BEAUTIFY_FLAG" val=""/>
</p:tagLst>
</file>

<file path=ppt/tags/tag49.xml><?xml version="1.0" encoding="utf-8"?>
<p:tagLst xmlns:p="http://schemas.openxmlformats.org/presentationml/2006/main">
  <p:tag name="KSO_WM_BEAUTIFY_FLAG" val=""/>
</p:tagLst>
</file>

<file path=ppt/tags/tag5.xml><?xml version="1.0" encoding="utf-8"?>
<p:tagLst xmlns:p="http://schemas.openxmlformats.org/presentationml/2006/main">
  <p:tag name="KSO_WM_BEAUTIFY_FLAG" val=""/>
</p:tagLst>
</file>

<file path=ppt/tags/tag50.xml><?xml version="1.0" encoding="utf-8"?>
<p:tagLst xmlns:p="http://schemas.openxmlformats.org/presentationml/2006/main">
  <p:tag name="KSO_WM_BEAUTIFY_FLAG" val=""/>
</p:tagLst>
</file>

<file path=ppt/tags/tag51.xml><?xml version="1.0" encoding="utf-8"?>
<p:tagLst xmlns:p="http://schemas.openxmlformats.org/presentationml/2006/main">
  <p:tag name="KSO_WM_BEAUTIFY_FLAG" val=""/>
</p:tagLst>
</file>

<file path=ppt/tags/tag52.xml><?xml version="1.0" encoding="utf-8"?>
<p:tagLst xmlns:p="http://schemas.openxmlformats.org/presentationml/2006/main">
  <p:tag name="KSO_WM_BEAUTIFY_FLAG" val=""/>
</p:tagLst>
</file>

<file path=ppt/tags/tag53.xml><?xml version="1.0" encoding="utf-8"?>
<p:tagLst xmlns:p="http://schemas.openxmlformats.org/presentationml/2006/main">
  <p:tag name="KSO_WM_BEAUTIFY_FLAG" val=""/>
</p:tagLst>
</file>

<file path=ppt/tags/tag54.xml><?xml version="1.0" encoding="utf-8"?>
<p:tagLst xmlns:p="http://schemas.openxmlformats.org/presentationml/2006/main">
  <p:tag name="KSO_WM_BEAUTIFY_FLAG" val=""/>
</p:tagLst>
</file>

<file path=ppt/tags/tag55.xml><?xml version="1.0" encoding="utf-8"?>
<p:tagLst xmlns:p="http://schemas.openxmlformats.org/presentationml/2006/main">
  <p:tag name="KSO_WM_BEAUTIFY_FLAG" val=""/>
</p:tagLst>
</file>

<file path=ppt/tags/tag56.xml><?xml version="1.0" encoding="utf-8"?>
<p:tagLst xmlns:p="http://schemas.openxmlformats.org/presentationml/2006/main">
  <p:tag name="KSO_WM_BEAUTIFY_FLAG" val=""/>
</p:tagLst>
</file>

<file path=ppt/tags/tag57.xml><?xml version="1.0" encoding="utf-8"?>
<p:tagLst xmlns:p="http://schemas.openxmlformats.org/presentationml/2006/main">
  <p:tag name="KSO_WM_BEAUTIFY_FLAG" val=""/>
</p:tagLst>
</file>

<file path=ppt/tags/tag58.xml><?xml version="1.0" encoding="utf-8"?>
<p:tagLst xmlns:p="http://schemas.openxmlformats.org/presentationml/2006/main">
  <p:tag name="KSO_WM_BEAUTIFY_FLAG" val=""/>
</p:tagLst>
</file>

<file path=ppt/tags/tag59.xml><?xml version="1.0" encoding="utf-8"?>
<p:tagLst xmlns:p="http://schemas.openxmlformats.org/presentationml/2006/main">
  <p:tag name="KSO_WM_BEAUTIFY_FLAG" val=""/>
</p:tagLst>
</file>

<file path=ppt/tags/tag6.xml><?xml version="1.0" encoding="utf-8"?>
<p:tagLst xmlns:p="http://schemas.openxmlformats.org/presentationml/2006/main">
  <p:tag name="KSO_WM_BEAUTIFY_FLAG" val=""/>
</p:tagLst>
</file>

<file path=ppt/tags/tag60.xml><?xml version="1.0" encoding="utf-8"?>
<p:tagLst xmlns:p="http://schemas.openxmlformats.org/presentationml/2006/main">
  <p:tag name="KSO_WM_BEAUTIFY_FLAG" val=""/>
</p:tagLst>
</file>

<file path=ppt/tags/tag61.xml><?xml version="1.0" encoding="utf-8"?>
<p:tagLst xmlns:p="http://schemas.openxmlformats.org/presentationml/2006/main">
  <p:tag name="KSO_WM_BEAUTIFY_FLAG" val=""/>
</p:tagLst>
</file>

<file path=ppt/tags/tag62.xml><?xml version="1.0" encoding="utf-8"?>
<p:tagLst xmlns:p="http://schemas.openxmlformats.org/presentationml/2006/main">
  <p:tag name="KSO_WM_BEAUTIFY_FLAG" val=""/>
</p:tagLst>
</file>

<file path=ppt/tags/tag63.xml><?xml version="1.0" encoding="utf-8"?>
<p:tagLst xmlns:p="http://schemas.openxmlformats.org/presentationml/2006/main">
  <p:tag name="KSO_WM_BEAUTIFY_FLAG" val=""/>
</p:tagLst>
</file>

<file path=ppt/tags/tag64.xml><?xml version="1.0" encoding="utf-8"?>
<p:tagLst xmlns:p="http://schemas.openxmlformats.org/presentationml/2006/main">
  <p:tag name="KSO_WM_BEAUTIFY_FLAG" val=""/>
</p:tagLst>
</file>

<file path=ppt/tags/tag65.xml><?xml version="1.0" encoding="utf-8"?>
<p:tagLst xmlns:p="http://schemas.openxmlformats.org/presentationml/2006/main">
  <p:tag name="KSO_WM_BEAUTIFY_FLAG" val=""/>
</p:tagLst>
</file>

<file path=ppt/tags/tag66.xml><?xml version="1.0" encoding="utf-8"?>
<p:tagLst xmlns:p="http://schemas.openxmlformats.org/presentationml/2006/main">
  <p:tag name="KSO_WM_BEAUTIFY_FLAG" val=""/>
</p:tagLst>
</file>

<file path=ppt/tags/tag67.xml><?xml version="1.0" encoding="utf-8"?>
<p:tagLst xmlns:p="http://schemas.openxmlformats.org/presentationml/2006/main">
  <p:tag name="KSO_WM_BEAUTIFY_FLAG" val=""/>
</p:tagLst>
</file>

<file path=ppt/tags/tag68.xml><?xml version="1.0" encoding="utf-8"?>
<p:tagLst xmlns:p="http://schemas.openxmlformats.org/presentationml/2006/main">
  <p:tag name="KSO_WM_BEAUTIFY_FLAG" val=""/>
</p:tagLst>
</file>

<file path=ppt/tags/tag69.xml><?xml version="1.0" encoding="utf-8"?>
<p:tagLst xmlns:p="http://schemas.openxmlformats.org/presentationml/2006/main">
  <p:tag name="KSO_WM_BEAUTIFY_FLAG" val=""/>
</p:tagLst>
</file>

<file path=ppt/tags/tag7.xml><?xml version="1.0" encoding="utf-8"?>
<p:tagLst xmlns:p="http://schemas.openxmlformats.org/presentationml/2006/main">
  <p:tag name="KSO_WM_BEAUTIFY_FLAG" val=""/>
</p:tagLst>
</file>

<file path=ppt/tags/tag70.xml><?xml version="1.0" encoding="utf-8"?>
<p:tagLst xmlns:p="http://schemas.openxmlformats.org/presentationml/2006/main">
  <p:tag name="KSO_WM_BEAUTIFY_FLAG" val=""/>
</p:tagLst>
</file>

<file path=ppt/tags/tag71.xml><?xml version="1.0" encoding="utf-8"?>
<p:tagLst xmlns:p="http://schemas.openxmlformats.org/presentationml/2006/main">
  <p:tag name="KSO_WM_BEAUTIFY_FLAG" val=""/>
</p:tagLst>
</file>

<file path=ppt/tags/tag72.xml><?xml version="1.0" encoding="utf-8"?>
<p:tagLst xmlns:p="http://schemas.openxmlformats.org/presentationml/2006/main">
  <p:tag name="KSO_WM_BEAUTIFY_FLAG" val=""/>
</p:tagLst>
</file>

<file path=ppt/tags/tag73.xml><?xml version="1.0" encoding="utf-8"?>
<p:tagLst xmlns:p="http://schemas.openxmlformats.org/presentationml/2006/main">
  <p:tag name="KSO_WM_BEAUTIFY_FLAG" val=""/>
</p:tagLst>
</file>

<file path=ppt/tags/tag8.xml><?xml version="1.0" encoding="utf-8"?>
<p:tagLst xmlns:p="http://schemas.openxmlformats.org/presentationml/2006/main">
  <p:tag name="KSO_WM_BEAUTIFY_FLAG" val=""/>
</p:tagLst>
</file>

<file path=ppt/tags/tag9.xml><?xml version="1.0" encoding="utf-8"?>
<p:tagLst xmlns:p="http://schemas.openxmlformats.org/presentationml/2006/main">
  <p:tag name="KSO_WM_BEAUTIFY_FLAG" val=""/>
</p:tagLst>
</file>

<file path=ppt/theme/theme1.xml><?xml version="1.0" encoding="utf-8"?>
<a:theme xmlns:a="http://schemas.openxmlformats.org/drawingml/2006/main" name="WPS">
  <a:themeElements>
    <a:clrScheme name="WPS">
      <a:dk1>
        <a:sysClr val="windowText" lastClr="000000"/>
      </a:dk1>
      <a:lt1>
        <a:sysClr val="window" lastClr="FFFFFF"/>
      </a:lt1>
      <a:dk2>
        <a:srgbClr val="0F1423"/>
      </a:dk2>
      <a:lt2>
        <a:srgbClr val="FFFFFF"/>
      </a:lt2>
      <a:accent1>
        <a:srgbClr val="4874CB"/>
      </a:accent1>
      <a:accent2>
        <a:srgbClr val="EE822F"/>
      </a:accent2>
      <a:accent3>
        <a:srgbClr val="F2BA02"/>
      </a:accent3>
      <a:accent4>
        <a:srgbClr val="75BD42"/>
      </a:accent4>
      <a:accent5>
        <a:srgbClr val="30C0B4"/>
      </a:accent5>
      <a:accent6>
        <a:srgbClr val="E54C5E"/>
      </a:accent6>
      <a:hlink>
        <a:srgbClr val="0026E5"/>
      </a:hlink>
      <a:folHlink>
        <a:srgbClr val="7E1FAD"/>
      </a:folHlink>
    </a:clrScheme>
    <a:fontScheme name="WPS">
      <a:majorFont>
        <a:latin typeface="Calibri"/>
        <a:ea typeface="宋体"/>
        <a:cs typeface=""/>
      </a:majorFont>
      <a:minorFont>
        <a:latin typeface="Calibri"/>
        <a:ea typeface="宋体"/>
        <a:cs typeface=""/>
      </a:minorFont>
    </a:fontScheme>
    <a:fmtScheme name="WPS">
      <a:fillStyleLst>
        <a:solidFill>
          <a:schemeClr val="phClr"/>
        </a:solidFill>
        <a:gradFill>
          <a:gsLst>
            <a:gs pos="0">
              <a:schemeClr val="phClr">
                <a:lumOff val="17500"/>
              </a:schemeClr>
            </a:gs>
            <a:gs pos="100000">
              <a:schemeClr val="phClr"/>
            </a:gs>
          </a:gsLst>
          <a:lin ang="2700000" scaled="0"/>
        </a:gradFill>
        <a:gradFill>
          <a:gsLst>
            <a:gs pos="0">
              <a:schemeClr val="phClr">
                <a:hueOff val="-2520000"/>
              </a:schemeClr>
            </a:gs>
            <a:gs pos="100000">
              <a:schemeClr val="phClr"/>
            </a:gs>
          </a:gsLst>
          <a:lin ang="2700000" scaled="0"/>
        </a:gradFill>
      </a:fillStyleLst>
      <a:lnStyleLst>
        <a:ln w="12700" cap="flat" cmpd="sng" algn="ctr">
          <a:solidFill>
            <a:schemeClr val="phClr"/>
          </a:solidFill>
          <a:prstDash val="solid"/>
          <a:miter lim="800000"/>
        </a:ln>
        <a:ln w="12700" cap="flat" cmpd="sng" algn="ctr">
          <a:solidFill>
            <a:schemeClr val="phClr"/>
          </a:solidFill>
          <a:prstDash val="solid"/>
          <a:miter lim="800000"/>
        </a:ln>
        <a:ln w="12700" cap="flat" cmpd="sng" algn="ctr">
          <a:gradFill>
            <a:gsLst>
              <a:gs pos="0">
                <a:schemeClr val="phClr">
                  <a:hueOff val="-4200000"/>
                </a:schemeClr>
              </a:gs>
              <a:gs pos="100000">
                <a:schemeClr val="phClr"/>
              </a:gs>
            </a:gsLst>
            <a:lin ang="2700000" scaled="1"/>
          </a:gradFill>
          <a:prstDash val="solid"/>
          <a:miter lim="800000"/>
        </a:ln>
      </a:lnStyleLst>
      <a:effectStyleLst>
        <a:effectStyle>
          <a:effectLst>
            <a:outerShdw blurRad="101600" dist="50800" dir="5400000" algn="ctr" rotWithShape="0">
              <a:schemeClr val="phClr">
                <a:alpha val="60000"/>
              </a:schemeClr>
            </a:outerShdw>
          </a:effectLst>
        </a:effectStyle>
        <a:effectStyle>
          <a:effectLst>
            <a:reflection stA="50000" endA="300" endPos="40000" dist="25400" dir="5400000" sy="-100000" algn="bl" rotWithShape="0"/>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宋体"/>
        <a:ea typeface=""/>
        <a:cs typeface=""/>
        <a:font script="Jpan" typeface="游ゴシック Light"/>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宋体"/>
        <a:ea typeface=""/>
        <a:cs typeface=""/>
        <a:font script="Jpan" typeface="游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2982</Words>
  <Application>WPS 演示</Application>
  <PresentationFormat>宽屏</PresentationFormat>
  <Paragraphs>203</Paragraphs>
  <Slides>16</Slides>
  <Notes>1</Notes>
  <HiddenSlides>0</HiddenSlides>
  <MMClips>0</MMClips>
  <ScaleCrop>false</ScaleCrop>
  <HeadingPairs>
    <vt:vector size="6" baseType="variant">
      <vt:variant>
        <vt:lpstr>已用的字体</vt:lpstr>
      </vt:variant>
      <vt:variant>
        <vt:i4>21</vt:i4>
      </vt:variant>
      <vt:variant>
        <vt:lpstr>主题</vt:lpstr>
      </vt:variant>
      <vt:variant>
        <vt:i4>1</vt:i4>
      </vt:variant>
      <vt:variant>
        <vt:lpstr>幻灯片标题</vt:lpstr>
      </vt:variant>
      <vt:variant>
        <vt:i4>16</vt:i4>
      </vt:variant>
    </vt:vector>
  </HeadingPairs>
  <TitlesOfParts>
    <vt:vector size="38" baseType="lpstr">
      <vt:lpstr>Arial</vt:lpstr>
      <vt:lpstr>宋体</vt:lpstr>
      <vt:lpstr>Wingdings</vt:lpstr>
      <vt:lpstr>微软雅黑</vt:lpstr>
      <vt:lpstr>汉仪旗黑</vt:lpstr>
      <vt:lpstr>Lantinghei SC Demibold</vt:lpstr>
      <vt:lpstr>微软雅黑</vt:lpstr>
      <vt:lpstr>黑体</vt:lpstr>
      <vt:lpstr>汉仪中黑KW</vt:lpstr>
      <vt:lpstr>PingFang SC Regular</vt:lpstr>
      <vt:lpstr>宋体</vt:lpstr>
      <vt:lpstr>Arial Unicode MS</vt:lpstr>
      <vt:lpstr>Calibri</vt:lpstr>
      <vt:lpstr>Helvetica Neue</vt:lpstr>
      <vt:lpstr>汉仪书宋二KW</vt:lpstr>
      <vt:lpstr>阿里巴巴普惠体</vt:lpstr>
      <vt:lpstr>Lantinghei SC Heavy</vt:lpstr>
      <vt:lpstr>PingFang SC Semibold</vt:lpstr>
      <vt:lpstr>仿宋</vt:lpstr>
      <vt:lpstr>苹方-简</vt:lpstr>
      <vt:lpstr>方正仿宋_GBK</vt:lpstr>
      <vt:lpstr>WPS</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
  <cp:lastModifiedBy>讼佳弩讽镊</cp:lastModifiedBy>
  <cp:revision>23</cp:revision>
  <dcterms:created xsi:type="dcterms:W3CDTF">2025-02-21T08:26:05Z</dcterms:created>
  <dcterms:modified xsi:type="dcterms:W3CDTF">2025-02-21T08:26:05Z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2052-6.5.2.8766</vt:lpwstr>
  </property>
  <property fmtid="{D5CDD505-2E9C-101B-9397-08002B2CF9AE}" pid="3" name="ICV">
    <vt:lpwstr>710A092D292FF1FB9D38B867F6B288FB_43</vt:lpwstr>
  </property>
</Properties>
</file>