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handoutMasters/handoutMaster1.xml" ContentType="application/vnd.openxmlformats-officedocument.presentationml.handoutMaster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60.svg" ContentType="image/svg+xml"/>
  <Override PartName="/ppt/media/image6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9" r:id="rId6"/>
    <p:sldId id="276" r:id="rId7"/>
    <p:sldId id="274" r:id="rId8"/>
    <p:sldId id="261" r:id="rId9"/>
    <p:sldId id="278" r:id="rId10"/>
    <p:sldId id="295" r:id="rId11"/>
    <p:sldId id="279" r:id="rId12"/>
    <p:sldId id="262" r:id="rId13"/>
    <p:sldId id="268" r:id="rId14"/>
    <p:sldId id="269" r:id="rId15"/>
    <p:sldId id="270" r:id="rId16"/>
    <p:sldId id="267" r:id="rId17"/>
    <p:sldId id="291" r:id="rId18"/>
    <p:sldId id="292" r:id="rId19"/>
    <p:sldId id="293" r:id="rId20"/>
  </p:sldIdLst>
  <p:sldSz cx="12192000" cy="6858000"/>
  <p:notesSz cx="7103745" cy="10234295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3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6" Type="http://schemas.microsoft.com/office/2011/relationships/chartColorStyle" Target="colors1.xml"/><Relationship Id="rId5" Type="http://schemas.microsoft.com/office/2011/relationships/chartStyle" Target="style1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themeOverride" Target="../theme/themeOverride1.xml"/><Relationship Id="rId1" Type="http://schemas.openxmlformats.org/officeDocument/2006/relationships/oleObject" Target="file:///D:\&#21830;&#23478;&#36816;&#33829;&#37096;\&#21830;&#23478;&#26696;&#20363;\&#26093;&#26187;&#36229;&#24066;-&#25968;&#25454;.xls" TargetMode="External"/></Relationships>
</file>

<file path=ppt/charts/_rels/chart2.xml.rels><?xml version="1.0" encoding="UTF-8" standalone="yes"?>
<Relationships xmlns="http://schemas.openxmlformats.org/package/2006/relationships"><Relationship Id="rId6" Type="http://schemas.microsoft.com/office/2011/relationships/chartColorStyle" Target="colors2.xml"/><Relationship Id="rId5" Type="http://schemas.microsoft.com/office/2011/relationships/chartStyle" Target="style2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themeOverride" Target="../theme/themeOverride2.xml"/><Relationship Id="rId1" Type="http://schemas.openxmlformats.org/officeDocument/2006/relationships/oleObject" Target="file:///D:\&#21830;&#23478;&#36816;&#33829;&#37096;\&#21830;&#23478;&#26696;&#20363;\&#26093;&#26187;&#36229;&#24066;-&#25968;&#25454;.xls" TargetMode="External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3.xml"/><Relationship Id="rId1" Type="http://schemas.openxmlformats.org/officeDocument/2006/relationships/oleObject" Target="file:///D:\&#21830;&#23478;&#36816;&#33829;&#37096;\&#21830;&#23478;&#26696;&#20363;\&#26093;&#26187;&#36229;&#24066;-&#25968;&#25454;.xls" TargetMode="External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4.xml"/><Relationship Id="rId1" Type="http://schemas.openxmlformats.org/officeDocument/2006/relationships/oleObject" Target="file:///D:\&#21830;&#23478;&#36816;&#33829;&#37096;\&#21830;&#23478;&#26696;&#20363;\&#26093;&#26187;&#36229;&#24066;-&#25968;&#25454;.xls" TargetMode="External"/></Relationships>
</file>

<file path=ppt/charts/_rels/chart5.xml.rels><?xml version="1.0" encoding="UTF-8" standalone="yes"?>
<Relationships xmlns="http://schemas.openxmlformats.org/package/2006/relationships"><Relationship Id="rId6" Type="http://schemas.microsoft.com/office/2011/relationships/chartColorStyle" Target="colors5.xml"/><Relationship Id="rId5" Type="http://schemas.microsoft.com/office/2011/relationships/chartStyle" Target="style5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themeOverride" Target="../theme/themeOverride5.xml"/><Relationship Id="rId1" Type="http://schemas.openxmlformats.org/officeDocument/2006/relationships/oleObject" Target="file:///D:\&#21830;&#23478;&#36816;&#33829;&#37096;\&#21830;&#23478;&#26696;&#20363;\&#26093;&#26187;&#36229;&#24066;-&#25968;&#254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24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400" b="1"/>
              <a:t>在线商品数</a:t>
            </a:r>
            <a:endParaRPr sz="24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'[旭晋超市-数据.xls]明细'!$E$43</c:f>
              <c:strCache>
                <c:ptCount val="1"/>
                <c:pt idx="0">
                  <c:v>在线商品数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/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1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1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2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3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Lbls>
            <c:dLbl>
              <c:idx val="0"/>
              <c:layout/>
              <c:numFmt formatCode="General" sourceLinked="1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900" b="1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9370" tIns="0" rIns="38100" bIns="0" anchor="ctr" anchorCtr="1" forceAA="0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'[旭晋超市-数据.xls]明细'!$C$44:$C$46</c:f>
              <c:strCache>
                <c:ptCount val="3"/>
                <c:pt idx="0">
                  <c:v>美团闪购</c:v>
                </c:pt>
                <c:pt idx="1">
                  <c:v>抖音小时达</c:v>
                </c:pt>
                <c:pt idx="2">
                  <c:v>小程序商城</c:v>
                </c:pt>
              </c:strCache>
            </c:strRef>
          </c:cat>
          <c:val>
            <c:numRef>
              <c:f>'[旭晋超市-数据.xls]明细'!$E$44:$E$46</c:f>
              <c:numCache>
                <c:formatCode>General</c:formatCode>
                <c:ptCount val="3"/>
                <c:pt idx="0">
                  <c:v>2500</c:v>
                </c:pt>
                <c:pt idx="1">
                  <c:v>2466</c:v>
                </c:pt>
                <c:pt idx="2">
                  <c:v>2466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-21"/>
        <c:axId val="746384170"/>
        <c:axId val="610580492"/>
      </c:barChart>
      <c:catAx>
        <c:axId val="74638417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50000"/>
                  <a:lumOff val="50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10580492"/>
        <c:crosses val="autoZero"/>
        <c:auto val="1"/>
        <c:lblAlgn val="ctr"/>
        <c:lblOffset val="100"/>
        <c:noMultiLvlLbl val="0"/>
      </c:catAx>
      <c:valAx>
        <c:axId val="6105804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4638417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b="1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20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000" b="1"/>
              <a:t>线上销售额占比</a:t>
            </a:r>
            <a:endParaRPr sz="2000" b="1"/>
          </a:p>
        </c:rich>
      </c:tx>
      <c:layout>
        <c:manualLayout>
          <c:xMode val="edge"/>
          <c:yMode val="edge"/>
          <c:x val="0.367704280155642"/>
          <c:y val="0.011970280682443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'[旭晋超市-数据.xls]明细'!$F$43</c:f>
              <c:strCache>
                <c:ptCount val="1"/>
                <c:pt idx="0">
                  <c:v>销售额占比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/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1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1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2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3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4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Lbls>
            <c:dLbl>
              <c:idx val="0"/>
              <c:layout/>
              <c:numFmt formatCode="General" sourceLinked="1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9370" tIns="0" rIns="38100" bIns="0" anchor="ctr" anchorCtr="1" forceAA="0"/>
              <a:lstStyle/>
              <a:p>
                <a:pPr>
                  <a:defRPr lang="zh-CN" sz="1200" b="1" i="0" u="none" strike="noStrike" kern="1200" baseline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'[旭晋超市-数据.xls]明细'!$C$44:$C$47</c:f>
              <c:strCache>
                <c:ptCount val="4"/>
                <c:pt idx="0">
                  <c:v>美团闪购</c:v>
                </c:pt>
                <c:pt idx="1">
                  <c:v>抖音小时达</c:v>
                </c:pt>
                <c:pt idx="2">
                  <c:v>小程序商城</c:v>
                </c:pt>
                <c:pt idx="3">
                  <c:v>合计</c:v>
                </c:pt>
              </c:strCache>
            </c:strRef>
          </c:cat>
          <c:val>
            <c:numRef>
              <c:f>'[旭晋超市-数据.xls]明细'!$F$44:$F$47</c:f>
              <c:numCache>
                <c:formatCode>0.00%</c:formatCode>
                <c:ptCount val="4"/>
                <c:pt idx="0">
                  <c:v>0.0185</c:v>
                </c:pt>
                <c:pt idx="1">
                  <c:v>0.010051618268676</c:v>
                </c:pt>
                <c:pt idx="2">
                  <c:v>0.00722481745420698</c:v>
                </c:pt>
                <c:pt idx="3">
                  <c:v>0.0358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-21"/>
        <c:axId val="808108811"/>
        <c:axId val="112100740"/>
      </c:barChart>
      <c:catAx>
        <c:axId val="80810881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50000"/>
                  <a:lumOff val="50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12100740"/>
        <c:crosses val="autoZero"/>
        <c:auto val="1"/>
        <c:lblAlgn val="ctr"/>
        <c:lblOffset val="100"/>
        <c:noMultiLvlLbl val="0"/>
      </c:catAx>
      <c:valAx>
        <c:axId val="1121007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8081088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179187867903821"/>
          <c:y val="0.111447440836544"/>
          <c:w val="0.652299710665469"/>
          <c:h val="0.064804623004953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1200" b="1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20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000" b="1"/>
              <a:t>订单履约率</a:t>
            </a:r>
            <a:endParaRPr sz="2000" b="1"/>
          </a:p>
        </c:rich>
      </c:tx>
      <c:layout>
        <c:manualLayout>
          <c:xMode val="edge"/>
          <c:yMode val="edge"/>
          <c:x val="0.392453367885556"/>
          <c:y val="0.022514619883040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0734214390602056"/>
          <c:y val="0.196440545808967"/>
          <c:w val="0.942105263157895"/>
          <c:h val="0.691296296296296"/>
        </c:manualLayout>
      </c:layout>
      <c:lineChart>
        <c:grouping val="standard"/>
        <c:varyColors val="0"/>
        <c:ser>
          <c:idx val="0"/>
          <c:order val="0"/>
          <c:tx>
            <c:strRef>
              <c:f>'[旭晋超市-数据.xls]明细'!$G$43</c:f>
              <c:strCache>
                <c:ptCount val="1"/>
                <c:pt idx="0">
                  <c:v>订单履约率</c:v>
                </c:pt>
              </c:strCache>
            </c:strRef>
          </c:tx>
          <c:spPr>
            <a:ln w="28575" cap="flat" cmpd="sng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400" b="1" i="0" u="none" strike="noStrike" kern="1200" baseline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'[旭晋超市-数据.xls]明细'!$C$44:$C$46</c:f>
              <c:strCache>
                <c:ptCount val="3"/>
                <c:pt idx="0">
                  <c:v>美团闪购</c:v>
                </c:pt>
                <c:pt idx="1">
                  <c:v>抖音小时达</c:v>
                </c:pt>
                <c:pt idx="2">
                  <c:v>小程序商城</c:v>
                </c:pt>
              </c:strCache>
            </c:strRef>
          </c:cat>
          <c:val>
            <c:numRef>
              <c:f>'[旭晋超市-数据.xls]明细'!$G$44:$G$46</c:f>
              <c:numCache>
                <c:formatCode>0.00%</c:formatCode>
                <c:ptCount val="3"/>
                <c:pt idx="0">
                  <c:v>0.985</c:v>
                </c:pt>
                <c:pt idx="1">
                  <c:v>0.808</c:v>
                </c:pt>
                <c:pt idx="2">
                  <c:v>0.889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dropLines>
        <c:marker val="0"/>
        <c:smooth val="0"/>
        <c:axId val="534834925"/>
        <c:axId val="638703881"/>
      </c:lineChart>
      <c:catAx>
        <c:axId val="53483492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38703881"/>
        <c:crosses val="autoZero"/>
        <c:auto val="1"/>
        <c:lblAlgn val="ctr"/>
        <c:lblOffset val="100"/>
        <c:noMultiLvlLbl val="0"/>
      </c:catAx>
      <c:valAx>
        <c:axId val="63870388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53483492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14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25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500" b="1"/>
              <a:t>配送时效（单位：分钟）</a:t>
            </a:r>
            <a:endParaRPr sz="2500" b="1"/>
          </a:p>
        </c:rich>
      </c:tx>
      <c:layout>
        <c:manualLayout>
          <c:xMode val="edge"/>
          <c:yMode val="edge"/>
          <c:x val="0.25171650055371"/>
          <c:y val="0.049685369690613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'[旭晋超市-数据.xls]明细'!$H$43</c:f>
              <c:strCache>
                <c:ptCount val="1"/>
                <c:pt idx="0">
                  <c:v>配送时效（分钟）</c:v>
                </c:pt>
              </c:strCache>
            </c:strRef>
          </c:tx>
          <c:spPr>
            <a:ln w="28575" cap="rnd">
              <a:solidFill>
                <a:schemeClr val="accent1">
                  <a:alpha val="9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General" sourceLinked="1"/>
            <c:spPr>
              <a:solidFill>
                <a:schemeClr val="accent1">
                  <a:alpha val="9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chemeClr val="accent1">
                    <a:alpha val="40000"/>
                  </a:schemeClr>
                </a:outerShdw>
              </a:effectLst>
            </c:spPr>
            <c:txPr>
              <a:bodyPr rot="0" spcFirstLastPara="0" vertOverflow="clip" horzOverflow="clip" vert="horz" wrap="square" lIns="72000" tIns="0" rIns="72000" bIns="0" anchor="ctr" anchorCtr="1" forceAA="0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'[旭晋超市-数据.xls]明细'!$C$44:$C$46</c:f>
              <c:strCache>
                <c:ptCount val="3"/>
                <c:pt idx="0">
                  <c:v>美团闪购</c:v>
                </c:pt>
                <c:pt idx="1">
                  <c:v>抖音小时达</c:v>
                </c:pt>
                <c:pt idx="2">
                  <c:v>小程序商城</c:v>
                </c:pt>
              </c:strCache>
            </c:strRef>
          </c:cat>
          <c:val>
            <c:numRef>
              <c:f>'[旭晋超市-数据.xls]明细'!$H$44:$H$46</c:f>
              <c:numCache>
                <c:formatCode>General</c:formatCode>
                <c:ptCount val="3"/>
                <c:pt idx="0">
                  <c:v>28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1"/>
        <c:axId val="415737458"/>
        <c:axId val="22939029"/>
      </c:lineChart>
      <c:catAx>
        <c:axId val="41573745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prstDash val="dash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2939029"/>
        <c:crosses val="autoZero"/>
        <c:auto val="1"/>
        <c:lblAlgn val="ctr"/>
        <c:lblOffset val="100"/>
        <c:noMultiLvlLbl val="0"/>
      </c:catAx>
      <c:valAx>
        <c:axId val="2293902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1573745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1600" b="1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 b="1"/>
              <a:t>配送物流成本（单位：元/月）</a:t>
            </a:r>
            <a:endParaRPr sz="18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'[旭晋超市-数据.xls]明细'!$I$43</c:f>
              <c:strCache>
                <c:ptCount val="1"/>
                <c:pt idx="0">
                  <c:v>配送物流成本（元/月）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/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1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1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2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blipFill rotWithShape="1">
                <a:blip xmlns:r="http://schemas.openxmlformats.org/officeDocument/2006/relationships" r:embed="rId4">
                  <a:duotone>
                    <a:schemeClr val="accent3"/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c:spPr>
          </c:dPt>
          <c:dLbls>
            <c:dLbl>
              <c:idx val="0"/>
              <c:layout/>
              <c:numFmt formatCode="General" sourceLinked="1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1400" b="0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1400" b="0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0" vertOverflow="ellipsis" vert="horz" wrap="square" lIns="39370" tIns="0" rIns="38100" bIns="0" anchor="ctr" anchorCtr="1" forceAA="0"/>
                <a:lstStyle/>
                <a:p>
                  <a:pPr>
                    <a:defRPr lang="zh-CN" sz="1400" b="0" i="0" u="none" strike="noStrike" kern="1200" baseline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9370" tIns="0" rIns="38100" bIns="0" anchor="ctr" anchorCtr="1" forceAA="0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'[旭晋超市-数据.xls]明细'!$C$44:$C$46</c:f>
              <c:strCache>
                <c:ptCount val="3"/>
                <c:pt idx="0">
                  <c:v>美团闪购</c:v>
                </c:pt>
                <c:pt idx="1">
                  <c:v>抖音小时达</c:v>
                </c:pt>
                <c:pt idx="2">
                  <c:v>小程序商城</c:v>
                </c:pt>
              </c:strCache>
            </c:strRef>
          </c:cat>
          <c:val>
            <c:numRef>
              <c:f>'[旭晋超市-数据.xls]明细'!$I$44:$I$46</c:f>
              <c:numCache>
                <c:formatCode>General</c:formatCode>
                <c:ptCount val="3"/>
                <c:pt idx="0">
                  <c:v>8500</c:v>
                </c:pt>
                <c:pt idx="1">
                  <c:v>2500</c:v>
                </c:pt>
                <c:pt idx="2">
                  <c:v>2500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-21"/>
        <c:axId val="272999194"/>
        <c:axId val="651895372"/>
      </c:barChart>
      <c:catAx>
        <c:axId val="27299919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50000"/>
                  <a:lumOff val="50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51895372"/>
        <c:crosses val="autoZero"/>
        <c:auto val="1"/>
        <c:lblAlgn val="ctr"/>
        <c:lblOffset val="100"/>
        <c:noMultiLvlLbl val="0"/>
      </c:catAx>
      <c:valAx>
        <c:axId val="6518953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7299919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14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2" Type="http://schemas.openxmlformats.org/officeDocument/2006/relationships/notesSlide" Target="../notesSlides/notesSlide14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62.svg"/><Relationship Id="rId2" Type="http://schemas.openxmlformats.org/officeDocument/2006/relationships/image" Target="../media/image3.png"/><Relationship Id="rId19" Type="http://schemas.openxmlformats.org/officeDocument/2006/relationships/image" Target="../media/image61.png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image" Target="../media/image60.svg"/><Relationship Id="rId15" Type="http://schemas.openxmlformats.org/officeDocument/2006/relationships/image" Target="../media/image59.png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3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5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4.xml"/><Relationship Id="rId20" Type="http://schemas.openxmlformats.org/officeDocument/2006/relationships/image" Target="../media/image9.png"/><Relationship Id="rId2" Type="http://schemas.openxmlformats.org/officeDocument/2006/relationships/image" Target="../media/image3.png"/><Relationship Id="rId19" Type="http://schemas.openxmlformats.org/officeDocument/2006/relationships/tags" Target="../tags/tag13.xml"/><Relationship Id="rId18" Type="http://schemas.openxmlformats.org/officeDocument/2006/relationships/tags" Target="../tags/tag12.xml"/><Relationship Id="rId17" Type="http://schemas.openxmlformats.org/officeDocument/2006/relationships/image" Target="../media/image8.png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image" Target="../media/image7.png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image" Target="../media/image6.png"/><Relationship Id="rId10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jpe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42.svg"/><Relationship Id="rId20" Type="http://schemas.openxmlformats.org/officeDocument/2006/relationships/image" Target="../media/image41.png"/><Relationship Id="rId2" Type="http://schemas.openxmlformats.org/officeDocument/2006/relationships/image" Target="../media/image3.png"/><Relationship Id="rId19" Type="http://schemas.openxmlformats.org/officeDocument/2006/relationships/image" Target="../media/image40.svg"/><Relationship Id="rId18" Type="http://schemas.openxmlformats.org/officeDocument/2006/relationships/image" Target="../media/image39.png"/><Relationship Id="rId17" Type="http://schemas.openxmlformats.org/officeDocument/2006/relationships/image" Target="../media/image38.svg"/><Relationship Id="rId16" Type="http://schemas.openxmlformats.org/officeDocument/2006/relationships/image" Target="../media/image37.png"/><Relationship Id="rId15" Type="http://schemas.openxmlformats.org/officeDocument/2006/relationships/image" Target="../media/image36.svg"/><Relationship Id="rId14" Type="http://schemas.openxmlformats.org/officeDocument/2006/relationships/image" Target="../media/image35.png"/><Relationship Id="rId13" Type="http://schemas.openxmlformats.org/officeDocument/2006/relationships/image" Target="../media/image34.jpeg"/><Relationship Id="rId12" Type="http://schemas.openxmlformats.org/officeDocument/2006/relationships/image" Target="../media/image33.jpe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13.png"/><Relationship Id="rId7" Type="http://schemas.openxmlformats.org/officeDocument/2006/relationships/image" Target="../media/image14.png"/><Relationship Id="rId6" Type="http://schemas.openxmlformats.org/officeDocument/2006/relationships/image" Target="../media/image1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9.png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tags" Target="../tags/tag15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即时零售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3925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780" y="42481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、线上销售额占比（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0" y="26035"/>
            <a:ext cx="3943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8" name="图表 7" descr="7b0a202020202263686172745265734964223a20223230343736383432220a7d0a"/>
          <p:cNvGraphicFramePr/>
          <p:nvPr/>
        </p:nvGraphicFramePr>
        <p:xfrm>
          <a:off x="144780" y="972820"/>
          <a:ext cx="6364605" cy="461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656070" y="2166620"/>
            <a:ext cx="505015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0070C0"/>
                </a:solidFill>
              </a:rPr>
              <a:t>线上销售总占比：</a:t>
            </a:r>
            <a:r>
              <a:rPr lang="en-US" altLang="zh-CN" b="1">
                <a:solidFill>
                  <a:srgbClr val="0070C0"/>
                </a:solidFill>
              </a:rPr>
              <a:t>3.58%</a:t>
            </a:r>
            <a:endParaRPr lang="en-US" altLang="zh-CN" b="1">
              <a:solidFill>
                <a:srgbClr val="0070C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/>
              <a:t>相对而言美团闪购的销售额最高，其次是抖音小时、自有私域小程序商城渠道等。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6850" y="382905"/>
            <a:ext cx="426847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、订单履约率（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0" y="26035"/>
            <a:ext cx="3943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0" name="图表 9" descr="7b0a202020202263686172745265734964223a20223230343736313638220a7d0a"/>
          <p:cNvGraphicFramePr/>
          <p:nvPr/>
        </p:nvGraphicFramePr>
        <p:xfrm>
          <a:off x="309880" y="1026160"/>
          <a:ext cx="5786755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505575" y="2166620"/>
            <a:ext cx="505015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0070C0"/>
                </a:solidFill>
              </a:rPr>
              <a:t>线上三个即时零售平台平均订单履约率</a:t>
            </a:r>
            <a:r>
              <a:rPr lang="en-US" altLang="zh-CN" b="1">
                <a:solidFill>
                  <a:srgbClr val="0070C0"/>
                </a:solidFill>
              </a:rPr>
              <a:t>89.4%</a:t>
            </a:r>
            <a:endParaRPr lang="en-US" altLang="zh-CN" b="1">
              <a:solidFill>
                <a:srgbClr val="0070C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/>
              <a:t>相对而言</a:t>
            </a:r>
            <a:r>
              <a:rPr lang="zh-CN" altLang="en-US" sz="2000">
                <a:solidFill>
                  <a:srgbClr val="FF0000"/>
                </a:solidFill>
              </a:rPr>
              <a:t>美团闪购履约率</a:t>
            </a:r>
            <a:r>
              <a:rPr lang="zh-CN" altLang="en-US" sz="2400" b="1">
                <a:solidFill>
                  <a:srgbClr val="FF0000"/>
                </a:solidFill>
              </a:rPr>
              <a:t>高达</a:t>
            </a:r>
            <a:r>
              <a:rPr lang="en-US" altLang="zh-CN" sz="2400" b="1">
                <a:solidFill>
                  <a:srgbClr val="FF0000"/>
                </a:solidFill>
              </a:rPr>
              <a:t>98.5%</a:t>
            </a:r>
            <a:endParaRPr lang="zh-CN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8605" y="424815"/>
            <a:ext cx="36747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、配送时效（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0" y="26035"/>
            <a:ext cx="3943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8" name="图表 7" descr="7b0a202020202263686172745265734964223a20223230343736343331220a7d0a"/>
          <p:cNvGraphicFramePr/>
          <p:nvPr/>
        </p:nvGraphicFramePr>
        <p:xfrm>
          <a:off x="268605" y="968375"/>
          <a:ext cx="5734050" cy="484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429375" y="2166620"/>
            <a:ext cx="5050155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/>
              <a:t>美团闪购配送</a:t>
            </a:r>
            <a:r>
              <a:rPr lang="zh-CN" altLang="en-US" sz="2400" b="1">
                <a:solidFill>
                  <a:srgbClr val="FF0000"/>
                </a:solidFill>
              </a:rPr>
              <a:t>时长</a:t>
            </a:r>
            <a:r>
              <a:rPr lang="en-US" altLang="zh-CN" sz="2400" b="1">
                <a:solidFill>
                  <a:srgbClr val="FF0000"/>
                </a:solidFill>
              </a:rPr>
              <a:t>28</a:t>
            </a:r>
            <a:r>
              <a:rPr lang="zh-CN" altLang="en-US" sz="2400" b="1">
                <a:solidFill>
                  <a:srgbClr val="FF0000"/>
                </a:solidFill>
              </a:rPr>
              <a:t>分钟</a:t>
            </a:r>
            <a:r>
              <a:rPr lang="zh-CN" altLang="en-US"/>
              <a:t>，相对而言</a:t>
            </a:r>
            <a:r>
              <a:rPr lang="zh-CN">
                <a:solidFill>
                  <a:srgbClr val="FF0000"/>
                </a:solidFill>
              </a:rPr>
              <a:t>美团闪购使用的美团专送</a:t>
            </a:r>
            <a:r>
              <a:rPr lang="zh-CN"/>
              <a:t>，配送时效快，私域平台</a:t>
            </a:r>
            <a:r>
              <a:rPr lang="en-US" altLang="zh-CN"/>
              <a:t>-</a:t>
            </a:r>
            <a:r>
              <a:rPr lang="zh-CN" altLang="en-US"/>
              <a:t>小程序商城是对接的聚合配送平台</a:t>
            </a:r>
            <a:r>
              <a:rPr lang="en-US" altLang="zh-CN"/>
              <a:t>+</a:t>
            </a:r>
            <a:r>
              <a:rPr lang="zh-CN" altLang="en-US"/>
              <a:t>商家自配，配送时效属于中等水平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125" y="424815"/>
            <a:ext cx="37052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、物流成本（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0" y="26035"/>
            <a:ext cx="3943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7235" y="2838450"/>
            <a:ext cx="4317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0070C0"/>
                </a:solidFill>
              </a:rPr>
              <a:t>平均每月总物流成本</a:t>
            </a:r>
            <a:r>
              <a:rPr lang="en-US" altLang="zh-CN" b="1">
                <a:solidFill>
                  <a:srgbClr val="0070C0"/>
                </a:solidFill>
              </a:rPr>
              <a:t>13500</a:t>
            </a:r>
            <a:r>
              <a:rPr lang="zh-CN" altLang="en-US" b="1">
                <a:solidFill>
                  <a:srgbClr val="0070C0"/>
                </a:solidFill>
              </a:rPr>
              <a:t>元左右</a:t>
            </a:r>
            <a:endParaRPr lang="en-US" altLang="zh-CN" b="1">
              <a:solidFill>
                <a:srgbClr val="0070C0"/>
              </a:solidFill>
            </a:endParaRPr>
          </a:p>
          <a:p>
            <a:pPr indent="0" fontAlgn="auto">
              <a:lnSpc>
                <a:spcPct val="150000"/>
              </a:lnSpc>
            </a:pPr>
            <a:endParaRPr lang="zh-CN" altLang="en-US"/>
          </a:p>
        </p:txBody>
      </p:sp>
      <p:graphicFrame>
        <p:nvGraphicFramePr>
          <p:cNvPr id="8" name="图表 7" descr="7b0a202020202263686172745265734964223a20223230343736383432220a7d0a"/>
          <p:cNvGraphicFramePr/>
          <p:nvPr/>
        </p:nvGraphicFramePr>
        <p:xfrm>
          <a:off x="130175" y="962660"/>
          <a:ext cx="5899785" cy="490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6223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5307648" y="2162810"/>
            <a:ext cx="1678940" cy="1678940"/>
          </a:xfrm>
          <a:prstGeom prst="roundRect">
            <a:avLst>
              <a:gd name="adj" fmla="val 26744"/>
            </a:avLst>
          </a:prstGeom>
          <a:gradFill>
            <a:gsLst>
              <a:gs pos="0">
                <a:srgbClr val="376FFF">
                  <a:alpha val="17000"/>
                </a:srgbClr>
              </a:gs>
              <a:gs pos="100000">
                <a:srgbClr val="376FFF">
                  <a:alpha val="2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 rot="2700000">
            <a:off x="4992053" y="1847215"/>
            <a:ext cx="2310130" cy="2310130"/>
          </a:xfrm>
          <a:prstGeom prst="roundRect">
            <a:avLst>
              <a:gd name="adj" fmla="val 26744"/>
            </a:avLst>
          </a:prstGeom>
          <a:noFill/>
          <a:ln w="38100">
            <a:gradFill>
              <a:gsLst>
                <a:gs pos="100000">
                  <a:srgbClr val="376FFF">
                    <a:alpha val="25000"/>
                  </a:srgbClr>
                </a:gs>
                <a:gs pos="0">
                  <a:srgbClr val="376FFF">
                    <a:alpha val="28000"/>
                  </a:srgbClr>
                </a:gs>
              </a:gsLst>
              <a:lin ang="195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376FFF"/>
                </a:solidFill>
              </a14:hiddenFill>
            </a:ext>
          </a:extLst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 rot="2700000">
            <a:off x="4877118" y="1732280"/>
            <a:ext cx="2540000" cy="2540000"/>
          </a:xfrm>
          <a:prstGeom prst="roundRect">
            <a:avLst>
              <a:gd name="adj" fmla="val 26744"/>
            </a:avLst>
          </a:prstGeom>
          <a:noFill/>
          <a:ln w="12700">
            <a:gradFill>
              <a:gsLst>
                <a:gs pos="100000">
                  <a:srgbClr val="376FFF">
                    <a:alpha val="54000"/>
                  </a:srgbClr>
                </a:gs>
                <a:gs pos="0">
                  <a:srgbClr val="376FFF">
                    <a:alpha val="55000"/>
                  </a:srgbClr>
                </a:gs>
              </a:gsLst>
              <a:lin ang="19560000" scaled="1"/>
            </a:gra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376FFF"/>
                </a:solidFill>
              </a14:hiddenFill>
            </a:ext>
          </a:extLst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>
            <a:off x="5017135" y="2000885"/>
            <a:ext cx="2212340" cy="20027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96" h="4096">
                <a:moveTo>
                  <a:pt x="2048" y="0"/>
                </a:moveTo>
                <a:cubicBezTo>
                  <a:pt x="2283" y="0"/>
                  <a:pt x="2518" y="90"/>
                  <a:pt x="2697" y="269"/>
                </a:cubicBezTo>
                <a:lnTo>
                  <a:pt x="3827" y="1398"/>
                </a:lnTo>
                <a:cubicBezTo>
                  <a:pt x="4185" y="1757"/>
                  <a:pt x="4185" y="2339"/>
                  <a:pt x="3827" y="2697"/>
                </a:cubicBezTo>
                <a:lnTo>
                  <a:pt x="2697" y="3827"/>
                </a:lnTo>
                <a:cubicBezTo>
                  <a:pt x="2339" y="4185"/>
                  <a:pt x="1757" y="4185"/>
                  <a:pt x="1398" y="3827"/>
                </a:cubicBezTo>
                <a:lnTo>
                  <a:pt x="269" y="2697"/>
                </a:lnTo>
                <a:cubicBezTo>
                  <a:pt x="-90" y="2339"/>
                  <a:pt x="-90" y="1757"/>
                  <a:pt x="269" y="1398"/>
                </a:cubicBezTo>
                <a:lnTo>
                  <a:pt x="1398" y="269"/>
                </a:lnTo>
                <a:cubicBezTo>
                  <a:pt x="1578" y="90"/>
                  <a:pt x="1813" y="0"/>
                  <a:pt x="2048" y="0"/>
                </a:cubicBezTo>
                <a:close/>
              </a:path>
            </a:pathLst>
          </a:custGeom>
          <a:gradFill>
            <a:gsLst>
              <a:gs pos="0">
                <a:srgbClr val="376FFF">
                  <a:alpha val="100000"/>
                </a:srgbClr>
              </a:gs>
              <a:gs pos="100000">
                <a:srgbClr val="376FFF">
                  <a:lumMod val="80000"/>
                  <a:lumOff val="20000"/>
                </a:srgbClr>
              </a:gs>
            </a:gsLst>
            <a:lin ang="13500000"/>
          </a:gradFill>
          <a:ln>
            <a:noFill/>
          </a:ln>
          <a:effectLst>
            <a:outerShdw blurRad="215900" dist="114300" dir="5400000" algn="t" rotWithShape="0">
              <a:srgbClr val="376FFF">
                <a:alpha val="4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360045" tIns="323850" rIns="360045" bIns="288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FFFF">
                    <a:lumMod val="10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各个平台</a:t>
            </a:r>
            <a:endParaRPr lang="zh-CN" altLang="en-US" b="1" dirty="0">
              <a:solidFill>
                <a:srgbClr val="FFFFFF">
                  <a:lumMod val="10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FFFF">
                    <a:lumMod val="10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活动商品策略</a:t>
            </a:r>
            <a:endParaRPr lang="zh-CN" altLang="en-US" b="1" dirty="0">
              <a:solidFill>
                <a:srgbClr val="FFFFFF">
                  <a:lumMod val="10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任意多边形: 形状 14296"/>
          <p:cNvSpPr/>
          <p:nvPr>
            <p:custDataLst>
              <p:tags r:id="rId7"/>
            </p:custDataLst>
          </p:nvPr>
        </p:nvSpPr>
        <p:spPr>
          <a:xfrm rot="1800000">
            <a:off x="8034973" y="2791460"/>
            <a:ext cx="480060" cy="422275"/>
          </a:xfrm>
          <a:custGeom>
            <a:avLst/>
            <a:gdLst>
              <a:gd name="connsiteX0" fmla="*/ 950601 w 3475650"/>
              <a:gd name="connsiteY0" fmla="*/ 3082645 h 3082645"/>
              <a:gd name="connsiteX1" fmla="*/ 2525075 w 3475650"/>
              <a:gd name="connsiteY1" fmla="*/ 3082645 h 3082645"/>
              <a:gd name="connsiteX2" fmla="*/ 2679028 w 3475650"/>
              <a:gd name="connsiteY2" fmla="*/ 2993745 h 3082645"/>
              <a:gd name="connsiteX3" fmla="*/ 3466261 w 3475650"/>
              <a:gd name="connsiteY3" fmla="*/ 1630209 h 3082645"/>
              <a:gd name="connsiteX4" fmla="*/ 3466254 w 3475650"/>
              <a:gd name="connsiteY4" fmla="*/ 1452423 h 3082645"/>
              <a:gd name="connsiteX5" fmla="*/ 2679021 w 3475650"/>
              <a:gd name="connsiteY5" fmla="*/ 88887 h 3082645"/>
              <a:gd name="connsiteX6" fmla="*/ 2525051 w 3475650"/>
              <a:gd name="connsiteY6" fmla="*/ 0 h 3082645"/>
              <a:gd name="connsiteX7" fmla="*/ 950576 w 3475650"/>
              <a:gd name="connsiteY7" fmla="*/ 0 h 3082645"/>
              <a:gd name="connsiteX8" fmla="*/ 796623 w 3475650"/>
              <a:gd name="connsiteY8" fmla="*/ 88900 h 3082645"/>
              <a:gd name="connsiteX9" fmla="*/ 9390 w 3475650"/>
              <a:gd name="connsiteY9" fmla="*/ 1452436 h 3082645"/>
              <a:gd name="connsiteX10" fmla="*/ 9398 w 3475650"/>
              <a:gd name="connsiteY10" fmla="*/ 1630223 h 3082645"/>
              <a:gd name="connsiteX11" fmla="*/ 796631 w 3475650"/>
              <a:gd name="connsiteY11" fmla="*/ 2993759 h 3082645"/>
              <a:gd name="connsiteX12" fmla="*/ 950601 w 3475650"/>
              <a:gd name="connsiteY12" fmla="*/ 3082645 h 3082645"/>
              <a:gd name="connsiteX0-1" fmla="*/ 950601 w 3475650"/>
              <a:gd name="connsiteY0-2" fmla="*/ 3082645 h 3082645"/>
              <a:gd name="connsiteX1-3" fmla="*/ 2525075 w 3475650"/>
              <a:gd name="connsiteY1-4" fmla="*/ 3082645 h 3082645"/>
              <a:gd name="connsiteX2-5" fmla="*/ 2679028 w 3475650"/>
              <a:gd name="connsiteY2-6" fmla="*/ 2993745 h 3082645"/>
              <a:gd name="connsiteX3-7" fmla="*/ 3466261 w 3475650"/>
              <a:gd name="connsiteY3-8" fmla="*/ 1630209 h 3082645"/>
              <a:gd name="connsiteX4-9" fmla="*/ 3466254 w 3475650"/>
              <a:gd name="connsiteY4-10" fmla="*/ 1452423 h 3082645"/>
              <a:gd name="connsiteX5-11" fmla="*/ 2679021 w 3475650"/>
              <a:gd name="connsiteY5-12" fmla="*/ 88887 h 3082645"/>
              <a:gd name="connsiteX6-13" fmla="*/ 2525051 w 3475650"/>
              <a:gd name="connsiteY6-14" fmla="*/ 0 h 3082645"/>
              <a:gd name="connsiteX7-15" fmla="*/ 950576 w 3475650"/>
              <a:gd name="connsiteY7-16" fmla="*/ 0 h 3082645"/>
              <a:gd name="connsiteX8-17" fmla="*/ 796623 w 3475650"/>
              <a:gd name="connsiteY8-18" fmla="*/ 88900 h 3082645"/>
              <a:gd name="connsiteX9-19" fmla="*/ 9390 w 3475650"/>
              <a:gd name="connsiteY9-20" fmla="*/ 1452436 h 3082645"/>
              <a:gd name="connsiteX10-21" fmla="*/ 9398 w 3475650"/>
              <a:gd name="connsiteY10-22" fmla="*/ 1630223 h 3082645"/>
              <a:gd name="connsiteX11-23" fmla="*/ 796631 w 3475650"/>
              <a:gd name="connsiteY11-24" fmla="*/ 2993759 h 3082645"/>
              <a:gd name="connsiteX12-25" fmla="*/ 950601 w 3475650"/>
              <a:gd name="connsiteY12-26" fmla="*/ 3082645 h 3082645"/>
              <a:gd name="connsiteX0-27" fmla="*/ 950601 w 3475650"/>
              <a:gd name="connsiteY0-28" fmla="*/ 3082645 h 3082645"/>
              <a:gd name="connsiteX1-29" fmla="*/ 2525075 w 3475650"/>
              <a:gd name="connsiteY1-30" fmla="*/ 3082645 h 3082645"/>
              <a:gd name="connsiteX2-31" fmla="*/ 2679028 w 3475650"/>
              <a:gd name="connsiteY2-32" fmla="*/ 2993745 h 3082645"/>
              <a:gd name="connsiteX3-33" fmla="*/ 3466261 w 3475650"/>
              <a:gd name="connsiteY3-34" fmla="*/ 1630209 h 3082645"/>
              <a:gd name="connsiteX4-35" fmla="*/ 3466254 w 3475650"/>
              <a:gd name="connsiteY4-36" fmla="*/ 1452423 h 3082645"/>
              <a:gd name="connsiteX5-37" fmla="*/ 2679021 w 3475650"/>
              <a:gd name="connsiteY5-38" fmla="*/ 88887 h 3082645"/>
              <a:gd name="connsiteX6-39" fmla="*/ 2525051 w 3475650"/>
              <a:gd name="connsiteY6-40" fmla="*/ 0 h 3082645"/>
              <a:gd name="connsiteX7-41" fmla="*/ 950576 w 3475650"/>
              <a:gd name="connsiteY7-42" fmla="*/ 0 h 3082645"/>
              <a:gd name="connsiteX8-43" fmla="*/ 796623 w 3475650"/>
              <a:gd name="connsiteY8-44" fmla="*/ 88900 h 3082645"/>
              <a:gd name="connsiteX9-45" fmla="*/ 9390 w 3475650"/>
              <a:gd name="connsiteY9-46" fmla="*/ 1452436 h 3082645"/>
              <a:gd name="connsiteX10-47" fmla="*/ 9398 w 3475650"/>
              <a:gd name="connsiteY10-48" fmla="*/ 1630223 h 3082645"/>
              <a:gd name="connsiteX11-49" fmla="*/ 796631 w 3475650"/>
              <a:gd name="connsiteY11-50" fmla="*/ 2993759 h 3082645"/>
              <a:gd name="connsiteX12-51" fmla="*/ 950601 w 3475650"/>
              <a:gd name="connsiteY12-52" fmla="*/ 3082645 h 3082645"/>
              <a:gd name="connsiteX0-53" fmla="*/ 950601 w 3475650"/>
              <a:gd name="connsiteY0-54" fmla="*/ 3082645 h 3082645"/>
              <a:gd name="connsiteX1-55" fmla="*/ 2525075 w 3475650"/>
              <a:gd name="connsiteY1-56" fmla="*/ 3082645 h 3082645"/>
              <a:gd name="connsiteX2-57" fmla="*/ 2679028 w 3475650"/>
              <a:gd name="connsiteY2-58" fmla="*/ 2993745 h 3082645"/>
              <a:gd name="connsiteX3-59" fmla="*/ 3466261 w 3475650"/>
              <a:gd name="connsiteY3-60" fmla="*/ 1630209 h 3082645"/>
              <a:gd name="connsiteX4-61" fmla="*/ 3466254 w 3475650"/>
              <a:gd name="connsiteY4-62" fmla="*/ 1452423 h 3082645"/>
              <a:gd name="connsiteX5-63" fmla="*/ 2679021 w 3475650"/>
              <a:gd name="connsiteY5-64" fmla="*/ 88887 h 3082645"/>
              <a:gd name="connsiteX6-65" fmla="*/ 2525051 w 3475650"/>
              <a:gd name="connsiteY6-66" fmla="*/ 0 h 3082645"/>
              <a:gd name="connsiteX7-67" fmla="*/ 950576 w 3475650"/>
              <a:gd name="connsiteY7-68" fmla="*/ 0 h 3082645"/>
              <a:gd name="connsiteX8-69" fmla="*/ 796623 w 3475650"/>
              <a:gd name="connsiteY8-70" fmla="*/ 88900 h 3082645"/>
              <a:gd name="connsiteX9-71" fmla="*/ 9390 w 3475650"/>
              <a:gd name="connsiteY9-72" fmla="*/ 1452436 h 3082645"/>
              <a:gd name="connsiteX10-73" fmla="*/ 9398 w 3475650"/>
              <a:gd name="connsiteY10-74" fmla="*/ 1630223 h 3082645"/>
              <a:gd name="connsiteX11-75" fmla="*/ 796631 w 3475650"/>
              <a:gd name="connsiteY11-76" fmla="*/ 2993759 h 3082645"/>
              <a:gd name="connsiteX12-77" fmla="*/ 950601 w 3475650"/>
              <a:gd name="connsiteY12-78" fmla="*/ 3082645 h 3082645"/>
              <a:gd name="connsiteX0-79" fmla="*/ 950601 w 3475650"/>
              <a:gd name="connsiteY0-80" fmla="*/ 3082645 h 3082645"/>
              <a:gd name="connsiteX1-81" fmla="*/ 2525075 w 3475650"/>
              <a:gd name="connsiteY1-82" fmla="*/ 3082645 h 3082645"/>
              <a:gd name="connsiteX2-83" fmla="*/ 2679028 w 3475650"/>
              <a:gd name="connsiteY2-84" fmla="*/ 2993745 h 3082645"/>
              <a:gd name="connsiteX3-85" fmla="*/ 3466261 w 3475650"/>
              <a:gd name="connsiteY3-86" fmla="*/ 1630209 h 3082645"/>
              <a:gd name="connsiteX4-87" fmla="*/ 3466254 w 3475650"/>
              <a:gd name="connsiteY4-88" fmla="*/ 1452423 h 3082645"/>
              <a:gd name="connsiteX5-89" fmla="*/ 2679021 w 3475650"/>
              <a:gd name="connsiteY5-90" fmla="*/ 88887 h 3082645"/>
              <a:gd name="connsiteX6-91" fmla="*/ 2525051 w 3475650"/>
              <a:gd name="connsiteY6-92" fmla="*/ 0 h 3082645"/>
              <a:gd name="connsiteX7-93" fmla="*/ 950576 w 3475650"/>
              <a:gd name="connsiteY7-94" fmla="*/ 0 h 3082645"/>
              <a:gd name="connsiteX8-95" fmla="*/ 796623 w 3475650"/>
              <a:gd name="connsiteY8-96" fmla="*/ 88900 h 3082645"/>
              <a:gd name="connsiteX9-97" fmla="*/ 9390 w 3475650"/>
              <a:gd name="connsiteY9-98" fmla="*/ 1452436 h 3082645"/>
              <a:gd name="connsiteX10-99" fmla="*/ 9398 w 3475650"/>
              <a:gd name="connsiteY10-100" fmla="*/ 1630223 h 3082645"/>
              <a:gd name="connsiteX11-101" fmla="*/ 796631 w 3475650"/>
              <a:gd name="connsiteY11-102" fmla="*/ 2993759 h 3082645"/>
              <a:gd name="connsiteX12-103" fmla="*/ 950601 w 3475650"/>
              <a:gd name="connsiteY12-104" fmla="*/ 3082645 h 3082645"/>
              <a:gd name="connsiteX0-105" fmla="*/ 950601 w 3475650"/>
              <a:gd name="connsiteY0-106" fmla="*/ 3082645 h 3082645"/>
              <a:gd name="connsiteX1-107" fmla="*/ 2525075 w 3475650"/>
              <a:gd name="connsiteY1-108" fmla="*/ 3082645 h 3082645"/>
              <a:gd name="connsiteX2-109" fmla="*/ 2679028 w 3475650"/>
              <a:gd name="connsiteY2-110" fmla="*/ 2993745 h 3082645"/>
              <a:gd name="connsiteX3-111" fmla="*/ 3466261 w 3475650"/>
              <a:gd name="connsiteY3-112" fmla="*/ 1630209 h 3082645"/>
              <a:gd name="connsiteX4-113" fmla="*/ 3466254 w 3475650"/>
              <a:gd name="connsiteY4-114" fmla="*/ 1452423 h 3082645"/>
              <a:gd name="connsiteX5-115" fmla="*/ 2679021 w 3475650"/>
              <a:gd name="connsiteY5-116" fmla="*/ 88887 h 3082645"/>
              <a:gd name="connsiteX6-117" fmla="*/ 2525051 w 3475650"/>
              <a:gd name="connsiteY6-118" fmla="*/ 0 h 3082645"/>
              <a:gd name="connsiteX7-119" fmla="*/ 950576 w 3475650"/>
              <a:gd name="connsiteY7-120" fmla="*/ 0 h 3082645"/>
              <a:gd name="connsiteX8-121" fmla="*/ 796623 w 3475650"/>
              <a:gd name="connsiteY8-122" fmla="*/ 88900 h 3082645"/>
              <a:gd name="connsiteX9-123" fmla="*/ 9390 w 3475650"/>
              <a:gd name="connsiteY9-124" fmla="*/ 1452436 h 3082645"/>
              <a:gd name="connsiteX10-125" fmla="*/ 9398 w 3475650"/>
              <a:gd name="connsiteY10-126" fmla="*/ 1630223 h 3082645"/>
              <a:gd name="connsiteX11-127" fmla="*/ 796631 w 3475650"/>
              <a:gd name="connsiteY11-128" fmla="*/ 2993759 h 3082645"/>
              <a:gd name="connsiteX12-129" fmla="*/ 950601 w 3475650"/>
              <a:gd name="connsiteY12-130" fmla="*/ 3082645 h 3082645"/>
              <a:gd name="connsiteX0-131" fmla="*/ 950601 w 3475653"/>
              <a:gd name="connsiteY0-132" fmla="*/ 3082645 h 3082645"/>
              <a:gd name="connsiteX1-133" fmla="*/ 2525075 w 3475653"/>
              <a:gd name="connsiteY1-134" fmla="*/ 3082645 h 3082645"/>
              <a:gd name="connsiteX2-135" fmla="*/ 2679028 w 3475653"/>
              <a:gd name="connsiteY2-136" fmla="*/ 2993745 h 3082645"/>
              <a:gd name="connsiteX3-137" fmla="*/ 3466261 w 3475653"/>
              <a:gd name="connsiteY3-138" fmla="*/ 1630209 h 3082645"/>
              <a:gd name="connsiteX4-139" fmla="*/ 3466254 w 3475653"/>
              <a:gd name="connsiteY4-140" fmla="*/ 1452423 h 3082645"/>
              <a:gd name="connsiteX5-141" fmla="*/ 2679021 w 3475653"/>
              <a:gd name="connsiteY5-142" fmla="*/ 88887 h 3082645"/>
              <a:gd name="connsiteX6-143" fmla="*/ 2525051 w 3475653"/>
              <a:gd name="connsiteY6-144" fmla="*/ 0 h 3082645"/>
              <a:gd name="connsiteX7-145" fmla="*/ 950576 w 3475653"/>
              <a:gd name="connsiteY7-146" fmla="*/ 0 h 3082645"/>
              <a:gd name="connsiteX8-147" fmla="*/ 796623 w 3475653"/>
              <a:gd name="connsiteY8-148" fmla="*/ 88900 h 3082645"/>
              <a:gd name="connsiteX9-149" fmla="*/ 9390 w 3475653"/>
              <a:gd name="connsiteY9-150" fmla="*/ 1452436 h 3082645"/>
              <a:gd name="connsiteX10-151" fmla="*/ 9398 w 3475653"/>
              <a:gd name="connsiteY10-152" fmla="*/ 1630223 h 3082645"/>
              <a:gd name="connsiteX11-153" fmla="*/ 796631 w 3475653"/>
              <a:gd name="connsiteY11-154" fmla="*/ 2993759 h 3082645"/>
              <a:gd name="connsiteX12-155" fmla="*/ 950601 w 3475653"/>
              <a:gd name="connsiteY12-156" fmla="*/ 3082645 h 3082645"/>
              <a:gd name="connsiteX0-157" fmla="*/ 950601 w 3490661"/>
              <a:gd name="connsiteY0-158" fmla="*/ 3082645 h 3082645"/>
              <a:gd name="connsiteX1-159" fmla="*/ 2525075 w 3490661"/>
              <a:gd name="connsiteY1-160" fmla="*/ 3082645 h 3082645"/>
              <a:gd name="connsiteX2-161" fmla="*/ 2679028 w 3490661"/>
              <a:gd name="connsiteY2-162" fmla="*/ 2993745 h 3082645"/>
              <a:gd name="connsiteX3-163" fmla="*/ 3466261 w 3490661"/>
              <a:gd name="connsiteY3-164" fmla="*/ 1630209 h 3082645"/>
              <a:gd name="connsiteX4-165" fmla="*/ 3466254 w 3490661"/>
              <a:gd name="connsiteY4-166" fmla="*/ 1452423 h 3082645"/>
              <a:gd name="connsiteX5-167" fmla="*/ 2679021 w 3490661"/>
              <a:gd name="connsiteY5-168" fmla="*/ 88887 h 3082645"/>
              <a:gd name="connsiteX6-169" fmla="*/ 2525051 w 3490661"/>
              <a:gd name="connsiteY6-170" fmla="*/ 0 h 3082645"/>
              <a:gd name="connsiteX7-171" fmla="*/ 950576 w 3490661"/>
              <a:gd name="connsiteY7-172" fmla="*/ 0 h 3082645"/>
              <a:gd name="connsiteX8-173" fmla="*/ 796623 w 3490661"/>
              <a:gd name="connsiteY8-174" fmla="*/ 88900 h 3082645"/>
              <a:gd name="connsiteX9-175" fmla="*/ 9390 w 3490661"/>
              <a:gd name="connsiteY9-176" fmla="*/ 1452436 h 3082645"/>
              <a:gd name="connsiteX10-177" fmla="*/ 9398 w 3490661"/>
              <a:gd name="connsiteY10-178" fmla="*/ 1630223 h 3082645"/>
              <a:gd name="connsiteX11-179" fmla="*/ 796631 w 3490661"/>
              <a:gd name="connsiteY11-180" fmla="*/ 2993759 h 3082645"/>
              <a:gd name="connsiteX12-181" fmla="*/ 950601 w 3490661"/>
              <a:gd name="connsiteY12-182" fmla="*/ 3082645 h 3082645"/>
              <a:gd name="connsiteX0-183" fmla="*/ 950601 w 3490661"/>
              <a:gd name="connsiteY0-184" fmla="*/ 3082645 h 3082645"/>
              <a:gd name="connsiteX1-185" fmla="*/ 2525075 w 3490661"/>
              <a:gd name="connsiteY1-186" fmla="*/ 3082645 h 3082645"/>
              <a:gd name="connsiteX2-187" fmla="*/ 2679028 w 3490661"/>
              <a:gd name="connsiteY2-188" fmla="*/ 2993745 h 3082645"/>
              <a:gd name="connsiteX3-189" fmla="*/ 3466261 w 3490661"/>
              <a:gd name="connsiteY3-190" fmla="*/ 1630209 h 3082645"/>
              <a:gd name="connsiteX4-191" fmla="*/ 3466254 w 3490661"/>
              <a:gd name="connsiteY4-192" fmla="*/ 1452423 h 3082645"/>
              <a:gd name="connsiteX5-193" fmla="*/ 2679021 w 3490661"/>
              <a:gd name="connsiteY5-194" fmla="*/ 88887 h 3082645"/>
              <a:gd name="connsiteX6-195" fmla="*/ 2525051 w 3490661"/>
              <a:gd name="connsiteY6-196" fmla="*/ 0 h 3082645"/>
              <a:gd name="connsiteX7-197" fmla="*/ 950576 w 3490661"/>
              <a:gd name="connsiteY7-198" fmla="*/ 0 h 3082645"/>
              <a:gd name="connsiteX8-199" fmla="*/ 796623 w 3490661"/>
              <a:gd name="connsiteY8-200" fmla="*/ 88900 h 3082645"/>
              <a:gd name="connsiteX9-201" fmla="*/ 9390 w 3490661"/>
              <a:gd name="connsiteY9-202" fmla="*/ 1452436 h 3082645"/>
              <a:gd name="connsiteX10-203" fmla="*/ 9398 w 3490661"/>
              <a:gd name="connsiteY10-204" fmla="*/ 1630223 h 3082645"/>
              <a:gd name="connsiteX11-205" fmla="*/ 796631 w 3490661"/>
              <a:gd name="connsiteY11-206" fmla="*/ 2993759 h 3082645"/>
              <a:gd name="connsiteX12-207" fmla="*/ 950601 w 3490661"/>
              <a:gd name="connsiteY12-208" fmla="*/ 3082645 h 3082645"/>
              <a:gd name="connsiteX0-209" fmla="*/ 950601 w 3490661"/>
              <a:gd name="connsiteY0-210" fmla="*/ 3082645 h 3082645"/>
              <a:gd name="connsiteX1-211" fmla="*/ 2525075 w 3490661"/>
              <a:gd name="connsiteY1-212" fmla="*/ 3082645 h 3082645"/>
              <a:gd name="connsiteX2-213" fmla="*/ 2679028 w 3490661"/>
              <a:gd name="connsiteY2-214" fmla="*/ 2993745 h 3082645"/>
              <a:gd name="connsiteX3-215" fmla="*/ 3466261 w 3490661"/>
              <a:gd name="connsiteY3-216" fmla="*/ 1630209 h 3082645"/>
              <a:gd name="connsiteX4-217" fmla="*/ 3466254 w 3490661"/>
              <a:gd name="connsiteY4-218" fmla="*/ 1452423 h 3082645"/>
              <a:gd name="connsiteX5-219" fmla="*/ 2679021 w 3490661"/>
              <a:gd name="connsiteY5-220" fmla="*/ 88887 h 3082645"/>
              <a:gd name="connsiteX6-221" fmla="*/ 2525051 w 3490661"/>
              <a:gd name="connsiteY6-222" fmla="*/ 0 h 3082645"/>
              <a:gd name="connsiteX7-223" fmla="*/ 950576 w 3490661"/>
              <a:gd name="connsiteY7-224" fmla="*/ 0 h 3082645"/>
              <a:gd name="connsiteX8-225" fmla="*/ 796623 w 3490661"/>
              <a:gd name="connsiteY8-226" fmla="*/ 88900 h 3082645"/>
              <a:gd name="connsiteX9-227" fmla="*/ 9390 w 3490661"/>
              <a:gd name="connsiteY9-228" fmla="*/ 1452436 h 3082645"/>
              <a:gd name="connsiteX10-229" fmla="*/ 9398 w 3490661"/>
              <a:gd name="connsiteY10-230" fmla="*/ 1630223 h 3082645"/>
              <a:gd name="connsiteX11-231" fmla="*/ 796631 w 3490661"/>
              <a:gd name="connsiteY11-232" fmla="*/ 2993759 h 3082645"/>
              <a:gd name="connsiteX12-233" fmla="*/ 950601 w 3490661"/>
              <a:gd name="connsiteY12-234" fmla="*/ 3082645 h 3082645"/>
              <a:gd name="connsiteX0-235" fmla="*/ 950601 w 3490661"/>
              <a:gd name="connsiteY0-236" fmla="*/ 3082645 h 3082645"/>
              <a:gd name="connsiteX1-237" fmla="*/ 2525075 w 3490661"/>
              <a:gd name="connsiteY1-238" fmla="*/ 3082645 h 3082645"/>
              <a:gd name="connsiteX2-239" fmla="*/ 2679028 w 3490661"/>
              <a:gd name="connsiteY2-240" fmla="*/ 2993745 h 3082645"/>
              <a:gd name="connsiteX3-241" fmla="*/ 3466261 w 3490661"/>
              <a:gd name="connsiteY3-242" fmla="*/ 1630209 h 3082645"/>
              <a:gd name="connsiteX4-243" fmla="*/ 3466254 w 3490661"/>
              <a:gd name="connsiteY4-244" fmla="*/ 1452423 h 3082645"/>
              <a:gd name="connsiteX5-245" fmla="*/ 2679021 w 3490661"/>
              <a:gd name="connsiteY5-246" fmla="*/ 88887 h 3082645"/>
              <a:gd name="connsiteX6-247" fmla="*/ 2525051 w 3490661"/>
              <a:gd name="connsiteY6-248" fmla="*/ 0 h 3082645"/>
              <a:gd name="connsiteX7-249" fmla="*/ 950576 w 3490661"/>
              <a:gd name="connsiteY7-250" fmla="*/ 0 h 3082645"/>
              <a:gd name="connsiteX8-251" fmla="*/ 796623 w 3490661"/>
              <a:gd name="connsiteY8-252" fmla="*/ 88900 h 3082645"/>
              <a:gd name="connsiteX9-253" fmla="*/ 9390 w 3490661"/>
              <a:gd name="connsiteY9-254" fmla="*/ 1452436 h 3082645"/>
              <a:gd name="connsiteX10-255" fmla="*/ 9398 w 3490661"/>
              <a:gd name="connsiteY10-256" fmla="*/ 1630223 h 3082645"/>
              <a:gd name="connsiteX11-257" fmla="*/ 796631 w 3490661"/>
              <a:gd name="connsiteY11-258" fmla="*/ 2993759 h 3082645"/>
              <a:gd name="connsiteX12-259" fmla="*/ 950601 w 3490661"/>
              <a:gd name="connsiteY12-260" fmla="*/ 3082645 h 3082645"/>
              <a:gd name="connsiteX0-261" fmla="*/ 950601 w 3490661"/>
              <a:gd name="connsiteY0-262" fmla="*/ 3082645 h 3082645"/>
              <a:gd name="connsiteX1-263" fmla="*/ 2525075 w 3490661"/>
              <a:gd name="connsiteY1-264" fmla="*/ 3082645 h 3082645"/>
              <a:gd name="connsiteX2-265" fmla="*/ 2679028 w 3490661"/>
              <a:gd name="connsiteY2-266" fmla="*/ 2993745 h 3082645"/>
              <a:gd name="connsiteX3-267" fmla="*/ 3466261 w 3490661"/>
              <a:gd name="connsiteY3-268" fmla="*/ 1630209 h 3082645"/>
              <a:gd name="connsiteX4-269" fmla="*/ 3466254 w 3490661"/>
              <a:gd name="connsiteY4-270" fmla="*/ 1452423 h 3082645"/>
              <a:gd name="connsiteX5-271" fmla="*/ 2679021 w 3490661"/>
              <a:gd name="connsiteY5-272" fmla="*/ 88887 h 3082645"/>
              <a:gd name="connsiteX6-273" fmla="*/ 2525051 w 3490661"/>
              <a:gd name="connsiteY6-274" fmla="*/ 0 h 3082645"/>
              <a:gd name="connsiteX7-275" fmla="*/ 950576 w 3490661"/>
              <a:gd name="connsiteY7-276" fmla="*/ 0 h 3082645"/>
              <a:gd name="connsiteX8-277" fmla="*/ 796623 w 3490661"/>
              <a:gd name="connsiteY8-278" fmla="*/ 88900 h 3082645"/>
              <a:gd name="connsiteX9-279" fmla="*/ 9390 w 3490661"/>
              <a:gd name="connsiteY9-280" fmla="*/ 1452436 h 3082645"/>
              <a:gd name="connsiteX10-281" fmla="*/ 9398 w 3490661"/>
              <a:gd name="connsiteY10-282" fmla="*/ 1630223 h 3082645"/>
              <a:gd name="connsiteX11-283" fmla="*/ 796631 w 3490661"/>
              <a:gd name="connsiteY11-284" fmla="*/ 2993759 h 3082645"/>
              <a:gd name="connsiteX12-285" fmla="*/ 950601 w 3490661"/>
              <a:gd name="connsiteY12-286" fmla="*/ 3082645 h 3082645"/>
              <a:gd name="connsiteX0-287" fmla="*/ 950601 w 3490661"/>
              <a:gd name="connsiteY0-288" fmla="*/ 3082645 h 3082645"/>
              <a:gd name="connsiteX1-289" fmla="*/ 2525075 w 3490661"/>
              <a:gd name="connsiteY1-290" fmla="*/ 3082645 h 3082645"/>
              <a:gd name="connsiteX2-291" fmla="*/ 2679028 w 3490661"/>
              <a:gd name="connsiteY2-292" fmla="*/ 2993745 h 3082645"/>
              <a:gd name="connsiteX3-293" fmla="*/ 3466261 w 3490661"/>
              <a:gd name="connsiteY3-294" fmla="*/ 1630209 h 3082645"/>
              <a:gd name="connsiteX4-295" fmla="*/ 3466254 w 3490661"/>
              <a:gd name="connsiteY4-296" fmla="*/ 1452423 h 3082645"/>
              <a:gd name="connsiteX5-297" fmla="*/ 2679021 w 3490661"/>
              <a:gd name="connsiteY5-298" fmla="*/ 88887 h 3082645"/>
              <a:gd name="connsiteX6-299" fmla="*/ 2525051 w 3490661"/>
              <a:gd name="connsiteY6-300" fmla="*/ 0 h 3082645"/>
              <a:gd name="connsiteX7-301" fmla="*/ 950576 w 3490661"/>
              <a:gd name="connsiteY7-302" fmla="*/ 0 h 3082645"/>
              <a:gd name="connsiteX8-303" fmla="*/ 796623 w 3490661"/>
              <a:gd name="connsiteY8-304" fmla="*/ 88900 h 3082645"/>
              <a:gd name="connsiteX9-305" fmla="*/ 9390 w 3490661"/>
              <a:gd name="connsiteY9-306" fmla="*/ 1452436 h 3082645"/>
              <a:gd name="connsiteX10-307" fmla="*/ 9398 w 3490661"/>
              <a:gd name="connsiteY10-308" fmla="*/ 1630223 h 3082645"/>
              <a:gd name="connsiteX11-309" fmla="*/ 796631 w 3490661"/>
              <a:gd name="connsiteY11-310" fmla="*/ 2993759 h 3082645"/>
              <a:gd name="connsiteX12-311" fmla="*/ 950601 w 3490661"/>
              <a:gd name="connsiteY12-312" fmla="*/ 3082645 h 3082645"/>
              <a:gd name="connsiteX0-313" fmla="*/ 950601 w 3490661"/>
              <a:gd name="connsiteY0-314" fmla="*/ 3082645 h 3082645"/>
              <a:gd name="connsiteX1-315" fmla="*/ 2525075 w 3490661"/>
              <a:gd name="connsiteY1-316" fmla="*/ 3082645 h 3082645"/>
              <a:gd name="connsiteX2-317" fmla="*/ 2679028 w 3490661"/>
              <a:gd name="connsiteY2-318" fmla="*/ 2993745 h 3082645"/>
              <a:gd name="connsiteX3-319" fmla="*/ 3466261 w 3490661"/>
              <a:gd name="connsiteY3-320" fmla="*/ 1630209 h 3082645"/>
              <a:gd name="connsiteX4-321" fmla="*/ 3466254 w 3490661"/>
              <a:gd name="connsiteY4-322" fmla="*/ 1452423 h 3082645"/>
              <a:gd name="connsiteX5-323" fmla="*/ 2679021 w 3490661"/>
              <a:gd name="connsiteY5-324" fmla="*/ 88887 h 3082645"/>
              <a:gd name="connsiteX6-325" fmla="*/ 2525051 w 3490661"/>
              <a:gd name="connsiteY6-326" fmla="*/ 0 h 3082645"/>
              <a:gd name="connsiteX7-327" fmla="*/ 950576 w 3490661"/>
              <a:gd name="connsiteY7-328" fmla="*/ 0 h 3082645"/>
              <a:gd name="connsiteX8-329" fmla="*/ 796623 w 3490661"/>
              <a:gd name="connsiteY8-330" fmla="*/ 88900 h 3082645"/>
              <a:gd name="connsiteX9-331" fmla="*/ 9390 w 3490661"/>
              <a:gd name="connsiteY9-332" fmla="*/ 1452436 h 3082645"/>
              <a:gd name="connsiteX10-333" fmla="*/ 9398 w 3490661"/>
              <a:gd name="connsiteY10-334" fmla="*/ 1630223 h 3082645"/>
              <a:gd name="connsiteX11-335" fmla="*/ 796631 w 3490661"/>
              <a:gd name="connsiteY11-336" fmla="*/ 2993759 h 3082645"/>
              <a:gd name="connsiteX12-337" fmla="*/ 950601 w 3490661"/>
              <a:gd name="connsiteY12-338" fmla="*/ 3082645 h 3082645"/>
              <a:gd name="connsiteX0-339" fmla="*/ 950601 w 3490661"/>
              <a:gd name="connsiteY0-340" fmla="*/ 3082645 h 3082645"/>
              <a:gd name="connsiteX1-341" fmla="*/ 2525075 w 3490661"/>
              <a:gd name="connsiteY1-342" fmla="*/ 3082645 h 3082645"/>
              <a:gd name="connsiteX2-343" fmla="*/ 2679028 w 3490661"/>
              <a:gd name="connsiteY2-344" fmla="*/ 2993745 h 3082645"/>
              <a:gd name="connsiteX3-345" fmla="*/ 3466261 w 3490661"/>
              <a:gd name="connsiteY3-346" fmla="*/ 1630209 h 3082645"/>
              <a:gd name="connsiteX4-347" fmla="*/ 3466254 w 3490661"/>
              <a:gd name="connsiteY4-348" fmla="*/ 1452423 h 3082645"/>
              <a:gd name="connsiteX5-349" fmla="*/ 2679021 w 3490661"/>
              <a:gd name="connsiteY5-350" fmla="*/ 88887 h 3082645"/>
              <a:gd name="connsiteX6-351" fmla="*/ 2525051 w 3490661"/>
              <a:gd name="connsiteY6-352" fmla="*/ 0 h 3082645"/>
              <a:gd name="connsiteX7-353" fmla="*/ 950576 w 3490661"/>
              <a:gd name="connsiteY7-354" fmla="*/ 0 h 3082645"/>
              <a:gd name="connsiteX8-355" fmla="*/ 796623 w 3490661"/>
              <a:gd name="connsiteY8-356" fmla="*/ 88900 h 3082645"/>
              <a:gd name="connsiteX9-357" fmla="*/ 9390 w 3490661"/>
              <a:gd name="connsiteY9-358" fmla="*/ 1452436 h 3082645"/>
              <a:gd name="connsiteX10-359" fmla="*/ 9398 w 3490661"/>
              <a:gd name="connsiteY10-360" fmla="*/ 1630223 h 3082645"/>
              <a:gd name="connsiteX11-361" fmla="*/ 796631 w 3490661"/>
              <a:gd name="connsiteY11-362" fmla="*/ 2993759 h 3082645"/>
              <a:gd name="connsiteX12-363" fmla="*/ 950601 w 3490661"/>
              <a:gd name="connsiteY12-364" fmla="*/ 3082645 h 3082645"/>
              <a:gd name="connsiteX0-365" fmla="*/ 950601 w 3490661"/>
              <a:gd name="connsiteY0-366" fmla="*/ 3082645 h 3082645"/>
              <a:gd name="connsiteX1-367" fmla="*/ 2525075 w 3490661"/>
              <a:gd name="connsiteY1-368" fmla="*/ 3082645 h 3082645"/>
              <a:gd name="connsiteX2-369" fmla="*/ 2679028 w 3490661"/>
              <a:gd name="connsiteY2-370" fmla="*/ 2993745 h 3082645"/>
              <a:gd name="connsiteX3-371" fmla="*/ 3466261 w 3490661"/>
              <a:gd name="connsiteY3-372" fmla="*/ 1630209 h 3082645"/>
              <a:gd name="connsiteX4-373" fmla="*/ 3466254 w 3490661"/>
              <a:gd name="connsiteY4-374" fmla="*/ 1452423 h 3082645"/>
              <a:gd name="connsiteX5-375" fmla="*/ 2679021 w 3490661"/>
              <a:gd name="connsiteY5-376" fmla="*/ 88887 h 3082645"/>
              <a:gd name="connsiteX6-377" fmla="*/ 2525051 w 3490661"/>
              <a:gd name="connsiteY6-378" fmla="*/ 0 h 3082645"/>
              <a:gd name="connsiteX7-379" fmla="*/ 950576 w 3490661"/>
              <a:gd name="connsiteY7-380" fmla="*/ 0 h 3082645"/>
              <a:gd name="connsiteX8-381" fmla="*/ 796623 w 3490661"/>
              <a:gd name="connsiteY8-382" fmla="*/ 88900 h 3082645"/>
              <a:gd name="connsiteX9-383" fmla="*/ 9390 w 3490661"/>
              <a:gd name="connsiteY9-384" fmla="*/ 1452436 h 3082645"/>
              <a:gd name="connsiteX10-385" fmla="*/ 9398 w 3490661"/>
              <a:gd name="connsiteY10-386" fmla="*/ 1630223 h 3082645"/>
              <a:gd name="connsiteX11-387" fmla="*/ 796631 w 3490661"/>
              <a:gd name="connsiteY11-388" fmla="*/ 2993759 h 3082645"/>
              <a:gd name="connsiteX12-389" fmla="*/ 950601 w 3490661"/>
              <a:gd name="connsiteY12-390" fmla="*/ 3082645 h 3082645"/>
              <a:gd name="connsiteX0-391" fmla="*/ 950601 w 3490661"/>
              <a:gd name="connsiteY0-392" fmla="*/ 3082645 h 3082645"/>
              <a:gd name="connsiteX1-393" fmla="*/ 2525075 w 3490661"/>
              <a:gd name="connsiteY1-394" fmla="*/ 3082645 h 3082645"/>
              <a:gd name="connsiteX2-395" fmla="*/ 2679028 w 3490661"/>
              <a:gd name="connsiteY2-396" fmla="*/ 2993745 h 3082645"/>
              <a:gd name="connsiteX3-397" fmla="*/ 3466261 w 3490661"/>
              <a:gd name="connsiteY3-398" fmla="*/ 1630209 h 3082645"/>
              <a:gd name="connsiteX4-399" fmla="*/ 3466254 w 3490661"/>
              <a:gd name="connsiteY4-400" fmla="*/ 1452423 h 3082645"/>
              <a:gd name="connsiteX5-401" fmla="*/ 2679021 w 3490661"/>
              <a:gd name="connsiteY5-402" fmla="*/ 88887 h 3082645"/>
              <a:gd name="connsiteX6-403" fmla="*/ 2525051 w 3490661"/>
              <a:gd name="connsiteY6-404" fmla="*/ 0 h 3082645"/>
              <a:gd name="connsiteX7-405" fmla="*/ 950576 w 3490661"/>
              <a:gd name="connsiteY7-406" fmla="*/ 0 h 3082645"/>
              <a:gd name="connsiteX8-407" fmla="*/ 796623 w 3490661"/>
              <a:gd name="connsiteY8-408" fmla="*/ 88900 h 3082645"/>
              <a:gd name="connsiteX9-409" fmla="*/ 9390 w 3490661"/>
              <a:gd name="connsiteY9-410" fmla="*/ 1452436 h 3082645"/>
              <a:gd name="connsiteX10-411" fmla="*/ 9398 w 3490661"/>
              <a:gd name="connsiteY10-412" fmla="*/ 1630223 h 3082645"/>
              <a:gd name="connsiteX11-413" fmla="*/ 796631 w 3490661"/>
              <a:gd name="connsiteY11-414" fmla="*/ 2993759 h 3082645"/>
              <a:gd name="connsiteX12-415" fmla="*/ 950601 w 3490661"/>
              <a:gd name="connsiteY12-416" fmla="*/ 3082645 h 3082645"/>
              <a:gd name="connsiteX0-417" fmla="*/ 950601 w 3490661"/>
              <a:gd name="connsiteY0-418" fmla="*/ 3082645 h 3082645"/>
              <a:gd name="connsiteX1-419" fmla="*/ 2525075 w 3490661"/>
              <a:gd name="connsiteY1-420" fmla="*/ 3082645 h 3082645"/>
              <a:gd name="connsiteX2-421" fmla="*/ 2679028 w 3490661"/>
              <a:gd name="connsiteY2-422" fmla="*/ 2993745 h 3082645"/>
              <a:gd name="connsiteX3-423" fmla="*/ 3466261 w 3490661"/>
              <a:gd name="connsiteY3-424" fmla="*/ 1630209 h 3082645"/>
              <a:gd name="connsiteX4-425" fmla="*/ 3466254 w 3490661"/>
              <a:gd name="connsiteY4-426" fmla="*/ 1452423 h 3082645"/>
              <a:gd name="connsiteX5-427" fmla="*/ 2679021 w 3490661"/>
              <a:gd name="connsiteY5-428" fmla="*/ 88887 h 3082645"/>
              <a:gd name="connsiteX6-429" fmla="*/ 2525051 w 3490661"/>
              <a:gd name="connsiteY6-430" fmla="*/ 0 h 3082645"/>
              <a:gd name="connsiteX7-431" fmla="*/ 950576 w 3490661"/>
              <a:gd name="connsiteY7-432" fmla="*/ 0 h 3082645"/>
              <a:gd name="connsiteX8-433" fmla="*/ 796623 w 3490661"/>
              <a:gd name="connsiteY8-434" fmla="*/ 88900 h 3082645"/>
              <a:gd name="connsiteX9-435" fmla="*/ 9390 w 3490661"/>
              <a:gd name="connsiteY9-436" fmla="*/ 1452436 h 3082645"/>
              <a:gd name="connsiteX10-437" fmla="*/ 9398 w 3490661"/>
              <a:gd name="connsiteY10-438" fmla="*/ 1630223 h 3082645"/>
              <a:gd name="connsiteX11-439" fmla="*/ 796631 w 3490661"/>
              <a:gd name="connsiteY11-440" fmla="*/ 2993759 h 3082645"/>
              <a:gd name="connsiteX12-441" fmla="*/ 950601 w 3490661"/>
              <a:gd name="connsiteY12-442" fmla="*/ 3082645 h 3082645"/>
              <a:gd name="connsiteX0-443" fmla="*/ 950603 w 3490663"/>
              <a:gd name="connsiteY0-444" fmla="*/ 3082645 h 3082645"/>
              <a:gd name="connsiteX1-445" fmla="*/ 2525077 w 3490663"/>
              <a:gd name="connsiteY1-446" fmla="*/ 3082645 h 3082645"/>
              <a:gd name="connsiteX2-447" fmla="*/ 2679030 w 3490663"/>
              <a:gd name="connsiteY2-448" fmla="*/ 2993745 h 3082645"/>
              <a:gd name="connsiteX3-449" fmla="*/ 3466263 w 3490663"/>
              <a:gd name="connsiteY3-450" fmla="*/ 1630209 h 3082645"/>
              <a:gd name="connsiteX4-451" fmla="*/ 3466256 w 3490663"/>
              <a:gd name="connsiteY4-452" fmla="*/ 1452423 h 3082645"/>
              <a:gd name="connsiteX5-453" fmla="*/ 2679023 w 3490663"/>
              <a:gd name="connsiteY5-454" fmla="*/ 88887 h 3082645"/>
              <a:gd name="connsiteX6-455" fmla="*/ 2525053 w 3490663"/>
              <a:gd name="connsiteY6-456" fmla="*/ 0 h 3082645"/>
              <a:gd name="connsiteX7-457" fmla="*/ 950578 w 3490663"/>
              <a:gd name="connsiteY7-458" fmla="*/ 0 h 3082645"/>
              <a:gd name="connsiteX8-459" fmla="*/ 796625 w 3490663"/>
              <a:gd name="connsiteY8-460" fmla="*/ 88900 h 3082645"/>
              <a:gd name="connsiteX9-461" fmla="*/ 9392 w 3490663"/>
              <a:gd name="connsiteY9-462" fmla="*/ 1452436 h 3082645"/>
              <a:gd name="connsiteX10-463" fmla="*/ 9400 w 3490663"/>
              <a:gd name="connsiteY10-464" fmla="*/ 1630223 h 3082645"/>
              <a:gd name="connsiteX11-465" fmla="*/ 796633 w 3490663"/>
              <a:gd name="connsiteY11-466" fmla="*/ 2993759 h 3082645"/>
              <a:gd name="connsiteX12-467" fmla="*/ 950603 w 3490663"/>
              <a:gd name="connsiteY12-468" fmla="*/ 3082645 h 3082645"/>
              <a:gd name="connsiteX0-469" fmla="*/ 965611 w 3505671"/>
              <a:gd name="connsiteY0-470" fmla="*/ 3082645 h 3082645"/>
              <a:gd name="connsiteX1-471" fmla="*/ 2540085 w 3505671"/>
              <a:gd name="connsiteY1-472" fmla="*/ 3082645 h 3082645"/>
              <a:gd name="connsiteX2-473" fmla="*/ 2694038 w 3505671"/>
              <a:gd name="connsiteY2-474" fmla="*/ 2993745 h 3082645"/>
              <a:gd name="connsiteX3-475" fmla="*/ 3481271 w 3505671"/>
              <a:gd name="connsiteY3-476" fmla="*/ 1630209 h 3082645"/>
              <a:gd name="connsiteX4-477" fmla="*/ 3481264 w 3505671"/>
              <a:gd name="connsiteY4-478" fmla="*/ 1452423 h 3082645"/>
              <a:gd name="connsiteX5-479" fmla="*/ 2694031 w 3505671"/>
              <a:gd name="connsiteY5-480" fmla="*/ 88887 h 3082645"/>
              <a:gd name="connsiteX6-481" fmla="*/ 2540061 w 3505671"/>
              <a:gd name="connsiteY6-482" fmla="*/ 0 h 3082645"/>
              <a:gd name="connsiteX7-483" fmla="*/ 965586 w 3505671"/>
              <a:gd name="connsiteY7-484" fmla="*/ 0 h 3082645"/>
              <a:gd name="connsiteX8-485" fmla="*/ 811633 w 3505671"/>
              <a:gd name="connsiteY8-486" fmla="*/ 88900 h 3082645"/>
              <a:gd name="connsiteX9-487" fmla="*/ 24400 w 3505671"/>
              <a:gd name="connsiteY9-488" fmla="*/ 1452436 h 3082645"/>
              <a:gd name="connsiteX10-489" fmla="*/ 24408 w 3505671"/>
              <a:gd name="connsiteY10-490" fmla="*/ 1630223 h 3082645"/>
              <a:gd name="connsiteX11-491" fmla="*/ 811641 w 3505671"/>
              <a:gd name="connsiteY11-492" fmla="*/ 2993759 h 3082645"/>
              <a:gd name="connsiteX12-493" fmla="*/ 965611 w 3505671"/>
              <a:gd name="connsiteY12-494" fmla="*/ 3082645 h 3082645"/>
              <a:gd name="connsiteX0-495" fmla="*/ 965611 w 3505671"/>
              <a:gd name="connsiteY0-496" fmla="*/ 3082645 h 3082645"/>
              <a:gd name="connsiteX1-497" fmla="*/ 2540085 w 3505671"/>
              <a:gd name="connsiteY1-498" fmla="*/ 3082645 h 3082645"/>
              <a:gd name="connsiteX2-499" fmla="*/ 2694038 w 3505671"/>
              <a:gd name="connsiteY2-500" fmla="*/ 2993745 h 3082645"/>
              <a:gd name="connsiteX3-501" fmla="*/ 3481271 w 3505671"/>
              <a:gd name="connsiteY3-502" fmla="*/ 1630209 h 3082645"/>
              <a:gd name="connsiteX4-503" fmla="*/ 3481264 w 3505671"/>
              <a:gd name="connsiteY4-504" fmla="*/ 1452423 h 3082645"/>
              <a:gd name="connsiteX5-505" fmla="*/ 2694031 w 3505671"/>
              <a:gd name="connsiteY5-506" fmla="*/ 88887 h 3082645"/>
              <a:gd name="connsiteX6-507" fmla="*/ 2540061 w 3505671"/>
              <a:gd name="connsiteY6-508" fmla="*/ 0 h 3082645"/>
              <a:gd name="connsiteX7-509" fmla="*/ 965586 w 3505671"/>
              <a:gd name="connsiteY7-510" fmla="*/ 0 h 3082645"/>
              <a:gd name="connsiteX8-511" fmla="*/ 811633 w 3505671"/>
              <a:gd name="connsiteY8-512" fmla="*/ 88900 h 3082645"/>
              <a:gd name="connsiteX9-513" fmla="*/ 24400 w 3505671"/>
              <a:gd name="connsiteY9-514" fmla="*/ 1452436 h 3082645"/>
              <a:gd name="connsiteX10-515" fmla="*/ 24408 w 3505671"/>
              <a:gd name="connsiteY10-516" fmla="*/ 1630223 h 3082645"/>
              <a:gd name="connsiteX11-517" fmla="*/ 811641 w 3505671"/>
              <a:gd name="connsiteY11-518" fmla="*/ 2993759 h 3082645"/>
              <a:gd name="connsiteX12-519" fmla="*/ 965611 w 3505671"/>
              <a:gd name="connsiteY12-520" fmla="*/ 3082645 h 3082645"/>
              <a:gd name="connsiteX0-521" fmla="*/ 965611 w 3505671"/>
              <a:gd name="connsiteY0-522" fmla="*/ 3082645 h 3082645"/>
              <a:gd name="connsiteX1-523" fmla="*/ 2540085 w 3505671"/>
              <a:gd name="connsiteY1-524" fmla="*/ 3082645 h 3082645"/>
              <a:gd name="connsiteX2-525" fmla="*/ 2694038 w 3505671"/>
              <a:gd name="connsiteY2-526" fmla="*/ 2993745 h 3082645"/>
              <a:gd name="connsiteX3-527" fmla="*/ 3481271 w 3505671"/>
              <a:gd name="connsiteY3-528" fmla="*/ 1630209 h 3082645"/>
              <a:gd name="connsiteX4-529" fmla="*/ 3481264 w 3505671"/>
              <a:gd name="connsiteY4-530" fmla="*/ 1452423 h 3082645"/>
              <a:gd name="connsiteX5-531" fmla="*/ 2694031 w 3505671"/>
              <a:gd name="connsiteY5-532" fmla="*/ 88887 h 3082645"/>
              <a:gd name="connsiteX6-533" fmla="*/ 2540061 w 3505671"/>
              <a:gd name="connsiteY6-534" fmla="*/ 0 h 3082645"/>
              <a:gd name="connsiteX7-535" fmla="*/ 965586 w 3505671"/>
              <a:gd name="connsiteY7-536" fmla="*/ 0 h 3082645"/>
              <a:gd name="connsiteX8-537" fmla="*/ 811633 w 3505671"/>
              <a:gd name="connsiteY8-538" fmla="*/ 88900 h 3082645"/>
              <a:gd name="connsiteX9-539" fmla="*/ 24400 w 3505671"/>
              <a:gd name="connsiteY9-540" fmla="*/ 1452436 h 3082645"/>
              <a:gd name="connsiteX10-541" fmla="*/ 24408 w 3505671"/>
              <a:gd name="connsiteY10-542" fmla="*/ 1630223 h 3082645"/>
              <a:gd name="connsiteX11-543" fmla="*/ 811641 w 3505671"/>
              <a:gd name="connsiteY11-544" fmla="*/ 2993759 h 3082645"/>
              <a:gd name="connsiteX12-545" fmla="*/ 965611 w 3505671"/>
              <a:gd name="connsiteY12-546" fmla="*/ 3082645 h 3082645"/>
              <a:gd name="connsiteX0-547" fmla="*/ 965611 w 3505671"/>
              <a:gd name="connsiteY0-548" fmla="*/ 3082645 h 3082645"/>
              <a:gd name="connsiteX1-549" fmla="*/ 2540085 w 3505671"/>
              <a:gd name="connsiteY1-550" fmla="*/ 3082645 h 3082645"/>
              <a:gd name="connsiteX2-551" fmla="*/ 2694038 w 3505671"/>
              <a:gd name="connsiteY2-552" fmla="*/ 2993745 h 3082645"/>
              <a:gd name="connsiteX3-553" fmla="*/ 3481271 w 3505671"/>
              <a:gd name="connsiteY3-554" fmla="*/ 1630209 h 3082645"/>
              <a:gd name="connsiteX4-555" fmla="*/ 3481264 w 3505671"/>
              <a:gd name="connsiteY4-556" fmla="*/ 1452423 h 3082645"/>
              <a:gd name="connsiteX5-557" fmla="*/ 2694031 w 3505671"/>
              <a:gd name="connsiteY5-558" fmla="*/ 88887 h 3082645"/>
              <a:gd name="connsiteX6-559" fmla="*/ 2540061 w 3505671"/>
              <a:gd name="connsiteY6-560" fmla="*/ 0 h 3082645"/>
              <a:gd name="connsiteX7-561" fmla="*/ 965586 w 3505671"/>
              <a:gd name="connsiteY7-562" fmla="*/ 0 h 3082645"/>
              <a:gd name="connsiteX8-563" fmla="*/ 811633 w 3505671"/>
              <a:gd name="connsiteY8-564" fmla="*/ 88900 h 3082645"/>
              <a:gd name="connsiteX9-565" fmla="*/ 24400 w 3505671"/>
              <a:gd name="connsiteY9-566" fmla="*/ 1452436 h 3082645"/>
              <a:gd name="connsiteX10-567" fmla="*/ 24408 w 3505671"/>
              <a:gd name="connsiteY10-568" fmla="*/ 1630223 h 3082645"/>
              <a:gd name="connsiteX11-569" fmla="*/ 811641 w 3505671"/>
              <a:gd name="connsiteY11-570" fmla="*/ 2993759 h 3082645"/>
              <a:gd name="connsiteX12-571" fmla="*/ 965611 w 3505671"/>
              <a:gd name="connsiteY12-572" fmla="*/ 3082645 h 3082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05671" h="3082645">
                <a:moveTo>
                  <a:pt x="965611" y="3082645"/>
                </a:moveTo>
                <a:cubicBezTo>
                  <a:pt x="1030690" y="3082645"/>
                  <a:pt x="2475006" y="3082646"/>
                  <a:pt x="2540085" y="3082645"/>
                </a:cubicBezTo>
                <a:cubicBezTo>
                  <a:pt x="2605164" y="3082646"/>
                  <a:pt x="2661499" y="3050107"/>
                  <a:pt x="2694038" y="2993745"/>
                </a:cubicBezTo>
                <a:cubicBezTo>
                  <a:pt x="2726578" y="2937386"/>
                  <a:pt x="3448731" y="1686570"/>
                  <a:pt x="3481271" y="1630209"/>
                </a:cubicBezTo>
                <a:cubicBezTo>
                  <a:pt x="3513810" y="1573850"/>
                  <a:pt x="3513803" y="1508784"/>
                  <a:pt x="3481264" y="1452423"/>
                </a:cubicBezTo>
                <a:cubicBezTo>
                  <a:pt x="3448724" y="1396064"/>
                  <a:pt x="2726570" y="145248"/>
                  <a:pt x="2694031" y="88887"/>
                </a:cubicBezTo>
                <a:cubicBezTo>
                  <a:pt x="2661492" y="32528"/>
                  <a:pt x="2605139" y="1"/>
                  <a:pt x="2540061" y="0"/>
                </a:cubicBezTo>
                <a:cubicBezTo>
                  <a:pt x="2474982" y="1"/>
                  <a:pt x="1030665" y="1"/>
                  <a:pt x="965586" y="0"/>
                </a:cubicBezTo>
                <a:cubicBezTo>
                  <a:pt x="900507" y="1"/>
                  <a:pt x="844173" y="32540"/>
                  <a:pt x="811633" y="88900"/>
                </a:cubicBezTo>
                <a:cubicBezTo>
                  <a:pt x="779094" y="145261"/>
                  <a:pt x="56940" y="1396077"/>
                  <a:pt x="24400" y="1452436"/>
                </a:cubicBezTo>
                <a:cubicBezTo>
                  <a:pt x="-8139" y="1508797"/>
                  <a:pt x="-8132" y="1573863"/>
                  <a:pt x="24408" y="1630223"/>
                </a:cubicBezTo>
                <a:cubicBezTo>
                  <a:pt x="56947" y="1686584"/>
                  <a:pt x="779101" y="2937400"/>
                  <a:pt x="811641" y="2993759"/>
                </a:cubicBezTo>
                <a:cubicBezTo>
                  <a:pt x="844180" y="3050120"/>
                  <a:pt x="900532" y="3082645"/>
                  <a:pt x="965611" y="3082645"/>
                </a:cubicBezTo>
                <a:close/>
              </a:path>
            </a:pathLst>
          </a:custGeom>
          <a:noFill/>
          <a:ln>
            <a:solidFill>
              <a:srgbClr val="376FFF">
                <a:lumMod val="60000"/>
                <a:lumOff val="4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: 形状 14296"/>
          <p:cNvSpPr/>
          <p:nvPr>
            <p:custDataLst>
              <p:tags r:id="rId8"/>
            </p:custDataLst>
          </p:nvPr>
        </p:nvSpPr>
        <p:spPr>
          <a:xfrm rot="1800000">
            <a:off x="8074978" y="2834005"/>
            <a:ext cx="400050" cy="337185"/>
          </a:xfrm>
          <a:custGeom>
            <a:avLst/>
            <a:gdLst>
              <a:gd name="connsiteX0" fmla="*/ 950601 w 3475650"/>
              <a:gd name="connsiteY0" fmla="*/ 3082645 h 3082645"/>
              <a:gd name="connsiteX1" fmla="*/ 2525075 w 3475650"/>
              <a:gd name="connsiteY1" fmla="*/ 3082645 h 3082645"/>
              <a:gd name="connsiteX2" fmla="*/ 2679028 w 3475650"/>
              <a:gd name="connsiteY2" fmla="*/ 2993745 h 3082645"/>
              <a:gd name="connsiteX3" fmla="*/ 3466261 w 3475650"/>
              <a:gd name="connsiteY3" fmla="*/ 1630209 h 3082645"/>
              <a:gd name="connsiteX4" fmla="*/ 3466254 w 3475650"/>
              <a:gd name="connsiteY4" fmla="*/ 1452423 h 3082645"/>
              <a:gd name="connsiteX5" fmla="*/ 2679021 w 3475650"/>
              <a:gd name="connsiteY5" fmla="*/ 88887 h 3082645"/>
              <a:gd name="connsiteX6" fmla="*/ 2525051 w 3475650"/>
              <a:gd name="connsiteY6" fmla="*/ 0 h 3082645"/>
              <a:gd name="connsiteX7" fmla="*/ 950576 w 3475650"/>
              <a:gd name="connsiteY7" fmla="*/ 0 h 3082645"/>
              <a:gd name="connsiteX8" fmla="*/ 796623 w 3475650"/>
              <a:gd name="connsiteY8" fmla="*/ 88900 h 3082645"/>
              <a:gd name="connsiteX9" fmla="*/ 9390 w 3475650"/>
              <a:gd name="connsiteY9" fmla="*/ 1452436 h 3082645"/>
              <a:gd name="connsiteX10" fmla="*/ 9398 w 3475650"/>
              <a:gd name="connsiteY10" fmla="*/ 1630223 h 3082645"/>
              <a:gd name="connsiteX11" fmla="*/ 796631 w 3475650"/>
              <a:gd name="connsiteY11" fmla="*/ 2993759 h 3082645"/>
              <a:gd name="connsiteX12" fmla="*/ 950601 w 3475650"/>
              <a:gd name="connsiteY12" fmla="*/ 3082645 h 3082645"/>
              <a:gd name="connsiteX0-1" fmla="*/ 950601 w 3475650"/>
              <a:gd name="connsiteY0-2" fmla="*/ 3082645 h 3082645"/>
              <a:gd name="connsiteX1-3" fmla="*/ 2525075 w 3475650"/>
              <a:gd name="connsiteY1-4" fmla="*/ 3082645 h 3082645"/>
              <a:gd name="connsiteX2-5" fmla="*/ 2679028 w 3475650"/>
              <a:gd name="connsiteY2-6" fmla="*/ 2993745 h 3082645"/>
              <a:gd name="connsiteX3-7" fmla="*/ 3466261 w 3475650"/>
              <a:gd name="connsiteY3-8" fmla="*/ 1630209 h 3082645"/>
              <a:gd name="connsiteX4-9" fmla="*/ 3466254 w 3475650"/>
              <a:gd name="connsiteY4-10" fmla="*/ 1452423 h 3082645"/>
              <a:gd name="connsiteX5-11" fmla="*/ 2679021 w 3475650"/>
              <a:gd name="connsiteY5-12" fmla="*/ 88887 h 3082645"/>
              <a:gd name="connsiteX6-13" fmla="*/ 2525051 w 3475650"/>
              <a:gd name="connsiteY6-14" fmla="*/ 0 h 3082645"/>
              <a:gd name="connsiteX7-15" fmla="*/ 950576 w 3475650"/>
              <a:gd name="connsiteY7-16" fmla="*/ 0 h 3082645"/>
              <a:gd name="connsiteX8-17" fmla="*/ 796623 w 3475650"/>
              <a:gd name="connsiteY8-18" fmla="*/ 88900 h 3082645"/>
              <a:gd name="connsiteX9-19" fmla="*/ 9390 w 3475650"/>
              <a:gd name="connsiteY9-20" fmla="*/ 1452436 h 3082645"/>
              <a:gd name="connsiteX10-21" fmla="*/ 9398 w 3475650"/>
              <a:gd name="connsiteY10-22" fmla="*/ 1630223 h 3082645"/>
              <a:gd name="connsiteX11-23" fmla="*/ 796631 w 3475650"/>
              <a:gd name="connsiteY11-24" fmla="*/ 2993759 h 3082645"/>
              <a:gd name="connsiteX12-25" fmla="*/ 950601 w 3475650"/>
              <a:gd name="connsiteY12-26" fmla="*/ 3082645 h 3082645"/>
              <a:gd name="connsiteX0-27" fmla="*/ 950601 w 3475650"/>
              <a:gd name="connsiteY0-28" fmla="*/ 3082645 h 3082645"/>
              <a:gd name="connsiteX1-29" fmla="*/ 2525075 w 3475650"/>
              <a:gd name="connsiteY1-30" fmla="*/ 3082645 h 3082645"/>
              <a:gd name="connsiteX2-31" fmla="*/ 2679028 w 3475650"/>
              <a:gd name="connsiteY2-32" fmla="*/ 2993745 h 3082645"/>
              <a:gd name="connsiteX3-33" fmla="*/ 3466261 w 3475650"/>
              <a:gd name="connsiteY3-34" fmla="*/ 1630209 h 3082645"/>
              <a:gd name="connsiteX4-35" fmla="*/ 3466254 w 3475650"/>
              <a:gd name="connsiteY4-36" fmla="*/ 1452423 h 3082645"/>
              <a:gd name="connsiteX5-37" fmla="*/ 2679021 w 3475650"/>
              <a:gd name="connsiteY5-38" fmla="*/ 88887 h 3082645"/>
              <a:gd name="connsiteX6-39" fmla="*/ 2525051 w 3475650"/>
              <a:gd name="connsiteY6-40" fmla="*/ 0 h 3082645"/>
              <a:gd name="connsiteX7-41" fmla="*/ 950576 w 3475650"/>
              <a:gd name="connsiteY7-42" fmla="*/ 0 h 3082645"/>
              <a:gd name="connsiteX8-43" fmla="*/ 796623 w 3475650"/>
              <a:gd name="connsiteY8-44" fmla="*/ 88900 h 3082645"/>
              <a:gd name="connsiteX9-45" fmla="*/ 9390 w 3475650"/>
              <a:gd name="connsiteY9-46" fmla="*/ 1452436 h 3082645"/>
              <a:gd name="connsiteX10-47" fmla="*/ 9398 w 3475650"/>
              <a:gd name="connsiteY10-48" fmla="*/ 1630223 h 3082645"/>
              <a:gd name="connsiteX11-49" fmla="*/ 796631 w 3475650"/>
              <a:gd name="connsiteY11-50" fmla="*/ 2993759 h 3082645"/>
              <a:gd name="connsiteX12-51" fmla="*/ 950601 w 3475650"/>
              <a:gd name="connsiteY12-52" fmla="*/ 3082645 h 3082645"/>
              <a:gd name="connsiteX0-53" fmla="*/ 950601 w 3475650"/>
              <a:gd name="connsiteY0-54" fmla="*/ 3082645 h 3082645"/>
              <a:gd name="connsiteX1-55" fmla="*/ 2525075 w 3475650"/>
              <a:gd name="connsiteY1-56" fmla="*/ 3082645 h 3082645"/>
              <a:gd name="connsiteX2-57" fmla="*/ 2679028 w 3475650"/>
              <a:gd name="connsiteY2-58" fmla="*/ 2993745 h 3082645"/>
              <a:gd name="connsiteX3-59" fmla="*/ 3466261 w 3475650"/>
              <a:gd name="connsiteY3-60" fmla="*/ 1630209 h 3082645"/>
              <a:gd name="connsiteX4-61" fmla="*/ 3466254 w 3475650"/>
              <a:gd name="connsiteY4-62" fmla="*/ 1452423 h 3082645"/>
              <a:gd name="connsiteX5-63" fmla="*/ 2679021 w 3475650"/>
              <a:gd name="connsiteY5-64" fmla="*/ 88887 h 3082645"/>
              <a:gd name="connsiteX6-65" fmla="*/ 2525051 w 3475650"/>
              <a:gd name="connsiteY6-66" fmla="*/ 0 h 3082645"/>
              <a:gd name="connsiteX7-67" fmla="*/ 950576 w 3475650"/>
              <a:gd name="connsiteY7-68" fmla="*/ 0 h 3082645"/>
              <a:gd name="connsiteX8-69" fmla="*/ 796623 w 3475650"/>
              <a:gd name="connsiteY8-70" fmla="*/ 88900 h 3082645"/>
              <a:gd name="connsiteX9-71" fmla="*/ 9390 w 3475650"/>
              <a:gd name="connsiteY9-72" fmla="*/ 1452436 h 3082645"/>
              <a:gd name="connsiteX10-73" fmla="*/ 9398 w 3475650"/>
              <a:gd name="connsiteY10-74" fmla="*/ 1630223 h 3082645"/>
              <a:gd name="connsiteX11-75" fmla="*/ 796631 w 3475650"/>
              <a:gd name="connsiteY11-76" fmla="*/ 2993759 h 3082645"/>
              <a:gd name="connsiteX12-77" fmla="*/ 950601 w 3475650"/>
              <a:gd name="connsiteY12-78" fmla="*/ 3082645 h 3082645"/>
              <a:gd name="connsiteX0-79" fmla="*/ 950601 w 3475650"/>
              <a:gd name="connsiteY0-80" fmla="*/ 3082645 h 3082645"/>
              <a:gd name="connsiteX1-81" fmla="*/ 2525075 w 3475650"/>
              <a:gd name="connsiteY1-82" fmla="*/ 3082645 h 3082645"/>
              <a:gd name="connsiteX2-83" fmla="*/ 2679028 w 3475650"/>
              <a:gd name="connsiteY2-84" fmla="*/ 2993745 h 3082645"/>
              <a:gd name="connsiteX3-85" fmla="*/ 3466261 w 3475650"/>
              <a:gd name="connsiteY3-86" fmla="*/ 1630209 h 3082645"/>
              <a:gd name="connsiteX4-87" fmla="*/ 3466254 w 3475650"/>
              <a:gd name="connsiteY4-88" fmla="*/ 1452423 h 3082645"/>
              <a:gd name="connsiteX5-89" fmla="*/ 2679021 w 3475650"/>
              <a:gd name="connsiteY5-90" fmla="*/ 88887 h 3082645"/>
              <a:gd name="connsiteX6-91" fmla="*/ 2525051 w 3475650"/>
              <a:gd name="connsiteY6-92" fmla="*/ 0 h 3082645"/>
              <a:gd name="connsiteX7-93" fmla="*/ 950576 w 3475650"/>
              <a:gd name="connsiteY7-94" fmla="*/ 0 h 3082645"/>
              <a:gd name="connsiteX8-95" fmla="*/ 796623 w 3475650"/>
              <a:gd name="connsiteY8-96" fmla="*/ 88900 h 3082645"/>
              <a:gd name="connsiteX9-97" fmla="*/ 9390 w 3475650"/>
              <a:gd name="connsiteY9-98" fmla="*/ 1452436 h 3082645"/>
              <a:gd name="connsiteX10-99" fmla="*/ 9398 w 3475650"/>
              <a:gd name="connsiteY10-100" fmla="*/ 1630223 h 3082645"/>
              <a:gd name="connsiteX11-101" fmla="*/ 796631 w 3475650"/>
              <a:gd name="connsiteY11-102" fmla="*/ 2993759 h 3082645"/>
              <a:gd name="connsiteX12-103" fmla="*/ 950601 w 3475650"/>
              <a:gd name="connsiteY12-104" fmla="*/ 3082645 h 3082645"/>
              <a:gd name="connsiteX0-105" fmla="*/ 950601 w 3475650"/>
              <a:gd name="connsiteY0-106" fmla="*/ 3082645 h 3082645"/>
              <a:gd name="connsiteX1-107" fmla="*/ 2525075 w 3475650"/>
              <a:gd name="connsiteY1-108" fmla="*/ 3082645 h 3082645"/>
              <a:gd name="connsiteX2-109" fmla="*/ 2679028 w 3475650"/>
              <a:gd name="connsiteY2-110" fmla="*/ 2993745 h 3082645"/>
              <a:gd name="connsiteX3-111" fmla="*/ 3466261 w 3475650"/>
              <a:gd name="connsiteY3-112" fmla="*/ 1630209 h 3082645"/>
              <a:gd name="connsiteX4-113" fmla="*/ 3466254 w 3475650"/>
              <a:gd name="connsiteY4-114" fmla="*/ 1452423 h 3082645"/>
              <a:gd name="connsiteX5-115" fmla="*/ 2679021 w 3475650"/>
              <a:gd name="connsiteY5-116" fmla="*/ 88887 h 3082645"/>
              <a:gd name="connsiteX6-117" fmla="*/ 2525051 w 3475650"/>
              <a:gd name="connsiteY6-118" fmla="*/ 0 h 3082645"/>
              <a:gd name="connsiteX7-119" fmla="*/ 950576 w 3475650"/>
              <a:gd name="connsiteY7-120" fmla="*/ 0 h 3082645"/>
              <a:gd name="connsiteX8-121" fmla="*/ 796623 w 3475650"/>
              <a:gd name="connsiteY8-122" fmla="*/ 88900 h 3082645"/>
              <a:gd name="connsiteX9-123" fmla="*/ 9390 w 3475650"/>
              <a:gd name="connsiteY9-124" fmla="*/ 1452436 h 3082645"/>
              <a:gd name="connsiteX10-125" fmla="*/ 9398 w 3475650"/>
              <a:gd name="connsiteY10-126" fmla="*/ 1630223 h 3082645"/>
              <a:gd name="connsiteX11-127" fmla="*/ 796631 w 3475650"/>
              <a:gd name="connsiteY11-128" fmla="*/ 2993759 h 3082645"/>
              <a:gd name="connsiteX12-129" fmla="*/ 950601 w 3475650"/>
              <a:gd name="connsiteY12-130" fmla="*/ 3082645 h 3082645"/>
              <a:gd name="connsiteX0-131" fmla="*/ 950601 w 3475653"/>
              <a:gd name="connsiteY0-132" fmla="*/ 3082645 h 3082645"/>
              <a:gd name="connsiteX1-133" fmla="*/ 2525075 w 3475653"/>
              <a:gd name="connsiteY1-134" fmla="*/ 3082645 h 3082645"/>
              <a:gd name="connsiteX2-135" fmla="*/ 2679028 w 3475653"/>
              <a:gd name="connsiteY2-136" fmla="*/ 2993745 h 3082645"/>
              <a:gd name="connsiteX3-137" fmla="*/ 3466261 w 3475653"/>
              <a:gd name="connsiteY3-138" fmla="*/ 1630209 h 3082645"/>
              <a:gd name="connsiteX4-139" fmla="*/ 3466254 w 3475653"/>
              <a:gd name="connsiteY4-140" fmla="*/ 1452423 h 3082645"/>
              <a:gd name="connsiteX5-141" fmla="*/ 2679021 w 3475653"/>
              <a:gd name="connsiteY5-142" fmla="*/ 88887 h 3082645"/>
              <a:gd name="connsiteX6-143" fmla="*/ 2525051 w 3475653"/>
              <a:gd name="connsiteY6-144" fmla="*/ 0 h 3082645"/>
              <a:gd name="connsiteX7-145" fmla="*/ 950576 w 3475653"/>
              <a:gd name="connsiteY7-146" fmla="*/ 0 h 3082645"/>
              <a:gd name="connsiteX8-147" fmla="*/ 796623 w 3475653"/>
              <a:gd name="connsiteY8-148" fmla="*/ 88900 h 3082645"/>
              <a:gd name="connsiteX9-149" fmla="*/ 9390 w 3475653"/>
              <a:gd name="connsiteY9-150" fmla="*/ 1452436 h 3082645"/>
              <a:gd name="connsiteX10-151" fmla="*/ 9398 w 3475653"/>
              <a:gd name="connsiteY10-152" fmla="*/ 1630223 h 3082645"/>
              <a:gd name="connsiteX11-153" fmla="*/ 796631 w 3475653"/>
              <a:gd name="connsiteY11-154" fmla="*/ 2993759 h 3082645"/>
              <a:gd name="connsiteX12-155" fmla="*/ 950601 w 3475653"/>
              <a:gd name="connsiteY12-156" fmla="*/ 3082645 h 3082645"/>
              <a:gd name="connsiteX0-157" fmla="*/ 950601 w 3490661"/>
              <a:gd name="connsiteY0-158" fmla="*/ 3082645 h 3082645"/>
              <a:gd name="connsiteX1-159" fmla="*/ 2525075 w 3490661"/>
              <a:gd name="connsiteY1-160" fmla="*/ 3082645 h 3082645"/>
              <a:gd name="connsiteX2-161" fmla="*/ 2679028 w 3490661"/>
              <a:gd name="connsiteY2-162" fmla="*/ 2993745 h 3082645"/>
              <a:gd name="connsiteX3-163" fmla="*/ 3466261 w 3490661"/>
              <a:gd name="connsiteY3-164" fmla="*/ 1630209 h 3082645"/>
              <a:gd name="connsiteX4-165" fmla="*/ 3466254 w 3490661"/>
              <a:gd name="connsiteY4-166" fmla="*/ 1452423 h 3082645"/>
              <a:gd name="connsiteX5-167" fmla="*/ 2679021 w 3490661"/>
              <a:gd name="connsiteY5-168" fmla="*/ 88887 h 3082645"/>
              <a:gd name="connsiteX6-169" fmla="*/ 2525051 w 3490661"/>
              <a:gd name="connsiteY6-170" fmla="*/ 0 h 3082645"/>
              <a:gd name="connsiteX7-171" fmla="*/ 950576 w 3490661"/>
              <a:gd name="connsiteY7-172" fmla="*/ 0 h 3082645"/>
              <a:gd name="connsiteX8-173" fmla="*/ 796623 w 3490661"/>
              <a:gd name="connsiteY8-174" fmla="*/ 88900 h 3082645"/>
              <a:gd name="connsiteX9-175" fmla="*/ 9390 w 3490661"/>
              <a:gd name="connsiteY9-176" fmla="*/ 1452436 h 3082645"/>
              <a:gd name="connsiteX10-177" fmla="*/ 9398 w 3490661"/>
              <a:gd name="connsiteY10-178" fmla="*/ 1630223 h 3082645"/>
              <a:gd name="connsiteX11-179" fmla="*/ 796631 w 3490661"/>
              <a:gd name="connsiteY11-180" fmla="*/ 2993759 h 3082645"/>
              <a:gd name="connsiteX12-181" fmla="*/ 950601 w 3490661"/>
              <a:gd name="connsiteY12-182" fmla="*/ 3082645 h 3082645"/>
              <a:gd name="connsiteX0-183" fmla="*/ 950601 w 3490661"/>
              <a:gd name="connsiteY0-184" fmla="*/ 3082645 h 3082645"/>
              <a:gd name="connsiteX1-185" fmla="*/ 2525075 w 3490661"/>
              <a:gd name="connsiteY1-186" fmla="*/ 3082645 h 3082645"/>
              <a:gd name="connsiteX2-187" fmla="*/ 2679028 w 3490661"/>
              <a:gd name="connsiteY2-188" fmla="*/ 2993745 h 3082645"/>
              <a:gd name="connsiteX3-189" fmla="*/ 3466261 w 3490661"/>
              <a:gd name="connsiteY3-190" fmla="*/ 1630209 h 3082645"/>
              <a:gd name="connsiteX4-191" fmla="*/ 3466254 w 3490661"/>
              <a:gd name="connsiteY4-192" fmla="*/ 1452423 h 3082645"/>
              <a:gd name="connsiteX5-193" fmla="*/ 2679021 w 3490661"/>
              <a:gd name="connsiteY5-194" fmla="*/ 88887 h 3082645"/>
              <a:gd name="connsiteX6-195" fmla="*/ 2525051 w 3490661"/>
              <a:gd name="connsiteY6-196" fmla="*/ 0 h 3082645"/>
              <a:gd name="connsiteX7-197" fmla="*/ 950576 w 3490661"/>
              <a:gd name="connsiteY7-198" fmla="*/ 0 h 3082645"/>
              <a:gd name="connsiteX8-199" fmla="*/ 796623 w 3490661"/>
              <a:gd name="connsiteY8-200" fmla="*/ 88900 h 3082645"/>
              <a:gd name="connsiteX9-201" fmla="*/ 9390 w 3490661"/>
              <a:gd name="connsiteY9-202" fmla="*/ 1452436 h 3082645"/>
              <a:gd name="connsiteX10-203" fmla="*/ 9398 w 3490661"/>
              <a:gd name="connsiteY10-204" fmla="*/ 1630223 h 3082645"/>
              <a:gd name="connsiteX11-205" fmla="*/ 796631 w 3490661"/>
              <a:gd name="connsiteY11-206" fmla="*/ 2993759 h 3082645"/>
              <a:gd name="connsiteX12-207" fmla="*/ 950601 w 3490661"/>
              <a:gd name="connsiteY12-208" fmla="*/ 3082645 h 3082645"/>
              <a:gd name="connsiteX0-209" fmla="*/ 950601 w 3490661"/>
              <a:gd name="connsiteY0-210" fmla="*/ 3082645 h 3082645"/>
              <a:gd name="connsiteX1-211" fmla="*/ 2525075 w 3490661"/>
              <a:gd name="connsiteY1-212" fmla="*/ 3082645 h 3082645"/>
              <a:gd name="connsiteX2-213" fmla="*/ 2679028 w 3490661"/>
              <a:gd name="connsiteY2-214" fmla="*/ 2993745 h 3082645"/>
              <a:gd name="connsiteX3-215" fmla="*/ 3466261 w 3490661"/>
              <a:gd name="connsiteY3-216" fmla="*/ 1630209 h 3082645"/>
              <a:gd name="connsiteX4-217" fmla="*/ 3466254 w 3490661"/>
              <a:gd name="connsiteY4-218" fmla="*/ 1452423 h 3082645"/>
              <a:gd name="connsiteX5-219" fmla="*/ 2679021 w 3490661"/>
              <a:gd name="connsiteY5-220" fmla="*/ 88887 h 3082645"/>
              <a:gd name="connsiteX6-221" fmla="*/ 2525051 w 3490661"/>
              <a:gd name="connsiteY6-222" fmla="*/ 0 h 3082645"/>
              <a:gd name="connsiteX7-223" fmla="*/ 950576 w 3490661"/>
              <a:gd name="connsiteY7-224" fmla="*/ 0 h 3082645"/>
              <a:gd name="connsiteX8-225" fmla="*/ 796623 w 3490661"/>
              <a:gd name="connsiteY8-226" fmla="*/ 88900 h 3082645"/>
              <a:gd name="connsiteX9-227" fmla="*/ 9390 w 3490661"/>
              <a:gd name="connsiteY9-228" fmla="*/ 1452436 h 3082645"/>
              <a:gd name="connsiteX10-229" fmla="*/ 9398 w 3490661"/>
              <a:gd name="connsiteY10-230" fmla="*/ 1630223 h 3082645"/>
              <a:gd name="connsiteX11-231" fmla="*/ 796631 w 3490661"/>
              <a:gd name="connsiteY11-232" fmla="*/ 2993759 h 3082645"/>
              <a:gd name="connsiteX12-233" fmla="*/ 950601 w 3490661"/>
              <a:gd name="connsiteY12-234" fmla="*/ 3082645 h 3082645"/>
              <a:gd name="connsiteX0-235" fmla="*/ 950601 w 3490661"/>
              <a:gd name="connsiteY0-236" fmla="*/ 3082645 h 3082645"/>
              <a:gd name="connsiteX1-237" fmla="*/ 2525075 w 3490661"/>
              <a:gd name="connsiteY1-238" fmla="*/ 3082645 h 3082645"/>
              <a:gd name="connsiteX2-239" fmla="*/ 2679028 w 3490661"/>
              <a:gd name="connsiteY2-240" fmla="*/ 2993745 h 3082645"/>
              <a:gd name="connsiteX3-241" fmla="*/ 3466261 w 3490661"/>
              <a:gd name="connsiteY3-242" fmla="*/ 1630209 h 3082645"/>
              <a:gd name="connsiteX4-243" fmla="*/ 3466254 w 3490661"/>
              <a:gd name="connsiteY4-244" fmla="*/ 1452423 h 3082645"/>
              <a:gd name="connsiteX5-245" fmla="*/ 2679021 w 3490661"/>
              <a:gd name="connsiteY5-246" fmla="*/ 88887 h 3082645"/>
              <a:gd name="connsiteX6-247" fmla="*/ 2525051 w 3490661"/>
              <a:gd name="connsiteY6-248" fmla="*/ 0 h 3082645"/>
              <a:gd name="connsiteX7-249" fmla="*/ 950576 w 3490661"/>
              <a:gd name="connsiteY7-250" fmla="*/ 0 h 3082645"/>
              <a:gd name="connsiteX8-251" fmla="*/ 796623 w 3490661"/>
              <a:gd name="connsiteY8-252" fmla="*/ 88900 h 3082645"/>
              <a:gd name="connsiteX9-253" fmla="*/ 9390 w 3490661"/>
              <a:gd name="connsiteY9-254" fmla="*/ 1452436 h 3082645"/>
              <a:gd name="connsiteX10-255" fmla="*/ 9398 w 3490661"/>
              <a:gd name="connsiteY10-256" fmla="*/ 1630223 h 3082645"/>
              <a:gd name="connsiteX11-257" fmla="*/ 796631 w 3490661"/>
              <a:gd name="connsiteY11-258" fmla="*/ 2993759 h 3082645"/>
              <a:gd name="connsiteX12-259" fmla="*/ 950601 w 3490661"/>
              <a:gd name="connsiteY12-260" fmla="*/ 3082645 h 3082645"/>
              <a:gd name="connsiteX0-261" fmla="*/ 950601 w 3490661"/>
              <a:gd name="connsiteY0-262" fmla="*/ 3082645 h 3082645"/>
              <a:gd name="connsiteX1-263" fmla="*/ 2525075 w 3490661"/>
              <a:gd name="connsiteY1-264" fmla="*/ 3082645 h 3082645"/>
              <a:gd name="connsiteX2-265" fmla="*/ 2679028 w 3490661"/>
              <a:gd name="connsiteY2-266" fmla="*/ 2993745 h 3082645"/>
              <a:gd name="connsiteX3-267" fmla="*/ 3466261 w 3490661"/>
              <a:gd name="connsiteY3-268" fmla="*/ 1630209 h 3082645"/>
              <a:gd name="connsiteX4-269" fmla="*/ 3466254 w 3490661"/>
              <a:gd name="connsiteY4-270" fmla="*/ 1452423 h 3082645"/>
              <a:gd name="connsiteX5-271" fmla="*/ 2679021 w 3490661"/>
              <a:gd name="connsiteY5-272" fmla="*/ 88887 h 3082645"/>
              <a:gd name="connsiteX6-273" fmla="*/ 2525051 w 3490661"/>
              <a:gd name="connsiteY6-274" fmla="*/ 0 h 3082645"/>
              <a:gd name="connsiteX7-275" fmla="*/ 950576 w 3490661"/>
              <a:gd name="connsiteY7-276" fmla="*/ 0 h 3082645"/>
              <a:gd name="connsiteX8-277" fmla="*/ 796623 w 3490661"/>
              <a:gd name="connsiteY8-278" fmla="*/ 88900 h 3082645"/>
              <a:gd name="connsiteX9-279" fmla="*/ 9390 w 3490661"/>
              <a:gd name="connsiteY9-280" fmla="*/ 1452436 h 3082645"/>
              <a:gd name="connsiteX10-281" fmla="*/ 9398 w 3490661"/>
              <a:gd name="connsiteY10-282" fmla="*/ 1630223 h 3082645"/>
              <a:gd name="connsiteX11-283" fmla="*/ 796631 w 3490661"/>
              <a:gd name="connsiteY11-284" fmla="*/ 2993759 h 3082645"/>
              <a:gd name="connsiteX12-285" fmla="*/ 950601 w 3490661"/>
              <a:gd name="connsiteY12-286" fmla="*/ 3082645 h 3082645"/>
              <a:gd name="connsiteX0-287" fmla="*/ 950601 w 3490661"/>
              <a:gd name="connsiteY0-288" fmla="*/ 3082645 h 3082645"/>
              <a:gd name="connsiteX1-289" fmla="*/ 2525075 w 3490661"/>
              <a:gd name="connsiteY1-290" fmla="*/ 3082645 h 3082645"/>
              <a:gd name="connsiteX2-291" fmla="*/ 2679028 w 3490661"/>
              <a:gd name="connsiteY2-292" fmla="*/ 2993745 h 3082645"/>
              <a:gd name="connsiteX3-293" fmla="*/ 3466261 w 3490661"/>
              <a:gd name="connsiteY3-294" fmla="*/ 1630209 h 3082645"/>
              <a:gd name="connsiteX4-295" fmla="*/ 3466254 w 3490661"/>
              <a:gd name="connsiteY4-296" fmla="*/ 1452423 h 3082645"/>
              <a:gd name="connsiteX5-297" fmla="*/ 2679021 w 3490661"/>
              <a:gd name="connsiteY5-298" fmla="*/ 88887 h 3082645"/>
              <a:gd name="connsiteX6-299" fmla="*/ 2525051 w 3490661"/>
              <a:gd name="connsiteY6-300" fmla="*/ 0 h 3082645"/>
              <a:gd name="connsiteX7-301" fmla="*/ 950576 w 3490661"/>
              <a:gd name="connsiteY7-302" fmla="*/ 0 h 3082645"/>
              <a:gd name="connsiteX8-303" fmla="*/ 796623 w 3490661"/>
              <a:gd name="connsiteY8-304" fmla="*/ 88900 h 3082645"/>
              <a:gd name="connsiteX9-305" fmla="*/ 9390 w 3490661"/>
              <a:gd name="connsiteY9-306" fmla="*/ 1452436 h 3082645"/>
              <a:gd name="connsiteX10-307" fmla="*/ 9398 w 3490661"/>
              <a:gd name="connsiteY10-308" fmla="*/ 1630223 h 3082645"/>
              <a:gd name="connsiteX11-309" fmla="*/ 796631 w 3490661"/>
              <a:gd name="connsiteY11-310" fmla="*/ 2993759 h 3082645"/>
              <a:gd name="connsiteX12-311" fmla="*/ 950601 w 3490661"/>
              <a:gd name="connsiteY12-312" fmla="*/ 3082645 h 3082645"/>
              <a:gd name="connsiteX0-313" fmla="*/ 950601 w 3490661"/>
              <a:gd name="connsiteY0-314" fmla="*/ 3082645 h 3082645"/>
              <a:gd name="connsiteX1-315" fmla="*/ 2525075 w 3490661"/>
              <a:gd name="connsiteY1-316" fmla="*/ 3082645 h 3082645"/>
              <a:gd name="connsiteX2-317" fmla="*/ 2679028 w 3490661"/>
              <a:gd name="connsiteY2-318" fmla="*/ 2993745 h 3082645"/>
              <a:gd name="connsiteX3-319" fmla="*/ 3466261 w 3490661"/>
              <a:gd name="connsiteY3-320" fmla="*/ 1630209 h 3082645"/>
              <a:gd name="connsiteX4-321" fmla="*/ 3466254 w 3490661"/>
              <a:gd name="connsiteY4-322" fmla="*/ 1452423 h 3082645"/>
              <a:gd name="connsiteX5-323" fmla="*/ 2679021 w 3490661"/>
              <a:gd name="connsiteY5-324" fmla="*/ 88887 h 3082645"/>
              <a:gd name="connsiteX6-325" fmla="*/ 2525051 w 3490661"/>
              <a:gd name="connsiteY6-326" fmla="*/ 0 h 3082645"/>
              <a:gd name="connsiteX7-327" fmla="*/ 950576 w 3490661"/>
              <a:gd name="connsiteY7-328" fmla="*/ 0 h 3082645"/>
              <a:gd name="connsiteX8-329" fmla="*/ 796623 w 3490661"/>
              <a:gd name="connsiteY8-330" fmla="*/ 88900 h 3082645"/>
              <a:gd name="connsiteX9-331" fmla="*/ 9390 w 3490661"/>
              <a:gd name="connsiteY9-332" fmla="*/ 1452436 h 3082645"/>
              <a:gd name="connsiteX10-333" fmla="*/ 9398 w 3490661"/>
              <a:gd name="connsiteY10-334" fmla="*/ 1630223 h 3082645"/>
              <a:gd name="connsiteX11-335" fmla="*/ 796631 w 3490661"/>
              <a:gd name="connsiteY11-336" fmla="*/ 2993759 h 3082645"/>
              <a:gd name="connsiteX12-337" fmla="*/ 950601 w 3490661"/>
              <a:gd name="connsiteY12-338" fmla="*/ 3082645 h 3082645"/>
              <a:gd name="connsiteX0-339" fmla="*/ 950601 w 3490661"/>
              <a:gd name="connsiteY0-340" fmla="*/ 3082645 h 3082645"/>
              <a:gd name="connsiteX1-341" fmla="*/ 2525075 w 3490661"/>
              <a:gd name="connsiteY1-342" fmla="*/ 3082645 h 3082645"/>
              <a:gd name="connsiteX2-343" fmla="*/ 2679028 w 3490661"/>
              <a:gd name="connsiteY2-344" fmla="*/ 2993745 h 3082645"/>
              <a:gd name="connsiteX3-345" fmla="*/ 3466261 w 3490661"/>
              <a:gd name="connsiteY3-346" fmla="*/ 1630209 h 3082645"/>
              <a:gd name="connsiteX4-347" fmla="*/ 3466254 w 3490661"/>
              <a:gd name="connsiteY4-348" fmla="*/ 1452423 h 3082645"/>
              <a:gd name="connsiteX5-349" fmla="*/ 2679021 w 3490661"/>
              <a:gd name="connsiteY5-350" fmla="*/ 88887 h 3082645"/>
              <a:gd name="connsiteX6-351" fmla="*/ 2525051 w 3490661"/>
              <a:gd name="connsiteY6-352" fmla="*/ 0 h 3082645"/>
              <a:gd name="connsiteX7-353" fmla="*/ 950576 w 3490661"/>
              <a:gd name="connsiteY7-354" fmla="*/ 0 h 3082645"/>
              <a:gd name="connsiteX8-355" fmla="*/ 796623 w 3490661"/>
              <a:gd name="connsiteY8-356" fmla="*/ 88900 h 3082645"/>
              <a:gd name="connsiteX9-357" fmla="*/ 9390 w 3490661"/>
              <a:gd name="connsiteY9-358" fmla="*/ 1452436 h 3082645"/>
              <a:gd name="connsiteX10-359" fmla="*/ 9398 w 3490661"/>
              <a:gd name="connsiteY10-360" fmla="*/ 1630223 h 3082645"/>
              <a:gd name="connsiteX11-361" fmla="*/ 796631 w 3490661"/>
              <a:gd name="connsiteY11-362" fmla="*/ 2993759 h 3082645"/>
              <a:gd name="connsiteX12-363" fmla="*/ 950601 w 3490661"/>
              <a:gd name="connsiteY12-364" fmla="*/ 3082645 h 3082645"/>
              <a:gd name="connsiteX0-365" fmla="*/ 950601 w 3490661"/>
              <a:gd name="connsiteY0-366" fmla="*/ 3082645 h 3082645"/>
              <a:gd name="connsiteX1-367" fmla="*/ 2525075 w 3490661"/>
              <a:gd name="connsiteY1-368" fmla="*/ 3082645 h 3082645"/>
              <a:gd name="connsiteX2-369" fmla="*/ 2679028 w 3490661"/>
              <a:gd name="connsiteY2-370" fmla="*/ 2993745 h 3082645"/>
              <a:gd name="connsiteX3-371" fmla="*/ 3466261 w 3490661"/>
              <a:gd name="connsiteY3-372" fmla="*/ 1630209 h 3082645"/>
              <a:gd name="connsiteX4-373" fmla="*/ 3466254 w 3490661"/>
              <a:gd name="connsiteY4-374" fmla="*/ 1452423 h 3082645"/>
              <a:gd name="connsiteX5-375" fmla="*/ 2679021 w 3490661"/>
              <a:gd name="connsiteY5-376" fmla="*/ 88887 h 3082645"/>
              <a:gd name="connsiteX6-377" fmla="*/ 2525051 w 3490661"/>
              <a:gd name="connsiteY6-378" fmla="*/ 0 h 3082645"/>
              <a:gd name="connsiteX7-379" fmla="*/ 950576 w 3490661"/>
              <a:gd name="connsiteY7-380" fmla="*/ 0 h 3082645"/>
              <a:gd name="connsiteX8-381" fmla="*/ 796623 w 3490661"/>
              <a:gd name="connsiteY8-382" fmla="*/ 88900 h 3082645"/>
              <a:gd name="connsiteX9-383" fmla="*/ 9390 w 3490661"/>
              <a:gd name="connsiteY9-384" fmla="*/ 1452436 h 3082645"/>
              <a:gd name="connsiteX10-385" fmla="*/ 9398 w 3490661"/>
              <a:gd name="connsiteY10-386" fmla="*/ 1630223 h 3082645"/>
              <a:gd name="connsiteX11-387" fmla="*/ 796631 w 3490661"/>
              <a:gd name="connsiteY11-388" fmla="*/ 2993759 h 3082645"/>
              <a:gd name="connsiteX12-389" fmla="*/ 950601 w 3490661"/>
              <a:gd name="connsiteY12-390" fmla="*/ 3082645 h 3082645"/>
              <a:gd name="connsiteX0-391" fmla="*/ 950601 w 3490661"/>
              <a:gd name="connsiteY0-392" fmla="*/ 3082645 h 3082645"/>
              <a:gd name="connsiteX1-393" fmla="*/ 2525075 w 3490661"/>
              <a:gd name="connsiteY1-394" fmla="*/ 3082645 h 3082645"/>
              <a:gd name="connsiteX2-395" fmla="*/ 2679028 w 3490661"/>
              <a:gd name="connsiteY2-396" fmla="*/ 2993745 h 3082645"/>
              <a:gd name="connsiteX3-397" fmla="*/ 3466261 w 3490661"/>
              <a:gd name="connsiteY3-398" fmla="*/ 1630209 h 3082645"/>
              <a:gd name="connsiteX4-399" fmla="*/ 3466254 w 3490661"/>
              <a:gd name="connsiteY4-400" fmla="*/ 1452423 h 3082645"/>
              <a:gd name="connsiteX5-401" fmla="*/ 2679021 w 3490661"/>
              <a:gd name="connsiteY5-402" fmla="*/ 88887 h 3082645"/>
              <a:gd name="connsiteX6-403" fmla="*/ 2525051 w 3490661"/>
              <a:gd name="connsiteY6-404" fmla="*/ 0 h 3082645"/>
              <a:gd name="connsiteX7-405" fmla="*/ 950576 w 3490661"/>
              <a:gd name="connsiteY7-406" fmla="*/ 0 h 3082645"/>
              <a:gd name="connsiteX8-407" fmla="*/ 796623 w 3490661"/>
              <a:gd name="connsiteY8-408" fmla="*/ 88900 h 3082645"/>
              <a:gd name="connsiteX9-409" fmla="*/ 9390 w 3490661"/>
              <a:gd name="connsiteY9-410" fmla="*/ 1452436 h 3082645"/>
              <a:gd name="connsiteX10-411" fmla="*/ 9398 w 3490661"/>
              <a:gd name="connsiteY10-412" fmla="*/ 1630223 h 3082645"/>
              <a:gd name="connsiteX11-413" fmla="*/ 796631 w 3490661"/>
              <a:gd name="connsiteY11-414" fmla="*/ 2993759 h 3082645"/>
              <a:gd name="connsiteX12-415" fmla="*/ 950601 w 3490661"/>
              <a:gd name="connsiteY12-416" fmla="*/ 3082645 h 3082645"/>
              <a:gd name="connsiteX0-417" fmla="*/ 950601 w 3490661"/>
              <a:gd name="connsiteY0-418" fmla="*/ 3082645 h 3082645"/>
              <a:gd name="connsiteX1-419" fmla="*/ 2525075 w 3490661"/>
              <a:gd name="connsiteY1-420" fmla="*/ 3082645 h 3082645"/>
              <a:gd name="connsiteX2-421" fmla="*/ 2679028 w 3490661"/>
              <a:gd name="connsiteY2-422" fmla="*/ 2993745 h 3082645"/>
              <a:gd name="connsiteX3-423" fmla="*/ 3466261 w 3490661"/>
              <a:gd name="connsiteY3-424" fmla="*/ 1630209 h 3082645"/>
              <a:gd name="connsiteX4-425" fmla="*/ 3466254 w 3490661"/>
              <a:gd name="connsiteY4-426" fmla="*/ 1452423 h 3082645"/>
              <a:gd name="connsiteX5-427" fmla="*/ 2679021 w 3490661"/>
              <a:gd name="connsiteY5-428" fmla="*/ 88887 h 3082645"/>
              <a:gd name="connsiteX6-429" fmla="*/ 2525051 w 3490661"/>
              <a:gd name="connsiteY6-430" fmla="*/ 0 h 3082645"/>
              <a:gd name="connsiteX7-431" fmla="*/ 950576 w 3490661"/>
              <a:gd name="connsiteY7-432" fmla="*/ 0 h 3082645"/>
              <a:gd name="connsiteX8-433" fmla="*/ 796623 w 3490661"/>
              <a:gd name="connsiteY8-434" fmla="*/ 88900 h 3082645"/>
              <a:gd name="connsiteX9-435" fmla="*/ 9390 w 3490661"/>
              <a:gd name="connsiteY9-436" fmla="*/ 1452436 h 3082645"/>
              <a:gd name="connsiteX10-437" fmla="*/ 9398 w 3490661"/>
              <a:gd name="connsiteY10-438" fmla="*/ 1630223 h 3082645"/>
              <a:gd name="connsiteX11-439" fmla="*/ 796631 w 3490661"/>
              <a:gd name="connsiteY11-440" fmla="*/ 2993759 h 3082645"/>
              <a:gd name="connsiteX12-441" fmla="*/ 950601 w 3490661"/>
              <a:gd name="connsiteY12-442" fmla="*/ 3082645 h 3082645"/>
              <a:gd name="connsiteX0-443" fmla="*/ 950603 w 3490663"/>
              <a:gd name="connsiteY0-444" fmla="*/ 3082645 h 3082645"/>
              <a:gd name="connsiteX1-445" fmla="*/ 2525077 w 3490663"/>
              <a:gd name="connsiteY1-446" fmla="*/ 3082645 h 3082645"/>
              <a:gd name="connsiteX2-447" fmla="*/ 2679030 w 3490663"/>
              <a:gd name="connsiteY2-448" fmla="*/ 2993745 h 3082645"/>
              <a:gd name="connsiteX3-449" fmla="*/ 3466263 w 3490663"/>
              <a:gd name="connsiteY3-450" fmla="*/ 1630209 h 3082645"/>
              <a:gd name="connsiteX4-451" fmla="*/ 3466256 w 3490663"/>
              <a:gd name="connsiteY4-452" fmla="*/ 1452423 h 3082645"/>
              <a:gd name="connsiteX5-453" fmla="*/ 2679023 w 3490663"/>
              <a:gd name="connsiteY5-454" fmla="*/ 88887 h 3082645"/>
              <a:gd name="connsiteX6-455" fmla="*/ 2525053 w 3490663"/>
              <a:gd name="connsiteY6-456" fmla="*/ 0 h 3082645"/>
              <a:gd name="connsiteX7-457" fmla="*/ 950578 w 3490663"/>
              <a:gd name="connsiteY7-458" fmla="*/ 0 h 3082645"/>
              <a:gd name="connsiteX8-459" fmla="*/ 796625 w 3490663"/>
              <a:gd name="connsiteY8-460" fmla="*/ 88900 h 3082645"/>
              <a:gd name="connsiteX9-461" fmla="*/ 9392 w 3490663"/>
              <a:gd name="connsiteY9-462" fmla="*/ 1452436 h 3082645"/>
              <a:gd name="connsiteX10-463" fmla="*/ 9400 w 3490663"/>
              <a:gd name="connsiteY10-464" fmla="*/ 1630223 h 3082645"/>
              <a:gd name="connsiteX11-465" fmla="*/ 796633 w 3490663"/>
              <a:gd name="connsiteY11-466" fmla="*/ 2993759 h 3082645"/>
              <a:gd name="connsiteX12-467" fmla="*/ 950603 w 3490663"/>
              <a:gd name="connsiteY12-468" fmla="*/ 3082645 h 3082645"/>
              <a:gd name="connsiteX0-469" fmla="*/ 965611 w 3505671"/>
              <a:gd name="connsiteY0-470" fmla="*/ 3082645 h 3082645"/>
              <a:gd name="connsiteX1-471" fmla="*/ 2540085 w 3505671"/>
              <a:gd name="connsiteY1-472" fmla="*/ 3082645 h 3082645"/>
              <a:gd name="connsiteX2-473" fmla="*/ 2694038 w 3505671"/>
              <a:gd name="connsiteY2-474" fmla="*/ 2993745 h 3082645"/>
              <a:gd name="connsiteX3-475" fmla="*/ 3481271 w 3505671"/>
              <a:gd name="connsiteY3-476" fmla="*/ 1630209 h 3082645"/>
              <a:gd name="connsiteX4-477" fmla="*/ 3481264 w 3505671"/>
              <a:gd name="connsiteY4-478" fmla="*/ 1452423 h 3082645"/>
              <a:gd name="connsiteX5-479" fmla="*/ 2694031 w 3505671"/>
              <a:gd name="connsiteY5-480" fmla="*/ 88887 h 3082645"/>
              <a:gd name="connsiteX6-481" fmla="*/ 2540061 w 3505671"/>
              <a:gd name="connsiteY6-482" fmla="*/ 0 h 3082645"/>
              <a:gd name="connsiteX7-483" fmla="*/ 965586 w 3505671"/>
              <a:gd name="connsiteY7-484" fmla="*/ 0 h 3082645"/>
              <a:gd name="connsiteX8-485" fmla="*/ 811633 w 3505671"/>
              <a:gd name="connsiteY8-486" fmla="*/ 88900 h 3082645"/>
              <a:gd name="connsiteX9-487" fmla="*/ 24400 w 3505671"/>
              <a:gd name="connsiteY9-488" fmla="*/ 1452436 h 3082645"/>
              <a:gd name="connsiteX10-489" fmla="*/ 24408 w 3505671"/>
              <a:gd name="connsiteY10-490" fmla="*/ 1630223 h 3082645"/>
              <a:gd name="connsiteX11-491" fmla="*/ 811641 w 3505671"/>
              <a:gd name="connsiteY11-492" fmla="*/ 2993759 h 3082645"/>
              <a:gd name="connsiteX12-493" fmla="*/ 965611 w 3505671"/>
              <a:gd name="connsiteY12-494" fmla="*/ 3082645 h 3082645"/>
              <a:gd name="connsiteX0-495" fmla="*/ 965611 w 3505671"/>
              <a:gd name="connsiteY0-496" fmla="*/ 3082645 h 3082645"/>
              <a:gd name="connsiteX1-497" fmla="*/ 2540085 w 3505671"/>
              <a:gd name="connsiteY1-498" fmla="*/ 3082645 h 3082645"/>
              <a:gd name="connsiteX2-499" fmla="*/ 2694038 w 3505671"/>
              <a:gd name="connsiteY2-500" fmla="*/ 2993745 h 3082645"/>
              <a:gd name="connsiteX3-501" fmla="*/ 3481271 w 3505671"/>
              <a:gd name="connsiteY3-502" fmla="*/ 1630209 h 3082645"/>
              <a:gd name="connsiteX4-503" fmla="*/ 3481264 w 3505671"/>
              <a:gd name="connsiteY4-504" fmla="*/ 1452423 h 3082645"/>
              <a:gd name="connsiteX5-505" fmla="*/ 2694031 w 3505671"/>
              <a:gd name="connsiteY5-506" fmla="*/ 88887 h 3082645"/>
              <a:gd name="connsiteX6-507" fmla="*/ 2540061 w 3505671"/>
              <a:gd name="connsiteY6-508" fmla="*/ 0 h 3082645"/>
              <a:gd name="connsiteX7-509" fmla="*/ 965586 w 3505671"/>
              <a:gd name="connsiteY7-510" fmla="*/ 0 h 3082645"/>
              <a:gd name="connsiteX8-511" fmla="*/ 811633 w 3505671"/>
              <a:gd name="connsiteY8-512" fmla="*/ 88900 h 3082645"/>
              <a:gd name="connsiteX9-513" fmla="*/ 24400 w 3505671"/>
              <a:gd name="connsiteY9-514" fmla="*/ 1452436 h 3082645"/>
              <a:gd name="connsiteX10-515" fmla="*/ 24408 w 3505671"/>
              <a:gd name="connsiteY10-516" fmla="*/ 1630223 h 3082645"/>
              <a:gd name="connsiteX11-517" fmla="*/ 811641 w 3505671"/>
              <a:gd name="connsiteY11-518" fmla="*/ 2993759 h 3082645"/>
              <a:gd name="connsiteX12-519" fmla="*/ 965611 w 3505671"/>
              <a:gd name="connsiteY12-520" fmla="*/ 3082645 h 3082645"/>
              <a:gd name="connsiteX0-521" fmla="*/ 965611 w 3505671"/>
              <a:gd name="connsiteY0-522" fmla="*/ 3082645 h 3082645"/>
              <a:gd name="connsiteX1-523" fmla="*/ 2540085 w 3505671"/>
              <a:gd name="connsiteY1-524" fmla="*/ 3082645 h 3082645"/>
              <a:gd name="connsiteX2-525" fmla="*/ 2694038 w 3505671"/>
              <a:gd name="connsiteY2-526" fmla="*/ 2993745 h 3082645"/>
              <a:gd name="connsiteX3-527" fmla="*/ 3481271 w 3505671"/>
              <a:gd name="connsiteY3-528" fmla="*/ 1630209 h 3082645"/>
              <a:gd name="connsiteX4-529" fmla="*/ 3481264 w 3505671"/>
              <a:gd name="connsiteY4-530" fmla="*/ 1452423 h 3082645"/>
              <a:gd name="connsiteX5-531" fmla="*/ 2694031 w 3505671"/>
              <a:gd name="connsiteY5-532" fmla="*/ 88887 h 3082645"/>
              <a:gd name="connsiteX6-533" fmla="*/ 2540061 w 3505671"/>
              <a:gd name="connsiteY6-534" fmla="*/ 0 h 3082645"/>
              <a:gd name="connsiteX7-535" fmla="*/ 965586 w 3505671"/>
              <a:gd name="connsiteY7-536" fmla="*/ 0 h 3082645"/>
              <a:gd name="connsiteX8-537" fmla="*/ 811633 w 3505671"/>
              <a:gd name="connsiteY8-538" fmla="*/ 88900 h 3082645"/>
              <a:gd name="connsiteX9-539" fmla="*/ 24400 w 3505671"/>
              <a:gd name="connsiteY9-540" fmla="*/ 1452436 h 3082645"/>
              <a:gd name="connsiteX10-541" fmla="*/ 24408 w 3505671"/>
              <a:gd name="connsiteY10-542" fmla="*/ 1630223 h 3082645"/>
              <a:gd name="connsiteX11-543" fmla="*/ 811641 w 3505671"/>
              <a:gd name="connsiteY11-544" fmla="*/ 2993759 h 3082645"/>
              <a:gd name="connsiteX12-545" fmla="*/ 965611 w 3505671"/>
              <a:gd name="connsiteY12-546" fmla="*/ 3082645 h 3082645"/>
              <a:gd name="connsiteX0-547" fmla="*/ 965611 w 3505671"/>
              <a:gd name="connsiteY0-548" fmla="*/ 3082645 h 3082645"/>
              <a:gd name="connsiteX1-549" fmla="*/ 2540085 w 3505671"/>
              <a:gd name="connsiteY1-550" fmla="*/ 3082645 h 3082645"/>
              <a:gd name="connsiteX2-551" fmla="*/ 2694038 w 3505671"/>
              <a:gd name="connsiteY2-552" fmla="*/ 2993745 h 3082645"/>
              <a:gd name="connsiteX3-553" fmla="*/ 3481271 w 3505671"/>
              <a:gd name="connsiteY3-554" fmla="*/ 1630209 h 3082645"/>
              <a:gd name="connsiteX4-555" fmla="*/ 3481264 w 3505671"/>
              <a:gd name="connsiteY4-556" fmla="*/ 1452423 h 3082645"/>
              <a:gd name="connsiteX5-557" fmla="*/ 2694031 w 3505671"/>
              <a:gd name="connsiteY5-558" fmla="*/ 88887 h 3082645"/>
              <a:gd name="connsiteX6-559" fmla="*/ 2540061 w 3505671"/>
              <a:gd name="connsiteY6-560" fmla="*/ 0 h 3082645"/>
              <a:gd name="connsiteX7-561" fmla="*/ 965586 w 3505671"/>
              <a:gd name="connsiteY7-562" fmla="*/ 0 h 3082645"/>
              <a:gd name="connsiteX8-563" fmla="*/ 811633 w 3505671"/>
              <a:gd name="connsiteY8-564" fmla="*/ 88900 h 3082645"/>
              <a:gd name="connsiteX9-565" fmla="*/ 24400 w 3505671"/>
              <a:gd name="connsiteY9-566" fmla="*/ 1452436 h 3082645"/>
              <a:gd name="connsiteX10-567" fmla="*/ 24408 w 3505671"/>
              <a:gd name="connsiteY10-568" fmla="*/ 1630223 h 3082645"/>
              <a:gd name="connsiteX11-569" fmla="*/ 811641 w 3505671"/>
              <a:gd name="connsiteY11-570" fmla="*/ 2993759 h 3082645"/>
              <a:gd name="connsiteX12-571" fmla="*/ 965611 w 3505671"/>
              <a:gd name="connsiteY12-572" fmla="*/ 3082645 h 3082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05671" h="3082645">
                <a:moveTo>
                  <a:pt x="965611" y="3082645"/>
                </a:moveTo>
                <a:cubicBezTo>
                  <a:pt x="1030690" y="3082645"/>
                  <a:pt x="2475006" y="3082646"/>
                  <a:pt x="2540085" y="3082645"/>
                </a:cubicBezTo>
                <a:cubicBezTo>
                  <a:pt x="2605164" y="3082646"/>
                  <a:pt x="2661499" y="3050107"/>
                  <a:pt x="2694038" y="2993745"/>
                </a:cubicBezTo>
                <a:cubicBezTo>
                  <a:pt x="2726578" y="2937386"/>
                  <a:pt x="3448731" y="1686570"/>
                  <a:pt x="3481271" y="1630209"/>
                </a:cubicBezTo>
                <a:cubicBezTo>
                  <a:pt x="3513810" y="1573850"/>
                  <a:pt x="3513803" y="1508784"/>
                  <a:pt x="3481264" y="1452423"/>
                </a:cubicBezTo>
                <a:cubicBezTo>
                  <a:pt x="3448724" y="1396064"/>
                  <a:pt x="2726570" y="145248"/>
                  <a:pt x="2694031" y="88887"/>
                </a:cubicBezTo>
                <a:cubicBezTo>
                  <a:pt x="2661492" y="32528"/>
                  <a:pt x="2605139" y="1"/>
                  <a:pt x="2540061" y="0"/>
                </a:cubicBezTo>
                <a:cubicBezTo>
                  <a:pt x="2474982" y="1"/>
                  <a:pt x="1030665" y="1"/>
                  <a:pt x="965586" y="0"/>
                </a:cubicBezTo>
                <a:cubicBezTo>
                  <a:pt x="900507" y="1"/>
                  <a:pt x="844173" y="32540"/>
                  <a:pt x="811633" y="88900"/>
                </a:cubicBezTo>
                <a:cubicBezTo>
                  <a:pt x="779094" y="145261"/>
                  <a:pt x="56940" y="1396077"/>
                  <a:pt x="24400" y="1452436"/>
                </a:cubicBezTo>
                <a:cubicBezTo>
                  <a:pt x="-8139" y="1508797"/>
                  <a:pt x="-8132" y="1573863"/>
                  <a:pt x="24408" y="1630223"/>
                </a:cubicBezTo>
                <a:cubicBezTo>
                  <a:pt x="56947" y="1686584"/>
                  <a:pt x="779101" y="2937400"/>
                  <a:pt x="811641" y="2993759"/>
                </a:cubicBezTo>
                <a:cubicBezTo>
                  <a:pt x="844180" y="3050120"/>
                  <a:pt x="900532" y="3082645"/>
                  <a:pt x="965611" y="3082645"/>
                </a:cubicBezTo>
                <a:close/>
              </a:path>
            </a:pathLst>
          </a:custGeom>
          <a:gradFill>
            <a:gsLst>
              <a:gs pos="100000">
                <a:srgbClr val="376FFF">
                  <a:alpha val="100000"/>
                </a:srgbClr>
              </a:gs>
              <a:gs pos="0">
                <a:srgbClr val="376FFF">
                  <a:lumMod val="60000"/>
                  <a:lumOff val="4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9017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8736648" y="2335530"/>
            <a:ext cx="2282825" cy="6991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私域：小程序商城</a:t>
            </a:r>
            <a:endParaRPr lang="zh-CN" altLang="en-US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8607425" y="3075305"/>
            <a:ext cx="2805430" cy="1140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活动商品三方出资，共同将活动力度做到最大，即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厂家、供应商、商家承担活动让利成本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任意多边形: 形状 14296"/>
          <p:cNvSpPr/>
          <p:nvPr>
            <p:custDataLst>
              <p:tags r:id="rId11"/>
            </p:custDataLst>
          </p:nvPr>
        </p:nvSpPr>
        <p:spPr>
          <a:xfrm rot="1800000">
            <a:off x="3793173" y="2791460"/>
            <a:ext cx="480060" cy="422275"/>
          </a:xfrm>
          <a:custGeom>
            <a:avLst/>
            <a:gdLst>
              <a:gd name="connsiteX0" fmla="*/ 950601 w 3475650"/>
              <a:gd name="connsiteY0" fmla="*/ 3082645 h 3082645"/>
              <a:gd name="connsiteX1" fmla="*/ 2525075 w 3475650"/>
              <a:gd name="connsiteY1" fmla="*/ 3082645 h 3082645"/>
              <a:gd name="connsiteX2" fmla="*/ 2679028 w 3475650"/>
              <a:gd name="connsiteY2" fmla="*/ 2993745 h 3082645"/>
              <a:gd name="connsiteX3" fmla="*/ 3466261 w 3475650"/>
              <a:gd name="connsiteY3" fmla="*/ 1630209 h 3082645"/>
              <a:gd name="connsiteX4" fmla="*/ 3466254 w 3475650"/>
              <a:gd name="connsiteY4" fmla="*/ 1452423 h 3082645"/>
              <a:gd name="connsiteX5" fmla="*/ 2679021 w 3475650"/>
              <a:gd name="connsiteY5" fmla="*/ 88887 h 3082645"/>
              <a:gd name="connsiteX6" fmla="*/ 2525051 w 3475650"/>
              <a:gd name="connsiteY6" fmla="*/ 0 h 3082645"/>
              <a:gd name="connsiteX7" fmla="*/ 950576 w 3475650"/>
              <a:gd name="connsiteY7" fmla="*/ 0 h 3082645"/>
              <a:gd name="connsiteX8" fmla="*/ 796623 w 3475650"/>
              <a:gd name="connsiteY8" fmla="*/ 88900 h 3082645"/>
              <a:gd name="connsiteX9" fmla="*/ 9390 w 3475650"/>
              <a:gd name="connsiteY9" fmla="*/ 1452436 h 3082645"/>
              <a:gd name="connsiteX10" fmla="*/ 9398 w 3475650"/>
              <a:gd name="connsiteY10" fmla="*/ 1630223 h 3082645"/>
              <a:gd name="connsiteX11" fmla="*/ 796631 w 3475650"/>
              <a:gd name="connsiteY11" fmla="*/ 2993759 h 3082645"/>
              <a:gd name="connsiteX12" fmla="*/ 950601 w 3475650"/>
              <a:gd name="connsiteY12" fmla="*/ 3082645 h 3082645"/>
              <a:gd name="connsiteX0-1" fmla="*/ 950601 w 3475650"/>
              <a:gd name="connsiteY0-2" fmla="*/ 3082645 h 3082645"/>
              <a:gd name="connsiteX1-3" fmla="*/ 2525075 w 3475650"/>
              <a:gd name="connsiteY1-4" fmla="*/ 3082645 h 3082645"/>
              <a:gd name="connsiteX2-5" fmla="*/ 2679028 w 3475650"/>
              <a:gd name="connsiteY2-6" fmla="*/ 2993745 h 3082645"/>
              <a:gd name="connsiteX3-7" fmla="*/ 3466261 w 3475650"/>
              <a:gd name="connsiteY3-8" fmla="*/ 1630209 h 3082645"/>
              <a:gd name="connsiteX4-9" fmla="*/ 3466254 w 3475650"/>
              <a:gd name="connsiteY4-10" fmla="*/ 1452423 h 3082645"/>
              <a:gd name="connsiteX5-11" fmla="*/ 2679021 w 3475650"/>
              <a:gd name="connsiteY5-12" fmla="*/ 88887 h 3082645"/>
              <a:gd name="connsiteX6-13" fmla="*/ 2525051 w 3475650"/>
              <a:gd name="connsiteY6-14" fmla="*/ 0 h 3082645"/>
              <a:gd name="connsiteX7-15" fmla="*/ 950576 w 3475650"/>
              <a:gd name="connsiteY7-16" fmla="*/ 0 h 3082645"/>
              <a:gd name="connsiteX8-17" fmla="*/ 796623 w 3475650"/>
              <a:gd name="connsiteY8-18" fmla="*/ 88900 h 3082645"/>
              <a:gd name="connsiteX9-19" fmla="*/ 9390 w 3475650"/>
              <a:gd name="connsiteY9-20" fmla="*/ 1452436 h 3082645"/>
              <a:gd name="connsiteX10-21" fmla="*/ 9398 w 3475650"/>
              <a:gd name="connsiteY10-22" fmla="*/ 1630223 h 3082645"/>
              <a:gd name="connsiteX11-23" fmla="*/ 796631 w 3475650"/>
              <a:gd name="connsiteY11-24" fmla="*/ 2993759 h 3082645"/>
              <a:gd name="connsiteX12-25" fmla="*/ 950601 w 3475650"/>
              <a:gd name="connsiteY12-26" fmla="*/ 3082645 h 3082645"/>
              <a:gd name="connsiteX0-27" fmla="*/ 950601 w 3475650"/>
              <a:gd name="connsiteY0-28" fmla="*/ 3082645 h 3082645"/>
              <a:gd name="connsiteX1-29" fmla="*/ 2525075 w 3475650"/>
              <a:gd name="connsiteY1-30" fmla="*/ 3082645 h 3082645"/>
              <a:gd name="connsiteX2-31" fmla="*/ 2679028 w 3475650"/>
              <a:gd name="connsiteY2-32" fmla="*/ 2993745 h 3082645"/>
              <a:gd name="connsiteX3-33" fmla="*/ 3466261 w 3475650"/>
              <a:gd name="connsiteY3-34" fmla="*/ 1630209 h 3082645"/>
              <a:gd name="connsiteX4-35" fmla="*/ 3466254 w 3475650"/>
              <a:gd name="connsiteY4-36" fmla="*/ 1452423 h 3082645"/>
              <a:gd name="connsiteX5-37" fmla="*/ 2679021 w 3475650"/>
              <a:gd name="connsiteY5-38" fmla="*/ 88887 h 3082645"/>
              <a:gd name="connsiteX6-39" fmla="*/ 2525051 w 3475650"/>
              <a:gd name="connsiteY6-40" fmla="*/ 0 h 3082645"/>
              <a:gd name="connsiteX7-41" fmla="*/ 950576 w 3475650"/>
              <a:gd name="connsiteY7-42" fmla="*/ 0 h 3082645"/>
              <a:gd name="connsiteX8-43" fmla="*/ 796623 w 3475650"/>
              <a:gd name="connsiteY8-44" fmla="*/ 88900 h 3082645"/>
              <a:gd name="connsiteX9-45" fmla="*/ 9390 w 3475650"/>
              <a:gd name="connsiteY9-46" fmla="*/ 1452436 h 3082645"/>
              <a:gd name="connsiteX10-47" fmla="*/ 9398 w 3475650"/>
              <a:gd name="connsiteY10-48" fmla="*/ 1630223 h 3082645"/>
              <a:gd name="connsiteX11-49" fmla="*/ 796631 w 3475650"/>
              <a:gd name="connsiteY11-50" fmla="*/ 2993759 h 3082645"/>
              <a:gd name="connsiteX12-51" fmla="*/ 950601 w 3475650"/>
              <a:gd name="connsiteY12-52" fmla="*/ 3082645 h 3082645"/>
              <a:gd name="connsiteX0-53" fmla="*/ 950601 w 3475650"/>
              <a:gd name="connsiteY0-54" fmla="*/ 3082645 h 3082645"/>
              <a:gd name="connsiteX1-55" fmla="*/ 2525075 w 3475650"/>
              <a:gd name="connsiteY1-56" fmla="*/ 3082645 h 3082645"/>
              <a:gd name="connsiteX2-57" fmla="*/ 2679028 w 3475650"/>
              <a:gd name="connsiteY2-58" fmla="*/ 2993745 h 3082645"/>
              <a:gd name="connsiteX3-59" fmla="*/ 3466261 w 3475650"/>
              <a:gd name="connsiteY3-60" fmla="*/ 1630209 h 3082645"/>
              <a:gd name="connsiteX4-61" fmla="*/ 3466254 w 3475650"/>
              <a:gd name="connsiteY4-62" fmla="*/ 1452423 h 3082645"/>
              <a:gd name="connsiteX5-63" fmla="*/ 2679021 w 3475650"/>
              <a:gd name="connsiteY5-64" fmla="*/ 88887 h 3082645"/>
              <a:gd name="connsiteX6-65" fmla="*/ 2525051 w 3475650"/>
              <a:gd name="connsiteY6-66" fmla="*/ 0 h 3082645"/>
              <a:gd name="connsiteX7-67" fmla="*/ 950576 w 3475650"/>
              <a:gd name="connsiteY7-68" fmla="*/ 0 h 3082645"/>
              <a:gd name="connsiteX8-69" fmla="*/ 796623 w 3475650"/>
              <a:gd name="connsiteY8-70" fmla="*/ 88900 h 3082645"/>
              <a:gd name="connsiteX9-71" fmla="*/ 9390 w 3475650"/>
              <a:gd name="connsiteY9-72" fmla="*/ 1452436 h 3082645"/>
              <a:gd name="connsiteX10-73" fmla="*/ 9398 w 3475650"/>
              <a:gd name="connsiteY10-74" fmla="*/ 1630223 h 3082645"/>
              <a:gd name="connsiteX11-75" fmla="*/ 796631 w 3475650"/>
              <a:gd name="connsiteY11-76" fmla="*/ 2993759 h 3082645"/>
              <a:gd name="connsiteX12-77" fmla="*/ 950601 w 3475650"/>
              <a:gd name="connsiteY12-78" fmla="*/ 3082645 h 3082645"/>
              <a:gd name="connsiteX0-79" fmla="*/ 950601 w 3475650"/>
              <a:gd name="connsiteY0-80" fmla="*/ 3082645 h 3082645"/>
              <a:gd name="connsiteX1-81" fmla="*/ 2525075 w 3475650"/>
              <a:gd name="connsiteY1-82" fmla="*/ 3082645 h 3082645"/>
              <a:gd name="connsiteX2-83" fmla="*/ 2679028 w 3475650"/>
              <a:gd name="connsiteY2-84" fmla="*/ 2993745 h 3082645"/>
              <a:gd name="connsiteX3-85" fmla="*/ 3466261 w 3475650"/>
              <a:gd name="connsiteY3-86" fmla="*/ 1630209 h 3082645"/>
              <a:gd name="connsiteX4-87" fmla="*/ 3466254 w 3475650"/>
              <a:gd name="connsiteY4-88" fmla="*/ 1452423 h 3082645"/>
              <a:gd name="connsiteX5-89" fmla="*/ 2679021 w 3475650"/>
              <a:gd name="connsiteY5-90" fmla="*/ 88887 h 3082645"/>
              <a:gd name="connsiteX6-91" fmla="*/ 2525051 w 3475650"/>
              <a:gd name="connsiteY6-92" fmla="*/ 0 h 3082645"/>
              <a:gd name="connsiteX7-93" fmla="*/ 950576 w 3475650"/>
              <a:gd name="connsiteY7-94" fmla="*/ 0 h 3082645"/>
              <a:gd name="connsiteX8-95" fmla="*/ 796623 w 3475650"/>
              <a:gd name="connsiteY8-96" fmla="*/ 88900 h 3082645"/>
              <a:gd name="connsiteX9-97" fmla="*/ 9390 w 3475650"/>
              <a:gd name="connsiteY9-98" fmla="*/ 1452436 h 3082645"/>
              <a:gd name="connsiteX10-99" fmla="*/ 9398 w 3475650"/>
              <a:gd name="connsiteY10-100" fmla="*/ 1630223 h 3082645"/>
              <a:gd name="connsiteX11-101" fmla="*/ 796631 w 3475650"/>
              <a:gd name="connsiteY11-102" fmla="*/ 2993759 h 3082645"/>
              <a:gd name="connsiteX12-103" fmla="*/ 950601 w 3475650"/>
              <a:gd name="connsiteY12-104" fmla="*/ 3082645 h 3082645"/>
              <a:gd name="connsiteX0-105" fmla="*/ 950601 w 3475650"/>
              <a:gd name="connsiteY0-106" fmla="*/ 3082645 h 3082645"/>
              <a:gd name="connsiteX1-107" fmla="*/ 2525075 w 3475650"/>
              <a:gd name="connsiteY1-108" fmla="*/ 3082645 h 3082645"/>
              <a:gd name="connsiteX2-109" fmla="*/ 2679028 w 3475650"/>
              <a:gd name="connsiteY2-110" fmla="*/ 2993745 h 3082645"/>
              <a:gd name="connsiteX3-111" fmla="*/ 3466261 w 3475650"/>
              <a:gd name="connsiteY3-112" fmla="*/ 1630209 h 3082645"/>
              <a:gd name="connsiteX4-113" fmla="*/ 3466254 w 3475650"/>
              <a:gd name="connsiteY4-114" fmla="*/ 1452423 h 3082645"/>
              <a:gd name="connsiteX5-115" fmla="*/ 2679021 w 3475650"/>
              <a:gd name="connsiteY5-116" fmla="*/ 88887 h 3082645"/>
              <a:gd name="connsiteX6-117" fmla="*/ 2525051 w 3475650"/>
              <a:gd name="connsiteY6-118" fmla="*/ 0 h 3082645"/>
              <a:gd name="connsiteX7-119" fmla="*/ 950576 w 3475650"/>
              <a:gd name="connsiteY7-120" fmla="*/ 0 h 3082645"/>
              <a:gd name="connsiteX8-121" fmla="*/ 796623 w 3475650"/>
              <a:gd name="connsiteY8-122" fmla="*/ 88900 h 3082645"/>
              <a:gd name="connsiteX9-123" fmla="*/ 9390 w 3475650"/>
              <a:gd name="connsiteY9-124" fmla="*/ 1452436 h 3082645"/>
              <a:gd name="connsiteX10-125" fmla="*/ 9398 w 3475650"/>
              <a:gd name="connsiteY10-126" fmla="*/ 1630223 h 3082645"/>
              <a:gd name="connsiteX11-127" fmla="*/ 796631 w 3475650"/>
              <a:gd name="connsiteY11-128" fmla="*/ 2993759 h 3082645"/>
              <a:gd name="connsiteX12-129" fmla="*/ 950601 w 3475650"/>
              <a:gd name="connsiteY12-130" fmla="*/ 3082645 h 3082645"/>
              <a:gd name="connsiteX0-131" fmla="*/ 950601 w 3475653"/>
              <a:gd name="connsiteY0-132" fmla="*/ 3082645 h 3082645"/>
              <a:gd name="connsiteX1-133" fmla="*/ 2525075 w 3475653"/>
              <a:gd name="connsiteY1-134" fmla="*/ 3082645 h 3082645"/>
              <a:gd name="connsiteX2-135" fmla="*/ 2679028 w 3475653"/>
              <a:gd name="connsiteY2-136" fmla="*/ 2993745 h 3082645"/>
              <a:gd name="connsiteX3-137" fmla="*/ 3466261 w 3475653"/>
              <a:gd name="connsiteY3-138" fmla="*/ 1630209 h 3082645"/>
              <a:gd name="connsiteX4-139" fmla="*/ 3466254 w 3475653"/>
              <a:gd name="connsiteY4-140" fmla="*/ 1452423 h 3082645"/>
              <a:gd name="connsiteX5-141" fmla="*/ 2679021 w 3475653"/>
              <a:gd name="connsiteY5-142" fmla="*/ 88887 h 3082645"/>
              <a:gd name="connsiteX6-143" fmla="*/ 2525051 w 3475653"/>
              <a:gd name="connsiteY6-144" fmla="*/ 0 h 3082645"/>
              <a:gd name="connsiteX7-145" fmla="*/ 950576 w 3475653"/>
              <a:gd name="connsiteY7-146" fmla="*/ 0 h 3082645"/>
              <a:gd name="connsiteX8-147" fmla="*/ 796623 w 3475653"/>
              <a:gd name="connsiteY8-148" fmla="*/ 88900 h 3082645"/>
              <a:gd name="connsiteX9-149" fmla="*/ 9390 w 3475653"/>
              <a:gd name="connsiteY9-150" fmla="*/ 1452436 h 3082645"/>
              <a:gd name="connsiteX10-151" fmla="*/ 9398 w 3475653"/>
              <a:gd name="connsiteY10-152" fmla="*/ 1630223 h 3082645"/>
              <a:gd name="connsiteX11-153" fmla="*/ 796631 w 3475653"/>
              <a:gd name="connsiteY11-154" fmla="*/ 2993759 h 3082645"/>
              <a:gd name="connsiteX12-155" fmla="*/ 950601 w 3475653"/>
              <a:gd name="connsiteY12-156" fmla="*/ 3082645 h 3082645"/>
              <a:gd name="connsiteX0-157" fmla="*/ 950601 w 3490661"/>
              <a:gd name="connsiteY0-158" fmla="*/ 3082645 h 3082645"/>
              <a:gd name="connsiteX1-159" fmla="*/ 2525075 w 3490661"/>
              <a:gd name="connsiteY1-160" fmla="*/ 3082645 h 3082645"/>
              <a:gd name="connsiteX2-161" fmla="*/ 2679028 w 3490661"/>
              <a:gd name="connsiteY2-162" fmla="*/ 2993745 h 3082645"/>
              <a:gd name="connsiteX3-163" fmla="*/ 3466261 w 3490661"/>
              <a:gd name="connsiteY3-164" fmla="*/ 1630209 h 3082645"/>
              <a:gd name="connsiteX4-165" fmla="*/ 3466254 w 3490661"/>
              <a:gd name="connsiteY4-166" fmla="*/ 1452423 h 3082645"/>
              <a:gd name="connsiteX5-167" fmla="*/ 2679021 w 3490661"/>
              <a:gd name="connsiteY5-168" fmla="*/ 88887 h 3082645"/>
              <a:gd name="connsiteX6-169" fmla="*/ 2525051 w 3490661"/>
              <a:gd name="connsiteY6-170" fmla="*/ 0 h 3082645"/>
              <a:gd name="connsiteX7-171" fmla="*/ 950576 w 3490661"/>
              <a:gd name="connsiteY7-172" fmla="*/ 0 h 3082645"/>
              <a:gd name="connsiteX8-173" fmla="*/ 796623 w 3490661"/>
              <a:gd name="connsiteY8-174" fmla="*/ 88900 h 3082645"/>
              <a:gd name="connsiteX9-175" fmla="*/ 9390 w 3490661"/>
              <a:gd name="connsiteY9-176" fmla="*/ 1452436 h 3082645"/>
              <a:gd name="connsiteX10-177" fmla="*/ 9398 w 3490661"/>
              <a:gd name="connsiteY10-178" fmla="*/ 1630223 h 3082645"/>
              <a:gd name="connsiteX11-179" fmla="*/ 796631 w 3490661"/>
              <a:gd name="connsiteY11-180" fmla="*/ 2993759 h 3082645"/>
              <a:gd name="connsiteX12-181" fmla="*/ 950601 w 3490661"/>
              <a:gd name="connsiteY12-182" fmla="*/ 3082645 h 3082645"/>
              <a:gd name="connsiteX0-183" fmla="*/ 950601 w 3490661"/>
              <a:gd name="connsiteY0-184" fmla="*/ 3082645 h 3082645"/>
              <a:gd name="connsiteX1-185" fmla="*/ 2525075 w 3490661"/>
              <a:gd name="connsiteY1-186" fmla="*/ 3082645 h 3082645"/>
              <a:gd name="connsiteX2-187" fmla="*/ 2679028 w 3490661"/>
              <a:gd name="connsiteY2-188" fmla="*/ 2993745 h 3082645"/>
              <a:gd name="connsiteX3-189" fmla="*/ 3466261 w 3490661"/>
              <a:gd name="connsiteY3-190" fmla="*/ 1630209 h 3082645"/>
              <a:gd name="connsiteX4-191" fmla="*/ 3466254 w 3490661"/>
              <a:gd name="connsiteY4-192" fmla="*/ 1452423 h 3082645"/>
              <a:gd name="connsiteX5-193" fmla="*/ 2679021 w 3490661"/>
              <a:gd name="connsiteY5-194" fmla="*/ 88887 h 3082645"/>
              <a:gd name="connsiteX6-195" fmla="*/ 2525051 w 3490661"/>
              <a:gd name="connsiteY6-196" fmla="*/ 0 h 3082645"/>
              <a:gd name="connsiteX7-197" fmla="*/ 950576 w 3490661"/>
              <a:gd name="connsiteY7-198" fmla="*/ 0 h 3082645"/>
              <a:gd name="connsiteX8-199" fmla="*/ 796623 w 3490661"/>
              <a:gd name="connsiteY8-200" fmla="*/ 88900 h 3082645"/>
              <a:gd name="connsiteX9-201" fmla="*/ 9390 w 3490661"/>
              <a:gd name="connsiteY9-202" fmla="*/ 1452436 h 3082645"/>
              <a:gd name="connsiteX10-203" fmla="*/ 9398 w 3490661"/>
              <a:gd name="connsiteY10-204" fmla="*/ 1630223 h 3082645"/>
              <a:gd name="connsiteX11-205" fmla="*/ 796631 w 3490661"/>
              <a:gd name="connsiteY11-206" fmla="*/ 2993759 h 3082645"/>
              <a:gd name="connsiteX12-207" fmla="*/ 950601 w 3490661"/>
              <a:gd name="connsiteY12-208" fmla="*/ 3082645 h 3082645"/>
              <a:gd name="connsiteX0-209" fmla="*/ 950601 w 3490661"/>
              <a:gd name="connsiteY0-210" fmla="*/ 3082645 h 3082645"/>
              <a:gd name="connsiteX1-211" fmla="*/ 2525075 w 3490661"/>
              <a:gd name="connsiteY1-212" fmla="*/ 3082645 h 3082645"/>
              <a:gd name="connsiteX2-213" fmla="*/ 2679028 w 3490661"/>
              <a:gd name="connsiteY2-214" fmla="*/ 2993745 h 3082645"/>
              <a:gd name="connsiteX3-215" fmla="*/ 3466261 w 3490661"/>
              <a:gd name="connsiteY3-216" fmla="*/ 1630209 h 3082645"/>
              <a:gd name="connsiteX4-217" fmla="*/ 3466254 w 3490661"/>
              <a:gd name="connsiteY4-218" fmla="*/ 1452423 h 3082645"/>
              <a:gd name="connsiteX5-219" fmla="*/ 2679021 w 3490661"/>
              <a:gd name="connsiteY5-220" fmla="*/ 88887 h 3082645"/>
              <a:gd name="connsiteX6-221" fmla="*/ 2525051 w 3490661"/>
              <a:gd name="connsiteY6-222" fmla="*/ 0 h 3082645"/>
              <a:gd name="connsiteX7-223" fmla="*/ 950576 w 3490661"/>
              <a:gd name="connsiteY7-224" fmla="*/ 0 h 3082645"/>
              <a:gd name="connsiteX8-225" fmla="*/ 796623 w 3490661"/>
              <a:gd name="connsiteY8-226" fmla="*/ 88900 h 3082645"/>
              <a:gd name="connsiteX9-227" fmla="*/ 9390 w 3490661"/>
              <a:gd name="connsiteY9-228" fmla="*/ 1452436 h 3082645"/>
              <a:gd name="connsiteX10-229" fmla="*/ 9398 w 3490661"/>
              <a:gd name="connsiteY10-230" fmla="*/ 1630223 h 3082645"/>
              <a:gd name="connsiteX11-231" fmla="*/ 796631 w 3490661"/>
              <a:gd name="connsiteY11-232" fmla="*/ 2993759 h 3082645"/>
              <a:gd name="connsiteX12-233" fmla="*/ 950601 w 3490661"/>
              <a:gd name="connsiteY12-234" fmla="*/ 3082645 h 3082645"/>
              <a:gd name="connsiteX0-235" fmla="*/ 950601 w 3490661"/>
              <a:gd name="connsiteY0-236" fmla="*/ 3082645 h 3082645"/>
              <a:gd name="connsiteX1-237" fmla="*/ 2525075 w 3490661"/>
              <a:gd name="connsiteY1-238" fmla="*/ 3082645 h 3082645"/>
              <a:gd name="connsiteX2-239" fmla="*/ 2679028 w 3490661"/>
              <a:gd name="connsiteY2-240" fmla="*/ 2993745 h 3082645"/>
              <a:gd name="connsiteX3-241" fmla="*/ 3466261 w 3490661"/>
              <a:gd name="connsiteY3-242" fmla="*/ 1630209 h 3082645"/>
              <a:gd name="connsiteX4-243" fmla="*/ 3466254 w 3490661"/>
              <a:gd name="connsiteY4-244" fmla="*/ 1452423 h 3082645"/>
              <a:gd name="connsiteX5-245" fmla="*/ 2679021 w 3490661"/>
              <a:gd name="connsiteY5-246" fmla="*/ 88887 h 3082645"/>
              <a:gd name="connsiteX6-247" fmla="*/ 2525051 w 3490661"/>
              <a:gd name="connsiteY6-248" fmla="*/ 0 h 3082645"/>
              <a:gd name="connsiteX7-249" fmla="*/ 950576 w 3490661"/>
              <a:gd name="connsiteY7-250" fmla="*/ 0 h 3082645"/>
              <a:gd name="connsiteX8-251" fmla="*/ 796623 w 3490661"/>
              <a:gd name="connsiteY8-252" fmla="*/ 88900 h 3082645"/>
              <a:gd name="connsiteX9-253" fmla="*/ 9390 w 3490661"/>
              <a:gd name="connsiteY9-254" fmla="*/ 1452436 h 3082645"/>
              <a:gd name="connsiteX10-255" fmla="*/ 9398 w 3490661"/>
              <a:gd name="connsiteY10-256" fmla="*/ 1630223 h 3082645"/>
              <a:gd name="connsiteX11-257" fmla="*/ 796631 w 3490661"/>
              <a:gd name="connsiteY11-258" fmla="*/ 2993759 h 3082645"/>
              <a:gd name="connsiteX12-259" fmla="*/ 950601 w 3490661"/>
              <a:gd name="connsiteY12-260" fmla="*/ 3082645 h 3082645"/>
              <a:gd name="connsiteX0-261" fmla="*/ 950601 w 3490661"/>
              <a:gd name="connsiteY0-262" fmla="*/ 3082645 h 3082645"/>
              <a:gd name="connsiteX1-263" fmla="*/ 2525075 w 3490661"/>
              <a:gd name="connsiteY1-264" fmla="*/ 3082645 h 3082645"/>
              <a:gd name="connsiteX2-265" fmla="*/ 2679028 w 3490661"/>
              <a:gd name="connsiteY2-266" fmla="*/ 2993745 h 3082645"/>
              <a:gd name="connsiteX3-267" fmla="*/ 3466261 w 3490661"/>
              <a:gd name="connsiteY3-268" fmla="*/ 1630209 h 3082645"/>
              <a:gd name="connsiteX4-269" fmla="*/ 3466254 w 3490661"/>
              <a:gd name="connsiteY4-270" fmla="*/ 1452423 h 3082645"/>
              <a:gd name="connsiteX5-271" fmla="*/ 2679021 w 3490661"/>
              <a:gd name="connsiteY5-272" fmla="*/ 88887 h 3082645"/>
              <a:gd name="connsiteX6-273" fmla="*/ 2525051 w 3490661"/>
              <a:gd name="connsiteY6-274" fmla="*/ 0 h 3082645"/>
              <a:gd name="connsiteX7-275" fmla="*/ 950576 w 3490661"/>
              <a:gd name="connsiteY7-276" fmla="*/ 0 h 3082645"/>
              <a:gd name="connsiteX8-277" fmla="*/ 796623 w 3490661"/>
              <a:gd name="connsiteY8-278" fmla="*/ 88900 h 3082645"/>
              <a:gd name="connsiteX9-279" fmla="*/ 9390 w 3490661"/>
              <a:gd name="connsiteY9-280" fmla="*/ 1452436 h 3082645"/>
              <a:gd name="connsiteX10-281" fmla="*/ 9398 w 3490661"/>
              <a:gd name="connsiteY10-282" fmla="*/ 1630223 h 3082645"/>
              <a:gd name="connsiteX11-283" fmla="*/ 796631 w 3490661"/>
              <a:gd name="connsiteY11-284" fmla="*/ 2993759 h 3082645"/>
              <a:gd name="connsiteX12-285" fmla="*/ 950601 w 3490661"/>
              <a:gd name="connsiteY12-286" fmla="*/ 3082645 h 3082645"/>
              <a:gd name="connsiteX0-287" fmla="*/ 950601 w 3490661"/>
              <a:gd name="connsiteY0-288" fmla="*/ 3082645 h 3082645"/>
              <a:gd name="connsiteX1-289" fmla="*/ 2525075 w 3490661"/>
              <a:gd name="connsiteY1-290" fmla="*/ 3082645 h 3082645"/>
              <a:gd name="connsiteX2-291" fmla="*/ 2679028 w 3490661"/>
              <a:gd name="connsiteY2-292" fmla="*/ 2993745 h 3082645"/>
              <a:gd name="connsiteX3-293" fmla="*/ 3466261 w 3490661"/>
              <a:gd name="connsiteY3-294" fmla="*/ 1630209 h 3082645"/>
              <a:gd name="connsiteX4-295" fmla="*/ 3466254 w 3490661"/>
              <a:gd name="connsiteY4-296" fmla="*/ 1452423 h 3082645"/>
              <a:gd name="connsiteX5-297" fmla="*/ 2679021 w 3490661"/>
              <a:gd name="connsiteY5-298" fmla="*/ 88887 h 3082645"/>
              <a:gd name="connsiteX6-299" fmla="*/ 2525051 w 3490661"/>
              <a:gd name="connsiteY6-300" fmla="*/ 0 h 3082645"/>
              <a:gd name="connsiteX7-301" fmla="*/ 950576 w 3490661"/>
              <a:gd name="connsiteY7-302" fmla="*/ 0 h 3082645"/>
              <a:gd name="connsiteX8-303" fmla="*/ 796623 w 3490661"/>
              <a:gd name="connsiteY8-304" fmla="*/ 88900 h 3082645"/>
              <a:gd name="connsiteX9-305" fmla="*/ 9390 w 3490661"/>
              <a:gd name="connsiteY9-306" fmla="*/ 1452436 h 3082645"/>
              <a:gd name="connsiteX10-307" fmla="*/ 9398 w 3490661"/>
              <a:gd name="connsiteY10-308" fmla="*/ 1630223 h 3082645"/>
              <a:gd name="connsiteX11-309" fmla="*/ 796631 w 3490661"/>
              <a:gd name="connsiteY11-310" fmla="*/ 2993759 h 3082645"/>
              <a:gd name="connsiteX12-311" fmla="*/ 950601 w 3490661"/>
              <a:gd name="connsiteY12-312" fmla="*/ 3082645 h 3082645"/>
              <a:gd name="connsiteX0-313" fmla="*/ 950601 w 3490661"/>
              <a:gd name="connsiteY0-314" fmla="*/ 3082645 h 3082645"/>
              <a:gd name="connsiteX1-315" fmla="*/ 2525075 w 3490661"/>
              <a:gd name="connsiteY1-316" fmla="*/ 3082645 h 3082645"/>
              <a:gd name="connsiteX2-317" fmla="*/ 2679028 w 3490661"/>
              <a:gd name="connsiteY2-318" fmla="*/ 2993745 h 3082645"/>
              <a:gd name="connsiteX3-319" fmla="*/ 3466261 w 3490661"/>
              <a:gd name="connsiteY3-320" fmla="*/ 1630209 h 3082645"/>
              <a:gd name="connsiteX4-321" fmla="*/ 3466254 w 3490661"/>
              <a:gd name="connsiteY4-322" fmla="*/ 1452423 h 3082645"/>
              <a:gd name="connsiteX5-323" fmla="*/ 2679021 w 3490661"/>
              <a:gd name="connsiteY5-324" fmla="*/ 88887 h 3082645"/>
              <a:gd name="connsiteX6-325" fmla="*/ 2525051 w 3490661"/>
              <a:gd name="connsiteY6-326" fmla="*/ 0 h 3082645"/>
              <a:gd name="connsiteX7-327" fmla="*/ 950576 w 3490661"/>
              <a:gd name="connsiteY7-328" fmla="*/ 0 h 3082645"/>
              <a:gd name="connsiteX8-329" fmla="*/ 796623 w 3490661"/>
              <a:gd name="connsiteY8-330" fmla="*/ 88900 h 3082645"/>
              <a:gd name="connsiteX9-331" fmla="*/ 9390 w 3490661"/>
              <a:gd name="connsiteY9-332" fmla="*/ 1452436 h 3082645"/>
              <a:gd name="connsiteX10-333" fmla="*/ 9398 w 3490661"/>
              <a:gd name="connsiteY10-334" fmla="*/ 1630223 h 3082645"/>
              <a:gd name="connsiteX11-335" fmla="*/ 796631 w 3490661"/>
              <a:gd name="connsiteY11-336" fmla="*/ 2993759 h 3082645"/>
              <a:gd name="connsiteX12-337" fmla="*/ 950601 w 3490661"/>
              <a:gd name="connsiteY12-338" fmla="*/ 3082645 h 3082645"/>
              <a:gd name="connsiteX0-339" fmla="*/ 950601 w 3490661"/>
              <a:gd name="connsiteY0-340" fmla="*/ 3082645 h 3082645"/>
              <a:gd name="connsiteX1-341" fmla="*/ 2525075 w 3490661"/>
              <a:gd name="connsiteY1-342" fmla="*/ 3082645 h 3082645"/>
              <a:gd name="connsiteX2-343" fmla="*/ 2679028 w 3490661"/>
              <a:gd name="connsiteY2-344" fmla="*/ 2993745 h 3082645"/>
              <a:gd name="connsiteX3-345" fmla="*/ 3466261 w 3490661"/>
              <a:gd name="connsiteY3-346" fmla="*/ 1630209 h 3082645"/>
              <a:gd name="connsiteX4-347" fmla="*/ 3466254 w 3490661"/>
              <a:gd name="connsiteY4-348" fmla="*/ 1452423 h 3082645"/>
              <a:gd name="connsiteX5-349" fmla="*/ 2679021 w 3490661"/>
              <a:gd name="connsiteY5-350" fmla="*/ 88887 h 3082645"/>
              <a:gd name="connsiteX6-351" fmla="*/ 2525051 w 3490661"/>
              <a:gd name="connsiteY6-352" fmla="*/ 0 h 3082645"/>
              <a:gd name="connsiteX7-353" fmla="*/ 950576 w 3490661"/>
              <a:gd name="connsiteY7-354" fmla="*/ 0 h 3082645"/>
              <a:gd name="connsiteX8-355" fmla="*/ 796623 w 3490661"/>
              <a:gd name="connsiteY8-356" fmla="*/ 88900 h 3082645"/>
              <a:gd name="connsiteX9-357" fmla="*/ 9390 w 3490661"/>
              <a:gd name="connsiteY9-358" fmla="*/ 1452436 h 3082645"/>
              <a:gd name="connsiteX10-359" fmla="*/ 9398 w 3490661"/>
              <a:gd name="connsiteY10-360" fmla="*/ 1630223 h 3082645"/>
              <a:gd name="connsiteX11-361" fmla="*/ 796631 w 3490661"/>
              <a:gd name="connsiteY11-362" fmla="*/ 2993759 h 3082645"/>
              <a:gd name="connsiteX12-363" fmla="*/ 950601 w 3490661"/>
              <a:gd name="connsiteY12-364" fmla="*/ 3082645 h 3082645"/>
              <a:gd name="connsiteX0-365" fmla="*/ 950601 w 3490661"/>
              <a:gd name="connsiteY0-366" fmla="*/ 3082645 h 3082645"/>
              <a:gd name="connsiteX1-367" fmla="*/ 2525075 w 3490661"/>
              <a:gd name="connsiteY1-368" fmla="*/ 3082645 h 3082645"/>
              <a:gd name="connsiteX2-369" fmla="*/ 2679028 w 3490661"/>
              <a:gd name="connsiteY2-370" fmla="*/ 2993745 h 3082645"/>
              <a:gd name="connsiteX3-371" fmla="*/ 3466261 w 3490661"/>
              <a:gd name="connsiteY3-372" fmla="*/ 1630209 h 3082645"/>
              <a:gd name="connsiteX4-373" fmla="*/ 3466254 w 3490661"/>
              <a:gd name="connsiteY4-374" fmla="*/ 1452423 h 3082645"/>
              <a:gd name="connsiteX5-375" fmla="*/ 2679021 w 3490661"/>
              <a:gd name="connsiteY5-376" fmla="*/ 88887 h 3082645"/>
              <a:gd name="connsiteX6-377" fmla="*/ 2525051 w 3490661"/>
              <a:gd name="connsiteY6-378" fmla="*/ 0 h 3082645"/>
              <a:gd name="connsiteX7-379" fmla="*/ 950576 w 3490661"/>
              <a:gd name="connsiteY7-380" fmla="*/ 0 h 3082645"/>
              <a:gd name="connsiteX8-381" fmla="*/ 796623 w 3490661"/>
              <a:gd name="connsiteY8-382" fmla="*/ 88900 h 3082645"/>
              <a:gd name="connsiteX9-383" fmla="*/ 9390 w 3490661"/>
              <a:gd name="connsiteY9-384" fmla="*/ 1452436 h 3082645"/>
              <a:gd name="connsiteX10-385" fmla="*/ 9398 w 3490661"/>
              <a:gd name="connsiteY10-386" fmla="*/ 1630223 h 3082645"/>
              <a:gd name="connsiteX11-387" fmla="*/ 796631 w 3490661"/>
              <a:gd name="connsiteY11-388" fmla="*/ 2993759 h 3082645"/>
              <a:gd name="connsiteX12-389" fmla="*/ 950601 w 3490661"/>
              <a:gd name="connsiteY12-390" fmla="*/ 3082645 h 3082645"/>
              <a:gd name="connsiteX0-391" fmla="*/ 950601 w 3490661"/>
              <a:gd name="connsiteY0-392" fmla="*/ 3082645 h 3082645"/>
              <a:gd name="connsiteX1-393" fmla="*/ 2525075 w 3490661"/>
              <a:gd name="connsiteY1-394" fmla="*/ 3082645 h 3082645"/>
              <a:gd name="connsiteX2-395" fmla="*/ 2679028 w 3490661"/>
              <a:gd name="connsiteY2-396" fmla="*/ 2993745 h 3082645"/>
              <a:gd name="connsiteX3-397" fmla="*/ 3466261 w 3490661"/>
              <a:gd name="connsiteY3-398" fmla="*/ 1630209 h 3082645"/>
              <a:gd name="connsiteX4-399" fmla="*/ 3466254 w 3490661"/>
              <a:gd name="connsiteY4-400" fmla="*/ 1452423 h 3082645"/>
              <a:gd name="connsiteX5-401" fmla="*/ 2679021 w 3490661"/>
              <a:gd name="connsiteY5-402" fmla="*/ 88887 h 3082645"/>
              <a:gd name="connsiteX6-403" fmla="*/ 2525051 w 3490661"/>
              <a:gd name="connsiteY6-404" fmla="*/ 0 h 3082645"/>
              <a:gd name="connsiteX7-405" fmla="*/ 950576 w 3490661"/>
              <a:gd name="connsiteY7-406" fmla="*/ 0 h 3082645"/>
              <a:gd name="connsiteX8-407" fmla="*/ 796623 w 3490661"/>
              <a:gd name="connsiteY8-408" fmla="*/ 88900 h 3082645"/>
              <a:gd name="connsiteX9-409" fmla="*/ 9390 w 3490661"/>
              <a:gd name="connsiteY9-410" fmla="*/ 1452436 h 3082645"/>
              <a:gd name="connsiteX10-411" fmla="*/ 9398 w 3490661"/>
              <a:gd name="connsiteY10-412" fmla="*/ 1630223 h 3082645"/>
              <a:gd name="connsiteX11-413" fmla="*/ 796631 w 3490661"/>
              <a:gd name="connsiteY11-414" fmla="*/ 2993759 h 3082645"/>
              <a:gd name="connsiteX12-415" fmla="*/ 950601 w 3490661"/>
              <a:gd name="connsiteY12-416" fmla="*/ 3082645 h 3082645"/>
              <a:gd name="connsiteX0-417" fmla="*/ 950601 w 3490661"/>
              <a:gd name="connsiteY0-418" fmla="*/ 3082645 h 3082645"/>
              <a:gd name="connsiteX1-419" fmla="*/ 2525075 w 3490661"/>
              <a:gd name="connsiteY1-420" fmla="*/ 3082645 h 3082645"/>
              <a:gd name="connsiteX2-421" fmla="*/ 2679028 w 3490661"/>
              <a:gd name="connsiteY2-422" fmla="*/ 2993745 h 3082645"/>
              <a:gd name="connsiteX3-423" fmla="*/ 3466261 w 3490661"/>
              <a:gd name="connsiteY3-424" fmla="*/ 1630209 h 3082645"/>
              <a:gd name="connsiteX4-425" fmla="*/ 3466254 w 3490661"/>
              <a:gd name="connsiteY4-426" fmla="*/ 1452423 h 3082645"/>
              <a:gd name="connsiteX5-427" fmla="*/ 2679021 w 3490661"/>
              <a:gd name="connsiteY5-428" fmla="*/ 88887 h 3082645"/>
              <a:gd name="connsiteX6-429" fmla="*/ 2525051 w 3490661"/>
              <a:gd name="connsiteY6-430" fmla="*/ 0 h 3082645"/>
              <a:gd name="connsiteX7-431" fmla="*/ 950576 w 3490661"/>
              <a:gd name="connsiteY7-432" fmla="*/ 0 h 3082645"/>
              <a:gd name="connsiteX8-433" fmla="*/ 796623 w 3490661"/>
              <a:gd name="connsiteY8-434" fmla="*/ 88900 h 3082645"/>
              <a:gd name="connsiteX9-435" fmla="*/ 9390 w 3490661"/>
              <a:gd name="connsiteY9-436" fmla="*/ 1452436 h 3082645"/>
              <a:gd name="connsiteX10-437" fmla="*/ 9398 w 3490661"/>
              <a:gd name="connsiteY10-438" fmla="*/ 1630223 h 3082645"/>
              <a:gd name="connsiteX11-439" fmla="*/ 796631 w 3490661"/>
              <a:gd name="connsiteY11-440" fmla="*/ 2993759 h 3082645"/>
              <a:gd name="connsiteX12-441" fmla="*/ 950601 w 3490661"/>
              <a:gd name="connsiteY12-442" fmla="*/ 3082645 h 3082645"/>
              <a:gd name="connsiteX0-443" fmla="*/ 950603 w 3490663"/>
              <a:gd name="connsiteY0-444" fmla="*/ 3082645 h 3082645"/>
              <a:gd name="connsiteX1-445" fmla="*/ 2525077 w 3490663"/>
              <a:gd name="connsiteY1-446" fmla="*/ 3082645 h 3082645"/>
              <a:gd name="connsiteX2-447" fmla="*/ 2679030 w 3490663"/>
              <a:gd name="connsiteY2-448" fmla="*/ 2993745 h 3082645"/>
              <a:gd name="connsiteX3-449" fmla="*/ 3466263 w 3490663"/>
              <a:gd name="connsiteY3-450" fmla="*/ 1630209 h 3082645"/>
              <a:gd name="connsiteX4-451" fmla="*/ 3466256 w 3490663"/>
              <a:gd name="connsiteY4-452" fmla="*/ 1452423 h 3082645"/>
              <a:gd name="connsiteX5-453" fmla="*/ 2679023 w 3490663"/>
              <a:gd name="connsiteY5-454" fmla="*/ 88887 h 3082645"/>
              <a:gd name="connsiteX6-455" fmla="*/ 2525053 w 3490663"/>
              <a:gd name="connsiteY6-456" fmla="*/ 0 h 3082645"/>
              <a:gd name="connsiteX7-457" fmla="*/ 950578 w 3490663"/>
              <a:gd name="connsiteY7-458" fmla="*/ 0 h 3082645"/>
              <a:gd name="connsiteX8-459" fmla="*/ 796625 w 3490663"/>
              <a:gd name="connsiteY8-460" fmla="*/ 88900 h 3082645"/>
              <a:gd name="connsiteX9-461" fmla="*/ 9392 w 3490663"/>
              <a:gd name="connsiteY9-462" fmla="*/ 1452436 h 3082645"/>
              <a:gd name="connsiteX10-463" fmla="*/ 9400 w 3490663"/>
              <a:gd name="connsiteY10-464" fmla="*/ 1630223 h 3082645"/>
              <a:gd name="connsiteX11-465" fmla="*/ 796633 w 3490663"/>
              <a:gd name="connsiteY11-466" fmla="*/ 2993759 h 3082645"/>
              <a:gd name="connsiteX12-467" fmla="*/ 950603 w 3490663"/>
              <a:gd name="connsiteY12-468" fmla="*/ 3082645 h 3082645"/>
              <a:gd name="connsiteX0-469" fmla="*/ 965611 w 3505671"/>
              <a:gd name="connsiteY0-470" fmla="*/ 3082645 h 3082645"/>
              <a:gd name="connsiteX1-471" fmla="*/ 2540085 w 3505671"/>
              <a:gd name="connsiteY1-472" fmla="*/ 3082645 h 3082645"/>
              <a:gd name="connsiteX2-473" fmla="*/ 2694038 w 3505671"/>
              <a:gd name="connsiteY2-474" fmla="*/ 2993745 h 3082645"/>
              <a:gd name="connsiteX3-475" fmla="*/ 3481271 w 3505671"/>
              <a:gd name="connsiteY3-476" fmla="*/ 1630209 h 3082645"/>
              <a:gd name="connsiteX4-477" fmla="*/ 3481264 w 3505671"/>
              <a:gd name="connsiteY4-478" fmla="*/ 1452423 h 3082645"/>
              <a:gd name="connsiteX5-479" fmla="*/ 2694031 w 3505671"/>
              <a:gd name="connsiteY5-480" fmla="*/ 88887 h 3082645"/>
              <a:gd name="connsiteX6-481" fmla="*/ 2540061 w 3505671"/>
              <a:gd name="connsiteY6-482" fmla="*/ 0 h 3082645"/>
              <a:gd name="connsiteX7-483" fmla="*/ 965586 w 3505671"/>
              <a:gd name="connsiteY7-484" fmla="*/ 0 h 3082645"/>
              <a:gd name="connsiteX8-485" fmla="*/ 811633 w 3505671"/>
              <a:gd name="connsiteY8-486" fmla="*/ 88900 h 3082645"/>
              <a:gd name="connsiteX9-487" fmla="*/ 24400 w 3505671"/>
              <a:gd name="connsiteY9-488" fmla="*/ 1452436 h 3082645"/>
              <a:gd name="connsiteX10-489" fmla="*/ 24408 w 3505671"/>
              <a:gd name="connsiteY10-490" fmla="*/ 1630223 h 3082645"/>
              <a:gd name="connsiteX11-491" fmla="*/ 811641 w 3505671"/>
              <a:gd name="connsiteY11-492" fmla="*/ 2993759 h 3082645"/>
              <a:gd name="connsiteX12-493" fmla="*/ 965611 w 3505671"/>
              <a:gd name="connsiteY12-494" fmla="*/ 3082645 h 3082645"/>
              <a:gd name="connsiteX0-495" fmla="*/ 965611 w 3505671"/>
              <a:gd name="connsiteY0-496" fmla="*/ 3082645 h 3082645"/>
              <a:gd name="connsiteX1-497" fmla="*/ 2540085 w 3505671"/>
              <a:gd name="connsiteY1-498" fmla="*/ 3082645 h 3082645"/>
              <a:gd name="connsiteX2-499" fmla="*/ 2694038 w 3505671"/>
              <a:gd name="connsiteY2-500" fmla="*/ 2993745 h 3082645"/>
              <a:gd name="connsiteX3-501" fmla="*/ 3481271 w 3505671"/>
              <a:gd name="connsiteY3-502" fmla="*/ 1630209 h 3082645"/>
              <a:gd name="connsiteX4-503" fmla="*/ 3481264 w 3505671"/>
              <a:gd name="connsiteY4-504" fmla="*/ 1452423 h 3082645"/>
              <a:gd name="connsiteX5-505" fmla="*/ 2694031 w 3505671"/>
              <a:gd name="connsiteY5-506" fmla="*/ 88887 h 3082645"/>
              <a:gd name="connsiteX6-507" fmla="*/ 2540061 w 3505671"/>
              <a:gd name="connsiteY6-508" fmla="*/ 0 h 3082645"/>
              <a:gd name="connsiteX7-509" fmla="*/ 965586 w 3505671"/>
              <a:gd name="connsiteY7-510" fmla="*/ 0 h 3082645"/>
              <a:gd name="connsiteX8-511" fmla="*/ 811633 w 3505671"/>
              <a:gd name="connsiteY8-512" fmla="*/ 88900 h 3082645"/>
              <a:gd name="connsiteX9-513" fmla="*/ 24400 w 3505671"/>
              <a:gd name="connsiteY9-514" fmla="*/ 1452436 h 3082645"/>
              <a:gd name="connsiteX10-515" fmla="*/ 24408 w 3505671"/>
              <a:gd name="connsiteY10-516" fmla="*/ 1630223 h 3082645"/>
              <a:gd name="connsiteX11-517" fmla="*/ 811641 w 3505671"/>
              <a:gd name="connsiteY11-518" fmla="*/ 2993759 h 3082645"/>
              <a:gd name="connsiteX12-519" fmla="*/ 965611 w 3505671"/>
              <a:gd name="connsiteY12-520" fmla="*/ 3082645 h 3082645"/>
              <a:gd name="connsiteX0-521" fmla="*/ 965611 w 3505671"/>
              <a:gd name="connsiteY0-522" fmla="*/ 3082645 h 3082645"/>
              <a:gd name="connsiteX1-523" fmla="*/ 2540085 w 3505671"/>
              <a:gd name="connsiteY1-524" fmla="*/ 3082645 h 3082645"/>
              <a:gd name="connsiteX2-525" fmla="*/ 2694038 w 3505671"/>
              <a:gd name="connsiteY2-526" fmla="*/ 2993745 h 3082645"/>
              <a:gd name="connsiteX3-527" fmla="*/ 3481271 w 3505671"/>
              <a:gd name="connsiteY3-528" fmla="*/ 1630209 h 3082645"/>
              <a:gd name="connsiteX4-529" fmla="*/ 3481264 w 3505671"/>
              <a:gd name="connsiteY4-530" fmla="*/ 1452423 h 3082645"/>
              <a:gd name="connsiteX5-531" fmla="*/ 2694031 w 3505671"/>
              <a:gd name="connsiteY5-532" fmla="*/ 88887 h 3082645"/>
              <a:gd name="connsiteX6-533" fmla="*/ 2540061 w 3505671"/>
              <a:gd name="connsiteY6-534" fmla="*/ 0 h 3082645"/>
              <a:gd name="connsiteX7-535" fmla="*/ 965586 w 3505671"/>
              <a:gd name="connsiteY7-536" fmla="*/ 0 h 3082645"/>
              <a:gd name="connsiteX8-537" fmla="*/ 811633 w 3505671"/>
              <a:gd name="connsiteY8-538" fmla="*/ 88900 h 3082645"/>
              <a:gd name="connsiteX9-539" fmla="*/ 24400 w 3505671"/>
              <a:gd name="connsiteY9-540" fmla="*/ 1452436 h 3082645"/>
              <a:gd name="connsiteX10-541" fmla="*/ 24408 w 3505671"/>
              <a:gd name="connsiteY10-542" fmla="*/ 1630223 h 3082645"/>
              <a:gd name="connsiteX11-543" fmla="*/ 811641 w 3505671"/>
              <a:gd name="connsiteY11-544" fmla="*/ 2993759 h 3082645"/>
              <a:gd name="connsiteX12-545" fmla="*/ 965611 w 3505671"/>
              <a:gd name="connsiteY12-546" fmla="*/ 3082645 h 3082645"/>
              <a:gd name="connsiteX0-547" fmla="*/ 965611 w 3505671"/>
              <a:gd name="connsiteY0-548" fmla="*/ 3082645 h 3082645"/>
              <a:gd name="connsiteX1-549" fmla="*/ 2540085 w 3505671"/>
              <a:gd name="connsiteY1-550" fmla="*/ 3082645 h 3082645"/>
              <a:gd name="connsiteX2-551" fmla="*/ 2694038 w 3505671"/>
              <a:gd name="connsiteY2-552" fmla="*/ 2993745 h 3082645"/>
              <a:gd name="connsiteX3-553" fmla="*/ 3481271 w 3505671"/>
              <a:gd name="connsiteY3-554" fmla="*/ 1630209 h 3082645"/>
              <a:gd name="connsiteX4-555" fmla="*/ 3481264 w 3505671"/>
              <a:gd name="connsiteY4-556" fmla="*/ 1452423 h 3082645"/>
              <a:gd name="connsiteX5-557" fmla="*/ 2694031 w 3505671"/>
              <a:gd name="connsiteY5-558" fmla="*/ 88887 h 3082645"/>
              <a:gd name="connsiteX6-559" fmla="*/ 2540061 w 3505671"/>
              <a:gd name="connsiteY6-560" fmla="*/ 0 h 3082645"/>
              <a:gd name="connsiteX7-561" fmla="*/ 965586 w 3505671"/>
              <a:gd name="connsiteY7-562" fmla="*/ 0 h 3082645"/>
              <a:gd name="connsiteX8-563" fmla="*/ 811633 w 3505671"/>
              <a:gd name="connsiteY8-564" fmla="*/ 88900 h 3082645"/>
              <a:gd name="connsiteX9-565" fmla="*/ 24400 w 3505671"/>
              <a:gd name="connsiteY9-566" fmla="*/ 1452436 h 3082645"/>
              <a:gd name="connsiteX10-567" fmla="*/ 24408 w 3505671"/>
              <a:gd name="connsiteY10-568" fmla="*/ 1630223 h 3082645"/>
              <a:gd name="connsiteX11-569" fmla="*/ 811641 w 3505671"/>
              <a:gd name="connsiteY11-570" fmla="*/ 2993759 h 3082645"/>
              <a:gd name="connsiteX12-571" fmla="*/ 965611 w 3505671"/>
              <a:gd name="connsiteY12-572" fmla="*/ 3082645 h 3082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05671" h="3082645">
                <a:moveTo>
                  <a:pt x="965611" y="3082645"/>
                </a:moveTo>
                <a:cubicBezTo>
                  <a:pt x="1030690" y="3082645"/>
                  <a:pt x="2475006" y="3082646"/>
                  <a:pt x="2540085" y="3082645"/>
                </a:cubicBezTo>
                <a:cubicBezTo>
                  <a:pt x="2605164" y="3082646"/>
                  <a:pt x="2661499" y="3050107"/>
                  <a:pt x="2694038" y="2993745"/>
                </a:cubicBezTo>
                <a:cubicBezTo>
                  <a:pt x="2726578" y="2937386"/>
                  <a:pt x="3448731" y="1686570"/>
                  <a:pt x="3481271" y="1630209"/>
                </a:cubicBezTo>
                <a:cubicBezTo>
                  <a:pt x="3513810" y="1573850"/>
                  <a:pt x="3513803" y="1508784"/>
                  <a:pt x="3481264" y="1452423"/>
                </a:cubicBezTo>
                <a:cubicBezTo>
                  <a:pt x="3448724" y="1396064"/>
                  <a:pt x="2726570" y="145248"/>
                  <a:pt x="2694031" y="88887"/>
                </a:cubicBezTo>
                <a:cubicBezTo>
                  <a:pt x="2661492" y="32528"/>
                  <a:pt x="2605139" y="1"/>
                  <a:pt x="2540061" y="0"/>
                </a:cubicBezTo>
                <a:cubicBezTo>
                  <a:pt x="2474982" y="1"/>
                  <a:pt x="1030665" y="1"/>
                  <a:pt x="965586" y="0"/>
                </a:cubicBezTo>
                <a:cubicBezTo>
                  <a:pt x="900507" y="1"/>
                  <a:pt x="844173" y="32540"/>
                  <a:pt x="811633" y="88900"/>
                </a:cubicBezTo>
                <a:cubicBezTo>
                  <a:pt x="779094" y="145261"/>
                  <a:pt x="56940" y="1396077"/>
                  <a:pt x="24400" y="1452436"/>
                </a:cubicBezTo>
                <a:cubicBezTo>
                  <a:pt x="-8139" y="1508797"/>
                  <a:pt x="-8132" y="1573863"/>
                  <a:pt x="24408" y="1630223"/>
                </a:cubicBezTo>
                <a:cubicBezTo>
                  <a:pt x="56947" y="1686584"/>
                  <a:pt x="779101" y="2937400"/>
                  <a:pt x="811641" y="2993759"/>
                </a:cubicBezTo>
                <a:cubicBezTo>
                  <a:pt x="844180" y="3050120"/>
                  <a:pt x="900532" y="3082645"/>
                  <a:pt x="965611" y="3082645"/>
                </a:cubicBezTo>
                <a:close/>
              </a:path>
            </a:pathLst>
          </a:custGeom>
          <a:noFill/>
          <a:ln>
            <a:solidFill>
              <a:srgbClr val="376FFF">
                <a:lumMod val="60000"/>
                <a:lumOff val="4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任意多边形: 形状 14296"/>
          <p:cNvSpPr/>
          <p:nvPr>
            <p:custDataLst>
              <p:tags r:id="rId12"/>
            </p:custDataLst>
          </p:nvPr>
        </p:nvSpPr>
        <p:spPr>
          <a:xfrm rot="1800000">
            <a:off x="3833178" y="2834005"/>
            <a:ext cx="400050" cy="337185"/>
          </a:xfrm>
          <a:custGeom>
            <a:avLst/>
            <a:gdLst>
              <a:gd name="connsiteX0" fmla="*/ 950601 w 3475650"/>
              <a:gd name="connsiteY0" fmla="*/ 3082645 h 3082645"/>
              <a:gd name="connsiteX1" fmla="*/ 2525075 w 3475650"/>
              <a:gd name="connsiteY1" fmla="*/ 3082645 h 3082645"/>
              <a:gd name="connsiteX2" fmla="*/ 2679028 w 3475650"/>
              <a:gd name="connsiteY2" fmla="*/ 2993745 h 3082645"/>
              <a:gd name="connsiteX3" fmla="*/ 3466261 w 3475650"/>
              <a:gd name="connsiteY3" fmla="*/ 1630209 h 3082645"/>
              <a:gd name="connsiteX4" fmla="*/ 3466254 w 3475650"/>
              <a:gd name="connsiteY4" fmla="*/ 1452423 h 3082645"/>
              <a:gd name="connsiteX5" fmla="*/ 2679021 w 3475650"/>
              <a:gd name="connsiteY5" fmla="*/ 88887 h 3082645"/>
              <a:gd name="connsiteX6" fmla="*/ 2525051 w 3475650"/>
              <a:gd name="connsiteY6" fmla="*/ 0 h 3082645"/>
              <a:gd name="connsiteX7" fmla="*/ 950576 w 3475650"/>
              <a:gd name="connsiteY7" fmla="*/ 0 h 3082645"/>
              <a:gd name="connsiteX8" fmla="*/ 796623 w 3475650"/>
              <a:gd name="connsiteY8" fmla="*/ 88900 h 3082645"/>
              <a:gd name="connsiteX9" fmla="*/ 9390 w 3475650"/>
              <a:gd name="connsiteY9" fmla="*/ 1452436 h 3082645"/>
              <a:gd name="connsiteX10" fmla="*/ 9398 w 3475650"/>
              <a:gd name="connsiteY10" fmla="*/ 1630223 h 3082645"/>
              <a:gd name="connsiteX11" fmla="*/ 796631 w 3475650"/>
              <a:gd name="connsiteY11" fmla="*/ 2993759 h 3082645"/>
              <a:gd name="connsiteX12" fmla="*/ 950601 w 3475650"/>
              <a:gd name="connsiteY12" fmla="*/ 3082645 h 3082645"/>
              <a:gd name="connsiteX0-1" fmla="*/ 950601 w 3475650"/>
              <a:gd name="connsiteY0-2" fmla="*/ 3082645 h 3082645"/>
              <a:gd name="connsiteX1-3" fmla="*/ 2525075 w 3475650"/>
              <a:gd name="connsiteY1-4" fmla="*/ 3082645 h 3082645"/>
              <a:gd name="connsiteX2-5" fmla="*/ 2679028 w 3475650"/>
              <a:gd name="connsiteY2-6" fmla="*/ 2993745 h 3082645"/>
              <a:gd name="connsiteX3-7" fmla="*/ 3466261 w 3475650"/>
              <a:gd name="connsiteY3-8" fmla="*/ 1630209 h 3082645"/>
              <a:gd name="connsiteX4-9" fmla="*/ 3466254 w 3475650"/>
              <a:gd name="connsiteY4-10" fmla="*/ 1452423 h 3082645"/>
              <a:gd name="connsiteX5-11" fmla="*/ 2679021 w 3475650"/>
              <a:gd name="connsiteY5-12" fmla="*/ 88887 h 3082645"/>
              <a:gd name="connsiteX6-13" fmla="*/ 2525051 w 3475650"/>
              <a:gd name="connsiteY6-14" fmla="*/ 0 h 3082645"/>
              <a:gd name="connsiteX7-15" fmla="*/ 950576 w 3475650"/>
              <a:gd name="connsiteY7-16" fmla="*/ 0 h 3082645"/>
              <a:gd name="connsiteX8-17" fmla="*/ 796623 w 3475650"/>
              <a:gd name="connsiteY8-18" fmla="*/ 88900 h 3082645"/>
              <a:gd name="connsiteX9-19" fmla="*/ 9390 w 3475650"/>
              <a:gd name="connsiteY9-20" fmla="*/ 1452436 h 3082645"/>
              <a:gd name="connsiteX10-21" fmla="*/ 9398 w 3475650"/>
              <a:gd name="connsiteY10-22" fmla="*/ 1630223 h 3082645"/>
              <a:gd name="connsiteX11-23" fmla="*/ 796631 w 3475650"/>
              <a:gd name="connsiteY11-24" fmla="*/ 2993759 h 3082645"/>
              <a:gd name="connsiteX12-25" fmla="*/ 950601 w 3475650"/>
              <a:gd name="connsiteY12-26" fmla="*/ 3082645 h 3082645"/>
              <a:gd name="connsiteX0-27" fmla="*/ 950601 w 3475650"/>
              <a:gd name="connsiteY0-28" fmla="*/ 3082645 h 3082645"/>
              <a:gd name="connsiteX1-29" fmla="*/ 2525075 w 3475650"/>
              <a:gd name="connsiteY1-30" fmla="*/ 3082645 h 3082645"/>
              <a:gd name="connsiteX2-31" fmla="*/ 2679028 w 3475650"/>
              <a:gd name="connsiteY2-32" fmla="*/ 2993745 h 3082645"/>
              <a:gd name="connsiteX3-33" fmla="*/ 3466261 w 3475650"/>
              <a:gd name="connsiteY3-34" fmla="*/ 1630209 h 3082645"/>
              <a:gd name="connsiteX4-35" fmla="*/ 3466254 w 3475650"/>
              <a:gd name="connsiteY4-36" fmla="*/ 1452423 h 3082645"/>
              <a:gd name="connsiteX5-37" fmla="*/ 2679021 w 3475650"/>
              <a:gd name="connsiteY5-38" fmla="*/ 88887 h 3082645"/>
              <a:gd name="connsiteX6-39" fmla="*/ 2525051 w 3475650"/>
              <a:gd name="connsiteY6-40" fmla="*/ 0 h 3082645"/>
              <a:gd name="connsiteX7-41" fmla="*/ 950576 w 3475650"/>
              <a:gd name="connsiteY7-42" fmla="*/ 0 h 3082645"/>
              <a:gd name="connsiteX8-43" fmla="*/ 796623 w 3475650"/>
              <a:gd name="connsiteY8-44" fmla="*/ 88900 h 3082645"/>
              <a:gd name="connsiteX9-45" fmla="*/ 9390 w 3475650"/>
              <a:gd name="connsiteY9-46" fmla="*/ 1452436 h 3082645"/>
              <a:gd name="connsiteX10-47" fmla="*/ 9398 w 3475650"/>
              <a:gd name="connsiteY10-48" fmla="*/ 1630223 h 3082645"/>
              <a:gd name="connsiteX11-49" fmla="*/ 796631 w 3475650"/>
              <a:gd name="connsiteY11-50" fmla="*/ 2993759 h 3082645"/>
              <a:gd name="connsiteX12-51" fmla="*/ 950601 w 3475650"/>
              <a:gd name="connsiteY12-52" fmla="*/ 3082645 h 3082645"/>
              <a:gd name="connsiteX0-53" fmla="*/ 950601 w 3475650"/>
              <a:gd name="connsiteY0-54" fmla="*/ 3082645 h 3082645"/>
              <a:gd name="connsiteX1-55" fmla="*/ 2525075 w 3475650"/>
              <a:gd name="connsiteY1-56" fmla="*/ 3082645 h 3082645"/>
              <a:gd name="connsiteX2-57" fmla="*/ 2679028 w 3475650"/>
              <a:gd name="connsiteY2-58" fmla="*/ 2993745 h 3082645"/>
              <a:gd name="connsiteX3-59" fmla="*/ 3466261 w 3475650"/>
              <a:gd name="connsiteY3-60" fmla="*/ 1630209 h 3082645"/>
              <a:gd name="connsiteX4-61" fmla="*/ 3466254 w 3475650"/>
              <a:gd name="connsiteY4-62" fmla="*/ 1452423 h 3082645"/>
              <a:gd name="connsiteX5-63" fmla="*/ 2679021 w 3475650"/>
              <a:gd name="connsiteY5-64" fmla="*/ 88887 h 3082645"/>
              <a:gd name="connsiteX6-65" fmla="*/ 2525051 w 3475650"/>
              <a:gd name="connsiteY6-66" fmla="*/ 0 h 3082645"/>
              <a:gd name="connsiteX7-67" fmla="*/ 950576 w 3475650"/>
              <a:gd name="connsiteY7-68" fmla="*/ 0 h 3082645"/>
              <a:gd name="connsiteX8-69" fmla="*/ 796623 w 3475650"/>
              <a:gd name="connsiteY8-70" fmla="*/ 88900 h 3082645"/>
              <a:gd name="connsiteX9-71" fmla="*/ 9390 w 3475650"/>
              <a:gd name="connsiteY9-72" fmla="*/ 1452436 h 3082645"/>
              <a:gd name="connsiteX10-73" fmla="*/ 9398 w 3475650"/>
              <a:gd name="connsiteY10-74" fmla="*/ 1630223 h 3082645"/>
              <a:gd name="connsiteX11-75" fmla="*/ 796631 w 3475650"/>
              <a:gd name="connsiteY11-76" fmla="*/ 2993759 h 3082645"/>
              <a:gd name="connsiteX12-77" fmla="*/ 950601 w 3475650"/>
              <a:gd name="connsiteY12-78" fmla="*/ 3082645 h 3082645"/>
              <a:gd name="connsiteX0-79" fmla="*/ 950601 w 3475650"/>
              <a:gd name="connsiteY0-80" fmla="*/ 3082645 h 3082645"/>
              <a:gd name="connsiteX1-81" fmla="*/ 2525075 w 3475650"/>
              <a:gd name="connsiteY1-82" fmla="*/ 3082645 h 3082645"/>
              <a:gd name="connsiteX2-83" fmla="*/ 2679028 w 3475650"/>
              <a:gd name="connsiteY2-84" fmla="*/ 2993745 h 3082645"/>
              <a:gd name="connsiteX3-85" fmla="*/ 3466261 w 3475650"/>
              <a:gd name="connsiteY3-86" fmla="*/ 1630209 h 3082645"/>
              <a:gd name="connsiteX4-87" fmla="*/ 3466254 w 3475650"/>
              <a:gd name="connsiteY4-88" fmla="*/ 1452423 h 3082645"/>
              <a:gd name="connsiteX5-89" fmla="*/ 2679021 w 3475650"/>
              <a:gd name="connsiteY5-90" fmla="*/ 88887 h 3082645"/>
              <a:gd name="connsiteX6-91" fmla="*/ 2525051 w 3475650"/>
              <a:gd name="connsiteY6-92" fmla="*/ 0 h 3082645"/>
              <a:gd name="connsiteX7-93" fmla="*/ 950576 w 3475650"/>
              <a:gd name="connsiteY7-94" fmla="*/ 0 h 3082645"/>
              <a:gd name="connsiteX8-95" fmla="*/ 796623 w 3475650"/>
              <a:gd name="connsiteY8-96" fmla="*/ 88900 h 3082645"/>
              <a:gd name="connsiteX9-97" fmla="*/ 9390 w 3475650"/>
              <a:gd name="connsiteY9-98" fmla="*/ 1452436 h 3082645"/>
              <a:gd name="connsiteX10-99" fmla="*/ 9398 w 3475650"/>
              <a:gd name="connsiteY10-100" fmla="*/ 1630223 h 3082645"/>
              <a:gd name="connsiteX11-101" fmla="*/ 796631 w 3475650"/>
              <a:gd name="connsiteY11-102" fmla="*/ 2993759 h 3082645"/>
              <a:gd name="connsiteX12-103" fmla="*/ 950601 w 3475650"/>
              <a:gd name="connsiteY12-104" fmla="*/ 3082645 h 3082645"/>
              <a:gd name="connsiteX0-105" fmla="*/ 950601 w 3475650"/>
              <a:gd name="connsiteY0-106" fmla="*/ 3082645 h 3082645"/>
              <a:gd name="connsiteX1-107" fmla="*/ 2525075 w 3475650"/>
              <a:gd name="connsiteY1-108" fmla="*/ 3082645 h 3082645"/>
              <a:gd name="connsiteX2-109" fmla="*/ 2679028 w 3475650"/>
              <a:gd name="connsiteY2-110" fmla="*/ 2993745 h 3082645"/>
              <a:gd name="connsiteX3-111" fmla="*/ 3466261 w 3475650"/>
              <a:gd name="connsiteY3-112" fmla="*/ 1630209 h 3082645"/>
              <a:gd name="connsiteX4-113" fmla="*/ 3466254 w 3475650"/>
              <a:gd name="connsiteY4-114" fmla="*/ 1452423 h 3082645"/>
              <a:gd name="connsiteX5-115" fmla="*/ 2679021 w 3475650"/>
              <a:gd name="connsiteY5-116" fmla="*/ 88887 h 3082645"/>
              <a:gd name="connsiteX6-117" fmla="*/ 2525051 w 3475650"/>
              <a:gd name="connsiteY6-118" fmla="*/ 0 h 3082645"/>
              <a:gd name="connsiteX7-119" fmla="*/ 950576 w 3475650"/>
              <a:gd name="connsiteY7-120" fmla="*/ 0 h 3082645"/>
              <a:gd name="connsiteX8-121" fmla="*/ 796623 w 3475650"/>
              <a:gd name="connsiteY8-122" fmla="*/ 88900 h 3082645"/>
              <a:gd name="connsiteX9-123" fmla="*/ 9390 w 3475650"/>
              <a:gd name="connsiteY9-124" fmla="*/ 1452436 h 3082645"/>
              <a:gd name="connsiteX10-125" fmla="*/ 9398 w 3475650"/>
              <a:gd name="connsiteY10-126" fmla="*/ 1630223 h 3082645"/>
              <a:gd name="connsiteX11-127" fmla="*/ 796631 w 3475650"/>
              <a:gd name="connsiteY11-128" fmla="*/ 2993759 h 3082645"/>
              <a:gd name="connsiteX12-129" fmla="*/ 950601 w 3475650"/>
              <a:gd name="connsiteY12-130" fmla="*/ 3082645 h 3082645"/>
              <a:gd name="connsiteX0-131" fmla="*/ 950601 w 3475653"/>
              <a:gd name="connsiteY0-132" fmla="*/ 3082645 h 3082645"/>
              <a:gd name="connsiteX1-133" fmla="*/ 2525075 w 3475653"/>
              <a:gd name="connsiteY1-134" fmla="*/ 3082645 h 3082645"/>
              <a:gd name="connsiteX2-135" fmla="*/ 2679028 w 3475653"/>
              <a:gd name="connsiteY2-136" fmla="*/ 2993745 h 3082645"/>
              <a:gd name="connsiteX3-137" fmla="*/ 3466261 w 3475653"/>
              <a:gd name="connsiteY3-138" fmla="*/ 1630209 h 3082645"/>
              <a:gd name="connsiteX4-139" fmla="*/ 3466254 w 3475653"/>
              <a:gd name="connsiteY4-140" fmla="*/ 1452423 h 3082645"/>
              <a:gd name="connsiteX5-141" fmla="*/ 2679021 w 3475653"/>
              <a:gd name="connsiteY5-142" fmla="*/ 88887 h 3082645"/>
              <a:gd name="connsiteX6-143" fmla="*/ 2525051 w 3475653"/>
              <a:gd name="connsiteY6-144" fmla="*/ 0 h 3082645"/>
              <a:gd name="connsiteX7-145" fmla="*/ 950576 w 3475653"/>
              <a:gd name="connsiteY7-146" fmla="*/ 0 h 3082645"/>
              <a:gd name="connsiteX8-147" fmla="*/ 796623 w 3475653"/>
              <a:gd name="connsiteY8-148" fmla="*/ 88900 h 3082645"/>
              <a:gd name="connsiteX9-149" fmla="*/ 9390 w 3475653"/>
              <a:gd name="connsiteY9-150" fmla="*/ 1452436 h 3082645"/>
              <a:gd name="connsiteX10-151" fmla="*/ 9398 w 3475653"/>
              <a:gd name="connsiteY10-152" fmla="*/ 1630223 h 3082645"/>
              <a:gd name="connsiteX11-153" fmla="*/ 796631 w 3475653"/>
              <a:gd name="connsiteY11-154" fmla="*/ 2993759 h 3082645"/>
              <a:gd name="connsiteX12-155" fmla="*/ 950601 w 3475653"/>
              <a:gd name="connsiteY12-156" fmla="*/ 3082645 h 3082645"/>
              <a:gd name="connsiteX0-157" fmla="*/ 950601 w 3490661"/>
              <a:gd name="connsiteY0-158" fmla="*/ 3082645 h 3082645"/>
              <a:gd name="connsiteX1-159" fmla="*/ 2525075 w 3490661"/>
              <a:gd name="connsiteY1-160" fmla="*/ 3082645 h 3082645"/>
              <a:gd name="connsiteX2-161" fmla="*/ 2679028 w 3490661"/>
              <a:gd name="connsiteY2-162" fmla="*/ 2993745 h 3082645"/>
              <a:gd name="connsiteX3-163" fmla="*/ 3466261 w 3490661"/>
              <a:gd name="connsiteY3-164" fmla="*/ 1630209 h 3082645"/>
              <a:gd name="connsiteX4-165" fmla="*/ 3466254 w 3490661"/>
              <a:gd name="connsiteY4-166" fmla="*/ 1452423 h 3082645"/>
              <a:gd name="connsiteX5-167" fmla="*/ 2679021 w 3490661"/>
              <a:gd name="connsiteY5-168" fmla="*/ 88887 h 3082645"/>
              <a:gd name="connsiteX6-169" fmla="*/ 2525051 w 3490661"/>
              <a:gd name="connsiteY6-170" fmla="*/ 0 h 3082645"/>
              <a:gd name="connsiteX7-171" fmla="*/ 950576 w 3490661"/>
              <a:gd name="connsiteY7-172" fmla="*/ 0 h 3082645"/>
              <a:gd name="connsiteX8-173" fmla="*/ 796623 w 3490661"/>
              <a:gd name="connsiteY8-174" fmla="*/ 88900 h 3082645"/>
              <a:gd name="connsiteX9-175" fmla="*/ 9390 w 3490661"/>
              <a:gd name="connsiteY9-176" fmla="*/ 1452436 h 3082645"/>
              <a:gd name="connsiteX10-177" fmla="*/ 9398 w 3490661"/>
              <a:gd name="connsiteY10-178" fmla="*/ 1630223 h 3082645"/>
              <a:gd name="connsiteX11-179" fmla="*/ 796631 w 3490661"/>
              <a:gd name="connsiteY11-180" fmla="*/ 2993759 h 3082645"/>
              <a:gd name="connsiteX12-181" fmla="*/ 950601 w 3490661"/>
              <a:gd name="connsiteY12-182" fmla="*/ 3082645 h 3082645"/>
              <a:gd name="connsiteX0-183" fmla="*/ 950601 w 3490661"/>
              <a:gd name="connsiteY0-184" fmla="*/ 3082645 h 3082645"/>
              <a:gd name="connsiteX1-185" fmla="*/ 2525075 w 3490661"/>
              <a:gd name="connsiteY1-186" fmla="*/ 3082645 h 3082645"/>
              <a:gd name="connsiteX2-187" fmla="*/ 2679028 w 3490661"/>
              <a:gd name="connsiteY2-188" fmla="*/ 2993745 h 3082645"/>
              <a:gd name="connsiteX3-189" fmla="*/ 3466261 w 3490661"/>
              <a:gd name="connsiteY3-190" fmla="*/ 1630209 h 3082645"/>
              <a:gd name="connsiteX4-191" fmla="*/ 3466254 w 3490661"/>
              <a:gd name="connsiteY4-192" fmla="*/ 1452423 h 3082645"/>
              <a:gd name="connsiteX5-193" fmla="*/ 2679021 w 3490661"/>
              <a:gd name="connsiteY5-194" fmla="*/ 88887 h 3082645"/>
              <a:gd name="connsiteX6-195" fmla="*/ 2525051 w 3490661"/>
              <a:gd name="connsiteY6-196" fmla="*/ 0 h 3082645"/>
              <a:gd name="connsiteX7-197" fmla="*/ 950576 w 3490661"/>
              <a:gd name="connsiteY7-198" fmla="*/ 0 h 3082645"/>
              <a:gd name="connsiteX8-199" fmla="*/ 796623 w 3490661"/>
              <a:gd name="connsiteY8-200" fmla="*/ 88900 h 3082645"/>
              <a:gd name="connsiteX9-201" fmla="*/ 9390 w 3490661"/>
              <a:gd name="connsiteY9-202" fmla="*/ 1452436 h 3082645"/>
              <a:gd name="connsiteX10-203" fmla="*/ 9398 w 3490661"/>
              <a:gd name="connsiteY10-204" fmla="*/ 1630223 h 3082645"/>
              <a:gd name="connsiteX11-205" fmla="*/ 796631 w 3490661"/>
              <a:gd name="connsiteY11-206" fmla="*/ 2993759 h 3082645"/>
              <a:gd name="connsiteX12-207" fmla="*/ 950601 w 3490661"/>
              <a:gd name="connsiteY12-208" fmla="*/ 3082645 h 3082645"/>
              <a:gd name="connsiteX0-209" fmla="*/ 950601 w 3490661"/>
              <a:gd name="connsiteY0-210" fmla="*/ 3082645 h 3082645"/>
              <a:gd name="connsiteX1-211" fmla="*/ 2525075 w 3490661"/>
              <a:gd name="connsiteY1-212" fmla="*/ 3082645 h 3082645"/>
              <a:gd name="connsiteX2-213" fmla="*/ 2679028 w 3490661"/>
              <a:gd name="connsiteY2-214" fmla="*/ 2993745 h 3082645"/>
              <a:gd name="connsiteX3-215" fmla="*/ 3466261 w 3490661"/>
              <a:gd name="connsiteY3-216" fmla="*/ 1630209 h 3082645"/>
              <a:gd name="connsiteX4-217" fmla="*/ 3466254 w 3490661"/>
              <a:gd name="connsiteY4-218" fmla="*/ 1452423 h 3082645"/>
              <a:gd name="connsiteX5-219" fmla="*/ 2679021 w 3490661"/>
              <a:gd name="connsiteY5-220" fmla="*/ 88887 h 3082645"/>
              <a:gd name="connsiteX6-221" fmla="*/ 2525051 w 3490661"/>
              <a:gd name="connsiteY6-222" fmla="*/ 0 h 3082645"/>
              <a:gd name="connsiteX7-223" fmla="*/ 950576 w 3490661"/>
              <a:gd name="connsiteY7-224" fmla="*/ 0 h 3082645"/>
              <a:gd name="connsiteX8-225" fmla="*/ 796623 w 3490661"/>
              <a:gd name="connsiteY8-226" fmla="*/ 88900 h 3082645"/>
              <a:gd name="connsiteX9-227" fmla="*/ 9390 w 3490661"/>
              <a:gd name="connsiteY9-228" fmla="*/ 1452436 h 3082645"/>
              <a:gd name="connsiteX10-229" fmla="*/ 9398 w 3490661"/>
              <a:gd name="connsiteY10-230" fmla="*/ 1630223 h 3082645"/>
              <a:gd name="connsiteX11-231" fmla="*/ 796631 w 3490661"/>
              <a:gd name="connsiteY11-232" fmla="*/ 2993759 h 3082645"/>
              <a:gd name="connsiteX12-233" fmla="*/ 950601 w 3490661"/>
              <a:gd name="connsiteY12-234" fmla="*/ 3082645 h 3082645"/>
              <a:gd name="connsiteX0-235" fmla="*/ 950601 w 3490661"/>
              <a:gd name="connsiteY0-236" fmla="*/ 3082645 h 3082645"/>
              <a:gd name="connsiteX1-237" fmla="*/ 2525075 w 3490661"/>
              <a:gd name="connsiteY1-238" fmla="*/ 3082645 h 3082645"/>
              <a:gd name="connsiteX2-239" fmla="*/ 2679028 w 3490661"/>
              <a:gd name="connsiteY2-240" fmla="*/ 2993745 h 3082645"/>
              <a:gd name="connsiteX3-241" fmla="*/ 3466261 w 3490661"/>
              <a:gd name="connsiteY3-242" fmla="*/ 1630209 h 3082645"/>
              <a:gd name="connsiteX4-243" fmla="*/ 3466254 w 3490661"/>
              <a:gd name="connsiteY4-244" fmla="*/ 1452423 h 3082645"/>
              <a:gd name="connsiteX5-245" fmla="*/ 2679021 w 3490661"/>
              <a:gd name="connsiteY5-246" fmla="*/ 88887 h 3082645"/>
              <a:gd name="connsiteX6-247" fmla="*/ 2525051 w 3490661"/>
              <a:gd name="connsiteY6-248" fmla="*/ 0 h 3082645"/>
              <a:gd name="connsiteX7-249" fmla="*/ 950576 w 3490661"/>
              <a:gd name="connsiteY7-250" fmla="*/ 0 h 3082645"/>
              <a:gd name="connsiteX8-251" fmla="*/ 796623 w 3490661"/>
              <a:gd name="connsiteY8-252" fmla="*/ 88900 h 3082645"/>
              <a:gd name="connsiteX9-253" fmla="*/ 9390 w 3490661"/>
              <a:gd name="connsiteY9-254" fmla="*/ 1452436 h 3082645"/>
              <a:gd name="connsiteX10-255" fmla="*/ 9398 w 3490661"/>
              <a:gd name="connsiteY10-256" fmla="*/ 1630223 h 3082645"/>
              <a:gd name="connsiteX11-257" fmla="*/ 796631 w 3490661"/>
              <a:gd name="connsiteY11-258" fmla="*/ 2993759 h 3082645"/>
              <a:gd name="connsiteX12-259" fmla="*/ 950601 w 3490661"/>
              <a:gd name="connsiteY12-260" fmla="*/ 3082645 h 3082645"/>
              <a:gd name="connsiteX0-261" fmla="*/ 950601 w 3490661"/>
              <a:gd name="connsiteY0-262" fmla="*/ 3082645 h 3082645"/>
              <a:gd name="connsiteX1-263" fmla="*/ 2525075 w 3490661"/>
              <a:gd name="connsiteY1-264" fmla="*/ 3082645 h 3082645"/>
              <a:gd name="connsiteX2-265" fmla="*/ 2679028 w 3490661"/>
              <a:gd name="connsiteY2-266" fmla="*/ 2993745 h 3082645"/>
              <a:gd name="connsiteX3-267" fmla="*/ 3466261 w 3490661"/>
              <a:gd name="connsiteY3-268" fmla="*/ 1630209 h 3082645"/>
              <a:gd name="connsiteX4-269" fmla="*/ 3466254 w 3490661"/>
              <a:gd name="connsiteY4-270" fmla="*/ 1452423 h 3082645"/>
              <a:gd name="connsiteX5-271" fmla="*/ 2679021 w 3490661"/>
              <a:gd name="connsiteY5-272" fmla="*/ 88887 h 3082645"/>
              <a:gd name="connsiteX6-273" fmla="*/ 2525051 w 3490661"/>
              <a:gd name="connsiteY6-274" fmla="*/ 0 h 3082645"/>
              <a:gd name="connsiteX7-275" fmla="*/ 950576 w 3490661"/>
              <a:gd name="connsiteY7-276" fmla="*/ 0 h 3082645"/>
              <a:gd name="connsiteX8-277" fmla="*/ 796623 w 3490661"/>
              <a:gd name="connsiteY8-278" fmla="*/ 88900 h 3082645"/>
              <a:gd name="connsiteX9-279" fmla="*/ 9390 w 3490661"/>
              <a:gd name="connsiteY9-280" fmla="*/ 1452436 h 3082645"/>
              <a:gd name="connsiteX10-281" fmla="*/ 9398 w 3490661"/>
              <a:gd name="connsiteY10-282" fmla="*/ 1630223 h 3082645"/>
              <a:gd name="connsiteX11-283" fmla="*/ 796631 w 3490661"/>
              <a:gd name="connsiteY11-284" fmla="*/ 2993759 h 3082645"/>
              <a:gd name="connsiteX12-285" fmla="*/ 950601 w 3490661"/>
              <a:gd name="connsiteY12-286" fmla="*/ 3082645 h 3082645"/>
              <a:gd name="connsiteX0-287" fmla="*/ 950601 w 3490661"/>
              <a:gd name="connsiteY0-288" fmla="*/ 3082645 h 3082645"/>
              <a:gd name="connsiteX1-289" fmla="*/ 2525075 w 3490661"/>
              <a:gd name="connsiteY1-290" fmla="*/ 3082645 h 3082645"/>
              <a:gd name="connsiteX2-291" fmla="*/ 2679028 w 3490661"/>
              <a:gd name="connsiteY2-292" fmla="*/ 2993745 h 3082645"/>
              <a:gd name="connsiteX3-293" fmla="*/ 3466261 w 3490661"/>
              <a:gd name="connsiteY3-294" fmla="*/ 1630209 h 3082645"/>
              <a:gd name="connsiteX4-295" fmla="*/ 3466254 w 3490661"/>
              <a:gd name="connsiteY4-296" fmla="*/ 1452423 h 3082645"/>
              <a:gd name="connsiteX5-297" fmla="*/ 2679021 w 3490661"/>
              <a:gd name="connsiteY5-298" fmla="*/ 88887 h 3082645"/>
              <a:gd name="connsiteX6-299" fmla="*/ 2525051 w 3490661"/>
              <a:gd name="connsiteY6-300" fmla="*/ 0 h 3082645"/>
              <a:gd name="connsiteX7-301" fmla="*/ 950576 w 3490661"/>
              <a:gd name="connsiteY7-302" fmla="*/ 0 h 3082645"/>
              <a:gd name="connsiteX8-303" fmla="*/ 796623 w 3490661"/>
              <a:gd name="connsiteY8-304" fmla="*/ 88900 h 3082645"/>
              <a:gd name="connsiteX9-305" fmla="*/ 9390 w 3490661"/>
              <a:gd name="connsiteY9-306" fmla="*/ 1452436 h 3082645"/>
              <a:gd name="connsiteX10-307" fmla="*/ 9398 w 3490661"/>
              <a:gd name="connsiteY10-308" fmla="*/ 1630223 h 3082645"/>
              <a:gd name="connsiteX11-309" fmla="*/ 796631 w 3490661"/>
              <a:gd name="connsiteY11-310" fmla="*/ 2993759 h 3082645"/>
              <a:gd name="connsiteX12-311" fmla="*/ 950601 w 3490661"/>
              <a:gd name="connsiteY12-312" fmla="*/ 3082645 h 3082645"/>
              <a:gd name="connsiteX0-313" fmla="*/ 950601 w 3490661"/>
              <a:gd name="connsiteY0-314" fmla="*/ 3082645 h 3082645"/>
              <a:gd name="connsiteX1-315" fmla="*/ 2525075 w 3490661"/>
              <a:gd name="connsiteY1-316" fmla="*/ 3082645 h 3082645"/>
              <a:gd name="connsiteX2-317" fmla="*/ 2679028 w 3490661"/>
              <a:gd name="connsiteY2-318" fmla="*/ 2993745 h 3082645"/>
              <a:gd name="connsiteX3-319" fmla="*/ 3466261 w 3490661"/>
              <a:gd name="connsiteY3-320" fmla="*/ 1630209 h 3082645"/>
              <a:gd name="connsiteX4-321" fmla="*/ 3466254 w 3490661"/>
              <a:gd name="connsiteY4-322" fmla="*/ 1452423 h 3082645"/>
              <a:gd name="connsiteX5-323" fmla="*/ 2679021 w 3490661"/>
              <a:gd name="connsiteY5-324" fmla="*/ 88887 h 3082645"/>
              <a:gd name="connsiteX6-325" fmla="*/ 2525051 w 3490661"/>
              <a:gd name="connsiteY6-326" fmla="*/ 0 h 3082645"/>
              <a:gd name="connsiteX7-327" fmla="*/ 950576 w 3490661"/>
              <a:gd name="connsiteY7-328" fmla="*/ 0 h 3082645"/>
              <a:gd name="connsiteX8-329" fmla="*/ 796623 w 3490661"/>
              <a:gd name="connsiteY8-330" fmla="*/ 88900 h 3082645"/>
              <a:gd name="connsiteX9-331" fmla="*/ 9390 w 3490661"/>
              <a:gd name="connsiteY9-332" fmla="*/ 1452436 h 3082645"/>
              <a:gd name="connsiteX10-333" fmla="*/ 9398 w 3490661"/>
              <a:gd name="connsiteY10-334" fmla="*/ 1630223 h 3082645"/>
              <a:gd name="connsiteX11-335" fmla="*/ 796631 w 3490661"/>
              <a:gd name="connsiteY11-336" fmla="*/ 2993759 h 3082645"/>
              <a:gd name="connsiteX12-337" fmla="*/ 950601 w 3490661"/>
              <a:gd name="connsiteY12-338" fmla="*/ 3082645 h 3082645"/>
              <a:gd name="connsiteX0-339" fmla="*/ 950601 w 3490661"/>
              <a:gd name="connsiteY0-340" fmla="*/ 3082645 h 3082645"/>
              <a:gd name="connsiteX1-341" fmla="*/ 2525075 w 3490661"/>
              <a:gd name="connsiteY1-342" fmla="*/ 3082645 h 3082645"/>
              <a:gd name="connsiteX2-343" fmla="*/ 2679028 w 3490661"/>
              <a:gd name="connsiteY2-344" fmla="*/ 2993745 h 3082645"/>
              <a:gd name="connsiteX3-345" fmla="*/ 3466261 w 3490661"/>
              <a:gd name="connsiteY3-346" fmla="*/ 1630209 h 3082645"/>
              <a:gd name="connsiteX4-347" fmla="*/ 3466254 w 3490661"/>
              <a:gd name="connsiteY4-348" fmla="*/ 1452423 h 3082645"/>
              <a:gd name="connsiteX5-349" fmla="*/ 2679021 w 3490661"/>
              <a:gd name="connsiteY5-350" fmla="*/ 88887 h 3082645"/>
              <a:gd name="connsiteX6-351" fmla="*/ 2525051 w 3490661"/>
              <a:gd name="connsiteY6-352" fmla="*/ 0 h 3082645"/>
              <a:gd name="connsiteX7-353" fmla="*/ 950576 w 3490661"/>
              <a:gd name="connsiteY7-354" fmla="*/ 0 h 3082645"/>
              <a:gd name="connsiteX8-355" fmla="*/ 796623 w 3490661"/>
              <a:gd name="connsiteY8-356" fmla="*/ 88900 h 3082645"/>
              <a:gd name="connsiteX9-357" fmla="*/ 9390 w 3490661"/>
              <a:gd name="connsiteY9-358" fmla="*/ 1452436 h 3082645"/>
              <a:gd name="connsiteX10-359" fmla="*/ 9398 w 3490661"/>
              <a:gd name="connsiteY10-360" fmla="*/ 1630223 h 3082645"/>
              <a:gd name="connsiteX11-361" fmla="*/ 796631 w 3490661"/>
              <a:gd name="connsiteY11-362" fmla="*/ 2993759 h 3082645"/>
              <a:gd name="connsiteX12-363" fmla="*/ 950601 w 3490661"/>
              <a:gd name="connsiteY12-364" fmla="*/ 3082645 h 3082645"/>
              <a:gd name="connsiteX0-365" fmla="*/ 950601 w 3490661"/>
              <a:gd name="connsiteY0-366" fmla="*/ 3082645 h 3082645"/>
              <a:gd name="connsiteX1-367" fmla="*/ 2525075 w 3490661"/>
              <a:gd name="connsiteY1-368" fmla="*/ 3082645 h 3082645"/>
              <a:gd name="connsiteX2-369" fmla="*/ 2679028 w 3490661"/>
              <a:gd name="connsiteY2-370" fmla="*/ 2993745 h 3082645"/>
              <a:gd name="connsiteX3-371" fmla="*/ 3466261 w 3490661"/>
              <a:gd name="connsiteY3-372" fmla="*/ 1630209 h 3082645"/>
              <a:gd name="connsiteX4-373" fmla="*/ 3466254 w 3490661"/>
              <a:gd name="connsiteY4-374" fmla="*/ 1452423 h 3082645"/>
              <a:gd name="connsiteX5-375" fmla="*/ 2679021 w 3490661"/>
              <a:gd name="connsiteY5-376" fmla="*/ 88887 h 3082645"/>
              <a:gd name="connsiteX6-377" fmla="*/ 2525051 w 3490661"/>
              <a:gd name="connsiteY6-378" fmla="*/ 0 h 3082645"/>
              <a:gd name="connsiteX7-379" fmla="*/ 950576 w 3490661"/>
              <a:gd name="connsiteY7-380" fmla="*/ 0 h 3082645"/>
              <a:gd name="connsiteX8-381" fmla="*/ 796623 w 3490661"/>
              <a:gd name="connsiteY8-382" fmla="*/ 88900 h 3082645"/>
              <a:gd name="connsiteX9-383" fmla="*/ 9390 w 3490661"/>
              <a:gd name="connsiteY9-384" fmla="*/ 1452436 h 3082645"/>
              <a:gd name="connsiteX10-385" fmla="*/ 9398 w 3490661"/>
              <a:gd name="connsiteY10-386" fmla="*/ 1630223 h 3082645"/>
              <a:gd name="connsiteX11-387" fmla="*/ 796631 w 3490661"/>
              <a:gd name="connsiteY11-388" fmla="*/ 2993759 h 3082645"/>
              <a:gd name="connsiteX12-389" fmla="*/ 950601 w 3490661"/>
              <a:gd name="connsiteY12-390" fmla="*/ 3082645 h 3082645"/>
              <a:gd name="connsiteX0-391" fmla="*/ 950601 w 3490661"/>
              <a:gd name="connsiteY0-392" fmla="*/ 3082645 h 3082645"/>
              <a:gd name="connsiteX1-393" fmla="*/ 2525075 w 3490661"/>
              <a:gd name="connsiteY1-394" fmla="*/ 3082645 h 3082645"/>
              <a:gd name="connsiteX2-395" fmla="*/ 2679028 w 3490661"/>
              <a:gd name="connsiteY2-396" fmla="*/ 2993745 h 3082645"/>
              <a:gd name="connsiteX3-397" fmla="*/ 3466261 w 3490661"/>
              <a:gd name="connsiteY3-398" fmla="*/ 1630209 h 3082645"/>
              <a:gd name="connsiteX4-399" fmla="*/ 3466254 w 3490661"/>
              <a:gd name="connsiteY4-400" fmla="*/ 1452423 h 3082645"/>
              <a:gd name="connsiteX5-401" fmla="*/ 2679021 w 3490661"/>
              <a:gd name="connsiteY5-402" fmla="*/ 88887 h 3082645"/>
              <a:gd name="connsiteX6-403" fmla="*/ 2525051 w 3490661"/>
              <a:gd name="connsiteY6-404" fmla="*/ 0 h 3082645"/>
              <a:gd name="connsiteX7-405" fmla="*/ 950576 w 3490661"/>
              <a:gd name="connsiteY7-406" fmla="*/ 0 h 3082645"/>
              <a:gd name="connsiteX8-407" fmla="*/ 796623 w 3490661"/>
              <a:gd name="connsiteY8-408" fmla="*/ 88900 h 3082645"/>
              <a:gd name="connsiteX9-409" fmla="*/ 9390 w 3490661"/>
              <a:gd name="connsiteY9-410" fmla="*/ 1452436 h 3082645"/>
              <a:gd name="connsiteX10-411" fmla="*/ 9398 w 3490661"/>
              <a:gd name="connsiteY10-412" fmla="*/ 1630223 h 3082645"/>
              <a:gd name="connsiteX11-413" fmla="*/ 796631 w 3490661"/>
              <a:gd name="connsiteY11-414" fmla="*/ 2993759 h 3082645"/>
              <a:gd name="connsiteX12-415" fmla="*/ 950601 w 3490661"/>
              <a:gd name="connsiteY12-416" fmla="*/ 3082645 h 3082645"/>
              <a:gd name="connsiteX0-417" fmla="*/ 950601 w 3490661"/>
              <a:gd name="connsiteY0-418" fmla="*/ 3082645 h 3082645"/>
              <a:gd name="connsiteX1-419" fmla="*/ 2525075 w 3490661"/>
              <a:gd name="connsiteY1-420" fmla="*/ 3082645 h 3082645"/>
              <a:gd name="connsiteX2-421" fmla="*/ 2679028 w 3490661"/>
              <a:gd name="connsiteY2-422" fmla="*/ 2993745 h 3082645"/>
              <a:gd name="connsiteX3-423" fmla="*/ 3466261 w 3490661"/>
              <a:gd name="connsiteY3-424" fmla="*/ 1630209 h 3082645"/>
              <a:gd name="connsiteX4-425" fmla="*/ 3466254 w 3490661"/>
              <a:gd name="connsiteY4-426" fmla="*/ 1452423 h 3082645"/>
              <a:gd name="connsiteX5-427" fmla="*/ 2679021 w 3490661"/>
              <a:gd name="connsiteY5-428" fmla="*/ 88887 h 3082645"/>
              <a:gd name="connsiteX6-429" fmla="*/ 2525051 w 3490661"/>
              <a:gd name="connsiteY6-430" fmla="*/ 0 h 3082645"/>
              <a:gd name="connsiteX7-431" fmla="*/ 950576 w 3490661"/>
              <a:gd name="connsiteY7-432" fmla="*/ 0 h 3082645"/>
              <a:gd name="connsiteX8-433" fmla="*/ 796623 w 3490661"/>
              <a:gd name="connsiteY8-434" fmla="*/ 88900 h 3082645"/>
              <a:gd name="connsiteX9-435" fmla="*/ 9390 w 3490661"/>
              <a:gd name="connsiteY9-436" fmla="*/ 1452436 h 3082645"/>
              <a:gd name="connsiteX10-437" fmla="*/ 9398 w 3490661"/>
              <a:gd name="connsiteY10-438" fmla="*/ 1630223 h 3082645"/>
              <a:gd name="connsiteX11-439" fmla="*/ 796631 w 3490661"/>
              <a:gd name="connsiteY11-440" fmla="*/ 2993759 h 3082645"/>
              <a:gd name="connsiteX12-441" fmla="*/ 950601 w 3490661"/>
              <a:gd name="connsiteY12-442" fmla="*/ 3082645 h 3082645"/>
              <a:gd name="connsiteX0-443" fmla="*/ 950603 w 3490663"/>
              <a:gd name="connsiteY0-444" fmla="*/ 3082645 h 3082645"/>
              <a:gd name="connsiteX1-445" fmla="*/ 2525077 w 3490663"/>
              <a:gd name="connsiteY1-446" fmla="*/ 3082645 h 3082645"/>
              <a:gd name="connsiteX2-447" fmla="*/ 2679030 w 3490663"/>
              <a:gd name="connsiteY2-448" fmla="*/ 2993745 h 3082645"/>
              <a:gd name="connsiteX3-449" fmla="*/ 3466263 w 3490663"/>
              <a:gd name="connsiteY3-450" fmla="*/ 1630209 h 3082645"/>
              <a:gd name="connsiteX4-451" fmla="*/ 3466256 w 3490663"/>
              <a:gd name="connsiteY4-452" fmla="*/ 1452423 h 3082645"/>
              <a:gd name="connsiteX5-453" fmla="*/ 2679023 w 3490663"/>
              <a:gd name="connsiteY5-454" fmla="*/ 88887 h 3082645"/>
              <a:gd name="connsiteX6-455" fmla="*/ 2525053 w 3490663"/>
              <a:gd name="connsiteY6-456" fmla="*/ 0 h 3082645"/>
              <a:gd name="connsiteX7-457" fmla="*/ 950578 w 3490663"/>
              <a:gd name="connsiteY7-458" fmla="*/ 0 h 3082645"/>
              <a:gd name="connsiteX8-459" fmla="*/ 796625 w 3490663"/>
              <a:gd name="connsiteY8-460" fmla="*/ 88900 h 3082645"/>
              <a:gd name="connsiteX9-461" fmla="*/ 9392 w 3490663"/>
              <a:gd name="connsiteY9-462" fmla="*/ 1452436 h 3082645"/>
              <a:gd name="connsiteX10-463" fmla="*/ 9400 w 3490663"/>
              <a:gd name="connsiteY10-464" fmla="*/ 1630223 h 3082645"/>
              <a:gd name="connsiteX11-465" fmla="*/ 796633 w 3490663"/>
              <a:gd name="connsiteY11-466" fmla="*/ 2993759 h 3082645"/>
              <a:gd name="connsiteX12-467" fmla="*/ 950603 w 3490663"/>
              <a:gd name="connsiteY12-468" fmla="*/ 3082645 h 3082645"/>
              <a:gd name="connsiteX0-469" fmla="*/ 965611 w 3505671"/>
              <a:gd name="connsiteY0-470" fmla="*/ 3082645 h 3082645"/>
              <a:gd name="connsiteX1-471" fmla="*/ 2540085 w 3505671"/>
              <a:gd name="connsiteY1-472" fmla="*/ 3082645 h 3082645"/>
              <a:gd name="connsiteX2-473" fmla="*/ 2694038 w 3505671"/>
              <a:gd name="connsiteY2-474" fmla="*/ 2993745 h 3082645"/>
              <a:gd name="connsiteX3-475" fmla="*/ 3481271 w 3505671"/>
              <a:gd name="connsiteY3-476" fmla="*/ 1630209 h 3082645"/>
              <a:gd name="connsiteX4-477" fmla="*/ 3481264 w 3505671"/>
              <a:gd name="connsiteY4-478" fmla="*/ 1452423 h 3082645"/>
              <a:gd name="connsiteX5-479" fmla="*/ 2694031 w 3505671"/>
              <a:gd name="connsiteY5-480" fmla="*/ 88887 h 3082645"/>
              <a:gd name="connsiteX6-481" fmla="*/ 2540061 w 3505671"/>
              <a:gd name="connsiteY6-482" fmla="*/ 0 h 3082645"/>
              <a:gd name="connsiteX7-483" fmla="*/ 965586 w 3505671"/>
              <a:gd name="connsiteY7-484" fmla="*/ 0 h 3082645"/>
              <a:gd name="connsiteX8-485" fmla="*/ 811633 w 3505671"/>
              <a:gd name="connsiteY8-486" fmla="*/ 88900 h 3082645"/>
              <a:gd name="connsiteX9-487" fmla="*/ 24400 w 3505671"/>
              <a:gd name="connsiteY9-488" fmla="*/ 1452436 h 3082645"/>
              <a:gd name="connsiteX10-489" fmla="*/ 24408 w 3505671"/>
              <a:gd name="connsiteY10-490" fmla="*/ 1630223 h 3082645"/>
              <a:gd name="connsiteX11-491" fmla="*/ 811641 w 3505671"/>
              <a:gd name="connsiteY11-492" fmla="*/ 2993759 h 3082645"/>
              <a:gd name="connsiteX12-493" fmla="*/ 965611 w 3505671"/>
              <a:gd name="connsiteY12-494" fmla="*/ 3082645 h 3082645"/>
              <a:gd name="connsiteX0-495" fmla="*/ 965611 w 3505671"/>
              <a:gd name="connsiteY0-496" fmla="*/ 3082645 h 3082645"/>
              <a:gd name="connsiteX1-497" fmla="*/ 2540085 w 3505671"/>
              <a:gd name="connsiteY1-498" fmla="*/ 3082645 h 3082645"/>
              <a:gd name="connsiteX2-499" fmla="*/ 2694038 w 3505671"/>
              <a:gd name="connsiteY2-500" fmla="*/ 2993745 h 3082645"/>
              <a:gd name="connsiteX3-501" fmla="*/ 3481271 w 3505671"/>
              <a:gd name="connsiteY3-502" fmla="*/ 1630209 h 3082645"/>
              <a:gd name="connsiteX4-503" fmla="*/ 3481264 w 3505671"/>
              <a:gd name="connsiteY4-504" fmla="*/ 1452423 h 3082645"/>
              <a:gd name="connsiteX5-505" fmla="*/ 2694031 w 3505671"/>
              <a:gd name="connsiteY5-506" fmla="*/ 88887 h 3082645"/>
              <a:gd name="connsiteX6-507" fmla="*/ 2540061 w 3505671"/>
              <a:gd name="connsiteY6-508" fmla="*/ 0 h 3082645"/>
              <a:gd name="connsiteX7-509" fmla="*/ 965586 w 3505671"/>
              <a:gd name="connsiteY7-510" fmla="*/ 0 h 3082645"/>
              <a:gd name="connsiteX8-511" fmla="*/ 811633 w 3505671"/>
              <a:gd name="connsiteY8-512" fmla="*/ 88900 h 3082645"/>
              <a:gd name="connsiteX9-513" fmla="*/ 24400 w 3505671"/>
              <a:gd name="connsiteY9-514" fmla="*/ 1452436 h 3082645"/>
              <a:gd name="connsiteX10-515" fmla="*/ 24408 w 3505671"/>
              <a:gd name="connsiteY10-516" fmla="*/ 1630223 h 3082645"/>
              <a:gd name="connsiteX11-517" fmla="*/ 811641 w 3505671"/>
              <a:gd name="connsiteY11-518" fmla="*/ 2993759 h 3082645"/>
              <a:gd name="connsiteX12-519" fmla="*/ 965611 w 3505671"/>
              <a:gd name="connsiteY12-520" fmla="*/ 3082645 h 3082645"/>
              <a:gd name="connsiteX0-521" fmla="*/ 965611 w 3505671"/>
              <a:gd name="connsiteY0-522" fmla="*/ 3082645 h 3082645"/>
              <a:gd name="connsiteX1-523" fmla="*/ 2540085 w 3505671"/>
              <a:gd name="connsiteY1-524" fmla="*/ 3082645 h 3082645"/>
              <a:gd name="connsiteX2-525" fmla="*/ 2694038 w 3505671"/>
              <a:gd name="connsiteY2-526" fmla="*/ 2993745 h 3082645"/>
              <a:gd name="connsiteX3-527" fmla="*/ 3481271 w 3505671"/>
              <a:gd name="connsiteY3-528" fmla="*/ 1630209 h 3082645"/>
              <a:gd name="connsiteX4-529" fmla="*/ 3481264 w 3505671"/>
              <a:gd name="connsiteY4-530" fmla="*/ 1452423 h 3082645"/>
              <a:gd name="connsiteX5-531" fmla="*/ 2694031 w 3505671"/>
              <a:gd name="connsiteY5-532" fmla="*/ 88887 h 3082645"/>
              <a:gd name="connsiteX6-533" fmla="*/ 2540061 w 3505671"/>
              <a:gd name="connsiteY6-534" fmla="*/ 0 h 3082645"/>
              <a:gd name="connsiteX7-535" fmla="*/ 965586 w 3505671"/>
              <a:gd name="connsiteY7-536" fmla="*/ 0 h 3082645"/>
              <a:gd name="connsiteX8-537" fmla="*/ 811633 w 3505671"/>
              <a:gd name="connsiteY8-538" fmla="*/ 88900 h 3082645"/>
              <a:gd name="connsiteX9-539" fmla="*/ 24400 w 3505671"/>
              <a:gd name="connsiteY9-540" fmla="*/ 1452436 h 3082645"/>
              <a:gd name="connsiteX10-541" fmla="*/ 24408 w 3505671"/>
              <a:gd name="connsiteY10-542" fmla="*/ 1630223 h 3082645"/>
              <a:gd name="connsiteX11-543" fmla="*/ 811641 w 3505671"/>
              <a:gd name="connsiteY11-544" fmla="*/ 2993759 h 3082645"/>
              <a:gd name="connsiteX12-545" fmla="*/ 965611 w 3505671"/>
              <a:gd name="connsiteY12-546" fmla="*/ 3082645 h 3082645"/>
              <a:gd name="connsiteX0-547" fmla="*/ 965611 w 3505671"/>
              <a:gd name="connsiteY0-548" fmla="*/ 3082645 h 3082645"/>
              <a:gd name="connsiteX1-549" fmla="*/ 2540085 w 3505671"/>
              <a:gd name="connsiteY1-550" fmla="*/ 3082645 h 3082645"/>
              <a:gd name="connsiteX2-551" fmla="*/ 2694038 w 3505671"/>
              <a:gd name="connsiteY2-552" fmla="*/ 2993745 h 3082645"/>
              <a:gd name="connsiteX3-553" fmla="*/ 3481271 w 3505671"/>
              <a:gd name="connsiteY3-554" fmla="*/ 1630209 h 3082645"/>
              <a:gd name="connsiteX4-555" fmla="*/ 3481264 w 3505671"/>
              <a:gd name="connsiteY4-556" fmla="*/ 1452423 h 3082645"/>
              <a:gd name="connsiteX5-557" fmla="*/ 2694031 w 3505671"/>
              <a:gd name="connsiteY5-558" fmla="*/ 88887 h 3082645"/>
              <a:gd name="connsiteX6-559" fmla="*/ 2540061 w 3505671"/>
              <a:gd name="connsiteY6-560" fmla="*/ 0 h 3082645"/>
              <a:gd name="connsiteX7-561" fmla="*/ 965586 w 3505671"/>
              <a:gd name="connsiteY7-562" fmla="*/ 0 h 3082645"/>
              <a:gd name="connsiteX8-563" fmla="*/ 811633 w 3505671"/>
              <a:gd name="connsiteY8-564" fmla="*/ 88900 h 3082645"/>
              <a:gd name="connsiteX9-565" fmla="*/ 24400 w 3505671"/>
              <a:gd name="connsiteY9-566" fmla="*/ 1452436 h 3082645"/>
              <a:gd name="connsiteX10-567" fmla="*/ 24408 w 3505671"/>
              <a:gd name="connsiteY10-568" fmla="*/ 1630223 h 3082645"/>
              <a:gd name="connsiteX11-569" fmla="*/ 811641 w 3505671"/>
              <a:gd name="connsiteY11-570" fmla="*/ 2993759 h 3082645"/>
              <a:gd name="connsiteX12-571" fmla="*/ 965611 w 3505671"/>
              <a:gd name="connsiteY12-572" fmla="*/ 3082645 h 3082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05671" h="3082645">
                <a:moveTo>
                  <a:pt x="965611" y="3082645"/>
                </a:moveTo>
                <a:cubicBezTo>
                  <a:pt x="1030690" y="3082645"/>
                  <a:pt x="2475006" y="3082646"/>
                  <a:pt x="2540085" y="3082645"/>
                </a:cubicBezTo>
                <a:cubicBezTo>
                  <a:pt x="2605164" y="3082646"/>
                  <a:pt x="2661499" y="3050107"/>
                  <a:pt x="2694038" y="2993745"/>
                </a:cubicBezTo>
                <a:cubicBezTo>
                  <a:pt x="2726578" y="2937386"/>
                  <a:pt x="3448731" y="1686570"/>
                  <a:pt x="3481271" y="1630209"/>
                </a:cubicBezTo>
                <a:cubicBezTo>
                  <a:pt x="3513810" y="1573850"/>
                  <a:pt x="3513803" y="1508784"/>
                  <a:pt x="3481264" y="1452423"/>
                </a:cubicBezTo>
                <a:cubicBezTo>
                  <a:pt x="3448724" y="1396064"/>
                  <a:pt x="2726570" y="145248"/>
                  <a:pt x="2694031" y="88887"/>
                </a:cubicBezTo>
                <a:cubicBezTo>
                  <a:pt x="2661492" y="32528"/>
                  <a:pt x="2605139" y="1"/>
                  <a:pt x="2540061" y="0"/>
                </a:cubicBezTo>
                <a:cubicBezTo>
                  <a:pt x="2474982" y="1"/>
                  <a:pt x="1030665" y="1"/>
                  <a:pt x="965586" y="0"/>
                </a:cubicBezTo>
                <a:cubicBezTo>
                  <a:pt x="900507" y="1"/>
                  <a:pt x="844173" y="32540"/>
                  <a:pt x="811633" y="88900"/>
                </a:cubicBezTo>
                <a:cubicBezTo>
                  <a:pt x="779094" y="145261"/>
                  <a:pt x="56940" y="1396077"/>
                  <a:pt x="24400" y="1452436"/>
                </a:cubicBezTo>
                <a:cubicBezTo>
                  <a:pt x="-8139" y="1508797"/>
                  <a:pt x="-8132" y="1573863"/>
                  <a:pt x="24408" y="1630223"/>
                </a:cubicBezTo>
                <a:cubicBezTo>
                  <a:pt x="56947" y="1686584"/>
                  <a:pt x="779101" y="2937400"/>
                  <a:pt x="811641" y="2993759"/>
                </a:cubicBezTo>
                <a:cubicBezTo>
                  <a:pt x="844180" y="3050120"/>
                  <a:pt x="900532" y="3082645"/>
                  <a:pt x="965611" y="3082645"/>
                </a:cubicBezTo>
                <a:close/>
              </a:path>
            </a:pathLst>
          </a:custGeom>
          <a:gradFill>
            <a:gsLst>
              <a:gs pos="100000">
                <a:srgbClr val="376FFF">
                  <a:alpha val="100000"/>
                </a:srgbClr>
              </a:gs>
              <a:gs pos="0">
                <a:srgbClr val="376FFF">
                  <a:lumMod val="60000"/>
                  <a:lumOff val="4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9017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709295" y="2700020"/>
            <a:ext cx="3006725" cy="4070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公域：美团闪购</a:t>
            </a:r>
            <a:r>
              <a:rPr lang="en-US" altLang="zh-CN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en-US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抖音小时达</a:t>
            </a:r>
            <a:endParaRPr lang="zh-CN" altLang="en-US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4" name="图片 5" descr="343435383036303b343532343134393bcdb7c4d4b7e7b1a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29063" y="2898140"/>
            <a:ext cx="208800" cy="208800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873760" y="3305175"/>
            <a:ext cx="2901950" cy="104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活动商品四方出资，共同将活动力度做到最大，即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厂家、供应商、平台、商家承担活动让利成本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6" name="图片 15" descr="343439383331313b343532303033313bd3a6d3c3c9ccb3c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88643" y="2915920"/>
            <a:ext cx="172800" cy="1728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38125" y="424815"/>
            <a:ext cx="37052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活动商品策略</a:t>
            </a:r>
            <a:endParaRPr lang="zh-CN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9099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" y="968375"/>
            <a:ext cx="7551420" cy="3041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83235" y="4029075"/>
            <a:ext cx="103695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以下信息不满足，则美团</a:t>
            </a:r>
            <a:r>
              <a:rPr lang="en-US" altLang="zh-CN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饿百</a:t>
            </a:r>
            <a:r>
              <a:rPr lang="en-US" altLang="zh-CN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京东等渠道无法成功上传商品售卖</a:t>
            </a:r>
            <a:endParaRPr lang="zh-CN" altLang="en-US" sz="16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商品管家</a:t>
            </a:r>
            <a:r>
              <a:rPr lang="en-US" altLang="zh-CN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智能检测，</a:t>
            </a:r>
            <a:r>
              <a:rPr lang="en-US" altLang="zh-CN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低质商品</a:t>
            </a:r>
            <a:r>
              <a:rPr lang="en-US" altLang="zh-CN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一键优化，优化结果一目了然</a:t>
            </a:r>
            <a:endParaRPr lang="zh-CN" altLang="en-US" sz="16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●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商品无主图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商品管家拥有更强大的商品图片库，海量图片一键匹配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●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商品无重量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标品类商品管家自动补充商品重量（上架外卖平台必填信息）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●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商品无渠道前台分类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商品管家可以按您的分类规则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统一设置分类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●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商品在第三方渠道无类目属性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商品管家可以智能填写商品的属性信息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10220" y="1492250"/>
            <a:ext cx="3573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商品管家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0555" y="2158365"/>
            <a:ext cx="3573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400" b="1"/>
              <a:t>提高商品基础信息质量</a:t>
            </a:r>
            <a:endParaRPr lang="zh-CN" altLang="en-US" sz="2400" b="1"/>
          </a:p>
          <a:p>
            <a:pPr indent="0" algn="ctr" fontAlgn="auto">
              <a:lnSpc>
                <a:spcPct val="150000"/>
              </a:lnSpc>
            </a:pPr>
            <a:r>
              <a:rPr lang="zh-CN" altLang="en-US" sz="2400" b="1"/>
              <a:t>提升商品上架成功率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0" y="6223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9720" y="424815"/>
            <a:ext cx="37052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提升商品上架成功率</a:t>
            </a:r>
            <a:endParaRPr lang="zh-CN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74738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r="5302"/>
          <a:stretch>
            <a:fillRect/>
          </a:stretch>
        </p:blipFill>
        <p:spPr>
          <a:xfrm>
            <a:off x="179705" y="1703705"/>
            <a:ext cx="6635115" cy="1865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3707130"/>
            <a:ext cx="6635115" cy="18808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15238"/>
          <a:stretch>
            <a:fillRect/>
          </a:stretch>
        </p:blipFill>
        <p:spPr>
          <a:xfrm>
            <a:off x="7005955" y="1703705"/>
            <a:ext cx="4762500" cy="1864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r="6050"/>
          <a:stretch>
            <a:fillRect/>
          </a:stretch>
        </p:blipFill>
        <p:spPr>
          <a:xfrm>
            <a:off x="7005955" y="3695700"/>
            <a:ext cx="4762500" cy="185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矩形 29"/>
          <p:cNvSpPr/>
          <p:nvPr>
            <p:custDataLst>
              <p:tags r:id="rId7"/>
            </p:custDataLst>
          </p:nvPr>
        </p:nvSpPr>
        <p:spPr>
          <a:xfrm>
            <a:off x="3656965" y="3131820"/>
            <a:ext cx="5967730" cy="171958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C000"/>
                </a:solidFill>
              </a:rPr>
              <a:t>支持一键上架商品到五个平台</a:t>
            </a:r>
            <a:endParaRPr lang="zh-CN" altLang="en-US" sz="2800" b="1">
              <a:solidFill>
                <a:srgbClr val="FFC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C000"/>
                </a:solidFill>
                <a:sym typeface="+mn-ea"/>
              </a:rPr>
              <a:t>同时管理多个平台</a:t>
            </a:r>
            <a:r>
              <a:rPr lang="zh-CN" altLang="en-US" sz="2800" b="1">
                <a:solidFill>
                  <a:srgbClr val="FFC000"/>
                </a:solidFill>
              </a:rPr>
              <a:t>商品价格库存</a:t>
            </a:r>
            <a:endParaRPr lang="zh-CN" altLang="en-US" sz="2800" b="1">
              <a:solidFill>
                <a:srgbClr val="FFC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C000"/>
                </a:solidFill>
              </a:rPr>
              <a:t>支持一键拉取多个外卖平台商品信息</a:t>
            </a:r>
            <a:endParaRPr lang="zh-CN" altLang="en-US" sz="2800" b="1">
              <a:solidFill>
                <a:srgbClr val="FFC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84350" y="710565"/>
            <a:ext cx="8231505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 smtClean="0">
                <a:ln w="3175">
                  <a:noFill/>
                </a:ln>
                <a:solidFill>
                  <a:schemeClr val="tx1"/>
                </a:solidFill>
                <a:effectLst/>
                <a:ea typeface="微软雅黑" panose="020B0503020204020204" charset="-122"/>
                <a:sym typeface="+mn-ea"/>
              </a:rPr>
              <a:t>商品信息一体化、商品价格一体化、商品库存一体化</a:t>
            </a:r>
            <a:endParaRPr lang="zh-CN" altLang="en-US" sz="2400" b="1" dirty="0" smtClean="0">
              <a:ln w="3175">
                <a:noFill/>
              </a:ln>
              <a:solidFill>
                <a:schemeClr val="tx1"/>
              </a:solidFill>
              <a:effectLst/>
              <a:ea typeface="微软雅黑" panose="020B0503020204020204" charset="-122"/>
              <a:sym typeface="+mn-ea"/>
            </a:endParaRPr>
          </a:p>
          <a:p>
            <a:pPr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支持同时管理多个渠道平台，省时省力高效管理，实现降本增效</a:t>
            </a:r>
            <a:endParaRPr lang="zh-CN" altLang="en-US" b="1" dirty="0" smtClean="0">
              <a:ln w="3175">
                <a:noFill/>
              </a:ln>
              <a:solidFill>
                <a:srgbClr val="1152E7"/>
              </a:solidFill>
              <a:effectLst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223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9705" y="424815"/>
            <a:ext cx="37052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、支持同时管理多个渠道平台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9099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" y="1661795"/>
            <a:ext cx="8143875" cy="3008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7526" b="5541"/>
          <a:stretch>
            <a:fillRect/>
          </a:stretch>
        </p:blipFill>
        <p:spPr>
          <a:xfrm>
            <a:off x="3457575" y="3413760"/>
            <a:ext cx="8098155" cy="24961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980565" y="538480"/>
            <a:ext cx="9243695" cy="939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 smtClean="0">
                <a:ln w="3175">
                  <a:noFill/>
                </a:ln>
                <a:solidFill>
                  <a:schemeClr val="tx1"/>
                </a:solidFill>
                <a:effectLst/>
                <a:ea typeface="微软雅黑" panose="020B0503020204020204" charset="-122"/>
                <a:sym typeface="+mn-ea"/>
              </a:rPr>
              <a:t>订单一体化：</a:t>
            </a:r>
            <a:r>
              <a:rPr lang="zh-CN" altLang="en-US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聚合多个平台的订单，统一自动接单，订单可</a:t>
            </a:r>
            <a:r>
              <a:rPr lang="zh-CN" altLang="en-US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溯源</a:t>
            </a:r>
            <a:endParaRPr lang="zh-CN" altLang="en-US" b="1" dirty="0" smtClean="0">
              <a:ln w="3175">
                <a:noFill/>
              </a:ln>
              <a:solidFill>
                <a:srgbClr val="1152E7"/>
              </a:solidFill>
              <a:effectLst/>
              <a:ea typeface="微软雅黑" panose="020B0503020204020204" charset="-122"/>
              <a:sym typeface="+mn-ea"/>
            </a:endParaRPr>
          </a:p>
          <a:p>
            <a:pPr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聚合接单：支持自配</a:t>
            </a:r>
            <a:r>
              <a:rPr lang="en-US" altLang="zh-CN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+</a:t>
            </a:r>
            <a:r>
              <a:rPr lang="zh-CN" altLang="en-US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三方配送，对接聚合配送平台</a:t>
            </a:r>
            <a:r>
              <a:rPr lang="en-US" altLang="zh-CN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麦芽田</a:t>
            </a:r>
            <a:r>
              <a:rPr lang="en-US" altLang="zh-CN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 smtClean="0">
                <a:ln w="3175">
                  <a:noFill/>
                </a:ln>
                <a:solidFill>
                  <a:srgbClr val="1152E7"/>
                </a:solidFill>
                <a:effectLst/>
                <a:ea typeface="微软雅黑" panose="020B0503020204020204" charset="-122"/>
                <a:sym typeface="+mn-ea"/>
              </a:rPr>
              <a:t>，为商家节约配送成本</a:t>
            </a:r>
            <a:endParaRPr lang="zh-CN" altLang="en-US" b="1" dirty="0" smtClean="0">
              <a:ln w="3175">
                <a:noFill/>
              </a:ln>
              <a:solidFill>
                <a:srgbClr val="1152E7"/>
              </a:solidFill>
              <a:effectLst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480" y="1661795"/>
            <a:ext cx="5302250" cy="2609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0" y="6223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9720" y="424815"/>
            <a:ext cx="37052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、支持聚合多个平台的订单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08075" y="63690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科脉&amp;旭晋超市即时零售多渠道增长方案</a:t>
                      </a:r>
                      <a:endParaRPr sz="1600" b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深圳市科脉技术股份有限公司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重庆市旭晋商贸有限责任公司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即时零售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全域渠道布局情况、在线商品数、线上销售额占比、订单履约率、配送时效、物流成本等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借助科脉御商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有数中台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运营赋能，布局线上即时零售多个渠道平台，以最小运营人力高效管理，助力门店营业额增长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61605" y="480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 rot="20700000">
            <a:off x="309608" y="1191386"/>
            <a:ext cx="2334121" cy="2074561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>
            <a:outerShdw blurRad="177800" dist="88900" dir="5400000" algn="t" rotWithShape="0">
              <a:srgbClr val="000000">
                <a:lumMod val="65000"/>
                <a:lumOff val="35000"/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0"/>
            </a:lightRig>
          </a:scene3d>
          <a:sp3d extrusionH="127000" contourW="12700">
            <a:extrusionClr>
              <a:srgbClr val="FFFFFF">
                <a:lumMod val="85000"/>
              </a:srgbClr>
            </a:extrusionClr>
            <a:contourClr>
              <a:srgbClr val="FFFFFF">
                <a:lumMod val="85000"/>
              </a:srgbClr>
            </a:contourClr>
          </a:sp3d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5" name="图片 14" descr="C:/Users/zhumengting/Desktop/2.png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rcRect t="13980" b="13980"/>
          <a:stretch>
            <a:fillRect/>
          </a:stretch>
        </p:blipFill>
        <p:spPr>
          <a:xfrm rot="20760000">
            <a:off x="436191" y="1333952"/>
            <a:ext cx="2073922" cy="17887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44" h="2798">
                <a:moveTo>
                  <a:pt x="3197" y="0"/>
                </a:moveTo>
                <a:lnTo>
                  <a:pt x="3244" y="2743"/>
                </a:lnTo>
                <a:lnTo>
                  <a:pt x="48" y="2798"/>
                </a:lnTo>
                <a:lnTo>
                  <a:pt x="0" y="56"/>
                </a:lnTo>
                <a:lnTo>
                  <a:pt x="3197" y="0"/>
                </a:lnTo>
                <a:close/>
              </a:path>
            </a:pathLst>
          </a:custGeom>
          <a:ln w="3175">
            <a:solidFill>
              <a:srgbClr val="000000">
                <a:lumMod val="40000"/>
                <a:lumOff val="60000"/>
                <a:alpha val="20000"/>
              </a:srgbClr>
            </a:solidFill>
          </a:ln>
        </p:spPr>
      </p:pic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 rot="480000">
            <a:off x="2379694" y="1392769"/>
            <a:ext cx="2334121" cy="2074561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>
            <a:outerShdw blurRad="177800" dist="88900" dir="5400000" algn="t" rotWithShape="0">
              <a:srgbClr val="000000">
                <a:lumMod val="65000"/>
                <a:lumOff val="35000"/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0"/>
            </a:lightRig>
          </a:scene3d>
          <a:sp3d extrusionH="127000" contourW="12700">
            <a:extrusionClr>
              <a:srgbClr val="FFFFFF">
                <a:lumMod val="85000"/>
              </a:srgbClr>
            </a:extrusionClr>
            <a:contourClr>
              <a:srgbClr val="FFFFFF">
                <a:lumMod val="85000"/>
              </a:srgbClr>
            </a:contourClr>
          </a:sp3d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 descr="C:/Users/zhumengting/Desktop/6.png6"/>
          <p:cNvPicPr/>
          <p:nvPr>
            <p:custDataLst>
              <p:tags r:id="rId7"/>
            </p:custDataLst>
          </p:nvPr>
        </p:nvPicPr>
        <p:blipFill>
          <a:blip r:embed="rId8">
            <a:lum bright="6000" contrast="-6000"/>
          </a:blip>
          <a:srcRect l="7438" r="7438"/>
          <a:stretch>
            <a:fillRect/>
          </a:stretch>
        </p:blipFill>
        <p:spPr>
          <a:xfrm rot="480000">
            <a:off x="2517785" y="1551957"/>
            <a:ext cx="2073177" cy="17904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7" h="2729">
                <a:moveTo>
                  <a:pt x="0" y="0"/>
                </a:moveTo>
                <a:lnTo>
                  <a:pt x="3197" y="0"/>
                </a:lnTo>
                <a:lnTo>
                  <a:pt x="3197" y="2729"/>
                </a:lnTo>
                <a:lnTo>
                  <a:pt x="0" y="272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>
                <a:lumMod val="40000"/>
                <a:lumOff val="60000"/>
                <a:alpha val="20000"/>
              </a:srgbClr>
            </a:solidFill>
          </a:ln>
        </p:spPr>
      </p:pic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 rot="20880000">
            <a:off x="4730509" y="1154908"/>
            <a:ext cx="2334121" cy="2074561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>
            <a:outerShdw blurRad="177800" dist="88900" dir="5400000" algn="t" rotWithShape="0">
              <a:srgbClr val="000000">
                <a:lumMod val="65000"/>
                <a:lumOff val="35000"/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0"/>
            </a:lightRig>
          </a:scene3d>
          <a:sp3d extrusionH="127000" contourW="12700">
            <a:extrusionClr>
              <a:srgbClr val="FFFFFF">
                <a:lumMod val="85000"/>
              </a:srgbClr>
            </a:extrusionClr>
            <a:contourClr>
              <a:srgbClr val="FFFFFF">
                <a:lumMod val="85000"/>
              </a:srgbClr>
            </a:contourClr>
          </a:sp3d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7" name="图片 16" descr="C:/Users/zhumengting/Desktop/4.png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lum bright="6000" contrast="-12000"/>
          </a:blip>
          <a:srcRect t="755" b="755"/>
          <a:stretch>
            <a:fillRect/>
          </a:stretch>
        </p:blipFill>
        <p:spPr>
          <a:xfrm rot="20940000">
            <a:off x="4857092" y="1296835"/>
            <a:ext cx="2073922" cy="17887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44" h="2798">
                <a:moveTo>
                  <a:pt x="3197" y="0"/>
                </a:moveTo>
                <a:lnTo>
                  <a:pt x="3244" y="2743"/>
                </a:lnTo>
                <a:lnTo>
                  <a:pt x="48" y="2798"/>
                </a:lnTo>
                <a:lnTo>
                  <a:pt x="0" y="56"/>
                </a:lnTo>
                <a:lnTo>
                  <a:pt x="3197" y="0"/>
                </a:lnTo>
                <a:close/>
              </a:path>
            </a:pathLst>
          </a:custGeom>
          <a:ln w="3175">
            <a:solidFill>
              <a:srgbClr val="000000">
                <a:lumMod val="40000"/>
                <a:lumOff val="60000"/>
                <a:alpha val="20000"/>
              </a:srgbClr>
            </a:solidFill>
          </a:ln>
        </p:spPr>
      </p:pic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 rot="240000">
            <a:off x="4850978" y="3327213"/>
            <a:ext cx="2334121" cy="2074561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>
            <a:outerShdw blurRad="177800" dist="88900" dir="5400000" algn="t" rotWithShape="0">
              <a:srgbClr val="000000">
                <a:lumMod val="65000"/>
                <a:lumOff val="35000"/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0"/>
            </a:lightRig>
          </a:scene3d>
          <a:sp3d extrusionH="127000" contourW="12700">
            <a:extrusionClr>
              <a:srgbClr val="FFFFFF">
                <a:lumMod val="85000"/>
              </a:srgbClr>
            </a:extrusionClr>
            <a:contourClr>
              <a:srgbClr val="FFFFFF">
                <a:lumMod val="85000"/>
              </a:srgbClr>
            </a:contourClr>
          </a:sp3d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8" name="图片 17" descr="C:/Users/zhumengting/Desktop/5.png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lum bright="6000" contrast="-6000"/>
          </a:blip>
          <a:srcRect l="4843" r="4843"/>
          <a:stretch>
            <a:fillRect/>
          </a:stretch>
        </p:blipFill>
        <p:spPr>
          <a:xfrm rot="240000">
            <a:off x="4976923" y="3469139"/>
            <a:ext cx="2073922" cy="17887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44" h="2798">
                <a:moveTo>
                  <a:pt x="3197" y="0"/>
                </a:moveTo>
                <a:lnTo>
                  <a:pt x="3244" y="2743"/>
                </a:lnTo>
                <a:lnTo>
                  <a:pt x="48" y="2798"/>
                </a:lnTo>
                <a:lnTo>
                  <a:pt x="0" y="56"/>
                </a:lnTo>
                <a:lnTo>
                  <a:pt x="3197" y="0"/>
                </a:lnTo>
                <a:close/>
              </a:path>
            </a:pathLst>
          </a:custGeom>
          <a:ln w="3175">
            <a:solidFill>
              <a:srgbClr val="000000">
                <a:lumMod val="40000"/>
                <a:lumOff val="60000"/>
                <a:alpha val="20000"/>
              </a:srgbClr>
            </a:solidFill>
          </a:ln>
        </p:spPr>
      </p:pic>
      <p:sp>
        <p:nvSpPr>
          <p:cNvPr id="48" name="矩形 47"/>
          <p:cNvSpPr/>
          <p:nvPr>
            <p:custDataLst>
              <p:tags r:id="rId15"/>
            </p:custDataLst>
          </p:nvPr>
        </p:nvSpPr>
        <p:spPr>
          <a:xfrm rot="1260000">
            <a:off x="2787279" y="3226170"/>
            <a:ext cx="2334121" cy="2074561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>
            <a:outerShdw blurRad="177800" dist="88900" dir="5400000" algn="t" rotWithShape="0">
              <a:srgbClr val="000000">
                <a:lumMod val="65000"/>
                <a:lumOff val="35000"/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0"/>
            </a:lightRig>
          </a:scene3d>
          <a:sp3d extrusionH="127000" contourW="12700">
            <a:extrusionClr>
              <a:srgbClr val="FFFFFF">
                <a:lumMod val="85000"/>
              </a:srgbClr>
            </a:extrusionClr>
            <a:contourClr>
              <a:srgbClr val="FFFFFF">
                <a:lumMod val="85000"/>
              </a:srgbClr>
            </a:contourClr>
          </a:sp3d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9" name="图片 18" descr="C:/Users/zhumengting/Desktop/1.png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lum bright="12000" contrast="-18000"/>
          </a:blip>
          <a:srcRect l="5933" r="5933"/>
          <a:stretch>
            <a:fillRect/>
          </a:stretch>
        </p:blipFill>
        <p:spPr>
          <a:xfrm rot="1200000">
            <a:off x="2913862" y="3366179"/>
            <a:ext cx="2073922" cy="17887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44" h="2798">
                <a:moveTo>
                  <a:pt x="48" y="0"/>
                </a:moveTo>
                <a:lnTo>
                  <a:pt x="3244" y="56"/>
                </a:lnTo>
                <a:lnTo>
                  <a:pt x="3197" y="2798"/>
                </a:lnTo>
                <a:lnTo>
                  <a:pt x="0" y="2743"/>
                </a:lnTo>
                <a:lnTo>
                  <a:pt x="48" y="0"/>
                </a:lnTo>
                <a:close/>
              </a:path>
            </a:pathLst>
          </a:custGeom>
          <a:ln w="3175">
            <a:solidFill>
              <a:srgbClr val="000000">
                <a:lumMod val="40000"/>
                <a:lumOff val="60000"/>
                <a:alpha val="20000"/>
              </a:srgbClr>
            </a:solidFill>
          </a:ln>
        </p:spPr>
      </p:pic>
      <p:sp>
        <p:nvSpPr>
          <p:cNvPr id="30" name="矩形 29"/>
          <p:cNvSpPr/>
          <p:nvPr>
            <p:custDataLst>
              <p:tags r:id="rId18"/>
            </p:custDataLst>
          </p:nvPr>
        </p:nvSpPr>
        <p:spPr>
          <a:xfrm rot="21120000">
            <a:off x="693011" y="3376653"/>
            <a:ext cx="2334121" cy="2074561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>
            <a:outerShdw blurRad="177800" dist="88900" dir="5400000" algn="t" rotWithShape="0">
              <a:srgbClr val="000000">
                <a:lumMod val="65000"/>
                <a:lumOff val="35000"/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0"/>
            </a:lightRig>
          </a:scene3d>
          <a:sp3d extrusionH="127000" contourW="12700">
            <a:extrusionClr>
              <a:srgbClr val="FFFFFF">
                <a:lumMod val="85000"/>
              </a:srgbClr>
            </a:extrusionClr>
            <a:contourClr>
              <a:srgbClr val="FFFFFF">
                <a:lumMod val="85000"/>
              </a:srgbClr>
            </a:contourClr>
          </a:sp3d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" name="图片 19" descr="C:/Users/zhumengting/Desktop/3.png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lum bright="12000" contrast="-6000"/>
          </a:blip>
          <a:srcRect t="9032" b="9032"/>
          <a:stretch>
            <a:fillRect/>
          </a:stretch>
        </p:blipFill>
        <p:spPr>
          <a:xfrm rot="21180000">
            <a:off x="818955" y="3518580"/>
            <a:ext cx="2073922" cy="17887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44" h="2798">
                <a:moveTo>
                  <a:pt x="3197" y="0"/>
                </a:moveTo>
                <a:lnTo>
                  <a:pt x="3244" y="2743"/>
                </a:lnTo>
                <a:lnTo>
                  <a:pt x="48" y="2798"/>
                </a:lnTo>
                <a:lnTo>
                  <a:pt x="0" y="56"/>
                </a:lnTo>
                <a:lnTo>
                  <a:pt x="3197" y="0"/>
                </a:lnTo>
                <a:close/>
              </a:path>
            </a:pathLst>
          </a:custGeom>
          <a:ln w="3175">
            <a:solidFill>
              <a:srgbClr val="000000">
                <a:lumMod val="40000"/>
                <a:lumOff val="60000"/>
                <a:alpha val="20000"/>
              </a:srgbClr>
            </a:solidFill>
          </a:ln>
        </p:spPr>
      </p:pic>
      <p:sp>
        <p:nvSpPr>
          <p:cNvPr id="86" name="文本框 85" descr="7b0a202020202262756c6c6574223a20227b5c2263617465676f727949645c223a5c225c222c5c2274656d706c61746549645c223a32303233313539377d220a7d0a"/>
          <p:cNvSpPr txBox="1"/>
          <p:nvPr>
            <p:custDataLst>
              <p:tags r:id="rId21"/>
            </p:custDataLst>
          </p:nvPr>
        </p:nvSpPr>
        <p:spPr>
          <a:xfrm>
            <a:off x="7393305" y="934720"/>
            <a:ext cx="453072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en-US" altLang="zh-CN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客户背景</a:t>
            </a:r>
            <a:r>
              <a:rPr 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buClrTx/>
              <a:buSzTx/>
              <a:buFontTx/>
              <a:buNone/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成立于20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年0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月，位于重庆市黔江区，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在当地有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45+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门店，</a:t>
            </a: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在当地是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Top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级品牌社区超市，具有非常大的影响力。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门店位置：</a:t>
            </a:r>
            <a:endParaRPr lang="zh-CN" sz="1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20+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门店在镇上，其他门店布局在城区，门店比较密集，一个镇会有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2-3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家门店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业务布局：</a:t>
            </a:r>
            <a:endParaRPr lang="zh-CN" sz="1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公域：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美团外卖、抖音团购、抖音小时达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私域：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线上商</a:t>
            </a:r>
            <a:r>
              <a:rPr 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城小程序、社群营销</a:t>
            </a:r>
            <a:endParaRPr 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行业痛点：</a:t>
            </a:r>
            <a:endParaRPr lang="zh-CN" sz="1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①如何高效的管理多个渠道平台</a:t>
            </a:r>
            <a:endParaRPr 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②如何实现各个门店的线上线下商品信息、库存同步</a:t>
            </a:r>
            <a:endParaRPr 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③如何管理线上订单，履约更高效</a:t>
            </a:r>
            <a:endParaRPr 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3270885" y="191135"/>
            <a:ext cx="526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kumimoji="1" lang="zh-CN" sz="2800" b="1" kern="700" spc="100" dirty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旭晋超市</a:t>
            </a:r>
            <a:r>
              <a:rPr kumimoji="1" lang="zh-CN" sz="2800" b="1" kern="700" spc="100" dirty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介绍</a:t>
            </a:r>
            <a:endParaRPr kumimoji="1" lang="zh-CN" sz="2800" b="1" kern="700" spc="100" dirty="0"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2717165" y="515620"/>
            <a:ext cx="7269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kumimoji="1" lang="zh-CN" sz="2400" b="1" kern="70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商品</a:t>
            </a:r>
            <a:r>
              <a:rPr kumimoji="1" lang="en-US" altLang="zh-CN" sz="2400" b="1" kern="70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/</a:t>
            </a:r>
            <a:r>
              <a:rPr kumimoji="1" lang="zh-CN" altLang="en-US" sz="2400" b="1" kern="70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订单</a:t>
            </a:r>
            <a:r>
              <a:rPr kumimoji="1" lang="en-US" altLang="zh-CN" sz="2400" b="1" kern="70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/</a:t>
            </a:r>
            <a:r>
              <a:rPr kumimoji="1" lang="zh-CN" altLang="en-US" sz="2400" b="1" kern="70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价格等</a:t>
            </a:r>
            <a:r>
              <a:rPr kumimoji="1" lang="zh-CN" sz="2400" b="1" kern="70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一体化管理，</a:t>
            </a:r>
            <a:r>
              <a:rPr kumimoji="1" lang="zh-CN" sz="2400" b="1" kern="700" spc="100" dirty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助力企业高速发展</a:t>
            </a:r>
            <a:endParaRPr kumimoji="1" lang="zh-CN" sz="2400" b="1" kern="700" spc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  <a:sym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4295" y="116840"/>
            <a:ext cx="3759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运营策略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即时零售解决方案</a:t>
            </a: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464185" y="1062990"/>
            <a:ext cx="11014710" cy="4855845"/>
            <a:chOff x="731" y="1514"/>
            <a:chExt cx="17346" cy="7647"/>
          </a:xfrm>
        </p:grpSpPr>
        <p:grpSp>
          <p:nvGrpSpPr>
            <p:cNvPr id="232" name="组合 231"/>
            <p:cNvGrpSpPr/>
            <p:nvPr/>
          </p:nvGrpSpPr>
          <p:grpSpPr>
            <a:xfrm>
              <a:off x="731" y="1514"/>
              <a:ext cx="16885" cy="7624"/>
              <a:chOff x="1249" y="1614"/>
              <a:chExt cx="16885" cy="7624"/>
            </a:xfrm>
          </p:grpSpPr>
          <p:sp>
            <p:nvSpPr>
              <p:cNvPr id="37" name="object 34"/>
              <p:cNvSpPr/>
              <p:nvPr/>
            </p:nvSpPr>
            <p:spPr>
              <a:xfrm>
                <a:off x="16425" y="3083"/>
                <a:ext cx="1477" cy="8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object 5"/>
              <p:cNvSpPr/>
              <p:nvPr/>
            </p:nvSpPr>
            <p:spPr>
              <a:xfrm>
                <a:off x="3802" y="2893"/>
                <a:ext cx="11597" cy="124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圆角矩形 79"/>
              <p:cNvSpPr/>
              <p:nvPr/>
            </p:nvSpPr>
            <p:spPr>
              <a:xfrm>
                <a:off x="1249" y="5979"/>
                <a:ext cx="2206" cy="3259"/>
              </a:xfrm>
              <a:prstGeom prst="roundRect">
                <a:avLst/>
              </a:prstGeom>
              <a:solidFill>
                <a:srgbClr val="1152E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  <p:sp>
            <p:nvSpPr>
              <p:cNvPr id="81" name="object 3"/>
              <p:cNvSpPr/>
              <p:nvPr/>
            </p:nvSpPr>
            <p:spPr>
              <a:xfrm>
                <a:off x="3802" y="4519"/>
                <a:ext cx="11597" cy="1496"/>
              </a:xfrm>
              <a:custGeom>
                <a:avLst/>
                <a:gdLst/>
                <a:ahLst/>
                <a:cxnLst/>
                <a:rect l="l" t="t" r="r" b="b"/>
                <a:pathLst>
                  <a:path w="7364095" h="949960">
                    <a:moveTo>
                      <a:pt x="7318248" y="949451"/>
                    </a:moveTo>
                    <a:lnTo>
                      <a:pt x="47243" y="949451"/>
                    </a:lnTo>
                    <a:lnTo>
                      <a:pt x="28887" y="946115"/>
                    </a:lnTo>
                    <a:lnTo>
                      <a:pt x="13949" y="936345"/>
                    </a:lnTo>
                    <a:lnTo>
                      <a:pt x="3847" y="921698"/>
                    </a:lnTo>
                    <a:lnTo>
                      <a:pt x="0" y="903731"/>
                    </a:lnTo>
                    <a:lnTo>
                      <a:pt x="0" y="47243"/>
                    </a:lnTo>
                    <a:lnTo>
                      <a:pt x="3847" y="28775"/>
                    </a:lnTo>
                    <a:lnTo>
                      <a:pt x="13949" y="13801"/>
                    </a:lnTo>
                    <a:lnTo>
                      <a:pt x="28887" y="3738"/>
                    </a:lnTo>
                    <a:lnTo>
                      <a:pt x="47243" y="0"/>
                    </a:lnTo>
                    <a:lnTo>
                      <a:pt x="7318248" y="0"/>
                    </a:lnTo>
                    <a:lnTo>
                      <a:pt x="7336028" y="3738"/>
                    </a:lnTo>
                    <a:lnTo>
                      <a:pt x="7350613" y="13801"/>
                    </a:lnTo>
                    <a:lnTo>
                      <a:pt x="7360446" y="28775"/>
                    </a:lnTo>
                    <a:lnTo>
                      <a:pt x="7363968" y="47243"/>
                    </a:lnTo>
                    <a:lnTo>
                      <a:pt x="7363968" y="903731"/>
                    </a:lnTo>
                    <a:lnTo>
                      <a:pt x="7360446" y="921698"/>
                    </a:lnTo>
                    <a:lnTo>
                      <a:pt x="7350613" y="936345"/>
                    </a:lnTo>
                    <a:lnTo>
                      <a:pt x="7336028" y="946115"/>
                    </a:lnTo>
                    <a:lnTo>
                      <a:pt x="7318248" y="949451"/>
                    </a:lnTo>
                    <a:close/>
                  </a:path>
                </a:pathLst>
              </a:custGeom>
              <a:solidFill>
                <a:srgbClr val="EAF4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object 4"/>
              <p:cNvSpPr/>
              <p:nvPr/>
            </p:nvSpPr>
            <p:spPr>
              <a:xfrm>
                <a:off x="3802" y="1614"/>
                <a:ext cx="11597" cy="852"/>
              </a:xfrm>
              <a:custGeom>
                <a:avLst/>
                <a:gdLst/>
                <a:ahLst/>
                <a:cxnLst/>
                <a:rect l="l" t="t" r="r" b="b"/>
                <a:pathLst>
                  <a:path w="7364095" h="541019">
                    <a:moveTo>
                      <a:pt x="7338060" y="541019"/>
                    </a:moveTo>
                    <a:lnTo>
                      <a:pt x="27432" y="541019"/>
                    </a:lnTo>
                    <a:lnTo>
                      <a:pt x="16746" y="538628"/>
                    </a:lnTo>
                    <a:lnTo>
                      <a:pt x="8110" y="532757"/>
                    </a:lnTo>
                    <a:lnTo>
                      <a:pt x="2277" y="524158"/>
                    </a:lnTo>
                    <a:lnTo>
                      <a:pt x="0" y="513587"/>
                    </a:lnTo>
                    <a:lnTo>
                      <a:pt x="0" y="25907"/>
                    </a:lnTo>
                    <a:lnTo>
                      <a:pt x="2277" y="15944"/>
                    </a:lnTo>
                    <a:lnTo>
                      <a:pt x="8110" y="7705"/>
                    </a:lnTo>
                    <a:lnTo>
                      <a:pt x="16746" y="2090"/>
                    </a:lnTo>
                    <a:lnTo>
                      <a:pt x="27432" y="0"/>
                    </a:lnTo>
                    <a:lnTo>
                      <a:pt x="7338060" y="0"/>
                    </a:lnTo>
                    <a:lnTo>
                      <a:pt x="7348171" y="2090"/>
                    </a:lnTo>
                    <a:lnTo>
                      <a:pt x="7356457" y="7705"/>
                    </a:lnTo>
                    <a:lnTo>
                      <a:pt x="7362021" y="15944"/>
                    </a:lnTo>
                    <a:lnTo>
                      <a:pt x="7363968" y="25907"/>
                    </a:lnTo>
                    <a:lnTo>
                      <a:pt x="7363968" y="513587"/>
                    </a:lnTo>
                    <a:lnTo>
                      <a:pt x="7362021" y="524158"/>
                    </a:lnTo>
                    <a:lnTo>
                      <a:pt x="7356457" y="532757"/>
                    </a:lnTo>
                    <a:lnTo>
                      <a:pt x="7348171" y="538628"/>
                    </a:lnTo>
                    <a:lnTo>
                      <a:pt x="7338060" y="541019"/>
                    </a:lnTo>
                    <a:close/>
                  </a:path>
                </a:pathLst>
              </a:custGeom>
              <a:solidFill>
                <a:srgbClr val="EAF4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" name="object 7"/>
              <p:cNvSpPr txBox="1"/>
              <p:nvPr/>
            </p:nvSpPr>
            <p:spPr>
              <a:xfrm>
                <a:off x="4832" y="3600"/>
                <a:ext cx="584" cy="2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门店1</a:t>
                </a:r>
                <a:endParaRPr sz="10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5" name="object 8"/>
              <p:cNvSpPr txBox="1"/>
              <p:nvPr/>
            </p:nvSpPr>
            <p:spPr>
              <a:xfrm>
                <a:off x="6556" y="3600"/>
                <a:ext cx="584" cy="2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门店2</a:t>
                </a:r>
                <a:endParaRPr sz="10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6" name="object 9"/>
              <p:cNvSpPr txBox="1"/>
              <p:nvPr/>
            </p:nvSpPr>
            <p:spPr>
              <a:xfrm>
                <a:off x="11826" y="3600"/>
                <a:ext cx="383" cy="50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00" b="1" spc="-5" dirty="0">
                    <a:solidFill>
                      <a:srgbClr val="1C8AFF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…</a:t>
                </a:r>
                <a:r>
                  <a:rPr sz="1000" b="1" dirty="0">
                    <a:solidFill>
                      <a:srgbClr val="1C8AFF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…</a:t>
                </a:r>
                <a:endParaRPr sz="1000" b="1" dirty="0">
                  <a:solidFill>
                    <a:srgbClr val="1C8AFF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7" name="object 10"/>
              <p:cNvSpPr txBox="1"/>
              <p:nvPr/>
            </p:nvSpPr>
            <p:spPr>
              <a:xfrm>
                <a:off x="13424" y="3600"/>
                <a:ext cx="632" cy="2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00" b="1" dirty="0">
                    <a:solidFill>
                      <a:srgbClr val="1C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门店N</a:t>
                </a:r>
                <a:endParaRPr sz="1000" b="1" dirty="0">
                  <a:solidFill>
                    <a:srgbClr val="1C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8" name="object 11"/>
              <p:cNvSpPr txBox="1"/>
              <p:nvPr/>
            </p:nvSpPr>
            <p:spPr>
              <a:xfrm>
                <a:off x="6431" y="5330"/>
                <a:ext cx="1008" cy="30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线下门</a:t>
                </a:r>
                <a:r>
                  <a:rPr sz="12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店</a:t>
                </a:r>
                <a:endParaRPr sz="12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89" name="object 12"/>
              <p:cNvSpPr/>
              <p:nvPr/>
            </p:nvSpPr>
            <p:spPr>
              <a:xfrm>
                <a:off x="5895" y="5232"/>
                <a:ext cx="432" cy="52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object 13"/>
              <p:cNvSpPr txBox="1"/>
              <p:nvPr/>
            </p:nvSpPr>
            <p:spPr>
              <a:xfrm>
                <a:off x="8055" y="5339"/>
                <a:ext cx="2057" cy="30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线上</a:t>
                </a:r>
                <a:r>
                  <a:rPr lang="zh-CN"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小程序商城</a:t>
                </a:r>
                <a:endParaRPr lang="zh-CN" sz="12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91" name="object 14"/>
              <p:cNvSpPr/>
              <p:nvPr/>
            </p:nvSpPr>
            <p:spPr>
              <a:xfrm>
                <a:off x="7599" y="5316"/>
                <a:ext cx="360" cy="36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" name="object 15"/>
              <p:cNvSpPr txBox="1"/>
              <p:nvPr/>
            </p:nvSpPr>
            <p:spPr>
              <a:xfrm>
                <a:off x="11883" y="5375"/>
                <a:ext cx="1048" cy="30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no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外卖平</a:t>
                </a:r>
                <a:r>
                  <a:rPr sz="12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台</a:t>
                </a:r>
                <a:endParaRPr sz="12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93" name="object 16"/>
              <p:cNvSpPr txBox="1"/>
              <p:nvPr/>
            </p:nvSpPr>
            <p:spPr>
              <a:xfrm>
                <a:off x="13471" y="5375"/>
                <a:ext cx="1547" cy="30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no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生活服务平</a:t>
                </a:r>
                <a:r>
                  <a:rPr sz="12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台</a:t>
                </a:r>
                <a:endParaRPr sz="12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94" name="object 17"/>
              <p:cNvSpPr/>
              <p:nvPr/>
            </p:nvSpPr>
            <p:spPr>
              <a:xfrm>
                <a:off x="11299" y="5280"/>
                <a:ext cx="542" cy="50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" name="object 18"/>
              <p:cNvSpPr/>
              <p:nvPr/>
            </p:nvSpPr>
            <p:spPr>
              <a:xfrm>
                <a:off x="13071" y="5297"/>
                <a:ext cx="494" cy="45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" name="object 23"/>
              <p:cNvSpPr txBox="1"/>
              <p:nvPr/>
            </p:nvSpPr>
            <p:spPr>
              <a:xfrm>
                <a:off x="7200" y="1841"/>
                <a:ext cx="5250" cy="506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no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zh-CN" sz="16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科脉智慧零售</a:t>
                </a:r>
                <a:r>
                  <a:rPr lang="en-US" altLang="zh-CN" sz="16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OS</a:t>
                </a:r>
                <a:r>
                  <a:rPr lang="zh-CN" altLang="en-US" sz="16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平台</a:t>
                </a:r>
                <a:r>
                  <a:rPr sz="16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（总部端</a:t>
                </a:r>
                <a:r>
                  <a:rPr sz="1600" b="1" spc="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</a:t>
                </a:r>
                <a:endParaRPr sz="1600" b="1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1824355">
                  <a:lnSpc>
                    <a:spcPct val="100000"/>
                  </a:lnSpc>
                  <a:spcBef>
                    <a:spcPts val="1615"/>
                  </a:spcBef>
                </a:pP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灵活授</a:t>
                </a:r>
                <a:r>
                  <a:rPr sz="1000" b="1" spc="-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权</a:t>
                </a:r>
                <a:r>
                  <a:rPr sz="1000" b="1" spc="-20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统一管</a:t>
                </a:r>
                <a:r>
                  <a:rPr sz="1000" b="1" spc="-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理</a:t>
                </a:r>
                <a:endParaRPr sz="1000" b="1" spc="-5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7" name="object 24"/>
              <p:cNvSpPr txBox="1"/>
              <p:nvPr/>
            </p:nvSpPr>
            <p:spPr>
              <a:xfrm>
                <a:off x="8181" y="3600"/>
                <a:ext cx="3312" cy="141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74295">
                  <a:lnSpc>
                    <a:spcPct val="100000"/>
                  </a:lnSpc>
                  <a:spcBef>
                    <a:spcPts val="105"/>
                  </a:spcBef>
                  <a:tabLst>
                    <a:tab pos="1168400" algn="l"/>
                  </a:tabLst>
                </a:pP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门店3	门店4</a:t>
                </a:r>
                <a:endParaRPr sz="1000" b="1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00000"/>
                  </a:lnSpc>
                  <a:spcBef>
                    <a:spcPts val="5"/>
                  </a:spcBef>
                </a:pPr>
                <a:endParaRPr sz="1400" b="1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1201420">
                  <a:lnSpc>
                    <a:spcPct val="100000"/>
                  </a:lnSpc>
                  <a:spcBef>
                    <a:spcPts val="5"/>
                  </a:spcBef>
                </a:pP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单店全渠道经</a:t>
                </a:r>
                <a:r>
                  <a:rPr sz="1000" b="1" spc="-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营</a:t>
                </a:r>
                <a:endParaRPr sz="1000" b="1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115"/>
                  </a:spcBef>
                </a:pPr>
                <a:r>
                  <a:rPr sz="14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全渠道一体化经营管</a:t>
                </a:r>
                <a:r>
                  <a:rPr sz="1400" b="1" spc="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理</a:t>
                </a:r>
                <a:endParaRPr sz="1400" b="1" spc="5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8" name="object 25"/>
              <p:cNvSpPr/>
              <p:nvPr/>
            </p:nvSpPr>
            <p:spPr>
              <a:xfrm>
                <a:off x="9838" y="2456"/>
                <a:ext cx="79" cy="3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" name="object 26"/>
              <p:cNvSpPr/>
              <p:nvPr/>
            </p:nvSpPr>
            <p:spPr>
              <a:xfrm>
                <a:off x="9846" y="4142"/>
                <a:ext cx="65" cy="36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" name="object 27"/>
              <p:cNvSpPr/>
              <p:nvPr/>
            </p:nvSpPr>
            <p:spPr>
              <a:xfrm>
                <a:off x="1527" y="3411"/>
                <a:ext cx="1719" cy="701"/>
              </a:xfrm>
              <a:custGeom>
                <a:avLst/>
                <a:gdLst/>
                <a:ahLst/>
                <a:cxnLst/>
                <a:rect l="l" t="t" r="r" b="b"/>
                <a:pathLst>
                  <a:path w="1091564" h="445135">
                    <a:moveTo>
                      <a:pt x="1091361" y="445007"/>
                    </a:moveTo>
                    <a:lnTo>
                      <a:pt x="181533" y="445007"/>
                    </a:lnTo>
                    <a:lnTo>
                      <a:pt x="139955" y="439274"/>
                    </a:lnTo>
                    <a:lnTo>
                      <a:pt x="101762" y="422612"/>
                    </a:lnTo>
                    <a:lnTo>
                      <a:pt x="68054" y="396367"/>
                    </a:lnTo>
                    <a:lnTo>
                      <a:pt x="39926" y="361884"/>
                    </a:lnTo>
                    <a:lnTo>
                      <a:pt x="18476" y="320509"/>
                    </a:lnTo>
                    <a:lnTo>
                      <a:pt x="4802" y="273587"/>
                    </a:lnTo>
                    <a:lnTo>
                      <a:pt x="0" y="222465"/>
                    </a:lnTo>
                    <a:lnTo>
                      <a:pt x="4802" y="171344"/>
                    </a:lnTo>
                    <a:lnTo>
                      <a:pt x="18476" y="124424"/>
                    </a:lnTo>
                    <a:lnTo>
                      <a:pt x="39926" y="83053"/>
                    </a:lnTo>
                    <a:lnTo>
                      <a:pt x="68054" y="48578"/>
                    </a:lnTo>
                    <a:lnTo>
                      <a:pt x="101762" y="22347"/>
                    </a:lnTo>
                    <a:lnTo>
                      <a:pt x="139955" y="5705"/>
                    </a:lnTo>
                    <a:lnTo>
                      <a:pt x="181533" y="0"/>
                    </a:lnTo>
                    <a:lnTo>
                      <a:pt x="1091361" y="0"/>
                    </a:lnTo>
                    <a:lnTo>
                      <a:pt x="1049539" y="5705"/>
                    </a:lnTo>
                    <a:lnTo>
                      <a:pt x="1011173" y="22347"/>
                    </a:lnTo>
                    <a:lnTo>
                      <a:pt x="977350" y="48578"/>
                    </a:lnTo>
                    <a:lnTo>
                      <a:pt x="949153" y="83053"/>
                    </a:lnTo>
                    <a:lnTo>
                      <a:pt x="927669" y="124424"/>
                    </a:lnTo>
                    <a:lnTo>
                      <a:pt x="913983" y="171344"/>
                    </a:lnTo>
                    <a:lnTo>
                      <a:pt x="909180" y="222465"/>
                    </a:lnTo>
                    <a:lnTo>
                      <a:pt x="913983" y="273587"/>
                    </a:lnTo>
                    <a:lnTo>
                      <a:pt x="927669" y="320509"/>
                    </a:lnTo>
                    <a:lnTo>
                      <a:pt x="949153" y="361884"/>
                    </a:lnTo>
                    <a:lnTo>
                      <a:pt x="977350" y="396367"/>
                    </a:lnTo>
                    <a:lnTo>
                      <a:pt x="1011173" y="422612"/>
                    </a:lnTo>
                    <a:lnTo>
                      <a:pt x="1049539" y="439274"/>
                    </a:lnTo>
                    <a:lnTo>
                      <a:pt x="1091361" y="445007"/>
                    </a:lnTo>
                    <a:close/>
                  </a:path>
                </a:pathLst>
              </a:custGeom>
              <a:solidFill>
                <a:srgbClr val="EAF4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" name="object 28"/>
              <p:cNvSpPr/>
              <p:nvPr/>
            </p:nvSpPr>
            <p:spPr>
              <a:xfrm>
                <a:off x="1521" y="3404"/>
                <a:ext cx="1773" cy="714"/>
              </a:xfrm>
              <a:custGeom>
                <a:avLst/>
                <a:gdLst/>
                <a:ahLst/>
                <a:cxnLst/>
                <a:rect l="l" t="t" r="r" b="b"/>
                <a:pathLst>
                  <a:path w="1125855" h="453389">
                    <a:moveTo>
                      <a:pt x="1066406" y="450850"/>
                    </a:moveTo>
                    <a:lnTo>
                      <a:pt x="157225" y="450850"/>
                    </a:lnTo>
                    <a:lnTo>
                      <a:pt x="130225" y="443230"/>
                    </a:lnTo>
                    <a:lnTo>
                      <a:pt x="121564" y="439420"/>
                    </a:lnTo>
                    <a:lnTo>
                      <a:pt x="113118" y="434340"/>
                    </a:lnTo>
                    <a:lnTo>
                      <a:pt x="104876" y="430530"/>
                    </a:lnTo>
                    <a:lnTo>
                      <a:pt x="74282" y="407670"/>
                    </a:lnTo>
                    <a:lnTo>
                      <a:pt x="47993" y="378460"/>
                    </a:lnTo>
                    <a:lnTo>
                      <a:pt x="42176" y="369570"/>
                    </a:lnTo>
                    <a:lnTo>
                      <a:pt x="36690" y="361950"/>
                    </a:lnTo>
                    <a:lnTo>
                      <a:pt x="31534" y="353060"/>
                    </a:lnTo>
                    <a:lnTo>
                      <a:pt x="26720" y="342900"/>
                    </a:lnTo>
                    <a:lnTo>
                      <a:pt x="22275" y="334010"/>
                    </a:lnTo>
                    <a:lnTo>
                      <a:pt x="8293" y="293370"/>
                    </a:lnTo>
                    <a:lnTo>
                      <a:pt x="952" y="248920"/>
                    </a:lnTo>
                    <a:lnTo>
                      <a:pt x="0" y="226060"/>
                    </a:lnTo>
                    <a:lnTo>
                      <a:pt x="241" y="214630"/>
                    </a:lnTo>
                    <a:lnTo>
                      <a:pt x="5816" y="170180"/>
                    </a:lnTo>
                    <a:lnTo>
                      <a:pt x="18199" y="128270"/>
                    </a:lnTo>
                    <a:lnTo>
                      <a:pt x="26720" y="109220"/>
                    </a:lnTo>
                    <a:lnTo>
                      <a:pt x="31534" y="99060"/>
                    </a:lnTo>
                    <a:lnTo>
                      <a:pt x="36690" y="90170"/>
                    </a:lnTo>
                    <a:lnTo>
                      <a:pt x="42176" y="82550"/>
                    </a:lnTo>
                    <a:lnTo>
                      <a:pt x="47993" y="73660"/>
                    </a:lnTo>
                    <a:lnTo>
                      <a:pt x="74282" y="44450"/>
                    </a:lnTo>
                    <a:lnTo>
                      <a:pt x="89090" y="33020"/>
                    </a:lnTo>
                    <a:lnTo>
                      <a:pt x="96862" y="26670"/>
                    </a:lnTo>
                    <a:lnTo>
                      <a:pt x="104876" y="21590"/>
                    </a:lnTo>
                    <a:lnTo>
                      <a:pt x="113118" y="17780"/>
                    </a:lnTo>
                    <a:lnTo>
                      <a:pt x="121564" y="12700"/>
                    </a:lnTo>
                    <a:lnTo>
                      <a:pt x="130225" y="10160"/>
                    </a:lnTo>
                    <a:lnTo>
                      <a:pt x="139065" y="6350"/>
                    </a:lnTo>
                    <a:lnTo>
                      <a:pt x="148081" y="3810"/>
                    </a:lnTo>
                    <a:lnTo>
                      <a:pt x="157225" y="2540"/>
                    </a:lnTo>
                    <a:lnTo>
                      <a:pt x="166585" y="0"/>
                    </a:lnTo>
                    <a:lnTo>
                      <a:pt x="1075766" y="0"/>
                    </a:lnTo>
                    <a:lnTo>
                      <a:pt x="1066406" y="2540"/>
                    </a:lnTo>
                    <a:lnTo>
                      <a:pt x="1057249" y="3810"/>
                    </a:lnTo>
                    <a:lnTo>
                      <a:pt x="1048232" y="6350"/>
                    </a:lnTo>
                    <a:lnTo>
                      <a:pt x="185712" y="6350"/>
                    </a:lnTo>
                    <a:lnTo>
                      <a:pt x="181013" y="7620"/>
                    </a:lnTo>
                    <a:lnTo>
                      <a:pt x="167589" y="7620"/>
                    </a:lnTo>
                    <a:lnTo>
                      <a:pt x="163017" y="8890"/>
                    </a:lnTo>
                    <a:lnTo>
                      <a:pt x="158775" y="8890"/>
                    </a:lnTo>
                    <a:lnTo>
                      <a:pt x="149821" y="11430"/>
                    </a:lnTo>
                    <a:lnTo>
                      <a:pt x="150037" y="11430"/>
                    </a:lnTo>
                    <a:lnTo>
                      <a:pt x="141249" y="13970"/>
                    </a:lnTo>
                    <a:lnTo>
                      <a:pt x="141465" y="13970"/>
                    </a:lnTo>
                    <a:lnTo>
                      <a:pt x="132829" y="16510"/>
                    </a:lnTo>
                    <a:lnTo>
                      <a:pt x="133032" y="16510"/>
                    </a:lnTo>
                    <a:lnTo>
                      <a:pt x="124587" y="20320"/>
                    </a:lnTo>
                    <a:lnTo>
                      <a:pt x="124790" y="20320"/>
                    </a:lnTo>
                    <a:lnTo>
                      <a:pt x="116535" y="24130"/>
                    </a:lnTo>
                    <a:lnTo>
                      <a:pt x="116725" y="24130"/>
                    </a:lnTo>
                    <a:lnTo>
                      <a:pt x="108661" y="27940"/>
                    </a:lnTo>
                    <a:lnTo>
                      <a:pt x="108838" y="27940"/>
                    </a:lnTo>
                    <a:lnTo>
                      <a:pt x="101003" y="33020"/>
                    </a:lnTo>
                    <a:lnTo>
                      <a:pt x="101168" y="33020"/>
                    </a:lnTo>
                    <a:lnTo>
                      <a:pt x="93560" y="38100"/>
                    </a:lnTo>
                    <a:lnTo>
                      <a:pt x="93713" y="38100"/>
                    </a:lnTo>
                    <a:lnTo>
                      <a:pt x="86334" y="44450"/>
                    </a:lnTo>
                    <a:lnTo>
                      <a:pt x="86487" y="44450"/>
                    </a:lnTo>
                    <a:lnTo>
                      <a:pt x="79362" y="50800"/>
                    </a:lnTo>
                    <a:lnTo>
                      <a:pt x="79501" y="50800"/>
                    </a:lnTo>
                    <a:lnTo>
                      <a:pt x="72631" y="57150"/>
                    </a:lnTo>
                    <a:lnTo>
                      <a:pt x="72758" y="57150"/>
                    </a:lnTo>
                    <a:lnTo>
                      <a:pt x="66166" y="63500"/>
                    </a:lnTo>
                    <a:lnTo>
                      <a:pt x="59969" y="71120"/>
                    </a:lnTo>
                    <a:lnTo>
                      <a:pt x="54063" y="78740"/>
                    </a:lnTo>
                    <a:lnTo>
                      <a:pt x="48450" y="86360"/>
                    </a:lnTo>
                    <a:lnTo>
                      <a:pt x="43141" y="95250"/>
                    </a:lnTo>
                    <a:lnTo>
                      <a:pt x="38163" y="102870"/>
                    </a:lnTo>
                    <a:lnTo>
                      <a:pt x="33515" y="111760"/>
                    </a:lnTo>
                    <a:lnTo>
                      <a:pt x="29209" y="121920"/>
                    </a:lnTo>
                    <a:lnTo>
                      <a:pt x="25260" y="130810"/>
                    </a:lnTo>
                    <a:lnTo>
                      <a:pt x="21678" y="140970"/>
                    </a:lnTo>
                    <a:lnTo>
                      <a:pt x="18884" y="149860"/>
                    </a:lnTo>
                    <a:lnTo>
                      <a:pt x="18516" y="149860"/>
                    </a:lnTo>
                    <a:lnTo>
                      <a:pt x="15659" y="161290"/>
                    </a:lnTo>
                    <a:lnTo>
                      <a:pt x="13246" y="171450"/>
                    </a:lnTo>
                    <a:lnTo>
                      <a:pt x="11252" y="181610"/>
                    </a:lnTo>
                    <a:lnTo>
                      <a:pt x="9677" y="193040"/>
                    </a:lnTo>
                    <a:lnTo>
                      <a:pt x="8547" y="203200"/>
                    </a:lnTo>
                    <a:lnTo>
                      <a:pt x="7848" y="214630"/>
                    </a:lnTo>
                    <a:lnTo>
                      <a:pt x="7619" y="226060"/>
                    </a:lnTo>
                    <a:lnTo>
                      <a:pt x="7861" y="237490"/>
                    </a:lnTo>
                    <a:lnTo>
                      <a:pt x="8559" y="248920"/>
                    </a:lnTo>
                    <a:lnTo>
                      <a:pt x="9702" y="259080"/>
                    </a:lnTo>
                    <a:lnTo>
                      <a:pt x="11277" y="270510"/>
                    </a:lnTo>
                    <a:lnTo>
                      <a:pt x="13284" y="280670"/>
                    </a:lnTo>
                    <a:lnTo>
                      <a:pt x="15697" y="292100"/>
                    </a:lnTo>
                    <a:lnTo>
                      <a:pt x="15976" y="292100"/>
                    </a:lnTo>
                    <a:lnTo>
                      <a:pt x="18516" y="302260"/>
                    </a:lnTo>
                    <a:lnTo>
                      <a:pt x="21729" y="311150"/>
                    </a:lnTo>
                    <a:lnTo>
                      <a:pt x="25323" y="321310"/>
                    </a:lnTo>
                    <a:lnTo>
                      <a:pt x="29273" y="331470"/>
                    </a:lnTo>
                    <a:lnTo>
                      <a:pt x="29757" y="331470"/>
                    </a:lnTo>
                    <a:lnTo>
                      <a:pt x="33591" y="340360"/>
                    </a:lnTo>
                    <a:lnTo>
                      <a:pt x="38252" y="349250"/>
                    </a:lnTo>
                    <a:lnTo>
                      <a:pt x="43230" y="358140"/>
                    </a:lnTo>
                    <a:lnTo>
                      <a:pt x="43912" y="358140"/>
                    </a:lnTo>
                    <a:lnTo>
                      <a:pt x="48539" y="365760"/>
                    </a:lnTo>
                    <a:lnTo>
                      <a:pt x="54165" y="373380"/>
                    </a:lnTo>
                    <a:lnTo>
                      <a:pt x="60083" y="381000"/>
                    </a:lnTo>
                    <a:lnTo>
                      <a:pt x="66281" y="388620"/>
                    </a:lnTo>
                    <a:lnTo>
                      <a:pt x="72758" y="394970"/>
                    </a:lnTo>
                    <a:lnTo>
                      <a:pt x="72631" y="394970"/>
                    </a:lnTo>
                    <a:lnTo>
                      <a:pt x="79501" y="402590"/>
                    </a:lnTo>
                    <a:lnTo>
                      <a:pt x="80787" y="402590"/>
                    </a:lnTo>
                    <a:lnTo>
                      <a:pt x="86487" y="407670"/>
                    </a:lnTo>
                    <a:lnTo>
                      <a:pt x="86334" y="407670"/>
                    </a:lnTo>
                    <a:lnTo>
                      <a:pt x="93713" y="414020"/>
                    </a:lnTo>
                    <a:lnTo>
                      <a:pt x="93560" y="414020"/>
                    </a:lnTo>
                    <a:lnTo>
                      <a:pt x="101168" y="419100"/>
                    </a:lnTo>
                    <a:lnTo>
                      <a:pt x="101003" y="419100"/>
                    </a:lnTo>
                    <a:lnTo>
                      <a:pt x="108838" y="424180"/>
                    </a:lnTo>
                    <a:lnTo>
                      <a:pt x="108661" y="424180"/>
                    </a:lnTo>
                    <a:lnTo>
                      <a:pt x="116725" y="427990"/>
                    </a:lnTo>
                    <a:lnTo>
                      <a:pt x="116535" y="427990"/>
                    </a:lnTo>
                    <a:lnTo>
                      <a:pt x="124790" y="431800"/>
                    </a:lnTo>
                    <a:lnTo>
                      <a:pt x="124587" y="431800"/>
                    </a:lnTo>
                    <a:lnTo>
                      <a:pt x="133032" y="435610"/>
                    </a:lnTo>
                    <a:lnTo>
                      <a:pt x="132829" y="435610"/>
                    </a:lnTo>
                    <a:lnTo>
                      <a:pt x="141465" y="438150"/>
                    </a:lnTo>
                    <a:lnTo>
                      <a:pt x="141249" y="438150"/>
                    </a:lnTo>
                    <a:lnTo>
                      <a:pt x="150037" y="440690"/>
                    </a:lnTo>
                    <a:lnTo>
                      <a:pt x="149821" y="440690"/>
                    </a:lnTo>
                    <a:lnTo>
                      <a:pt x="158775" y="443230"/>
                    </a:lnTo>
                    <a:lnTo>
                      <a:pt x="163017" y="443230"/>
                    </a:lnTo>
                    <a:lnTo>
                      <a:pt x="167589" y="444500"/>
                    </a:lnTo>
                    <a:lnTo>
                      <a:pt x="176466" y="444500"/>
                    </a:lnTo>
                    <a:lnTo>
                      <a:pt x="181140" y="445770"/>
                    </a:lnTo>
                    <a:lnTo>
                      <a:pt x="1048232" y="445770"/>
                    </a:lnTo>
                    <a:lnTo>
                      <a:pt x="1066406" y="450850"/>
                    </a:lnTo>
                    <a:close/>
                  </a:path>
                  <a:path w="1125855" h="453389">
                    <a:moveTo>
                      <a:pt x="1094765" y="453390"/>
                    </a:moveTo>
                    <a:lnTo>
                      <a:pt x="1090015" y="453390"/>
                    </a:lnTo>
                    <a:lnTo>
                      <a:pt x="1085227" y="452120"/>
                    </a:lnTo>
                    <a:lnTo>
                      <a:pt x="1075766" y="452120"/>
                    </a:lnTo>
                    <a:lnTo>
                      <a:pt x="1071079" y="450850"/>
                    </a:lnTo>
                    <a:lnTo>
                      <a:pt x="1066406" y="450850"/>
                    </a:lnTo>
                    <a:lnTo>
                      <a:pt x="1039393" y="443230"/>
                    </a:lnTo>
                    <a:lnTo>
                      <a:pt x="1030744" y="439420"/>
                    </a:lnTo>
                    <a:lnTo>
                      <a:pt x="1022299" y="434340"/>
                    </a:lnTo>
                    <a:lnTo>
                      <a:pt x="1014056" y="430530"/>
                    </a:lnTo>
                    <a:lnTo>
                      <a:pt x="983462" y="407670"/>
                    </a:lnTo>
                    <a:lnTo>
                      <a:pt x="957173" y="378460"/>
                    </a:lnTo>
                    <a:lnTo>
                      <a:pt x="951357" y="369570"/>
                    </a:lnTo>
                    <a:lnTo>
                      <a:pt x="945857" y="361950"/>
                    </a:lnTo>
                    <a:lnTo>
                      <a:pt x="940714" y="353060"/>
                    </a:lnTo>
                    <a:lnTo>
                      <a:pt x="935901" y="342900"/>
                    </a:lnTo>
                    <a:lnTo>
                      <a:pt x="931456" y="334010"/>
                    </a:lnTo>
                    <a:lnTo>
                      <a:pt x="917473" y="293370"/>
                    </a:lnTo>
                    <a:lnTo>
                      <a:pt x="910132" y="248920"/>
                    </a:lnTo>
                    <a:lnTo>
                      <a:pt x="909180" y="226060"/>
                    </a:lnTo>
                    <a:lnTo>
                      <a:pt x="909421" y="214630"/>
                    </a:lnTo>
                    <a:lnTo>
                      <a:pt x="914984" y="170180"/>
                    </a:lnTo>
                    <a:lnTo>
                      <a:pt x="927379" y="128270"/>
                    </a:lnTo>
                    <a:lnTo>
                      <a:pt x="935901" y="109220"/>
                    </a:lnTo>
                    <a:lnTo>
                      <a:pt x="940714" y="99060"/>
                    </a:lnTo>
                    <a:lnTo>
                      <a:pt x="945857" y="90170"/>
                    </a:lnTo>
                    <a:lnTo>
                      <a:pt x="951357" y="82550"/>
                    </a:lnTo>
                    <a:lnTo>
                      <a:pt x="957173" y="73660"/>
                    </a:lnTo>
                    <a:lnTo>
                      <a:pt x="983462" y="44450"/>
                    </a:lnTo>
                    <a:lnTo>
                      <a:pt x="998258" y="33020"/>
                    </a:lnTo>
                    <a:lnTo>
                      <a:pt x="1006043" y="26670"/>
                    </a:lnTo>
                    <a:lnTo>
                      <a:pt x="1014056" y="21590"/>
                    </a:lnTo>
                    <a:lnTo>
                      <a:pt x="1022299" y="17780"/>
                    </a:lnTo>
                    <a:lnTo>
                      <a:pt x="1030744" y="12700"/>
                    </a:lnTo>
                    <a:lnTo>
                      <a:pt x="1039393" y="10160"/>
                    </a:lnTo>
                    <a:lnTo>
                      <a:pt x="1048232" y="6350"/>
                    </a:lnTo>
                    <a:lnTo>
                      <a:pt x="1057249" y="3810"/>
                    </a:lnTo>
                    <a:lnTo>
                      <a:pt x="1066406" y="2540"/>
                    </a:lnTo>
                    <a:lnTo>
                      <a:pt x="1075766" y="0"/>
                    </a:lnTo>
                    <a:lnTo>
                      <a:pt x="1094765" y="0"/>
                    </a:lnTo>
                    <a:lnTo>
                      <a:pt x="1094827" y="7452"/>
                    </a:lnTo>
                    <a:lnTo>
                      <a:pt x="1090193" y="7620"/>
                    </a:lnTo>
                    <a:lnTo>
                      <a:pt x="1076769" y="7620"/>
                    </a:lnTo>
                    <a:lnTo>
                      <a:pt x="1072197" y="8890"/>
                    </a:lnTo>
                    <a:lnTo>
                      <a:pt x="1067955" y="8890"/>
                    </a:lnTo>
                    <a:lnTo>
                      <a:pt x="1058989" y="11430"/>
                    </a:lnTo>
                    <a:lnTo>
                      <a:pt x="1059218" y="11430"/>
                    </a:lnTo>
                    <a:lnTo>
                      <a:pt x="1050417" y="13970"/>
                    </a:lnTo>
                    <a:lnTo>
                      <a:pt x="1050632" y="13970"/>
                    </a:lnTo>
                    <a:lnTo>
                      <a:pt x="1042009" y="16510"/>
                    </a:lnTo>
                    <a:lnTo>
                      <a:pt x="1042212" y="16510"/>
                    </a:lnTo>
                    <a:lnTo>
                      <a:pt x="1033767" y="20320"/>
                    </a:lnTo>
                    <a:lnTo>
                      <a:pt x="1033957" y="20320"/>
                    </a:lnTo>
                    <a:lnTo>
                      <a:pt x="1025702" y="24130"/>
                    </a:lnTo>
                    <a:lnTo>
                      <a:pt x="1025893" y="24130"/>
                    </a:lnTo>
                    <a:lnTo>
                      <a:pt x="1017841" y="27940"/>
                    </a:lnTo>
                    <a:lnTo>
                      <a:pt x="1018019" y="27940"/>
                    </a:lnTo>
                    <a:lnTo>
                      <a:pt x="1010183" y="33020"/>
                    </a:lnTo>
                    <a:lnTo>
                      <a:pt x="1010348" y="33020"/>
                    </a:lnTo>
                    <a:lnTo>
                      <a:pt x="1002728" y="38100"/>
                    </a:lnTo>
                    <a:lnTo>
                      <a:pt x="1002893" y="38100"/>
                    </a:lnTo>
                    <a:lnTo>
                      <a:pt x="995514" y="44450"/>
                    </a:lnTo>
                    <a:lnTo>
                      <a:pt x="995667" y="44450"/>
                    </a:lnTo>
                    <a:lnTo>
                      <a:pt x="988529" y="50800"/>
                    </a:lnTo>
                    <a:lnTo>
                      <a:pt x="988669" y="50800"/>
                    </a:lnTo>
                    <a:lnTo>
                      <a:pt x="981811" y="57150"/>
                    </a:lnTo>
                    <a:lnTo>
                      <a:pt x="975334" y="63500"/>
                    </a:lnTo>
                    <a:lnTo>
                      <a:pt x="969149" y="71120"/>
                    </a:lnTo>
                    <a:lnTo>
                      <a:pt x="963231" y="78740"/>
                    </a:lnTo>
                    <a:lnTo>
                      <a:pt x="957630" y="86360"/>
                    </a:lnTo>
                    <a:lnTo>
                      <a:pt x="952322" y="95250"/>
                    </a:lnTo>
                    <a:lnTo>
                      <a:pt x="947343" y="102870"/>
                    </a:lnTo>
                    <a:lnTo>
                      <a:pt x="942695" y="111760"/>
                    </a:lnTo>
                    <a:lnTo>
                      <a:pt x="938390" y="121920"/>
                    </a:lnTo>
                    <a:lnTo>
                      <a:pt x="934440" y="130810"/>
                    </a:lnTo>
                    <a:lnTo>
                      <a:pt x="930859" y="140970"/>
                    </a:lnTo>
                    <a:lnTo>
                      <a:pt x="928054" y="149860"/>
                    </a:lnTo>
                    <a:lnTo>
                      <a:pt x="927696" y="149860"/>
                    </a:lnTo>
                    <a:lnTo>
                      <a:pt x="924839" y="161290"/>
                    </a:lnTo>
                    <a:lnTo>
                      <a:pt x="922426" y="171450"/>
                    </a:lnTo>
                    <a:lnTo>
                      <a:pt x="920432" y="181610"/>
                    </a:lnTo>
                    <a:lnTo>
                      <a:pt x="918857" y="193040"/>
                    </a:lnTo>
                    <a:lnTo>
                      <a:pt x="917714" y="203200"/>
                    </a:lnTo>
                    <a:lnTo>
                      <a:pt x="917028" y="214630"/>
                    </a:lnTo>
                    <a:lnTo>
                      <a:pt x="916800" y="226060"/>
                    </a:lnTo>
                    <a:lnTo>
                      <a:pt x="917041" y="237490"/>
                    </a:lnTo>
                    <a:lnTo>
                      <a:pt x="917727" y="248920"/>
                    </a:lnTo>
                    <a:lnTo>
                      <a:pt x="918870" y="259080"/>
                    </a:lnTo>
                    <a:lnTo>
                      <a:pt x="920457" y="270510"/>
                    </a:lnTo>
                    <a:lnTo>
                      <a:pt x="922464" y="280670"/>
                    </a:lnTo>
                    <a:lnTo>
                      <a:pt x="924877" y="292100"/>
                    </a:lnTo>
                    <a:lnTo>
                      <a:pt x="925156" y="292100"/>
                    </a:lnTo>
                    <a:lnTo>
                      <a:pt x="927696" y="302260"/>
                    </a:lnTo>
                    <a:lnTo>
                      <a:pt x="930909" y="311150"/>
                    </a:lnTo>
                    <a:lnTo>
                      <a:pt x="934491" y="321310"/>
                    </a:lnTo>
                    <a:lnTo>
                      <a:pt x="938453" y="331470"/>
                    </a:lnTo>
                    <a:lnTo>
                      <a:pt x="938937" y="331470"/>
                    </a:lnTo>
                    <a:lnTo>
                      <a:pt x="942771" y="340360"/>
                    </a:lnTo>
                    <a:lnTo>
                      <a:pt x="947419" y="349250"/>
                    </a:lnTo>
                    <a:lnTo>
                      <a:pt x="952411" y="358140"/>
                    </a:lnTo>
                    <a:lnTo>
                      <a:pt x="953093" y="358140"/>
                    </a:lnTo>
                    <a:lnTo>
                      <a:pt x="957719" y="365760"/>
                    </a:lnTo>
                    <a:lnTo>
                      <a:pt x="963345" y="373380"/>
                    </a:lnTo>
                    <a:lnTo>
                      <a:pt x="969251" y="381000"/>
                    </a:lnTo>
                    <a:lnTo>
                      <a:pt x="975461" y="388620"/>
                    </a:lnTo>
                    <a:lnTo>
                      <a:pt x="981938" y="394970"/>
                    </a:lnTo>
                    <a:lnTo>
                      <a:pt x="988669" y="402590"/>
                    </a:lnTo>
                    <a:lnTo>
                      <a:pt x="989957" y="402590"/>
                    </a:lnTo>
                    <a:lnTo>
                      <a:pt x="995667" y="407670"/>
                    </a:lnTo>
                    <a:lnTo>
                      <a:pt x="995514" y="407670"/>
                    </a:lnTo>
                    <a:lnTo>
                      <a:pt x="1002893" y="414020"/>
                    </a:lnTo>
                    <a:lnTo>
                      <a:pt x="1002728" y="414020"/>
                    </a:lnTo>
                    <a:lnTo>
                      <a:pt x="1010348" y="419100"/>
                    </a:lnTo>
                    <a:lnTo>
                      <a:pt x="1010183" y="419100"/>
                    </a:lnTo>
                    <a:lnTo>
                      <a:pt x="1018019" y="424180"/>
                    </a:lnTo>
                    <a:lnTo>
                      <a:pt x="1017841" y="424180"/>
                    </a:lnTo>
                    <a:lnTo>
                      <a:pt x="1025893" y="427990"/>
                    </a:lnTo>
                    <a:lnTo>
                      <a:pt x="1025702" y="427990"/>
                    </a:lnTo>
                    <a:lnTo>
                      <a:pt x="1033957" y="431800"/>
                    </a:lnTo>
                    <a:lnTo>
                      <a:pt x="1033767" y="431800"/>
                    </a:lnTo>
                    <a:lnTo>
                      <a:pt x="1042212" y="435610"/>
                    </a:lnTo>
                    <a:lnTo>
                      <a:pt x="1042009" y="435610"/>
                    </a:lnTo>
                    <a:lnTo>
                      <a:pt x="1050632" y="438150"/>
                    </a:lnTo>
                    <a:lnTo>
                      <a:pt x="1050417" y="438150"/>
                    </a:lnTo>
                    <a:lnTo>
                      <a:pt x="1059218" y="440690"/>
                    </a:lnTo>
                    <a:lnTo>
                      <a:pt x="1058989" y="440690"/>
                    </a:lnTo>
                    <a:lnTo>
                      <a:pt x="1067955" y="443230"/>
                    </a:lnTo>
                    <a:lnTo>
                      <a:pt x="1072197" y="443230"/>
                    </a:lnTo>
                    <a:lnTo>
                      <a:pt x="1076769" y="444500"/>
                    </a:lnTo>
                    <a:lnTo>
                      <a:pt x="1085646" y="444500"/>
                    </a:lnTo>
                    <a:lnTo>
                      <a:pt x="1090307" y="445770"/>
                    </a:lnTo>
                    <a:lnTo>
                      <a:pt x="1094828" y="445770"/>
                    </a:lnTo>
                    <a:lnTo>
                      <a:pt x="1094765" y="453390"/>
                    </a:lnTo>
                    <a:close/>
                  </a:path>
                  <a:path w="1125855" h="453389">
                    <a:moveTo>
                      <a:pt x="1094827" y="7452"/>
                    </a:moveTo>
                    <a:lnTo>
                      <a:pt x="1094765" y="0"/>
                    </a:lnTo>
                    <a:lnTo>
                      <a:pt x="1125283" y="0"/>
                    </a:lnTo>
                    <a:lnTo>
                      <a:pt x="1125334" y="6350"/>
                    </a:lnTo>
                    <a:lnTo>
                      <a:pt x="1094827" y="7452"/>
                    </a:lnTo>
                    <a:close/>
                  </a:path>
                  <a:path w="1125855" h="453389">
                    <a:moveTo>
                      <a:pt x="1045286" y="7620"/>
                    </a:moveTo>
                    <a:lnTo>
                      <a:pt x="185648" y="7620"/>
                    </a:lnTo>
                    <a:lnTo>
                      <a:pt x="185712" y="6350"/>
                    </a:lnTo>
                    <a:lnTo>
                      <a:pt x="1048232" y="6350"/>
                    </a:lnTo>
                    <a:lnTo>
                      <a:pt x="1045286" y="7620"/>
                    </a:lnTo>
                    <a:close/>
                  </a:path>
                  <a:path w="1125855" h="453389">
                    <a:moveTo>
                      <a:pt x="1094828" y="7620"/>
                    </a:moveTo>
                    <a:lnTo>
                      <a:pt x="1090193" y="7620"/>
                    </a:lnTo>
                    <a:lnTo>
                      <a:pt x="1094827" y="7452"/>
                    </a:lnTo>
                    <a:lnTo>
                      <a:pt x="1094828" y="7620"/>
                    </a:lnTo>
                    <a:close/>
                  </a:path>
                  <a:path w="1125855" h="453389">
                    <a:moveTo>
                      <a:pt x="18478" y="151130"/>
                    </a:moveTo>
                    <a:lnTo>
                      <a:pt x="18516" y="149860"/>
                    </a:lnTo>
                    <a:lnTo>
                      <a:pt x="18884" y="149860"/>
                    </a:lnTo>
                    <a:lnTo>
                      <a:pt x="18478" y="151130"/>
                    </a:lnTo>
                    <a:close/>
                  </a:path>
                  <a:path w="1125855" h="453389">
                    <a:moveTo>
                      <a:pt x="927646" y="151130"/>
                    </a:moveTo>
                    <a:lnTo>
                      <a:pt x="927696" y="149860"/>
                    </a:lnTo>
                    <a:lnTo>
                      <a:pt x="928054" y="149860"/>
                    </a:lnTo>
                    <a:lnTo>
                      <a:pt x="927646" y="151130"/>
                    </a:lnTo>
                    <a:close/>
                  </a:path>
                  <a:path w="1125855" h="453389">
                    <a:moveTo>
                      <a:pt x="15976" y="292100"/>
                    </a:moveTo>
                    <a:lnTo>
                      <a:pt x="15697" y="292100"/>
                    </a:lnTo>
                    <a:lnTo>
                      <a:pt x="15659" y="290830"/>
                    </a:lnTo>
                    <a:lnTo>
                      <a:pt x="15976" y="292100"/>
                    </a:lnTo>
                    <a:close/>
                  </a:path>
                  <a:path w="1125855" h="453389">
                    <a:moveTo>
                      <a:pt x="925156" y="292100"/>
                    </a:moveTo>
                    <a:lnTo>
                      <a:pt x="924877" y="292100"/>
                    </a:lnTo>
                    <a:lnTo>
                      <a:pt x="924839" y="290830"/>
                    </a:lnTo>
                    <a:lnTo>
                      <a:pt x="925156" y="292100"/>
                    </a:lnTo>
                    <a:close/>
                  </a:path>
                  <a:path w="1125855" h="453389">
                    <a:moveTo>
                      <a:pt x="29757" y="331470"/>
                    </a:moveTo>
                    <a:lnTo>
                      <a:pt x="29273" y="331470"/>
                    </a:lnTo>
                    <a:lnTo>
                      <a:pt x="29209" y="330200"/>
                    </a:lnTo>
                    <a:lnTo>
                      <a:pt x="29757" y="331470"/>
                    </a:lnTo>
                    <a:close/>
                  </a:path>
                  <a:path w="1125855" h="453389">
                    <a:moveTo>
                      <a:pt x="938937" y="331470"/>
                    </a:moveTo>
                    <a:lnTo>
                      <a:pt x="938453" y="331470"/>
                    </a:lnTo>
                    <a:lnTo>
                      <a:pt x="938390" y="330200"/>
                    </a:lnTo>
                    <a:lnTo>
                      <a:pt x="938937" y="331470"/>
                    </a:lnTo>
                    <a:close/>
                  </a:path>
                  <a:path w="1125855" h="453389">
                    <a:moveTo>
                      <a:pt x="43912" y="358140"/>
                    </a:moveTo>
                    <a:lnTo>
                      <a:pt x="43230" y="358140"/>
                    </a:lnTo>
                    <a:lnTo>
                      <a:pt x="43141" y="356870"/>
                    </a:lnTo>
                    <a:lnTo>
                      <a:pt x="43912" y="358140"/>
                    </a:lnTo>
                    <a:close/>
                  </a:path>
                  <a:path w="1125855" h="453389">
                    <a:moveTo>
                      <a:pt x="953093" y="358140"/>
                    </a:moveTo>
                    <a:lnTo>
                      <a:pt x="952411" y="358140"/>
                    </a:lnTo>
                    <a:lnTo>
                      <a:pt x="952322" y="356870"/>
                    </a:lnTo>
                    <a:lnTo>
                      <a:pt x="953093" y="358140"/>
                    </a:lnTo>
                    <a:close/>
                  </a:path>
                  <a:path w="1125855" h="453389">
                    <a:moveTo>
                      <a:pt x="80787" y="402590"/>
                    </a:moveTo>
                    <a:lnTo>
                      <a:pt x="79501" y="402590"/>
                    </a:lnTo>
                    <a:lnTo>
                      <a:pt x="79362" y="401320"/>
                    </a:lnTo>
                    <a:lnTo>
                      <a:pt x="80787" y="402590"/>
                    </a:lnTo>
                    <a:close/>
                  </a:path>
                  <a:path w="1125855" h="453389">
                    <a:moveTo>
                      <a:pt x="989957" y="402590"/>
                    </a:moveTo>
                    <a:lnTo>
                      <a:pt x="988669" y="402590"/>
                    </a:lnTo>
                    <a:lnTo>
                      <a:pt x="988529" y="401320"/>
                    </a:lnTo>
                    <a:lnTo>
                      <a:pt x="989957" y="402590"/>
                    </a:lnTo>
                    <a:close/>
                  </a:path>
                  <a:path w="1125855" h="453389">
                    <a:moveTo>
                      <a:pt x="1125283" y="453390"/>
                    </a:moveTo>
                    <a:lnTo>
                      <a:pt x="1094765" y="453390"/>
                    </a:lnTo>
                    <a:lnTo>
                      <a:pt x="1094828" y="445770"/>
                    </a:lnTo>
                    <a:lnTo>
                      <a:pt x="1125334" y="445770"/>
                    </a:lnTo>
                    <a:lnTo>
                      <a:pt x="1125283" y="453390"/>
                    </a:lnTo>
                    <a:close/>
                  </a:path>
                  <a:path w="1125855" h="453389">
                    <a:moveTo>
                      <a:pt x="1075766" y="452120"/>
                    </a:moveTo>
                    <a:lnTo>
                      <a:pt x="166585" y="452120"/>
                    </a:lnTo>
                    <a:lnTo>
                      <a:pt x="161899" y="450850"/>
                    </a:lnTo>
                    <a:lnTo>
                      <a:pt x="1071079" y="450850"/>
                    </a:lnTo>
                    <a:lnTo>
                      <a:pt x="1075766" y="452120"/>
                    </a:lnTo>
                    <a:close/>
                  </a:path>
                  <a:path w="1125855" h="453389">
                    <a:moveTo>
                      <a:pt x="1090015" y="453390"/>
                    </a:moveTo>
                    <a:lnTo>
                      <a:pt x="180835" y="453390"/>
                    </a:lnTo>
                    <a:lnTo>
                      <a:pt x="176060" y="452120"/>
                    </a:lnTo>
                    <a:lnTo>
                      <a:pt x="1085227" y="452120"/>
                    </a:lnTo>
                    <a:lnTo>
                      <a:pt x="1090015" y="453390"/>
                    </a:lnTo>
                    <a:close/>
                  </a:path>
                </a:pathLst>
              </a:custGeom>
              <a:solidFill>
                <a:srgbClr val="1C8AFF"/>
              </a:solidFill>
              <a:ln>
                <a:solidFill>
                  <a:srgbClr val="1152E7"/>
                </a:solidFill>
              </a:ln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" name="object 29"/>
              <p:cNvSpPr txBox="1"/>
              <p:nvPr/>
            </p:nvSpPr>
            <p:spPr>
              <a:xfrm>
                <a:off x="1624" y="3618"/>
                <a:ext cx="1240" cy="31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zh-CN" sz="12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商品一体化</a:t>
                </a:r>
                <a:endParaRPr lang="zh-CN" sz="12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04" name="object 32"/>
              <p:cNvSpPr txBox="1"/>
              <p:nvPr/>
            </p:nvSpPr>
            <p:spPr>
              <a:xfrm>
                <a:off x="16425" y="5572"/>
                <a:ext cx="1708" cy="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p>
                <a:pPr marL="12700" marR="5080" indent="762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dirty="0">
                    <a:solidFill>
                      <a:srgbClr val="1C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全渠道 </a:t>
                </a:r>
                <a:r>
                  <a:rPr lang="zh-CN" sz="1200" b="1" dirty="0">
                    <a:solidFill>
                      <a:srgbClr val="1C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订单一体化</a:t>
                </a:r>
                <a:endParaRPr lang="zh-CN" sz="1200" b="1" dirty="0">
                  <a:solidFill>
                    <a:srgbClr val="1C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5" name="object 33"/>
              <p:cNvSpPr txBox="1"/>
              <p:nvPr/>
            </p:nvSpPr>
            <p:spPr>
              <a:xfrm>
                <a:off x="17087" y="3194"/>
                <a:ext cx="680" cy="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spc="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终</a:t>
                </a:r>
                <a:r>
                  <a:rPr sz="12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端  </a:t>
                </a:r>
                <a:r>
                  <a:rPr sz="1200" b="1" spc="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P</a:t>
                </a:r>
                <a:r>
                  <a:rPr sz="12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OS</a:t>
                </a:r>
                <a:endParaRPr sz="12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6" name="object 35"/>
              <p:cNvSpPr/>
              <p:nvPr/>
            </p:nvSpPr>
            <p:spPr>
              <a:xfrm>
                <a:off x="15459" y="3571"/>
                <a:ext cx="811" cy="6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" name="object 36"/>
              <p:cNvSpPr txBox="1"/>
              <p:nvPr/>
            </p:nvSpPr>
            <p:spPr>
              <a:xfrm>
                <a:off x="15461" y="3061"/>
                <a:ext cx="839" cy="50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连接终</a:t>
                </a:r>
                <a:r>
                  <a:rPr sz="1000" b="1" spc="-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端 </a:t>
                </a:r>
                <a:r>
                  <a:rPr sz="10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在线管</a:t>
                </a:r>
                <a:r>
                  <a:rPr sz="1000" b="1" spc="-5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理</a:t>
                </a:r>
                <a:endParaRPr sz="1000" b="1" spc="-5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8" name="object 37"/>
              <p:cNvSpPr/>
              <p:nvPr/>
            </p:nvSpPr>
            <p:spPr>
              <a:xfrm>
                <a:off x="2326" y="2033"/>
                <a:ext cx="1477" cy="1378"/>
              </a:xfrm>
              <a:custGeom>
                <a:avLst/>
                <a:gdLst/>
                <a:ahLst/>
                <a:cxnLst/>
                <a:rect l="l" t="t" r="r" b="b"/>
                <a:pathLst>
                  <a:path w="937894" h="875030">
                    <a:moveTo>
                      <a:pt x="41910" y="817371"/>
                    </a:moveTo>
                    <a:lnTo>
                      <a:pt x="34290" y="817371"/>
                    </a:lnTo>
                    <a:lnTo>
                      <a:pt x="34290" y="0"/>
                    </a:lnTo>
                    <a:lnTo>
                      <a:pt x="937844" y="0"/>
                    </a:lnTo>
                    <a:lnTo>
                      <a:pt x="937844" y="3809"/>
                    </a:lnTo>
                    <a:lnTo>
                      <a:pt x="41910" y="3809"/>
                    </a:lnTo>
                    <a:lnTo>
                      <a:pt x="38100" y="7619"/>
                    </a:lnTo>
                    <a:lnTo>
                      <a:pt x="41910" y="7619"/>
                    </a:lnTo>
                    <a:lnTo>
                      <a:pt x="41910" y="817371"/>
                    </a:lnTo>
                    <a:close/>
                  </a:path>
                  <a:path w="937894" h="875030">
                    <a:moveTo>
                      <a:pt x="41910" y="7619"/>
                    </a:moveTo>
                    <a:lnTo>
                      <a:pt x="38100" y="7619"/>
                    </a:lnTo>
                    <a:lnTo>
                      <a:pt x="41910" y="3809"/>
                    </a:lnTo>
                    <a:lnTo>
                      <a:pt x="41910" y="7619"/>
                    </a:lnTo>
                    <a:close/>
                  </a:path>
                  <a:path w="937894" h="875030">
                    <a:moveTo>
                      <a:pt x="937844" y="7619"/>
                    </a:moveTo>
                    <a:lnTo>
                      <a:pt x="41910" y="7619"/>
                    </a:lnTo>
                    <a:lnTo>
                      <a:pt x="41910" y="3809"/>
                    </a:lnTo>
                    <a:lnTo>
                      <a:pt x="937844" y="3809"/>
                    </a:lnTo>
                    <a:lnTo>
                      <a:pt x="937844" y="7619"/>
                    </a:lnTo>
                    <a:close/>
                  </a:path>
                  <a:path w="937894" h="875030">
                    <a:moveTo>
                      <a:pt x="38100" y="874521"/>
                    </a:moveTo>
                    <a:lnTo>
                      <a:pt x="0" y="798321"/>
                    </a:lnTo>
                    <a:lnTo>
                      <a:pt x="34290" y="798321"/>
                    </a:lnTo>
                    <a:lnTo>
                      <a:pt x="34290" y="817371"/>
                    </a:lnTo>
                    <a:lnTo>
                      <a:pt x="66675" y="817371"/>
                    </a:lnTo>
                    <a:lnTo>
                      <a:pt x="38100" y="874521"/>
                    </a:lnTo>
                    <a:close/>
                  </a:path>
                  <a:path w="937894" h="875030">
                    <a:moveTo>
                      <a:pt x="66675" y="817371"/>
                    </a:moveTo>
                    <a:lnTo>
                      <a:pt x="41910" y="817371"/>
                    </a:lnTo>
                    <a:lnTo>
                      <a:pt x="41910" y="798321"/>
                    </a:lnTo>
                    <a:lnTo>
                      <a:pt x="76200" y="798321"/>
                    </a:lnTo>
                    <a:lnTo>
                      <a:pt x="66675" y="817371"/>
                    </a:lnTo>
                    <a:close/>
                  </a:path>
                </a:pathLst>
              </a:custGeom>
              <a:solidFill>
                <a:srgbClr val="1C8AFF"/>
              </a:solidFill>
              <a:ln>
                <a:solidFill>
                  <a:srgbClr val="1152E7"/>
                </a:solidFill>
              </a:ln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" name="object 38"/>
              <p:cNvSpPr/>
              <p:nvPr/>
            </p:nvSpPr>
            <p:spPr>
              <a:xfrm>
                <a:off x="3051" y="3724"/>
                <a:ext cx="1363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865505" h="76200">
                    <a:moveTo>
                      <a:pt x="789228" y="76199"/>
                    </a:moveTo>
                    <a:lnTo>
                      <a:pt x="789228" y="0"/>
                    </a:lnTo>
                    <a:lnTo>
                      <a:pt x="857808" y="34289"/>
                    </a:lnTo>
                    <a:lnTo>
                      <a:pt x="808278" y="34289"/>
                    </a:lnTo>
                    <a:lnTo>
                      <a:pt x="808278" y="41909"/>
                    </a:lnTo>
                    <a:lnTo>
                      <a:pt x="857808" y="41909"/>
                    </a:lnTo>
                    <a:lnTo>
                      <a:pt x="789228" y="76199"/>
                    </a:lnTo>
                    <a:close/>
                  </a:path>
                  <a:path w="865505" h="76200">
                    <a:moveTo>
                      <a:pt x="789228" y="41909"/>
                    </a:moveTo>
                    <a:lnTo>
                      <a:pt x="0" y="41909"/>
                    </a:lnTo>
                    <a:lnTo>
                      <a:pt x="0" y="34289"/>
                    </a:lnTo>
                    <a:lnTo>
                      <a:pt x="789228" y="34289"/>
                    </a:lnTo>
                    <a:lnTo>
                      <a:pt x="789228" y="41909"/>
                    </a:lnTo>
                    <a:close/>
                  </a:path>
                  <a:path w="865505" h="76200">
                    <a:moveTo>
                      <a:pt x="857808" y="41909"/>
                    </a:moveTo>
                    <a:lnTo>
                      <a:pt x="808278" y="41909"/>
                    </a:lnTo>
                    <a:lnTo>
                      <a:pt x="808278" y="34289"/>
                    </a:lnTo>
                    <a:lnTo>
                      <a:pt x="857808" y="34289"/>
                    </a:lnTo>
                    <a:lnTo>
                      <a:pt x="865428" y="38099"/>
                    </a:lnTo>
                    <a:lnTo>
                      <a:pt x="857808" y="41909"/>
                    </a:lnTo>
                    <a:close/>
                  </a:path>
                </a:pathLst>
              </a:custGeom>
              <a:solidFill>
                <a:srgbClr val="1152E7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" name="object 39"/>
              <p:cNvSpPr/>
              <p:nvPr/>
            </p:nvSpPr>
            <p:spPr>
              <a:xfrm>
                <a:off x="5063" y="3959"/>
                <a:ext cx="120" cy="56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355600">
                    <a:moveTo>
                      <a:pt x="41909" y="298424"/>
                    </a:moveTo>
                    <a:lnTo>
                      <a:pt x="34289" y="298424"/>
                    </a:lnTo>
                    <a:lnTo>
                      <a:pt x="34289" y="0"/>
                    </a:lnTo>
                    <a:lnTo>
                      <a:pt x="41909" y="0"/>
                    </a:lnTo>
                    <a:lnTo>
                      <a:pt x="41909" y="298424"/>
                    </a:lnTo>
                    <a:close/>
                  </a:path>
                  <a:path w="76200" h="355600">
                    <a:moveTo>
                      <a:pt x="38100" y="355574"/>
                    </a:moveTo>
                    <a:lnTo>
                      <a:pt x="0" y="279374"/>
                    </a:lnTo>
                    <a:lnTo>
                      <a:pt x="34289" y="279374"/>
                    </a:lnTo>
                    <a:lnTo>
                      <a:pt x="34289" y="298424"/>
                    </a:lnTo>
                    <a:lnTo>
                      <a:pt x="66674" y="298424"/>
                    </a:lnTo>
                    <a:lnTo>
                      <a:pt x="38100" y="355574"/>
                    </a:lnTo>
                    <a:close/>
                  </a:path>
                  <a:path w="76200" h="355600">
                    <a:moveTo>
                      <a:pt x="66674" y="298424"/>
                    </a:moveTo>
                    <a:lnTo>
                      <a:pt x="41909" y="298424"/>
                    </a:lnTo>
                    <a:lnTo>
                      <a:pt x="41909" y="279374"/>
                    </a:lnTo>
                    <a:lnTo>
                      <a:pt x="76199" y="279374"/>
                    </a:lnTo>
                    <a:lnTo>
                      <a:pt x="66674" y="298424"/>
                    </a:lnTo>
                    <a:close/>
                  </a:path>
                </a:pathLst>
              </a:custGeom>
              <a:solidFill>
                <a:srgbClr val="1C8A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" name="object 40"/>
              <p:cNvSpPr/>
              <p:nvPr/>
            </p:nvSpPr>
            <p:spPr>
              <a:xfrm>
                <a:off x="9595" y="6015"/>
                <a:ext cx="7539" cy="526"/>
              </a:xfrm>
              <a:custGeom>
                <a:avLst/>
                <a:gdLst/>
                <a:ahLst/>
                <a:cxnLst/>
                <a:rect l="l" t="t" r="r" b="b"/>
                <a:pathLst>
                  <a:path w="4787265" h="334010">
                    <a:moveTo>
                      <a:pt x="4745037" y="185293"/>
                    </a:moveTo>
                    <a:lnTo>
                      <a:pt x="4710747" y="185293"/>
                    </a:lnTo>
                    <a:lnTo>
                      <a:pt x="4748847" y="109093"/>
                    </a:lnTo>
                    <a:lnTo>
                      <a:pt x="4783061" y="177520"/>
                    </a:lnTo>
                    <a:lnTo>
                      <a:pt x="4745037" y="177520"/>
                    </a:lnTo>
                    <a:lnTo>
                      <a:pt x="4745037" y="185293"/>
                    </a:lnTo>
                    <a:close/>
                  </a:path>
                  <a:path w="4787265" h="334010">
                    <a:moveTo>
                      <a:pt x="4752657" y="208000"/>
                    </a:moveTo>
                    <a:lnTo>
                      <a:pt x="4745037" y="208000"/>
                    </a:lnTo>
                    <a:lnTo>
                      <a:pt x="4745037" y="177520"/>
                    </a:lnTo>
                    <a:lnTo>
                      <a:pt x="4752657" y="177520"/>
                    </a:lnTo>
                    <a:lnTo>
                      <a:pt x="4752657" y="208000"/>
                    </a:lnTo>
                    <a:close/>
                  </a:path>
                  <a:path w="4787265" h="334010">
                    <a:moveTo>
                      <a:pt x="4786947" y="185293"/>
                    </a:moveTo>
                    <a:lnTo>
                      <a:pt x="4752657" y="185293"/>
                    </a:lnTo>
                    <a:lnTo>
                      <a:pt x="4752657" y="177520"/>
                    </a:lnTo>
                    <a:lnTo>
                      <a:pt x="4783061" y="177520"/>
                    </a:lnTo>
                    <a:lnTo>
                      <a:pt x="4786947" y="185293"/>
                    </a:lnTo>
                    <a:close/>
                  </a:path>
                  <a:path w="4787265" h="334010">
                    <a:moveTo>
                      <a:pt x="7620" y="30480"/>
                    </a:moveTo>
                    <a:lnTo>
                      <a:pt x="0" y="30480"/>
                    </a:lnTo>
                    <a:lnTo>
                      <a:pt x="0" y="0"/>
                    </a:lnTo>
                    <a:lnTo>
                      <a:pt x="7620" y="0"/>
                    </a:lnTo>
                    <a:lnTo>
                      <a:pt x="7620" y="30480"/>
                    </a:lnTo>
                    <a:close/>
                  </a:path>
                  <a:path w="4787265" h="334010">
                    <a:moveTo>
                      <a:pt x="7620" y="60960"/>
                    </a:moveTo>
                    <a:lnTo>
                      <a:pt x="0" y="60960"/>
                    </a:lnTo>
                    <a:lnTo>
                      <a:pt x="0" y="53340"/>
                    </a:lnTo>
                    <a:lnTo>
                      <a:pt x="7620" y="53340"/>
                    </a:lnTo>
                    <a:lnTo>
                      <a:pt x="7620" y="60960"/>
                    </a:lnTo>
                    <a:close/>
                  </a:path>
                  <a:path w="4787265" h="334010">
                    <a:moveTo>
                      <a:pt x="7620" y="114300"/>
                    </a:moveTo>
                    <a:lnTo>
                      <a:pt x="0" y="114300"/>
                    </a:lnTo>
                    <a:lnTo>
                      <a:pt x="0" y="83820"/>
                    </a:lnTo>
                    <a:lnTo>
                      <a:pt x="7620" y="83820"/>
                    </a:lnTo>
                    <a:lnTo>
                      <a:pt x="7620" y="114300"/>
                    </a:lnTo>
                    <a:close/>
                  </a:path>
                  <a:path w="4787265" h="334010">
                    <a:moveTo>
                      <a:pt x="7620" y="144780"/>
                    </a:moveTo>
                    <a:lnTo>
                      <a:pt x="0" y="144780"/>
                    </a:lnTo>
                    <a:lnTo>
                      <a:pt x="0" y="137160"/>
                    </a:lnTo>
                    <a:lnTo>
                      <a:pt x="7620" y="137160"/>
                    </a:lnTo>
                    <a:lnTo>
                      <a:pt x="7620" y="144780"/>
                    </a:lnTo>
                    <a:close/>
                  </a:path>
                  <a:path w="4787265" h="334010">
                    <a:moveTo>
                      <a:pt x="7620" y="198120"/>
                    </a:moveTo>
                    <a:lnTo>
                      <a:pt x="0" y="198120"/>
                    </a:lnTo>
                    <a:lnTo>
                      <a:pt x="0" y="167640"/>
                    </a:lnTo>
                    <a:lnTo>
                      <a:pt x="7620" y="167640"/>
                    </a:lnTo>
                    <a:lnTo>
                      <a:pt x="7620" y="198120"/>
                    </a:lnTo>
                    <a:close/>
                  </a:path>
                  <a:path w="4787265" h="334010">
                    <a:moveTo>
                      <a:pt x="7620" y="228600"/>
                    </a:moveTo>
                    <a:lnTo>
                      <a:pt x="0" y="228600"/>
                    </a:lnTo>
                    <a:lnTo>
                      <a:pt x="0" y="220980"/>
                    </a:lnTo>
                    <a:lnTo>
                      <a:pt x="7620" y="220980"/>
                    </a:lnTo>
                    <a:lnTo>
                      <a:pt x="7620" y="228600"/>
                    </a:lnTo>
                    <a:close/>
                  </a:path>
                  <a:path w="4787265" h="334010">
                    <a:moveTo>
                      <a:pt x="7620" y="281940"/>
                    </a:moveTo>
                    <a:lnTo>
                      <a:pt x="0" y="281940"/>
                    </a:lnTo>
                    <a:lnTo>
                      <a:pt x="0" y="251460"/>
                    </a:lnTo>
                    <a:lnTo>
                      <a:pt x="7620" y="251460"/>
                    </a:lnTo>
                    <a:lnTo>
                      <a:pt x="7620" y="281940"/>
                    </a:lnTo>
                    <a:close/>
                  </a:path>
                  <a:path w="4787265" h="334010">
                    <a:moveTo>
                      <a:pt x="7620" y="312420"/>
                    </a:moveTo>
                    <a:lnTo>
                      <a:pt x="0" y="312420"/>
                    </a:lnTo>
                    <a:lnTo>
                      <a:pt x="0" y="304800"/>
                    </a:lnTo>
                    <a:lnTo>
                      <a:pt x="7620" y="304800"/>
                    </a:lnTo>
                    <a:lnTo>
                      <a:pt x="7620" y="312420"/>
                    </a:lnTo>
                    <a:close/>
                  </a:path>
                  <a:path w="4787265" h="334010">
                    <a:moveTo>
                      <a:pt x="39674" y="333717"/>
                    </a:moveTo>
                    <a:lnTo>
                      <a:pt x="9194" y="333717"/>
                    </a:lnTo>
                    <a:lnTo>
                      <a:pt x="9194" y="326097"/>
                    </a:lnTo>
                    <a:lnTo>
                      <a:pt x="39674" y="326097"/>
                    </a:lnTo>
                    <a:lnTo>
                      <a:pt x="39674" y="333717"/>
                    </a:lnTo>
                    <a:close/>
                  </a:path>
                  <a:path w="4787265" h="334010">
                    <a:moveTo>
                      <a:pt x="70154" y="333717"/>
                    </a:moveTo>
                    <a:lnTo>
                      <a:pt x="62534" y="333717"/>
                    </a:lnTo>
                    <a:lnTo>
                      <a:pt x="62534" y="326097"/>
                    </a:lnTo>
                    <a:lnTo>
                      <a:pt x="70154" y="326097"/>
                    </a:lnTo>
                    <a:lnTo>
                      <a:pt x="70154" y="333717"/>
                    </a:lnTo>
                    <a:close/>
                  </a:path>
                  <a:path w="4787265" h="334010">
                    <a:moveTo>
                      <a:pt x="123494" y="333717"/>
                    </a:moveTo>
                    <a:lnTo>
                      <a:pt x="93014" y="333717"/>
                    </a:lnTo>
                    <a:lnTo>
                      <a:pt x="93014" y="326097"/>
                    </a:lnTo>
                    <a:lnTo>
                      <a:pt x="123494" y="326097"/>
                    </a:lnTo>
                    <a:lnTo>
                      <a:pt x="123494" y="333717"/>
                    </a:lnTo>
                    <a:close/>
                  </a:path>
                  <a:path w="4787265" h="334010">
                    <a:moveTo>
                      <a:pt x="153974" y="333717"/>
                    </a:moveTo>
                    <a:lnTo>
                      <a:pt x="146354" y="333717"/>
                    </a:lnTo>
                    <a:lnTo>
                      <a:pt x="146354" y="326097"/>
                    </a:lnTo>
                    <a:lnTo>
                      <a:pt x="153974" y="326097"/>
                    </a:lnTo>
                    <a:lnTo>
                      <a:pt x="153974" y="333717"/>
                    </a:lnTo>
                    <a:close/>
                  </a:path>
                  <a:path w="4787265" h="334010">
                    <a:moveTo>
                      <a:pt x="207314" y="333717"/>
                    </a:moveTo>
                    <a:lnTo>
                      <a:pt x="176834" y="333717"/>
                    </a:lnTo>
                    <a:lnTo>
                      <a:pt x="176834" y="326097"/>
                    </a:lnTo>
                    <a:lnTo>
                      <a:pt x="207314" y="326097"/>
                    </a:lnTo>
                    <a:lnTo>
                      <a:pt x="207314" y="333717"/>
                    </a:lnTo>
                    <a:close/>
                  </a:path>
                  <a:path w="4787265" h="334010">
                    <a:moveTo>
                      <a:pt x="237794" y="333717"/>
                    </a:moveTo>
                    <a:lnTo>
                      <a:pt x="230174" y="333717"/>
                    </a:lnTo>
                    <a:lnTo>
                      <a:pt x="230174" y="326097"/>
                    </a:lnTo>
                    <a:lnTo>
                      <a:pt x="237794" y="326097"/>
                    </a:lnTo>
                    <a:lnTo>
                      <a:pt x="237794" y="333717"/>
                    </a:lnTo>
                    <a:close/>
                  </a:path>
                  <a:path w="4787265" h="334010">
                    <a:moveTo>
                      <a:pt x="291134" y="333717"/>
                    </a:moveTo>
                    <a:lnTo>
                      <a:pt x="260654" y="333717"/>
                    </a:lnTo>
                    <a:lnTo>
                      <a:pt x="260654" y="326097"/>
                    </a:lnTo>
                    <a:lnTo>
                      <a:pt x="291134" y="326097"/>
                    </a:lnTo>
                    <a:lnTo>
                      <a:pt x="291134" y="333717"/>
                    </a:lnTo>
                    <a:close/>
                  </a:path>
                  <a:path w="4787265" h="334010">
                    <a:moveTo>
                      <a:pt x="321614" y="333717"/>
                    </a:moveTo>
                    <a:lnTo>
                      <a:pt x="313994" y="333717"/>
                    </a:lnTo>
                    <a:lnTo>
                      <a:pt x="313994" y="326097"/>
                    </a:lnTo>
                    <a:lnTo>
                      <a:pt x="321614" y="326097"/>
                    </a:lnTo>
                    <a:lnTo>
                      <a:pt x="321614" y="333717"/>
                    </a:lnTo>
                    <a:close/>
                  </a:path>
                  <a:path w="4787265" h="334010">
                    <a:moveTo>
                      <a:pt x="374954" y="333717"/>
                    </a:moveTo>
                    <a:lnTo>
                      <a:pt x="344474" y="333717"/>
                    </a:lnTo>
                    <a:lnTo>
                      <a:pt x="344474" y="326097"/>
                    </a:lnTo>
                    <a:lnTo>
                      <a:pt x="374954" y="326097"/>
                    </a:lnTo>
                    <a:lnTo>
                      <a:pt x="374954" y="333717"/>
                    </a:lnTo>
                    <a:close/>
                  </a:path>
                  <a:path w="4787265" h="334010">
                    <a:moveTo>
                      <a:pt x="405434" y="333717"/>
                    </a:moveTo>
                    <a:lnTo>
                      <a:pt x="397814" y="333717"/>
                    </a:lnTo>
                    <a:lnTo>
                      <a:pt x="397814" y="326097"/>
                    </a:lnTo>
                    <a:lnTo>
                      <a:pt x="405434" y="326097"/>
                    </a:lnTo>
                    <a:lnTo>
                      <a:pt x="405434" y="333717"/>
                    </a:lnTo>
                    <a:close/>
                  </a:path>
                  <a:path w="4787265" h="334010">
                    <a:moveTo>
                      <a:pt x="458774" y="333717"/>
                    </a:moveTo>
                    <a:lnTo>
                      <a:pt x="428294" y="333717"/>
                    </a:lnTo>
                    <a:lnTo>
                      <a:pt x="428294" y="326097"/>
                    </a:lnTo>
                    <a:lnTo>
                      <a:pt x="458774" y="326097"/>
                    </a:lnTo>
                    <a:lnTo>
                      <a:pt x="458774" y="333717"/>
                    </a:lnTo>
                    <a:close/>
                  </a:path>
                  <a:path w="4787265" h="334010">
                    <a:moveTo>
                      <a:pt x="489254" y="333717"/>
                    </a:moveTo>
                    <a:lnTo>
                      <a:pt x="481634" y="333717"/>
                    </a:lnTo>
                    <a:lnTo>
                      <a:pt x="481634" y="326097"/>
                    </a:lnTo>
                    <a:lnTo>
                      <a:pt x="489254" y="326097"/>
                    </a:lnTo>
                    <a:lnTo>
                      <a:pt x="489254" y="333717"/>
                    </a:lnTo>
                    <a:close/>
                  </a:path>
                  <a:path w="4787265" h="334010">
                    <a:moveTo>
                      <a:pt x="542594" y="333717"/>
                    </a:moveTo>
                    <a:lnTo>
                      <a:pt x="512114" y="333717"/>
                    </a:lnTo>
                    <a:lnTo>
                      <a:pt x="512114" y="326097"/>
                    </a:lnTo>
                    <a:lnTo>
                      <a:pt x="542594" y="326097"/>
                    </a:lnTo>
                    <a:lnTo>
                      <a:pt x="542594" y="333717"/>
                    </a:lnTo>
                    <a:close/>
                  </a:path>
                  <a:path w="4787265" h="334010">
                    <a:moveTo>
                      <a:pt x="573074" y="333717"/>
                    </a:moveTo>
                    <a:lnTo>
                      <a:pt x="565454" y="333717"/>
                    </a:lnTo>
                    <a:lnTo>
                      <a:pt x="565454" y="326097"/>
                    </a:lnTo>
                    <a:lnTo>
                      <a:pt x="573074" y="326097"/>
                    </a:lnTo>
                    <a:lnTo>
                      <a:pt x="573074" y="333717"/>
                    </a:lnTo>
                    <a:close/>
                  </a:path>
                  <a:path w="4787265" h="334010">
                    <a:moveTo>
                      <a:pt x="626414" y="333717"/>
                    </a:moveTo>
                    <a:lnTo>
                      <a:pt x="595934" y="333717"/>
                    </a:lnTo>
                    <a:lnTo>
                      <a:pt x="595934" y="326097"/>
                    </a:lnTo>
                    <a:lnTo>
                      <a:pt x="626414" y="326097"/>
                    </a:lnTo>
                    <a:lnTo>
                      <a:pt x="626414" y="333717"/>
                    </a:lnTo>
                    <a:close/>
                  </a:path>
                  <a:path w="4787265" h="334010">
                    <a:moveTo>
                      <a:pt x="656894" y="333717"/>
                    </a:moveTo>
                    <a:lnTo>
                      <a:pt x="649274" y="333717"/>
                    </a:lnTo>
                    <a:lnTo>
                      <a:pt x="649274" y="326097"/>
                    </a:lnTo>
                    <a:lnTo>
                      <a:pt x="656894" y="326097"/>
                    </a:lnTo>
                    <a:lnTo>
                      <a:pt x="656894" y="333717"/>
                    </a:lnTo>
                    <a:close/>
                  </a:path>
                  <a:path w="4787265" h="334010">
                    <a:moveTo>
                      <a:pt x="710234" y="333717"/>
                    </a:moveTo>
                    <a:lnTo>
                      <a:pt x="679754" y="333717"/>
                    </a:lnTo>
                    <a:lnTo>
                      <a:pt x="679754" y="326097"/>
                    </a:lnTo>
                    <a:lnTo>
                      <a:pt x="710234" y="326097"/>
                    </a:lnTo>
                    <a:lnTo>
                      <a:pt x="710234" y="333717"/>
                    </a:lnTo>
                    <a:close/>
                  </a:path>
                  <a:path w="4787265" h="334010">
                    <a:moveTo>
                      <a:pt x="740714" y="333717"/>
                    </a:moveTo>
                    <a:lnTo>
                      <a:pt x="733094" y="333717"/>
                    </a:lnTo>
                    <a:lnTo>
                      <a:pt x="733094" y="326097"/>
                    </a:lnTo>
                    <a:lnTo>
                      <a:pt x="740714" y="326097"/>
                    </a:lnTo>
                    <a:lnTo>
                      <a:pt x="740714" y="333717"/>
                    </a:lnTo>
                    <a:close/>
                  </a:path>
                  <a:path w="4787265" h="334010">
                    <a:moveTo>
                      <a:pt x="794054" y="333717"/>
                    </a:moveTo>
                    <a:lnTo>
                      <a:pt x="763574" y="333717"/>
                    </a:lnTo>
                    <a:lnTo>
                      <a:pt x="763574" y="326097"/>
                    </a:lnTo>
                    <a:lnTo>
                      <a:pt x="794054" y="326097"/>
                    </a:lnTo>
                    <a:lnTo>
                      <a:pt x="794054" y="333717"/>
                    </a:lnTo>
                    <a:close/>
                  </a:path>
                  <a:path w="4787265" h="334010">
                    <a:moveTo>
                      <a:pt x="824534" y="333717"/>
                    </a:moveTo>
                    <a:lnTo>
                      <a:pt x="816914" y="333717"/>
                    </a:lnTo>
                    <a:lnTo>
                      <a:pt x="816914" y="326097"/>
                    </a:lnTo>
                    <a:lnTo>
                      <a:pt x="824534" y="326097"/>
                    </a:lnTo>
                    <a:lnTo>
                      <a:pt x="824534" y="333717"/>
                    </a:lnTo>
                    <a:close/>
                  </a:path>
                  <a:path w="4787265" h="334010">
                    <a:moveTo>
                      <a:pt x="877874" y="333717"/>
                    </a:moveTo>
                    <a:lnTo>
                      <a:pt x="847394" y="333717"/>
                    </a:lnTo>
                    <a:lnTo>
                      <a:pt x="847394" y="326097"/>
                    </a:lnTo>
                    <a:lnTo>
                      <a:pt x="877874" y="326097"/>
                    </a:lnTo>
                    <a:lnTo>
                      <a:pt x="877874" y="333717"/>
                    </a:lnTo>
                    <a:close/>
                  </a:path>
                  <a:path w="4787265" h="334010">
                    <a:moveTo>
                      <a:pt x="908354" y="333717"/>
                    </a:moveTo>
                    <a:lnTo>
                      <a:pt x="900734" y="333717"/>
                    </a:lnTo>
                    <a:lnTo>
                      <a:pt x="900734" y="326097"/>
                    </a:lnTo>
                    <a:lnTo>
                      <a:pt x="908354" y="326097"/>
                    </a:lnTo>
                    <a:lnTo>
                      <a:pt x="908354" y="333717"/>
                    </a:lnTo>
                    <a:close/>
                  </a:path>
                  <a:path w="4787265" h="334010">
                    <a:moveTo>
                      <a:pt x="961694" y="333717"/>
                    </a:moveTo>
                    <a:lnTo>
                      <a:pt x="931214" y="333717"/>
                    </a:lnTo>
                    <a:lnTo>
                      <a:pt x="931214" y="326097"/>
                    </a:lnTo>
                    <a:lnTo>
                      <a:pt x="961694" y="326097"/>
                    </a:lnTo>
                    <a:lnTo>
                      <a:pt x="961694" y="333717"/>
                    </a:lnTo>
                    <a:close/>
                  </a:path>
                  <a:path w="4787265" h="334010">
                    <a:moveTo>
                      <a:pt x="992174" y="333717"/>
                    </a:moveTo>
                    <a:lnTo>
                      <a:pt x="984554" y="333717"/>
                    </a:lnTo>
                    <a:lnTo>
                      <a:pt x="984554" y="326097"/>
                    </a:lnTo>
                    <a:lnTo>
                      <a:pt x="992174" y="326097"/>
                    </a:lnTo>
                    <a:lnTo>
                      <a:pt x="992174" y="333717"/>
                    </a:lnTo>
                    <a:close/>
                  </a:path>
                  <a:path w="4787265" h="334010">
                    <a:moveTo>
                      <a:pt x="1045514" y="333717"/>
                    </a:moveTo>
                    <a:lnTo>
                      <a:pt x="1015034" y="333717"/>
                    </a:lnTo>
                    <a:lnTo>
                      <a:pt x="1015034" y="326097"/>
                    </a:lnTo>
                    <a:lnTo>
                      <a:pt x="1045514" y="326097"/>
                    </a:lnTo>
                    <a:lnTo>
                      <a:pt x="1045514" y="333717"/>
                    </a:lnTo>
                    <a:close/>
                  </a:path>
                  <a:path w="4787265" h="334010">
                    <a:moveTo>
                      <a:pt x="1075994" y="333717"/>
                    </a:moveTo>
                    <a:lnTo>
                      <a:pt x="1068374" y="333717"/>
                    </a:lnTo>
                    <a:lnTo>
                      <a:pt x="1068374" y="326097"/>
                    </a:lnTo>
                    <a:lnTo>
                      <a:pt x="1075994" y="326097"/>
                    </a:lnTo>
                    <a:lnTo>
                      <a:pt x="1075994" y="333717"/>
                    </a:lnTo>
                    <a:close/>
                  </a:path>
                  <a:path w="4787265" h="334010">
                    <a:moveTo>
                      <a:pt x="1129334" y="333717"/>
                    </a:moveTo>
                    <a:lnTo>
                      <a:pt x="1098854" y="333717"/>
                    </a:lnTo>
                    <a:lnTo>
                      <a:pt x="1098854" y="326097"/>
                    </a:lnTo>
                    <a:lnTo>
                      <a:pt x="1129334" y="326097"/>
                    </a:lnTo>
                    <a:lnTo>
                      <a:pt x="1129334" y="333717"/>
                    </a:lnTo>
                    <a:close/>
                  </a:path>
                  <a:path w="4787265" h="334010">
                    <a:moveTo>
                      <a:pt x="1159814" y="333717"/>
                    </a:moveTo>
                    <a:lnTo>
                      <a:pt x="1152194" y="333717"/>
                    </a:lnTo>
                    <a:lnTo>
                      <a:pt x="1152194" y="326097"/>
                    </a:lnTo>
                    <a:lnTo>
                      <a:pt x="1159814" y="326097"/>
                    </a:lnTo>
                    <a:lnTo>
                      <a:pt x="1159814" y="333717"/>
                    </a:lnTo>
                    <a:close/>
                  </a:path>
                  <a:path w="4787265" h="334010">
                    <a:moveTo>
                      <a:pt x="1213154" y="333717"/>
                    </a:moveTo>
                    <a:lnTo>
                      <a:pt x="1182674" y="333717"/>
                    </a:lnTo>
                    <a:lnTo>
                      <a:pt x="1182674" y="326097"/>
                    </a:lnTo>
                    <a:lnTo>
                      <a:pt x="1213154" y="326097"/>
                    </a:lnTo>
                    <a:lnTo>
                      <a:pt x="1213154" y="333717"/>
                    </a:lnTo>
                    <a:close/>
                  </a:path>
                  <a:path w="4787265" h="334010">
                    <a:moveTo>
                      <a:pt x="1243634" y="333717"/>
                    </a:moveTo>
                    <a:lnTo>
                      <a:pt x="1236014" y="333717"/>
                    </a:lnTo>
                    <a:lnTo>
                      <a:pt x="1236014" y="326097"/>
                    </a:lnTo>
                    <a:lnTo>
                      <a:pt x="1243634" y="326097"/>
                    </a:lnTo>
                    <a:lnTo>
                      <a:pt x="1243634" y="333717"/>
                    </a:lnTo>
                    <a:close/>
                  </a:path>
                  <a:path w="4787265" h="334010">
                    <a:moveTo>
                      <a:pt x="1296974" y="333717"/>
                    </a:moveTo>
                    <a:lnTo>
                      <a:pt x="1266494" y="333717"/>
                    </a:lnTo>
                    <a:lnTo>
                      <a:pt x="1266494" y="326097"/>
                    </a:lnTo>
                    <a:lnTo>
                      <a:pt x="1296974" y="326097"/>
                    </a:lnTo>
                    <a:lnTo>
                      <a:pt x="1296974" y="333717"/>
                    </a:lnTo>
                    <a:close/>
                  </a:path>
                  <a:path w="4787265" h="334010">
                    <a:moveTo>
                      <a:pt x="1327454" y="333717"/>
                    </a:moveTo>
                    <a:lnTo>
                      <a:pt x="1319834" y="333717"/>
                    </a:lnTo>
                    <a:lnTo>
                      <a:pt x="1319834" y="326097"/>
                    </a:lnTo>
                    <a:lnTo>
                      <a:pt x="1327454" y="326097"/>
                    </a:lnTo>
                    <a:lnTo>
                      <a:pt x="1327454" y="333717"/>
                    </a:lnTo>
                    <a:close/>
                  </a:path>
                  <a:path w="4787265" h="334010">
                    <a:moveTo>
                      <a:pt x="1380794" y="333717"/>
                    </a:moveTo>
                    <a:lnTo>
                      <a:pt x="1350314" y="333717"/>
                    </a:lnTo>
                    <a:lnTo>
                      <a:pt x="1350314" y="326097"/>
                    </a:lnTo>
                    <a:lnTo>
                      <a:pt x="1380794" y="326097"/>
                    </a:lnTo>
                    <a:lnTo>
                      <a:pt x="1380794" y="333717"/>
                    </a:lnTo>
                    <a:close/>
                  </a:path>
                  <a:path w="4787265" h="334010">
                    <a:moveTo>
                      <a:pt x="1411274" y="333717"/>
                    </a:moveTo>
                    <a:lnTo>
                      <a:pt x="1403654" y="333717"/>
                    </a:lnTo>
                    <a:lnTo>
                      <a:pt x="1403654" y="326097"/>
                    </a:lnTo>
                    <a:lnTo>
                      <a:pt x="1411274" y="326097"/>
                    </a:lnTo>
                    <a:lnTo>
                      <a:pt x="1411274" y="333717"/>
                    </a:lnTo>
                    <a:close/>
                  </a:path>
                  <a:path w="4787265" h="334010">
                    <a:moveTo>
                      <a:pt x="1464614" y="333717"/>
                    </a:moveTo>
                    <a:lnTo>
                      <a:pt x="1434134" y="333717"/>
                    </a:lnTo>
                    <a:lnTo>
                      <a:pt x="1434134" y="326097"/>
                    </a:lnTo>
                    <a:lnTo>
                      <a:pt x="1464614" y="326097"/>
                    </a:lnTo>
                    <a:lnTo>
                      <a:pt x="1464614" y="333717"/>
                    </a:lnTo>
                    <a:close/>
                  </a:path>
                  <a:path w="4787265" h="334010">
                    <a:moveTo>
                      <a:pt x="1495094" y="333717"/>
                    </a:moveTo>
                    <a:lnTo>
                      <a:pt x="1487474" y="333717"/>
                    </a:lnTo>
                    <a:lnTo>
                      <a:pt x="1487474" y="326097"/>
                    </a:lnTo>
                    <a:lnTo>
                      <a:pt x="1495094" y="326097"/>
                    </a:lnTo>
                    <a:lnTo>
                      <a:pt x="1495094" y="333717"/>
                    </a:lnTo>
                    <a:close/>
                  </a:path>
                  <a:path w="4787265" h="334010">
                    <a:moveTo>
                      <a:pt x="1548434" y="333717"/>
                    </a:moveTo>
                    <a:lnTo>
                      <a:pt x="1517954" y="333717"/>
                    </a:lnTo>
                    <a:lnTo>
                      <a:pt x="1517954" y="326097"/>
                    </a:lnTo>
                    <a:lnTo>
                      <a:pt x="1548434" y="326097"/>
                    </a:lnTo>
                    <a:lnTo>
                      <a:pt x="1548434" y="333717"/>
                    </a:lnTo>
                    <a:close/>
                  </a:path>
                  <a:path w="4787265" h="334010">
                    <a:moveTo>
                      <a:pt x="1578914" y="333717"/>
                    </a:moveTo>
                    <a:lnTo>
                      <a:pt x="1571294" y="333717"/>
                    </a:lnTo>
                    <a:lnTo>
                      <a:pt x="1571294" y="326097"/>
                    </a:lnTo>
                    <a:lnTo>
                      <a:pt x="1578914" y="326097"/>
                    </a:lnTo>
                    <a:lnTo>
                      <a:pt x="1578914" y="333717"/>
                    </a:lnTo>
                    <a:close/>
                  </a:path>
                  <a:path w="4787265" h="334010">
                    <a:moveTo>
                      <a:pt x="1632254" y="333717"/>
                    </a:moveTo>
                    <a:lnTo>
                      <a:pt x="1601774" y="333717"/>
                    </a:lnTo>
                    <a:lnTo>
                      <a:pt x="1601774" y="326097"/>
                    </a:lnTo>
                    <a:lnTo>
                      <a:pt x="1632254" y="326097"/>
                    </a:lnTo>
                    <a:lnTo>
                      <a:pt x="1632254" y="333717"/>
                    </a:lnTo>
                    <a:close/>
                  </a:path>
                  <a:path w="4787265" h="334010">
                    <a:moveTo>
                      <a:pt x="1662734" y="333717"/>
                    </a:moveTo>
                    <a:lnTo>
                      <a:pt x="1655114" y="333717"/>
                    </a:lnTo>
                    <a:lnTo>
                      <a:pt x="1655114" y="326097"/>
                    </a:lnTo>
                    <a:lnTo>
                      <a:pt x="1662734" y="326097"/>
                    </a:lnTo>
                    <a:lnTo>
                      <a:pt x="1662734" y="333717"/>
                    </a:lnTo>
                    <a:close/>
                  </a:path>
                  <a:path w="4787265" h="334010">
                    <a:moveTo>
                      <a:pt x="1716074" y="333717"/>
                    </a:moveTo>
                    <a:lnTo>
                      <a:pt x="1685594" y="333717"/>
                    </a:lnTo>
                    <a:lnTo>
                      <a:pt x="1685594" y="326097"/>
                    </a:lnTo>
                    <a:lnTo>
                      <a:pt x="1716074" y="326097"/>
                    </a:lnTo>
                    <a:lnTo>
                      <a:pt x="1716074" y="333717"/>
                    </a:lnTo>
                    <a:close/>
                  </a:path>
                  <a:path w="4787265" h="334010">
                    <a:moveTo>
                      <a:pt x="1746554" y="333717"/>
                    </a:moveTo>
                    <a:lnTo>
                      <a:pt x="1738934" y="333717"/>
                    </a:lnTo>
                    <a:lnTo>
                      <a:pt x="1738934" y="326097"/>
                    </a:lnTo>
                    <a:lnTo>
                      <a:pt x="1746554" y="326097"/>
                    </a:lnTo>
                    <a:lnTo>
                      <a:pt x="1746554" y="333717"/>
                    </a:lnTo>
                    <a:close/>
                  </a:path>
                  <a:path w="4787265" h="334010">
                    <a:moveTo>
                      <a:pt x="1799894" y="333717"/>
                    </a:moveTo>
                    <a:lnTo>
                      <a:pt x="1769414" y="333717"/>
                    </a:lnTo>
                    <a:lnTo>
                      <a:pt x="1769414" y="326097"/>
                    </a:lnTo>
                    <a:lnTo>
                      <a:pt x="1799894" y="326097"/>
                    </a:lnTo>
                    <a:lnTo>
                      <a:pt x="1799894" y="333717"/>
                    </a:lnTo>
                    <a:close/>
                  </a:path>
                  <a:path w="4787265" h="334010">
                    <a:moveTo>
                      <a:pt x="1830374" y="333717"/>
                    </a:moveTo>
                    <a:lnTo>
                      <a:pt x="1822754" y="333717"/>
                    </a:lnTo>
                    <a:lnTo>
                      <a:pt x="1822754" y="326097"/>
                    </a:lnTo>
                    <a:lnTo>
                      <a:pt x="1830374" y="326097"/>
                    </a:lnTo>
                    <a:lnTo>
                      <a:pt x="1830374" y="333717"/>
                    </a:lnTo>
                    <a:close/>
                  </a:path>
                  <a:path w="4787265" h="334010">
                    <a:moveTo>
                      <a:pt x="1883714" y="333717"/>
                    </a:moveTo>
                    <a:lnTo>
                      <a:pt x="1853234" y="333717"/>
                    </a:lnTo>
                    <a:lnTo>
                      <a:pt x="1853234" y="326097"/>
                    </a:lnTo>
                    <a:lnTo>
                      <a:pt x="1883714" y="326097"/>
                    </a:lnTo>
                    <a:lnTo>
                      <a:pt x="1883714" y="333717"/>
                    </a:lnTo>
                    <a:close/>
                  </a:path>
                  <a:path w="4787265" h="334010">
                    <a:moveTo>
                      <a:pt x="1914194" y="333717"/>
                    </a:moveTo>
                    <a:lnTo>
                      <a:pt x="1906574" y="333717"/>
                    </a:lnTo>
                    <a:lnTo>
                      <a:pt x="1906574" y="326097"/>
                    </a:lnTo>
                    <a:lnTo>
                      <a:pt x="1914194" y="326097"/>
                    </a:lnTo>
                    <a:lnTo>
                      <a:pt x="1914194" y="333717"/>
                    </a:lnTo>
                    <a:close/>
                  </a:path>
                  <a:path w="4787265" h="334010">
                    <a:moveTo>
                      <a:pt x="1967534" y="333717"/>
                    </a:moveTo>
                    <a:lnTo>
                      <a:pt x="1937054" y="333717"/>
                    </a:lnTo>
                    <a:lnTo>
                      <a:pt x="1937054" y="326097"/>
                    </a:lnTo>
                    <a:lnTo>
                      <a:pt x="1967534" y="326097"/>
                    </a:lnTo>
                    <a:lnTo>
                      <a:pt x="1967534" y="333717"/>
                    </a:lnTo>
                    <a:close/>
                  </a:path>
                  <a:path w="4787265" h="334010">
                    <a:moveTo>
                      <a:pt x="1998014" y="333717"/>
                    </a:moveTo>
                    <a:lnTo>
                      <a:pt x="1990394" y="333717"/>
                    </a:lnTo>
                    <a:lnTo>
                      <a:pt x="1990394" y="326097"/>
                    </a:lnTo>
                    <a:lnTo>
                      <a:pt x="1998014" y="326097"/>
                    </a:lnTo>
                    <a:lnTo>
                      <a:pt x="1998014" y="333717"/>
                    </a:lnTo>
                    <a:close/>
                  </a:path>
                  <a:path w="4787265" h="334010">
                    <a:moveTo>
                      <a:pt x="2051354" y="333717"/>
                    </a:moveTo>
                    <a:lnTo>
                      <a:pt x="2020874" y="333717"/>
                    </a:lnTo>
                    <a:lnTo>
                      <a:pt x="2020874" y="326097"/>
                    </a:lnTo>
                    <a:lnTo>
                      <a:pt x="2051354" y="326097"/>
                    </a:lnTo>
                    <a:lnTo>
                      <a:pt x="2051354" y="333717"/>
                    </a:lnTo>
                    <a:close/>
                  </a:path>
                  <a:path w="4787265" h="334010">
                    <a:moveTo>
                      <a:pt x="2081834" y="333717"/>
                    </a:moveTo>
                    <a:lnTo>
                      <a:pt x="2074214" y="333717"/>
                    </a:lnTo>
                    <a:lnTo>
                      <a:pt x="2074214" y="326097"/>
                    </a:lnTo>
                    <a:lnTo>
                      <a:pt x="2081834" y="326097"/>
                    </a:lnTo>
                    <a:lnTo>
                      <a:pt x="2081834" y="333717"/>
                    </a:lnTo>
                    <a:close/>
                  </a:path>
                  <a:path w="4787265" h="334010">
                    <a:moveTo>
                      <a:pt x="2135174" y="333717"/>
                    </a:moveTo>
                    <a:lnTo>
                      <a:pt x="2104694" y="333717"/>
                    </a:lnTo>
                    <a:lnTo>
                      <a:pt x="2104694" y="326097"/>
                    </a:lnTo>
                    <a:lnTo>
                      <a:pt x="2135174" y="326097"/>
                    </a:lnTo>
                    <a:lnTo>
                      <a:pt x="2135174" y="333717"/>
                    </a:lnTo>
                    <a:close/>
                  </a:path>
                  <a:path w="4787265" h="334010">
                    <a:moveTo>
                      <a:pt x="2165654" y="333717"/>
                    </a:moveTo>
                    <a:lnTo>
                      <a:pt x="2158034" y="333717"/>
                    </a:lnTo>
                    <a:lnTo>
                      <a:pt x="2158034" y="326097"/>
                    </a:lnTo>
                    <a:lnTo>
                      <a:pt x="2165654" y="326097"/>
                    </a:lnTo>
                    <a:lnTo>
                      <a:pt x="2165654" y="333717"/>
                    </a:lnTo>
                    <a:close/>
                  </a:path>
                  <a:path w="4787265" h="334010">
                    <a:moveTo>
                      <a:pt x="2218994" y="333717"/>
                    </a:moveTo>
                    <a:lnTo>
                      <a:pt x="2188514" y="333717"/>
                    </a:lnTo>
                    <a:lnTo>
                      <a:pt x="2188514" y="326097"/>
                    </a:lnTo>
                    <a:lnTo>
                      <a:pt x="2218994" y="326097"/>
                    </a:lnTo>
                    <a:lnTo>
                      <a:pt x="2218994" y="333717"/>
                    </a:lnTo>
                    <a:close/>
                  </a:path>
                  <a:path w="4787265" h="334010">
                    <a:moveTo>
                      <a:pt x="2249474" y="333717"/>
                    </a:moveTo>
                    <a:lnTo>
                      <a:pt x="2241854" y="333717"/>
                    </a:lnTo>
                    <a:lnTo>
                      <a:pt x="2241854" y="326097"/>
                    </a:lnTo>
                    <a:lnTo>
                      <a:pt x="2249474" y="326097"/>
                    </a:lnTo>
                    <a:lnTo>
                      <a:pt x="2249474" y="333717"/>
                    </a:lnTo>
                    <a:close/>
                  </a:path>
                  <a:path w="4787265" h="334010">
                    <a:moveTo>
                      <a:pt x="2302814" y="333717"/>
                    </a:moveTo>
                    <a:lnTo>
                      <a:pt x="2272334" y="333717"/>
                    </a:lnTo>
                    <a:lnTo>
                      <a:pt x="2272334" y="326097"/>
                    </a:lnTo>
                    <a:lnTo>
                      <a:pt x="2302814" y="326097"/>
                    </a:lnTo>
                    <a:lnTo>
                      <a:pt x="2302814" y="333717"/>
                    </a:lnTo>
                    <a:close/>
                  </a:path>
                  <a:path w="4787265" h="334010">
                    <a:moveTo>
                      <a:pt x="2333294" y="333717"/>
                    </a:moveTo>
                    <a:lnTo>
                      <a:pt x="2325674" y="333717"/>
                    </a:lnTo>
                    <a:lnTo>
                      <a:pt x="2325674" y="326097"/>
                    </a:lnTo>
                    <a:lnTo>
                      <a:pt x="2333294" y="326097"/>
                    </a:lnTo>
                    <a:lnTo>
                      <a:pt x="2333294" y="333717"/>
                    </a:lnTo>
                    <a:close/>
                  </a:path>
                  <a:path w="4787265" h="334010">
                    <a:moveTo>
                      <a:pt x="2386634" y="333717"/>
                    </a:moveTo>
                    <a:lnTo>
                      <a:pt x="2356154" y="333717"/>
                    </a:lnTo>
                    <a:lnTo>
                      <a:pt x="2356154" y="326097"/>
                    </a:lnTo>
                    <a:lnTo>
                      <a:pt x="2386634" y="326097"/>
                    </a:lnTo>
                    <a:lnTo>
                      <a:pt x="2386634" y="333717"/>
                    </a:lnTo>
                    <a:close/>
                  </a:path>
                  <a:path w="4787265" h="334010">
                    <a:moveTo>
                      <a:pt x="2417114" y="333717"/>
                    </a:moveTo>
                    <a:lnTo>
                      <a:pt x="2409494" y="333717"/>
                    </a:lnTo>
                    <a:lnTo>
                      <a:pt x="2409494" y="326097"/>
                    </a:lnTo>
                    <a:lnTo>
                      <a:pt x="2417114" y="326097"/>
                    </a:lnTo>
                    <a:lnTo>
                      <a:pt x="2417114" y="333717"/>
                    </a:lnTo>
                    <a:close/>
                  </a:path>
                  <a:path w="4787265" h="334010">
                    <a:moveTo>
                      <a:pt x="2470454" y="333717"/>
                    </a:moveTo>
                    <a:lnTo>
                      <a:pt x="2439974" y="333717"/>
                    </a:lnTo>
                    <a:lnTo>
                      <a:pt x="2439974" y="326097"/>
                    </a:lnTo>
                    <a:lnTo>
                      <a:pt x="2470454" y="326097"/>
                    </a:lnTo>
                    <a:lnTo>
                      <a:pt x="2470454" y="333717"/>
                    </a:lnTo>
                    <a:close/>
                  </a:path>
                  <a:path w="4787265" h="334010">
                    <a:moveTo>
                      <a:pt x="2500934" y="333717"/>
                    </a:moveTo>
                    <a:lnTo>
                      <a:pt x="2493314" y="333717"/>
                    </a:lnTo>
                    <a:lnTo>
                      <a:pt x="2493314" y="326097"/>
                    </a:lnTo>
                    <a:lnTo>
                      <a:pt x="2500934" y="326097"/>
                    </a:lnTo>
                    <a:lnTo>
                      <a:pt x="2500934" y="333717"/>
                    </a:lnTo>
                    <a:close/>
                  </a:path>
                  <a:path w="4787265" h="334010">
                    <a:moveTo>
                      <a:pt x="2554274" y="333717"/>
                    </a:moveTo>
                    <a:lnTo>
                      <a:pt x="2523794" y="333717"/>
                    </a:lnTo>
                    <a:lnTo>
                      <a:pt x="2523794" y="326097"/>
                    </a:lnTo>
                    <a:lnTo>
                      <a:pt x="2554274" y="326097"/>
                    </a:lnTo>
                    <a:lnTo>
                      <a:pt x="2554274" y="333717"/>
                    </a:lnTo>
                    <a:close/>
                  </a:path>
                  <a:path w="4787265" h="334010">
                    <a:moveTo>
                      <a:pt x="2584754" y="333717"/>
                    </a:moveTo>
                    <a:lnTo>
                      <a:pt x="2577134" y="333717"/>
                    </a:lnTo>
                    <a:lnTo>
                      <a:pt x="2577134" y="326097"/>
                    </a:lnTo>
                    <a:lnTo>
                      <a:pt x="2584754" y="326097"/>
                    </a:lnTo>
                    <a:lnTo>
                      <a:pt x="2584754" y="333717"/>
                    </a:lnTo>
                    <a:close/>
                  </a:path>
                  <a:path w="4787265" h="334010">
                    <a:moveTo>
                      <a:pt x="2638094" y="333717"/>
                    </a:moveTo>
                    <a:lnTo>
                      <a:pt x="2607614" y="333717"/>
                    </a:lnTo>
                    <a:lnTo>
                      <a:pt x="2607614" y="326097"/>
                    </a:lnTo>
                    <a:lnTo>
                      <a:pt x="2638094" y="326097"/>
                    </a:lnTo>
                    <a:lnTo>
                      <a:pt x="2638094" y="333717"/>
                    </a:lnTo>
                    <a:close/>
                  </a:path>
                  <a:path w="4787265" h="334010">
                    <a:moveTo>
                      <a:pt x="2668574" y="333717"/>
                    </a:moveTo>
                    <a:lnTo>
                      <a:pt x="2660954" y="333717"/>
                    </a:lnTo>
                    <a:lnTo>
                      <a:pt x="2660954" y="326097"/>
                    </a:lnTo>
                    <a:lnTo>
                      <a:pt x="2668574" y="326097"/>
                    </a:lnTo>
                    <a:lnTo>
                      <a:pt x="2668574" y="333717"/>
                    </a:lnTo>
                    <a:close/>
                  </a:path>
                  <a:path w="4787265" h="334010">
                    <a:moveTo>
                      <a:pt x="2721914" y="333717"/>
                    </a:moveTo>
                    <a:lnTo>
                      <a:pt x="2691434" y="333717"/>
                    </a:lnTo>
                    <a:lnTo>
                      <a:pt x="2691434" y="326097"/>
                    </a:lnTo>
                    <a:lnTo>
                      <a:pt x="2721914" y="326097"/>
                    </a:lnTo>
                    <a:lnTo>
                      <a:pt x="2721914" y="333717"/>
                    </a:lnTo>
                    <a:close/>
                  </a:path>
                  <a:path w="4787265" h="334010">
                    <a:moveTo>
                      <a:pt x="2752394" y="333717"/>
                    </a:moveTo>
                    <a:lnTo>
                      <a:pt x="2744774" y="333717"/>
                    </a:lnTo>
                    <a:lnTo>
                      <a:pt x="2744774" y="326097"/>
                    </a:lnTo>
                    <a:lnTo>
                      <a:pt x="2752394" y="326097"/>
                    </a:lnTo>
                    <a:lnTo>
                      <a:pt x="2752394" y="333717"/>
                    </a:lnTo>
                    <a:close/>
                  </a:path>
                  <a:path w="4787265" h="334010">
                    <a:moveTo>
                      <a:pt x="2805734" y="333717"/>
                    </a:moveTo>
                    <a:lnTo>
                      <a:pt x="2775254" y="333717"/>
                    </a:lnTo>
                    <a:lnTo>
                      <a:pt x="2775254" y="326097"/>
                    </a:lnTo>
                    <a:lnTo>
                      <a:pt x="2805734" y="326097"/>
                    </a:lnTo>
                    <a:lnTo>
                      <a:pt x="2805734" y="333717"/>
                    </a:lnTo>
                    <a:close/>
                  </a:path>
                  <a:path w="4787265" h="334010">
                    <a:moveTo>
                      <a:pt x="2836214" y="333717"/>
                    </a:moveTo>
                    <a:lnTo>
                      <a:pt x="2828594" y="333717"/>
                    </a:lnTo>
                    <a:lnTo>
                      <a:pt x="2828594" y="326097"/>
                    </a:lnTo>
                    <a:lnTo>
                      <a:pt x="2836214" y="326097"/>
                    </a:lnTo>
                    <a:lnTo>
                      <a:pt x="2836214" y="333717"/>
                    </a:lnTo>
                    <a:close/>
                  </a:path>
                  <a:path w="4787265" h="334010">
                    <a:moveTo>
                      <a:pt x="2889554" y="333717"/>
                    </a:moveTo>
                    <a:lnTo>
                      <a:pt x="2859074" y="333717"/>
                    </a:lnTo>
                    <a:lnTo>
                      <a:pt x="2859074" y="326097"/>
                    </a:lnTo>
                    <a:lnTo>
                      <a:pt x="2889554" y="326097"/>
                    </a:lnTo>
                    <a:lnTo>
                      <a:pt x="2889554" y="333717"/>
                    </a:lnTo>
                    <a:close/>
                  </a:path>
                  <a:path w="4787265" h="334010">
                    <a:moveTo>
                      <a:pt x="2920034" y="333717"/>
                    </a:moveTo>
                    <a:lnTo>
                      <a:pt x="2912414" y="333717"/>
                    </a:lnTo>
                    <a:lnTo>
                      <a:pt x="2912414" y="326097"/>
                    </a:lnTo>
                    <a:lnTo>
                      <a:pt x="2920034" y="326097"/>
                    </a:lnTo>
                    <a:lnTo>
                      <a:pt x="2920034" y="333717"/>
                    </a:lnTo>
                    <a:close/>
                  </a:path>
                  <a:path w="4787265" h="334010">
                    <a:moveTo>
                      <a:pt x="2973374" y="333717"/>
                    </a:moveTo>
                    <a:lnTo>
                      <a:pt x="2942894" y="333717"/>
                    </a:lnTo>
                    <a:lnTo>
                      <a:pt x="2942894" y="326097"/>
                    </a:lnTo>
                    <a:lnTo>
                      <a:pt x="2973374" y="326097"/>
                    </a:lnTo>
                    <a:lnTo>
                      <a:pt x="2973374" y="333717"/>
                    </a:lnTo>
                    <a:close/>
                  </a:path>
                  <a:path w="4787265" h="334010">
                    <a:moveTo>
                      <a:pt x="3003854" y="333717"/>
                    </a:moveTo>
                    <a:lnTo>
                      <a:pt x="2996234" y="333717"/>
                    </a:lnTo>
                    <a:lnTo>
                      <a:pt x="2996234" y="326097"/>
                    </a:lnTo>
                    <a:lnTo>
                      <a:pt x="3003854" y="326097"/>
                    </a:lnTo>
                    <a:lnTo>
                      <a:pt x="3003854" y="333717"/>
                    </a:lnTo>
                    <a:close/>
                  </a:path>
                  <a:path w="4787265" h="334010">
                    <a:moveTo>
                      <a:pt x="3057194" y="333717"/>
                    </a:moveTo>
                    <a:lnTo>
                      <a:pt x="3026714" y="333717"/>
                    </a:lnTo>
                    <a:lnTo>
                      <a:pt x="3026714" y="326097"/>
                    </a:lnTo>
                    <a:lnTo>
                      <a:pt x="3057194" y="326097"/>
                    </a:lnTo>
                    <a:lnTo>
                      <a:pt x="3057194" y="333717"/>
                    </a:lnTo>
                    <a:close/>
                  </a:path>
                  <a:path w="4787265" h="334010">
                    <a:moveTo>
                      <a:pt x="3087674" y="333717"/>
                    </a:moveTo>
                    <a:lnTo>
                      <a:pt x="3080054" y="333717"/>
                    </a:lnTo>
                    <a:lnTo>
                      <a:pt x="3080054" y="326097"/>
                    </a:lnTo>
                    <a:lnTo>
                      <a:pt x="3087674" y="326097"/>
                    </a:lnTo>
                    <a:lnTo>
                      <a:pt x="3087674" y="333717"/>
                    </a:lnTo>
                    <a:close/>
                  </a:path>
                  <a:path w="4787265" h="334010">
                    <a:moveTo>
                      <a:pt x="3141014" y="333717"/>
                    </a:moveTo>
                    <a:lnTo>
                      <a:pt x="3110534" y="333717"/>
                    </a:lnTo>
                    <a:lnTo>
                      <a:pt x="3110534" y="326097"/>
                    </a:lnTo>
                    <a:lnTo>
                      <a:pt x="3141014" y="326097"/>
                    </a:lnTo>
                    <a:lnTo>
                      <a:pt x="3141014" y="333717"/>
                    </a:lnTo>
                    <a:close/>
                  </a:path>
                  <a:path w="4787265" h="334010">
                    <a:moveTo>
                      <a:pt x="3171494" y="333717"/>
                    </a:moveTo>
                    <a:lnTo>
                      <a:pt x="3163874" y="333717"/>
                    </a:lnTo>
                    <a:lnTo>
                      <a:pt x="3163874" y="326097"/>
                    </a:lnTo>
                    <a:lnTo>
                      <a:pt x="3171494" y="326097"/>
                    </a:lnTo>
                    <a:lnTo>
                      <a:pt x="3171494" y="333717"/>
                    </a:lnTo>
                    <a:close/>
                  </a:path>
                  <a:path w="4787265" h="334010">
                    <a:moveTo>
                      <a:pt x="3224834" y="333717"/>
                    </a:moveTo>
                    <a:lnTo>
                      <a:pt x="3194354" y="333717"/>
                    </a:lnTo>
                    <a:lnTo>
                      <a:pt x="3194354" y="326097"/>
                    </a:lnTo>
                    <a:lnTo>
                      <a:pt x="3224834" y="326097"/>
                    </a:lnTo>
                    <a:lnTo>
                      <a:pt x="3224834" y="333717"/>
                    </a:lnTo>
                    <a:close/>
                  </a:path>
                  <a:path w="4787265" h="334010">
                    <a:moveTo>
                      <a:pt x="3255314" y="333717"/>
                    </a:moveTo>
                    <a:lnTo>
                      <a:pt x="3247694" y="333717"/>
                    </a:lnTo>
                    <a:lnTo>
                      <a:pt x="3247694" y="326097"/>
                    </a:lnTo>
                    <a:lnTo>
                      <a:pt x="3255314" y="326097"/>
                    </a:lnTo>
                    <a:lnTo>
                      <a:pt x="3255314" y="333717"/>
                    </a:lnTo>
                    <a:close/>
                  </a:path>
                  <a:path w="4787265" h="334010">
                    <a:moveTo>
                      <a:pt x="3308654" y="333717"/>
                    </a:moveTo>
                    <a:lnTo>
                      <a:pt x="3278174" y="333717"/>
                    </a:lnTo>
                    <a:lnTo>
                      <a:pt x="3278174" y="326097"/>
                    </a:lnTo>
                    <a:lnTo>
                      <a:pt x="3308654" y="326097"/>
                    </a:lnTo>
                    <a:lnTo>
                      <a:pt x="3308654" y="333717"/>
                    </a:lnTo>
                    <a:close/>
                  </a:path>
                  <a:path w="4787265" h="334010">
                    <a:moveTo>
                      <a:pt x="3339134" y="333717"/>
                    </a:moveTo>
                    <a:lnTo>
                      <a:pt x="3331514" y="333717"/>
                    </a:lnTo>
                    <a:lnTo>
                      <a:pt x="3331514" y="326097"/>
                    </a:lnTo>
                    <a:lnTo>
                      <a:pt x="3339134" y="326097"/>
                    </a:lnTo>
                    <a:lnTo>
                      <a:pt x="3339134" y="333717"/>
                    </a:lnTo>
                    <a:close/>
                  </a:path>
                  <a:path w="4787265" h="334010">
                    <a:moveTo>
                      <a:pt x="3392474" y="333717"/>
                    </a:moveTo>
                    <a:lnTo>
                      <a:pt x="3361994" y="333717"/>
                    </a:lnTo>
                    <a:lnTo>
                      <a:pt x="3361994" y="326097"/>
                    </a:lnTo>
                    <a:lnTo>
                      <a:pt x="3392474" y="326097"/>
                    </a:lnTo>
                    <a:lnTo>
                      <a:pt x="3392474" y="333717"/>
                    </a:lnTo>
                    <a:close/>
                  </a:path>
                  <a:path w="4787265" h="334010">
                    <a:moveTo>
                      <a:pt x="3422954" y="333717"/>
                    </a:moveTo>
                    <a:lnTo>
                      <a:pt x="3415334" y="333717"/>
                    </a:lnTo>
                    <a:lnTo>
                      <a:pt x="3415334" y="326097"/>
                    </a:lnTo>
                    <a:lnTo>
                      <a:pt x="3422954" y="326097"/>
                    </a:lnTo>
                    <a:lnTo>
                      <a:pt x="3422954" y="333717"/>
                    </a:lnTo>
                    <a:close/>
                  </a:path>
                  <a:path w="4787265" h="334010">
                    <a:moveTo>
                      <a:pt x="3476294" y="333717"/>
                    </a:moveTo>
                    <a:lnTo>
                      <a:pt x="3445814" y="333717"/>
                    </a:lnTo>
                    <a:lnTo>
                      <a:pt x="3445814" y="326097"/>
                    </a:lnTo>
                    <a:lnTo>
                      <a:pt x="3476294" y="326097"/>
                    </a:lnTo>
                    <a:lnTo>
                      <a:pt x="3476294" y="333717"/>
                    </a:lnTo>
                    <a:close/>
                  </a:path>
                  <a:path w="4787265" h="334010">
                    <a:moveTo>
                      <a:pt x="3506774" y="333717"/>
                    </a:moveTo>
                    <a:lnTo>
                      <a:pt x="3499154" y="333717"/>
                    </a:lnTo>
                    <a:lnTo>
                      <a:pt x="3499154" y="326097"/>
                    </a:lnTo>
                    <a:lnTo>
                      <a:pt x="3506774" y="326097"/>
                    </a:lnTo>
                    <a:lnTo>
                      <a:pt x="3506774" y="333717"/>
                    </a:lnTo>
                    <a:close/>
                  </a:path>
                  <a:path w="4787265" h="334010">
                    <a:moveTo>
                      <a:pt x="3560114" y="333717"/>
                    </a:moveTo>
                    <a:lnTo>
                      <a:pt x="3529634" y="333717"/>
                    </a:lnTo>
                    <a:lnTo>
                      <a:pt x="3529634" y="326097"/>
                    </a:lnTo>
                    <a:lnTo>
                      <a:pt x="3560114" y="326097"/>
                    </a:lnTo>
                    <a:lnTo>
                      <a:pt x="3560114" y="333717"/>
                    </a:lnTo>
                    <a:close/>
                  </a:path>
                  <a:path w="4787265" h="334010">
                    <a:moveTo>
                      <a:pt x="3590594" y="333717"/>
                    </a:moveTo>
                    <a:lnTo>
                      <a:pt x="3582974" y="333717"/>
                    </a:lnTo>
                    <a:lnTo>
                      <a:pt x="3582974" y="326097"/>
                    </a:lnTo>
                    <a:lnTo>
                      <a:pt x="3590594" y="326097"/>
                    </a:lnTo>
                    <a:lnTo>
                      <a:pt x="3590594" y="333717"/>
                    </a:lnTo>
                    <a:close/>
                  </a:path>
                  <a:path w="4787265" h="334010">
                    <a:moveTo>
                      <a:pt x="3643934" y="333717"/>
                    </a:moveTo>
                    <a:lnTo>
                      <a:pt x="3613454" y="333717"/>
                    </a:lnTo>
                    <a:lnTo>
                      <a:pt x="3613454" y="326097"/>
                    </a:lnTo>
                    <a:lnTo>
                      <a:pt x="3643934" y="326097"/>
                    </a:lnTo>
                    <a:lnTo>
                      <a:pt x="3643934" y="333717"/>
                    </a:lnTo>
                    <a:close/>
                  </a:path>
                  <a:path w="4787265" h="334010">
                    <a:moveTo>
                      <a:pt x="3674414" y="333717"/>
                    </a:moveTo>
                    <a:lnTo>
                      <a:pt x="3666794" y="333717"/>
                    </a:lnTo>
                    <a:lnTo>
                      <a:pt x="3666794" y="326097"/>
                    </a:lnTo>
                    <a:lnTo>
                      <a:pt x="3674414" y="326097"/>
                    </a:lnTo>
                    <a:lnTo>
                      <a:pt x="3674414" y="333717"/>
                    </a:lnTo>
                    <a:close/>
                  </a:path>
                  <a:path w="4787265" h="334010">
                    <a:moveTo>
                      <a:pt x="3727754" y="333717"/>
                    </a:moveTo>
                    <a:lnTo>
                      <a:pt x="3697274" y="333717"/>
                    </a:lnTo>
                    <a:lnTo>
                      <a:pt x="3697274" y="326097"/>
                    </a:lnTo>
                    <a:lnTo>
                      <a:pt x="3727754" y="326097"/>
                    </a:lnTo>
                    <a:lnTo>
                      <a:pt x="3727754" y="333717"/>
                    </a:lnTo>
                    <a:close/>
                  </a:path>
                  <a:path w="4787265" h="334010">
                    <a:moveTo>
                      <a:pt x="3758234" y="333717"/>
                    </a:moveTo>
                    <a:lnTo>
                      <a:pt x="3750614" y="333717"/>
                    </a:lnTo>
                    <a:lnTo>
                      <a:pt x="3750614" y="326097"/>
                    </a:lnTo>
                    <a:lnTo>
                      <a:pt x="3758234" y="326097"/>
                    </a:lnTo>
                    <a:lnTo>
                      <a:pt x="3758234" y="333717"/>
                    </a:lnTo>
                    <a:close/>
                  </a:path>
                  <a:path w="4787265" h="334010">
                    <a:moveTo>
                      <a:pt x="3811574" y="333717"/>
                    </a:moveTo>
                    <a:lnTo>
                      <a:pt x="3781094" y="333717"/>
                    </a:lnTo>
                    <a:lnTo>
                      <a:pt x="3781094" y="326097"/>
                    </a:lnTo>
                    <a:lnTo>
                      <a:pt x="3811574" y="326097"/>
                    </a:lnTo>
                    <a:lnTo>
                      <a:pt x="3811574" y="333717"/>
                    </a:lnTo>
                    <a:close/>
                  </a:path>
                  <a:path w="4787265" h="334010">
                    <a:moveTo>
                      <a:pt x="3842054" y="333717"/>
                    </a:moveTo>
                    <a:lnTo>
                      <a:pt x="3834434" y="333717"/>
                    </a:lnTo>
                    <a:lnTo>
                      <a:pt x="3834434" y="326097"/>
                    </a:lnTo>
                    <a:lnTo>
                      <a:pt x="3842054" y="326097"/>
                    </a:lnTo>
                    <a:lnTo>
                      <a:pt x="3842054" y="333717"/>
                    </a:lnTo>
                    <a:close/>
                  </a:path>
                  <a:path w="4787265" h="334010">
                    <a:moveTo>
                      <a:pt x="3895394" y="333717"/>
                    </a:moveTo>
                    <a:lnTo>
                      <a:pt x="3864914" y="333717"/>
                    </a:lnTo>
                    <a:lnTo>
                      <a:pt x="3864914" y="326097"/>
                    </a:lnTo>
                    <a:lnTo>
                      <a:pt x="3895394" y="326097"/>
                    </a:lnTo>
                    <a:lnTo>
                      <a:pt x="3895394" y="333717"/>
                    </a:lnTo>
                    <a:close/>
                  </a:path>
                  <a:path w="4787265" h="334010">
                    <a:moveTo>
                      <a:pt x="3925874" y="333717"/>
                    </a:moveTo>
                    <a:lnTo>
                      <a:pt x="3918254" y="333717"/>
                    </a:lnTo>
                    <a:lnTo>
                      <a:pt x="3918254" y="326097"/>
                    </a:lnTo>
                    <a:lnTo>
                      <a:pt x="3925874" y="326097"/>
                    </a:lnTo>
                    <a:lnTo>
                      <a:pt x="3925874" y="333717"/>
                    </a:lnTo>
                    <a:close/>
                  </a:path>
                  <a:path w="4787265" h="334010">
                    <a:moveTo>
                      <a:pt x="3979214" y="333717"/>
                    </a:moveTo>
                    <a:lnTo>
                      <a:pt x="3948734" y="333717"/>
                    </a:lnTo>
                    <a:lnTo>
                      <a:pt x="3948734" y="326097"/>
                    </a:lnTo>
                    <a:lnTo>
                      <a:pt x="3979214" y="326097"/>
                    </a:lnTo>
                    <a:lnTo>
                      <a:pt x="3979214" y="333717"/>
                    </a:lnTo>
                    <a:close/>
                  </a:path>
                  <a:path w="4787265" h="334010">
                    <a:moveTo>
                      <a:pt x="4009694" y="333717"/>
                    </a:moveTo>
                    <a:lnTo>
                      <a:pt x="4002074" y="333717"/>
                    </a:lnTo>
                    <a:lnTo>
                      <a:pt x="4002074" y="326097"/>
                    </a:lnTo>
                    <a:lnTo>
                      <a:pt x="4009694" y="326097"/>
                    </a:lnTo>
                    <a:lnTo>
                      <a:pt x="4009694" y="333717"/>
                    </a:lnTo>
                    <a:close/>
                  </a:path>
                  <a:path w="4787265" h="334010">
                    <a:moveTo>
                      <a:pt x="4063034" y="333717"/>
                    </a:moveTo>
                    <a:lnTo>
                      <a:pt x="4032554" y="333717"/>
                    </a:lnTo>
                    <a:lnTo>
                      <a:pt x="4032554" y="326097"/>
                    </a:lnTo>
                    <a:lnTo>
                      <a:pt x="4063034" y="326097"/>
                    </a:lnTo>
                    <a:lnTo>
                      <a:pt x="4063034" y="333717"/>
                    </a:lnTo>
                    <a:close/>
                  </a:path>
                  <a:path w="4787265" h="334010">
                    <a:moveTo>
                      <a:pt x="4093514" y="333717"/>
                    </a:moveTo>
                    <a:lnTo>
                      <a:pt x="4085894" y="333717"/>
                    </a:lnTo>
                    <a:lnTo>
                      <a:pt x="4085894" y="326097"/>
                    </a:lnTo>
                    <a:lnTo>
                      <a:pt x="4093514" y="326097"/>
                    </a:lnTo>
                    <a:lnTo>
                      <a:pt x="4093514" y="333717"/>
                    </a:lnTo>
                    <a:close/>
                  </a:path>
                  <a:path w="4787265" h="334010">
                    <a:moveTo>
                      <a:pt x="4146854" y="333717"/>
                    </a:moveTo>
                    <a:lnTo>
                      <a:pt x="4116374" y="333717"/>
                    </a:lnTo>
                    <a:lnTo>
                      <a:pt x="4116374" y="326097"/>
                    </a:lnTo>
                    <a:lnTo>
                      <a:pt x="4146854" y="326097"/>
                    </a:lnTo>
                    <a:lnTo>
                      <a:pt x="4146854" y="333717"/>
                    </a:lnTo>
                    <a:close/>
                  </a:path>
                  <a:path w="4787265" h="334010">
                    <a:moveTo>
                      <a:pt x="4177334" y="333717"/>
                    </a:moveTo>
                    <a:lnTo>
                      <a:pt x="4169714" y="333717"/>
                    </a:lnTo>
                    <a:lnTo>
                      <a:pt x="4169714" y="326097"/>
                    </a:lnTo>
                    <a:lnTo>
                      <a:pt x="4177334" y="326097"/>
                    </a:lnTo>
                    <a:lnTo>
                      <a:pt x="4177334" y="333717"/>
                    </a:lnTo>
                    <a:close/>
                  </a:path>
                  <a:path w="4787265" h="334010">
                    <a:moveTo>
                      <a:pt x="4230674" y="333717"/>
                    </a:moveTo>
                    <a:lnTo>
                      <a:pt x="4200194" y="333717"/>
                    </a:lnTo>
                    <a:lnTo>
                      <a:pt x="4200194" y="326097"/>
                    </a:lnTo>
                    <a:lnTo>
                      <a:pt x="4230674" y="326097"/>
                    </a:lnTo>
                    <a:lnTo>
                      <a:pt x="4230674" y="333717"/>
                    </a:lnTo>
                    <a:close/>
                  </a:path>
                  <a:path w="4787265" h="334010">
                    <a:moveTo>
                      <a:pt x="4261154" y="333717"/>
                    </a:moveTo>
                    <a:lnTo>
                      <a:pt x="4253534" y="333717"/>
                    </a:lnTo>
                    <a:lnTo>
                      <a:pt x="4253534" y="326097"/>
                    </a:lnTo>
                    <a:lnTo>
                      <a:pt x="4261154" y="326097"/>
                    </a:lnTo>
                    <a:lnTo>
                      <a:pt x="4261154" y="333717"/>
                    </a:lnTo>
                    <a:close/>
                  </a:path>
                  <a:path w="4787265" h="334010">
                    <a:moveTo>
                      <a:pt x="4314494" y="333717"/>
                    </a:moveTo>
                    <a:lnTo>
                      <a:pt x="4284014" y="333717"/>
                    </a:lnTo>
                    <a:lnTo>
                      <a:pt x="4284014" y="326097"/>
                    </a:lnTo>
                    <a:lnTo>
                      <a:pt x="4314494" y="326097"/>
                    </a:lnTo>
                    <a:lnTo>
                      <a:pt x="4314494" y="333717"/>
                    </a:lnTo>
                    <a:close/>
                  </a:path>
                  <a:path w="4787265" h="334010">
                    <a:moveTo>
                      <a:pt x="4344974" y="333717"/>
                    </a:moveTo>
                    <a:lnTo>
                      <a:pt x="4337354" y="333717"/>
                    </a:lnTo>
                    <a:lnTo>
                      <a:pt x="4337354" y="326097"/>
                    </a:lnTo>
                    <a:lnTo>
                      <a:pt x="4344974" y="326097"/>
                    </a:lnTo>
                    <a:lnTo>
                      <a:pt x="4344974" y="333717"/>
                    </a:lnTo>
                    <a:close/>
                  </a:path>
                  <a:path w="4787265" h="334010">
                    <a:moveTo>
                      <a:pt x="4398314" y="333717"/>
                    </a:moveTo>
                    <a:lnTo>
                      <a:pt x="4367834" y="333717"/>
                    </a:lnTo>
                    <a:lnTo>
                      <a:pt x="4367834" y="326097"/>
                    </a:lnTo>
                    <a:lnTo>
                      <a:pt x="4398314" y="326097"/>
                    </a:lnTo>
                    <a:lnTo>
                      <a:pt x="4398314" y="333717"/>
                    </a:lnTo>
                    <a:close/>
                  </a:path>
                  <a:path w="4787265" h="334010">
                    <a:moveTo>
                      <a:pt x="4428794" y="333717"/>
                    </a:moveTo>
                    <a:lnTo>
                      <a:pt x="4421174" y="333717"/>
                    </a:lnTo>
                    <a:lnTo>
                      <a:pt x="4421174" y="326097"/>
                    </a:lnTo>
                    <a:lnTo>
                      <a:pt x="4428794" y="326097"/>
                    </a:lnTo>
                    <a:lnTo>
                      <a:pt x="4428794" y="333717"/>
                    </a:lnTo>
                    <a:close/>
                  </a:path>
                  <a:path w="4787265" h="334010">
                    <a:moveTo>
                      <a:pt x="4482134" y="333717"/>
                    </a:moveTo>
                    <a:lnTo>
                      <a:pt x="4451654" y="333717"/>
                    </a:lnTo>
                    <a:lnTo>
                      <a:pt x="4451654" y="326097"/>
                    </a:lnTo>
                    <a:lnTo>
                      <a:pt x="4482134" y="326097"/>
                    </a:lnTo>
                    <a:lnTo>
                      <a:pt x="4482134" y="333717"/>
                    </a:lnTo>
                    <a:close/>
                  </a:path>
                  <a:path w="4787265" h="334010">
                    <a:moveTo>
                      <a:pt x="4512614" y="333717"/>
                    </a:moveTo>
                    <a:lnTo>
                      <a:pt x="4504994" y="333717"/>
                    </a:lnTo>
                    <a:lnTo>
                      <a:pt x="4504994" y="326097"/>
                    </a:lnTo>
                    <a:lnTo>
                      <a:pt x="4512614" y="326097"/>
                    </a:lnTo>
                    <a:lnTo>
                      <a:pt x="4512614" y="333717"/>
                    </a:lnTo>
                    <a:close/>
                  </a:path>
                  <a:path w="4787265" h="334010">
                    <a:moveTo>
                      <a:pt x="4565954" y="333717"/>
                    </a:moveTo>
                    <a:lnTo>
                      <a:pt x="4535474" y="333717"/>
                    </a:lnTo>
                    <a:lnTo>
                      <a:pt x="4535474" y="326097"/>
                    </a:lnTo>
                    <a:lnTo>
                      <a:pt x="4565954" y="326097"/>
                    </a:lnTo>
                    <a:lnTo>
                      <a:pt x="4565954" y="333717"/>
                    </a:lnTo>
                    <a:close/>
                  </a:path>
                  <a:path w="4787265" h="334010">
                    <a:moveTo>
                      <a:pt x="4596434" y="333717"/>
                    </a:moveTo>
                    <a:lnTo>
                      <a:pt x="4588814" y="333717"/>
                    </a:lnTo>
                    <a:lnTo>
                      <a:pt x="4588814" y="326097"/>
                    </a:lnTo>
                    <a:lnTo>
                      <a:pt x="4596434" y="326097"/>
                    </a:lnTo>
                    <a:lnTo>
                      <a:pt x="4596434" y="333717"/>
                    </a:lnTo>
                    <a:close/>
                  </a:path>
                  <a:path w="4787265" h="334010">
                    <a:moveTo>
                      <a:pt x="4649774" y="333717"/>
                    </a:moveTo>
                    <a:lnTo>
                      <a:pt x="4619294" y="333717"/>
                    </a:lnTo>
                    <a:lnTo>
                      <a:pt x="4619294" y="326097"/>
                    </a:lnTo>
                    <a:lnTo>
                      <a:pt x="4649774" y="326097"/>
                    </a:lnTo>
                    <a:lnTo>
                      <a:pt x="4649774" y="333717"/>
                    </a:lnTo>
                    <a:close/>
                  </a:path>
                  <a:path w="4787265" h="334010">
                    <a:moveTo>
                      <a:pt x="4680254" y="333717"/>
                    </a:moveTo>
                    <a:lnTo>
                      <a:pt x="4672634" y="333717"/>
                    </a:lnTo>
                    <a:lnTo>
                      <a:pt x="4672634" y="326097"/>
                    </a:lnTo>
                    <a:lnTo>
                      <a:pt x="4680254" y="326097"/>
                    </a:lnTo>
                    <a:lnTo>
                      <a:pt x="4680254" y="333717"/>
                    </a:lnTo>
                    <a:close/>
                  </a:path>
                  <a:path w="4787265" h="334010">
                    <a:moveTo>
                      <a:pt x="4733594" y="333717"/>
                    </a:moveTo>
                    <a:lnTo>
                      <a:pt x="4703114" y="333717"/>
                    </a:lnTo>
                    <a:lnTo>
                      <a:pt x="4703114" y="326097"/>
                    </a:lnTo>
                    <a:lnTo>
                      <a:pt x="4733594" y="326097"/>
                    </a:lnTo>
                    <a:lnTo>
                      <a:pt x="4733594" y="333717"/>
                    </a:lnTo>
                    <a:close/>
                  </a:path>
                  <a:path w="4787265" h="334010">
                    <a:moveTo>
                      <a:pt x="4752657" y="322300"/>
                    </a:moveTo>
                    <a:lnTo>
                      <a:pt x="4745037" y="322300"/>
                    </a:lnTo>
                    <a:lnTo>
                      <a:pt x="4745037" y="314680"/>
                    </a:lnTo>
                    <a:lnTo>
                      <a:pt x="4752657" y="314680"/>
                    </a:lnTo>
                    <a:lnTo>
                      <a:pt x="4752657" y="322300"/>
                    </a:lnTo>
                    <a:close/>
                  </a:path>
                  <a:path w="4787265" h="334010">
                    <a:moveTo>
                      <a:pt x="4752657" y="291820"/>
                    </a:moveTo>
                    <a:lnTo>
                      <a:pt x="4745037" y="291820"/>
                    </a:lnTo>
                    <a:lnTo>
                      <a:pt x="4745037" y="261340"/>
                    </a:lnTo>
                    <a:lnTo>
                      <a:pt x="4752657" y="261340"/>
                    </a:lnTo>
                    <a:lnTo>
                      <a:pt x="4752657" y="291820"/>
                    </a:lnTo>
                    <a:close/>
                  </a:path>
                  <a:path w="4787265" h="334010">
                    <a:moveTo>
                      <a:pt x="4752657" y="238480"/>
                    </a:moveTo>
                    <a:lnTo>
                      <a:pt x="4745037" y="238480"/>
                    </a:lnTo>
                    <a:lnTo>
                      <a:pt x="4745037" y="230860"/>
                    </a:lnTo>
                    <a:lnTo>
                      <a:pt x="4752657" y="230860"/>
                    </a:lnTo>
                    <a:lnTo>
                      <a:pt x="4752657" y="238480"/>
                    </a:lnTo>
                    <a:close/>
                  </a:path>
                </a:pathLst>
              </a:custGeom>
              <a:solidFill>
                <a:srgbClr val="1C8AFF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" name="object 41"/>
              <p:cNvSpPr/>
              <p:nvPr/>
            </p:nvSpPr>
            <p:spPr>
              <a:xfrm>
                <a:off x="17023" y="4013"/>
                <a:ext cx="120" cy="1473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35354">
                    <a:moveTo>
                      <a:pt x="34285" y="76174"/>
                    </a:moveTo>
                    <a:lnTo>
                      <a:pt x="0" y="75945"/>
                    </a:lnTo>
                    <a:lnTo>
                      <a:pt x="38607" y="0"/>
                    </a:lnTo>
                    <a:lnTo>
                      <a:pt x="71073" y="66027"/>
                    </a:lnTo>
                    <a:lnTo>
                      <a:pt x="34353" y="66027"/>
                    </a:lnTo>
                    <a:lnTo>
                      <a:pt x="34285" y="76174"/>
                    </a:lnTo>
                    <a:close/>
                  </a:path>
                  <a:path w="76200" h="935354">
                    <a:moveTo>
                      <a:pt x="41905" y="76225"/>
                    </a:moveTo>
                    <a:lnTo>
                      <a:pt x="34285" y="76174"/>
                    </a:lnTo>
                    <a:lnTo>
                      <a:pt x="34353" y="66027"/>
                    </a:lnTo>
                    <a:lnTo>
                      <a:pt x="41973" y="66078"/>
                    </a:lnTo>
                    <a:lnTo>
                      <a:pt x="41905" y="76225"/>
                    </a:lnTo>
                    <a:close/>
                  </a:path>
                  <a:path w="76200" h="935354">
                    <a:moveTo>
                      <a:pt x="76200" y="76453"/>
                    </a:moveTo>
                    <a:lnTo>
                      <a:pt x="41905" y="76225"/>
                    </a:lnTo>
                    <a:lnTo>
                      <a:pt x="41973" y="66078"/>
                    </a:lnTo>
                    <a:lnTo>
                      <a:pt x="34353" y="66027"/>
                    </a:lnTo>
                    <a:lnTo>
                      <a:pt x="71073" y="66027"/>
                    </a:lnTo>
                    <a:lnTo>
                      <a:pt x="76200" y="76453"/>
                    </a:lnTo>
                    <a:close/>
                  </a:path>
                  <a:path w="76200" h="935354">
                    <a:moveTo>
                      <a:pt x="41770" y="96558"/>
                    </a:moveTo>
                    <a:lnTo>
                      <a:pt x="34150" y="96507"/>
                    </a:lnTo>
                    <a:lnTo>
                      <a:pt x="34285" y="76174"/>
                    </a:lnTo>
                    <a:lnTo>
                      <a:pt x="41905" y="76225"/>
                    </a:lnTo>
                    <a:lnTo>
                      <a:pt x="41770" y="96558"/>
                    </a:lnTo>
                    <a:close/>
                  </a:path>
                  <a:path w="76200" h="935354">
                    <a:moveTo>
                      <a:pt x="36194" y="934745"/>
                    </a:moveTo>
                    <a:lnTo>
                      <a:pt x="28575" y="934694"/>
                    </a:lnTo>
                    <a:lnTo>
                      <a:pt x="28778" y="904214"/>
                    </a:lnTo>
                    <a:lnTo>
                      <a:pt x="36398" y="904265"/>
                    </a:lnTo>
                    <a:lnTo>
                      <a:pt x="36194" y="934745"/>
                    </a:lnTo>
                    <a:close/>
                  </a:path>
                  <a:path w="76200" h="935354">
                    <a:moveTo>
                      <a:pt x="36550" y="881405"/>
                    </a:moveTo>
                    <a:lnTo>
                      <a:pt x="28930" y="881354"/>
                    </a:lnTo>
                    <a:lnTo>
                      <a:pt x="28981" y="873734"/>
                    </a:lnTo>
                    <a:lnTo>
                      <a:pt x="36601" y="873785"/>
                    </a:lnTo>
                    <a:lnTo>
                      <a:pt x="36550" y="881405"/>
                    </a:lnTo>
                    <a:close/>
                  </a:path>
                  <a:path w="76200" h="935354">
                    <a:moveTo>
                      <a:pt x="36753" y="850925"/>
                    </a:moveTo>
                    <a:lnTo>
                      <a:pt x="29133" y="850874"/>
                    </a:lnTo>
                    <a:lnTo>
                      <a:pt x="29336" y="820394"/>
                    </a:lnTo>
                    <a:lnTo>
                      <a:pt x="36956" y="820445"/>
                    </a:lnTo>
                    <a:lnTo>
                      <a:pt x="36753" y="850925"/>
                    </a:lnTo>
                    <a:close/>
                  </a:path>
                  <a:path w="76200" h="935354">
                    <a:moveTo>
                      <a:pt x="37109" y="797585"/>
                    </a:moveTo>
                    <a:lnTo>
                      <a:pt x="29489" y="797534"/>
                    </a:lnTo>
                    <a:lnTo>
                      <a:pt x="29540" y="789914"/>
                    </a:lnTo>
                    <a:lnTo>
                      <a:pt x="37160" y="789965"/>
                    </a:lnTo>
                    <a:lnTo>
                      <a:pt x="37109" y="797585"/>
                    </a:lnTo>
                    <a:close/>
                  </a:path>
                  <a:path w="76200" h="935354">
                    <a:moveTo>
                      <a:pt x="37312" y="767105"/>
                    </a:moveTo>
                    <a:lnTo>
                      <a:pt x="29692" y="767054"/>
                    </a:lnTo>
                    <a:lnTo>
                      <a:pt x="29895" y="736574"/>
                    </a:lnTo>
                    <a:lnTo>
                      <a:pt x="37515" y="736625"/>
                    </a:lnTo>
                    <a:lnTo>
                      <a:pt x="37312" y="767105"/>
                    </a:lnTo>
                    <a:close/>
                  </a:path>
                  <a:path w="76200" h="935354">
                    <a:moveTo>
                      <a:pt x="37668" y="713765"/>
                    </a:moveTo>
                    <a:lnTo>
                      <a:pt x="30048" y="713714"/>
                    </a:lnTo>
                    <a:lnTo>
                      <a:pt x="30099" y="706094"/>
                    </a:lnTo>
                    <a:lnTo>
                      <a:pt x="37718" y="706145"/>
                    </a:lnTo>
                    <a:lnTo>
                      <a:pt x="37668" y="713765"/>
                    </a:lnTo>
                    <a:close/>
                  </a:path>
                  <a:path w="76200" h="935354">
                    <a:moveTo>
                      <a:pt x="37871" y="683285"/>
                    </a:moveTo>
                    <a:lnTo>
                      <a:pt x="30251" y="683234"/>
                    </a:lnTo>
                    <a:lnTo>
                      <a:pt x="30454" y="652754"/>
                    </a:lnTo>
                    <a:lnTo>
                      <a:pt x="38074" y="652805"/>
                    </a:lnTo>
                    <a:lnTo>
                      <a:pt x="37871" y="683285"/>
                    </a:lnTo>
                    <a:close/>
                  </a:path>
                  <a:path w="76200" h="935354">
                    <a:moveTo>
                      <a:pt x="38226" y="629945"/>
                    </a:moveTo>
                    <a:lnTo>
                      <a:pt x="30606" y="629894"/>
                    </a:lnTo>
                    <a:lnTo>
                      <a:pt x="30657" y="622274"/>
                    </a:lnTo>
                    <a:lnTo>
                      <a:pt x="38277" y="622325"/>
                    </a:lnTo>
                    <a:lnTo>
                      <a:pt x="38226" y="629945"/>
                    </a:lnTo>
                    <a:close/>
                  </a:path>
                  <a:path w="76200" h="935354">
                    <a:moveTo>
                      <a:pt x="38430" y="599465"/>
                    </a:moveTo>
                    <a:lnTo>
                      <a:pt x="30810" y="599414"/>
                    </a:lnTo>
                    <a:lnTo>
                      <a:pt x="31013" y="568934"/>
                    </a:lnTo>
                    <a:lnTo>
                      <a:pt x="38633" y="568985"/>
                    </a:lnTo>
                    <a:lnTo>
                      <a:pt x="38430" y="599465"/>
                    </a:lnTo>
                    <a:close/>
                  </a:path>
                  <a:path w="76200" h="935354">
                    <a:moveTo>
                      <a:pt x="38785" y="546125"/>
                    </a:moveTo>
                    <a:lnTo>
                      <a:pt x="31165" y="546074"/>
                    </a:lnTo>
                    <a:lnTo>
                      <a:pt x="31216" y="538454"/>
                    </a:lnTo>
                    <a:lnTo>
                      <a:pt x="38836" y="538505"/>
                    </a:lnTo>
                    <a:lnTo>
                      <a:pt x="38785" y="546125"/>
                    </a:lnTo>
                    <a:close/>
                  </a:path>
                  <a:path w="76200" h="935354">
                    <a:moveTo>
                      <a:pt x="38988" y="515645"/>
                    </a:moveTo>
                    <a:lnTo>
                      <a:pt x="31368" y="515594"/>
                    </a:lnTo>
                    <a:lnTo>
                      <a:pt x="31572" y="485114"/>
                    </a:lnTo>
                    <a:lnTo>
                      <a:pt x="39192" y="485165"/>
                    </a:lnTo>
                    <a:lnTo>
                      <a:pt x="38988" y="515645"/>
                    </a:lnTo>
                    <a:close/>
                  </a:path>
                  <a:path w="76200" h="935354">
                    <a:moveTo>
                      <a:pt x="39344" y="462318"/>
                    </a:moveTo>
                    <a:lnTo>
                      <a:pt x="31724" y="462267"/>
                    </a:lnTo>
                    <a:lnTo>
                      <a:pt x="31775" y="454647"/>
                    </a:lnTo>
                    <a:lnTo>
                      <a:pt x="39395" y="454698"/>
                    </a:lnTo>
                    <a:lnTo>
                      <a:pt x="39344" y="462318"/>
                    </a:lnTo>
                    <a:close/>
                  </a:path>
                  <a:path w="76200" h="935354">
                    <a:moveTo>
                      <a:pt x="39547" y="431838"/>
                    </a:moveTo>
                    <a:lnTo>
                      <a:pt x="31927" y="431787"/>
                    </a:lnTo>
                    <a:lnTo>
                      <a:pt x="32130" y="401307"/>
                    </a:lnTo>
                    <a:lnTo>
                      <a:pt x="39750" y="401358"/>
                    </a:lnTo>
                    <a:lnTo>
                      <a:pt x="39547" y="431838"/>
                    </a:lnTo>
                    <a:close/>
                  </a:path>
                  <a:path w="76200" h="935354">
                    <a:moveTo>
                      <a:pt x="39903" y="378498"/>
                    </a:moveTo>
                    <a:lnTo>
                      <a:pt x="32283" y="378447"/>
                    </a:lnTo>
                    <a:lnTo>
                      <a:pt x="32334" y="370827"/>
                    </a:lnTo>
                    <a:lnTo>
                      <a:pt x="39954" y="370878"/>
                    </a:lnTo>
                    <a:lnTo>
                      <a:pt x="39903" y="378498"/>
                    </a:lnTo>
                    <a:close/>
                  </a:path>
                  <a:path w="76200" h="935354">
                    <a:moveTo>
                      <a:pt x="40106" y="348018"/>
                    </a:moveTo>
                    <a:lnTo>
                      <a:pt x="32486" y="347967"/>
                    </a:lnTo>
                    <a:lnTo>
                      <a:pt x="32689" y="317487"/>
                    </a:lnTo>
                    <a:lnTo>
                      <a:pt x="40309" y="317538"/>
                    </a:lnTo>
                    <a:lnTo>
                      <a:pt x="40106" y="348018"/>
                    </a:lnTo>
                    <a:close/>
                  </a:path>
                  <a:path w="76200" h="935354">
                    <a:moveTo>
                      <a:pt x="40462" y="294678"/>
                    </a:moveTo>
                    <a:lnTo>
                      <a:pt x="32842" y="294627"/>
                    </a:lnTo>
                    <a:lnTo>
                      <a:pt x="32892" y="287007"/>
                    </a:lnTo>
                    <a:lnTo>
                      <a:pt x="40512" y="287058"/>
                    </a:lnTo>
                    <a:lnTo>
                      <a:pt x="40462" y="294678"/>
                    </a:lnTo>
                    <a:close/>
                  </a:path>
                  <a:path w="76200" h="935354">
                    <a:moveTo>
                      <a:pt x="40665" y="264198"/>
                    </a:moveTo>
                    <a:lnTo>
                      <a:pt x="33045" y="264147"/>
                    </a:lnTo>
                    <a:lnTo>
                      <a:pt x="33248" y="233667"/>
                    </a:lnTo>
                    <a:lnTo>
                      <a:pt x="40868" y="233718"/>
                    </a:lnTo>
                    <a:lnTo>
                      <a:pt x="40665" y="264198"/>
                    </a:lnTo>
                    <a:close/>
                  </a:path>
                  <a:path w="76200" h="935354">
                    <a:moveTo>
                      <a:pt x="41008" y="210858"/>
                    </a:moveTo>
                    <a:lnTo>
                      <a:pt x="33388" y="210807"/>
                    </a:lnTo>
                    <a:lnTo>
                      <a:pt x="33451" y="203187"/>
                    </a:lnTo>
                    <a:lnTo>
                      <a:pt x="41059" y="203238"/>
                    </a:lnTo>
                    <a:lnTo>
                      <a:pt x="41008" y="210858"/>
                    </a:lnTo>
                    <a:close/>
                  </a:path>
                  <a:path w="76200" h="935354">
                    <a:moveTo>
                      <a:pt x="41211" y="180378"/>
                    </a:moveTo>
                    <a:lnTo>
                      <a:pt x="33591" y="180327"/>
                    </a:lnTo>
                    <a:lnTo>
                      <a:pt x="33794" y="149847"/>
                    </a:lnTo>
                    <a:lnTo>
                      <a:pt x="41414" y="149898"/>
                    </a:lnTo>
                    <a:lnTo>
                      <a:pt x="41211" y="180378"/>
                    </a:lnTo>
                    <a:close/>
                  </a:path>
                  <a:path w="76200" h="935354">
                    <a:moveTo>
                      <a:pt x="41567" y="127038"/>
                    </a:moveTo>
                    <a:lnTo>
                      <a:pt x="33947" y="126987"/>
                    </a:lnTo>
                    <a:lnTo>
                      <a:pt x="33997" y="119367"/>
                    </a:lnTo>
                    <a:lnTo>
                      <a:pt x="41617" y="119418"/>
                    </a:lnTo>
                    <a:lnTo>
                      <a:pt x="41567" y="127038"/>
                    </a:lnTo>
                    <a:close/>
                  </a:path>
                </a:pathLst>
              </a:custGeom>
              <a:solidFill>
                <a:srgbClr val="1C8A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" name="object 42"/>
              <p:cNvSpPr/>
              <p:nvPr/>
            </p:nvSpPr>
            <p:spPr>
              <a:xfrm>
                <a:off x="3831" y="6902"/>
                <a:ext cx="11626" cy="2163"/>
              </a:xfrm>
              <a:custGeom>
                <a:avLst/>
                <a:gdLst/>
                <a:ahLst/>
                <a:cxnLst/>
                <a:rect l="l" t="t" r="r" b="b"/>
                <a:pathLst>
                  <a:path w="7382509" h="1373504">
                    <a:moveTo>
                      <a:pt x="7315200" y="1373124"/>
                    </a:moveTo>
                    <a:lnTo>
                      <a:pt x="67055" y="1373124"/>
                    </a:lnTo>
                    <a:lnTo>
                      <a:pt x="40981" y="1367873"/>
                    </a:lnTo>
                    <a:lnTo>
                      <a:pt x="19673" y="1353507"/>
                    </a:lnTo>
                    <a:lnTo>
                      <a:pt x="5292" y="1332184"/>
                    </a:lnTo>
                    <a:lnTo>
                      <a:pt x="0" y="1306068"/>
                    </a:lnTo>
                    <a:lnTo>
                      <a:pt x="0" y="67056"/>
                    </a:lnTo>
                    <a:lnTo>
                      <a:pt x="5292" y="41203"/>
                    </a:lnTo>
                    <a:lnTo>
                      <a:pt x="19673" y="19969"/>
                    </a:lnTo>
                    <a:lnTo>
                      <a:pt x="40981" y="5514"/>
                    </a:lnTo>
                    <a:lnTo>
                      <a:pt x="67055" y="0"/>
                    </a:lnTo>
                    <a:lnTo>
                      <a:pt x="7315200" y="0"/>
                    </a:lnTo>
                    <a:lnTo>
                      <a:pt x="7341274" y="5514"/>
                    </a:lnTo>
                    <a:lnTo>
                      <a:pt x="7362582" y="19969"/>
                    </a:lnTo>
                    <a:lnTo>
                      <a:pt x="7376963" y="41203"/>
                    </a:lnTo>
                    <a:lnTo>
                      <a:pt x="7382256" y="67056"/>
                    </a:lnTo>
                    <a:lnTo>
                      <a:pt x="7382256" y="1306068"/>
                    </a:lnTo>
                    <a:lnTo>
                      <a:pt x="7376963" y="1332184"/>
                    </a:lnTo>
                    <a:lnTo>
                      <a:pt x="7362582" y="1353507"/>
                    </a:lnTo>
                    <a:lnTo>
                      <a:pt x="7341274" y="1367873"/>
                    </a:lnTo>
                    <a:lnTo>
                      <a:pt x="7315200" y="1373124"/>
                    </a:lnTo>
                    <a:close/>
                  </a:path>
                </a:pathLst>
              </a:custGeom>
              <a:solidFill>
                <a:srgbClr val="EAF4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" name="object 43"/>
              <p:cNvSpPr/>
              <p:nvPr/>
            </p:nvSpPr>
            <p:spPr>
              <a:xfrm>
                <a:off x="16558" y="3229"/>
                <a:ext cx="420" cy="518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" name="object 44"/>
              <p:cNvSpPr txBox="1"/>
              <p:nvPr/>
            </p:nvSpPr>
            <p:spPr>
              <a:xfrm>
                <a:off x="2540" y="2126"/>
                <a:ext cx="201" cy="118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 marR="5080" algn="just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2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一 键 分 配</a:t>
                </a:r>
                <a:endParaRPr sz="12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3" name="object 45"/>
              <p:cNvSpPr txBox="1"/>
              <p:nvPr/>
            </p:nvSpPr>
            <p:spPr>
              <a:xfrm>
                <a:off x="3465" y="3323"/>
                <a:ext cx="361" cy="89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900" b="1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自动 同</a:t>
                </a:r>
                <a:r>
                  <a:rPr sz="900" b="1" spc="5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步</a:t>
                </a:r>
                <a:endParaRPr sz="900" b="1" spc="5" dirty="0">
                  <a:solidFill>
                    <a:srgbClr val="25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4" name="object 46"/>
              <p:cNvSpPr txBox="1"/>
              <p:nvPr/>
            </p:nvSpPr>
            <p:spPr>
              <a:xfrm>
                <a:off x="11335" y="6126"/>
                <a:ext cx="3163" cy="366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no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销售订单自动同</a:t>
                </a:r>
                <a:r>
                  <a:rPr sz="1400" b="1" spc="5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步</a:t>
                </a:r>
                <a:endParaRPr sz="1400" b="1" spc="5" dirty="0">
                  <a:solidFill>
                    <a:srgbClr val="25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42" name="object 47"/>
              <p:cNvSpPr txBox="1"/>
              <p:nvPr/>
            </p:nvSpPr>
            <p:spPr>
              <a:xfrm>
                <a:off x="17185" y="4284"/>
                <a:ext cx="201" cy="89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 marR="5080" algn="just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900" b="1" dirty="0">
                    <a:solidFill>
                      <a:srgbClr val="1152E7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统 一 管 理</a:t>
                </a:r>
                <a:endParaRPr sz="9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3" name="object 48"/>
              <p:cNvSpPr/>
              <p:nvPr/>
            </p:nvSpPr>
            <p:spPr>
              <a:xfrm>
                <a:off x="5048" y="5856"/>
                <a:ext cx="79" cy="1003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1" name="object 49"/>
              <p:cNvSpPr txBox="1"/>
              <p:nvPr/>
            </p:nvSpPr>
            <p:spPr>
              <a:xfrm>
                <a:off x="1482" y="6996"/>
                <a:ext cx="1611" cy="35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价格一体化</a:t>
                </a:r>
                <a:endPara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92" name="object 50"/>
              <p:cNvSpPr txBox="1"/>
              <p:nvPr/>
            </p:nvSpPr>
            <p:spPr>
              <a:xfrm>
                <a:off x="1482" y="7598"/>
                <a:ext cx="1523" cy="35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  <a:buClrTx/>
                  <a:buSzTx/>
                  <a:buFontTx/>
                </a:pPr>
                <a:r>
                  <a:rPr 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订单一体化</a:t>
                </a:r>
                <a:endPara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93" name="object 51"/>
              <p:cNvSpPr txBox="1"/>
              <p:nvPr/>
            </p:nvSpPr>
            <p:spPr>
              <a:xfrm>
                <a:off x="2616" y="5135"/>
                <a:ext cx="849" cy="2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00" b="1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统一管</a:t>
                </a:r>
                <a:r>
                  <a:rPr sz="1000" b="1" spc="5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理</a:t>
                </a:r>
                <a:endParaRPr sz="1000" b="1" spc="5" dirty="0">
                  <a:solidFill>
                    <a:srgbClr val="25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194" name="object 53"/>
              <p:cNvSpPr txBox="1"/>
              <p:nvPr/>
            </p:nvSpPr>
            <p:spPr>
              <a:xfrm>
                <a:off x="8277" y="7957"/>
                <a:ext cx="319" cy="3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多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级 </a:t>
                </a: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会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员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5" name="object 54"/>
              <p:cNvSpPr txBox="1"/>
              <p:nvPr/>
            </p:nvSpPr>
            <p:spPr>
              <a:xfrm>
                <a:off x="8942" y="7959"/>
                <a:ext cx="319" cy="3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积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分 </a:t>
                </a: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体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系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6" name="object 55"/>
              <p:cNvSpPr txBox="1"/>
              <p:nvPr/>
            </p:nvSpPr>
            <p:spPr>
              <a:xfrm>
                <a:off x="9596" y="7957"/>
                <a:ext cx="319" cy="3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会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员 </a:t>
                </a: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权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益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7" name="object 56"/>
              <p:cNvSpPr txBox="1"/>
              <p:nvPr/>
            </p:nvSpPr>
            <p:spPr>
              <a:xfrm>
                <a:off x="10327" y="7959"/>
                <a:ext cx="319" cy="3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精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准 </a:t>
                </a: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营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销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8" name="object 57"/>
              <p:cNvSpPr txBox="1"/>
              <p:nvPr/>
            </p:nvSpPr>
            <p:spPr>
              <a:xfrm>
                <a:off x="11020" y="7959"/>
                <a:ext cx="319" cy="3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数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据 </a:t>
                </a: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留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存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1" name="object 60"/>
              <p:cNvSpPr txBox="1"/>
              <p:nvPr/>
            </p:nvSpPr>
            <p:spPr>
              <a:xfrm>
                <a:off x="7438" y="8008"/>
                <a:ext cx="521" cy="44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no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altLang="zh-CN"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....</a:t>
                </a:r>
                <a:endParaRPr lang="en-US" alt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02" name="object 61"/>
              <p:cNvSpPr txBox="1"/>
              <p:nvPr/>
            </p:nvSpPr>
            <p:spPr>
              <a:xfrm>
                <a:off x="5166" y="8554"/>
                <a:ext cx="1999" cy="18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更多营销工具助力盘活私域流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量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03" name="object 62"/>
              <p:cNvSpPr txBox="1"/>
              <p:nvPr/>
            </p:nvSpPr>
            <p:spPr>
              <a:xfrm>
                <a:off x="8637" y="8546"/>
                <a:ext cx="2419" cy="18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支持人群分层精准营销，提升单客价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值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04" name="object 63"/>
              <p:cNvSpPr/>
              <p:nvPr/>
            </p:nvSpPr>
            <p:spPr>
              <a:xfrm>
                <a:off x="4486" y="8457"/>
                <a:ext cx="3524" cy="402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5" name="object 64"/>
              <p:cNvSpPr/>
              <p:nvPr/>
            </p:nvSpPr>
            <p:spPr>
              <a:xfrm>
                <a:off x="8086" y="8457"/>
                <a:ext cx="3364" cy="402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7" name="object 66"/>
              <p:cNvSpPr/>
              <p:nvPr/>
            </p:nvSpPr>
            <p:spPr>
              <a:xfrm>
                <a:off x="4484" y="7466"/>
                <a:ext cx="3527" cy="392"/>
              </a:xfrm>
              <a:custGeom>
                <a:avLst/>
                <a:gdLst/>
                <a:ahLst/>
                <a:cxnLst/>
                <a:rect l="l" t="t" r="r" b="b"/>
                <a:pathLst>
                  <a:path w="2239645" h="248920">
                    <a:moveTo>
                      <a:pt x="2225040" y="248412"/>
                    </a:moveTo>
                    <a:lnTo>
                      <a:pt x="15239" y="248412"/>
                    </a:lnTo>
                    <a:lnTo>
                      <a:pt x="6781" y="248056"/>
                    </a:lnTo>
                    <a:lnTo>
                      <a:pt x="152" y="241439"/>
                    </a:lnTo>
                    <a:lnTo>
                      <a:pt x="0" y="233171"/>
                    </a:lnTo>
                    <a:lnTo>
                      <a:pt x="0" y="15239"/>
                    </a:lnTo>
                    <a:lnTo>
                      <a:pt x="152" y="7302"/>
                    </a:lnTo>
                    <a:lnTo>
                      <a:pt x="6781" y="685"/>
                    </a:lnTo>
                    <a:lnTo>
                      <a:pt x="15239" y="0"/>
                    </a:lnTo>
                    <a:lnTo>
                      <a:pt x="2225040" y="0"/>
                    </a:lnTo>
                    <a:lnTo>
                      <a:pt x="2232875" y="685"/>
                    </a:lnTo>
                    <a:lnTo>
                      <a:pt x="2239505" y="7302"/>
                    </a:lnTo>
                    <a:lnTo>
                      <a:pt x="2238755" y="15239"/>
                    </a:lnTo>
                    <a:lnTo>
                      <a:pt x="2238755" y="233171"/>
                    </a:lnTo>
                    <a:lnTo>
                      <a:pt x="2239505" y="241439"/>
                    </a:lnTo>
                    <a:lnTo>
                      <a:pt x="2232875" y="248056"/>
                    </a:lnTo>
                    <a:lnTo>
                      <a:pt x="2225040" y="248412"/>
                    </a:lnTo>
                    <a:close/>
                  </a:path>
                </a:pathLst>
              </a:custGeom>
              <a:solidFill>
                <a:srgbClr val="1C8A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8" name="object 67"/>
              <p:cNvSpPr txBox="1"/>
              <p:nvPr/>
            </p:nvSpPr>
            <p:spPr>
              <a:xfrm>
                <a:off x="5594" y="7499"/>
                <a:ext cx="1306" cy="2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00" b="1" spc="5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私域在线促销</a:t>
                </a:r>
                <a:endParaRPr sz="1000" b="1" spc="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09" name="object 68"/>
              <p:cNvSpPr/>
              <p:nvPr/>
            </p:nvSpPr>
            <p:spPr>
              <a:xfrm>
                <a:off x="8084" y="7468"/>
                <a:ext cx="3339" cy="390"/>
              </a:xfrm>
              <a:custGeom>
                <a:avLst/>
                <a:gdLst/>
                <a:ahLst/>
                <a:cxnLst/>
                <a:rect l="l" t="t" r="r" b="b"/>
                <a:pathLst>
                  <a:path w="2120265" h="247650">
                    <a:moveTo>
                      <a:pt x="2104682" y="247561"/>
                    </a:moveTo>
                    <a:lnTo>
                      <a:pt x="15278" y="247561"/>
                    </a:lnTo>
                    <a:lnTo>
                      <a:pt x="6629" y="247446"/>
                    </a:lnTo>
                    <a:lnTo>
                      <a:pt x="0" y="240830"/>
                    </a:lnTo>
                    <a:lnTo>
                      <a:pt x="0" y="6616"/>
                    </a:lnTo>
                    <a:lnTo>
                      <a:pt x="6629" y="0"/>
                    </a:lnTo>
                    <a:lnTo>
                      <a:pt x="15278" y="673"/>
                    </a:lnTo>
                    <a:lnTo>
                      <a:pt x="2113368" y="673"/>
                    </a:lnTo>
                    <a:lnTo>
                      <a:pt x="2119312" y="6616"/>
                    </a:lnTo>
                    <a:lnTo>
                      <a:pt x="2119922" y="14389"/>
                    </a:lnTo>
                    <a:lnTo>
                      <a:pt x="2119922" y="232321"/>
                    </a:lnTo>
                    <a:lnTo>
                      <a:pt x="2119312" y="240830"/>
                    </a:lnTo>
                    <a:lnTo>
                      <a:pt x="2112695" y="247446"/>
                    </a:lnTo>
                    <a:lnTo>
                      <a:pt x="2104682" y="247561"/>
                    </a:lnTo>
                    <a:close/>
                  </a:path>
                  <a:path w="2120265" h="247650">
                    <a:moveTo>
                      <a:pt x="2113368" y="673"/>
                    </a:moveTo>
                    <a:lnTo>
                      <a:pt x="2104682" y="673"/>
                    </a:lnTo>
                    <a:lnTo>
                      <a:pt x="2112695" y="0"/>
                    </a:lnTo>
                    <a:lnTo>
                      <a:pt x="2113368" y="673"/>
                    </a:lnTo>
                    <a:close/>
                  </a:path>
                </a:pathLst>
              </a:custGeom>
              <a:solidFill>
                <a:srgbClr val="1C8A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0" name="object 69"/>
              <p:cNvSpPr txBox="1"/>
              <p:nvPr/>
            </p:nvSpPr>
            <p:spPr>
              <a:xfrm>
                <a:off x="8784" y="6996"/>
                <a:ext cx="1721" cy="7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私域经营增</a:t>
                </a:r>
                <a:r>
                  <a:rPr sz="1400" b="1" spc="5" dirty="0">
                    <a:solidFill>
                      <a:srgbClr val="258A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长</a:t>
                </a:r>
                <a:endParaRPr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212725">
                  <a:lnSpc>
                    <a:spcPct val="100000"/>
                  </a:lnSpc>
                  <a:spcBef>
                    <a:spcPts val="835"/>
                  </a:spcBef>
                </a:pPr>
                <a:r>
                  <a:rPr sz="1000" b="1" spc="5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会员精准营销</a:t>
                </a:r>
                <a:endParaRPr sz="1000" b="1" spc="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11" name="object 70"/>
              <p:cNvSpPr txBox="1"/>
              <p:nvPr/>
            </p:nvSpPr>
            <p:spPr>
              <a:xfrm>
                <a:off x="11746" y="7958"/>
                <a:ext cx="319" cy="377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zh-CN" altLang="en-US"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注册</a:t>
                </a:r>
                <a:endParaRPr lang="zh-CN" altLang="en-US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zh-CN" altLang="en-US"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有礼</a:t>
                </a:r>
                <a:endParaRPr lang="zh-CN" altLang="en-US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12" name="object 71"/>
              <p:cNvSpPr txBox="1"/>
              <p:nvPr/>
            </p:nvSpPr>
            <p:spPr>
              <a:xfrm>
                <a:off x="12450" y="7958"/>
                <a:ext cx="319" cy="3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zh-CN"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邀请有礼</a:t>
                </a:r>
                <a:endPara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13" name="object 72"/>
              <p:cNvSpPr txBox="1"/>
              <p:nvPr/>
            </p:nvSpPr>
            <p:spPr>
              <a:xfrm>
                <a:off x="13157" y="7958"/>
                <a:ext cx="319" cy="3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zh-CN"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社群团购</a:t>
                </a:r>
                <a:endPara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4" name="object 73"/>
              <p:cNvSpPr txBox="1"/>
              <p:nvPr/>
            </p:nvSpPr>
            <p:spPr>
              <a:xfrm>
                <a:off x="13715" y="8033"/>
                <a:ext cx="578" cy="18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 marR="5080" indent="4445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zh-CN"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推广员</a:t>
                </a:r>
                <a:endPara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5" name="object 74"/>
              <p:cNvSpPr txBox="1"/>
              <p:nvPr/>
            </p:nvSpPr>
            <p:spPr>
              <a:xfrm>
                <a:off x="14498" y="8063"/>
                <a:ext cx="459" cy="18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....</a:t>
                </a:r>
                <a:endParaRPr lang="en-US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16" name="object 75"/>
              <p:cNvSpPr txBox="1"/>
              <p:nvPr/>
            </p:nvSpPr>
            <p:spPr>
              <a:xfrm>
                <a:off x="12296" y="8551"/>
                <a:ext cx="1859" cy="18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7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社交裂变带来更多客流和销</a:t>
                </a:r>
                <a:r>
                  <a:rPr sz="700" b="1" spc="-5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量</a:t>
                </a:r>
                <a:endParaRPr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17" name="object 76"/>
              <p:cNvSpPr/>
              <p:nvPr/>
            </p:nvSpPr>
            <p:spPr>
              <a:xfrm>
                <a:off x="11547" y="8454"/>
                <a:ext cx="3525" cy="402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9" name="object 78"/>
              <p:cNvSpPr/>
              <p:nvPr/>
            </p:nvSpPr>
            <p:spPr>
              <a:xfrm>
                <a:off x="11544" y="7464"/>
                <a:ext cx="3527" cy="390"/>
              </a:xfrm>
              <a:custGeom>
                <a:avLst/>
                <a:gdLst/>
                <a:ahLst/>
                <a:cxnLst/>
                <a:rect l="l" t="t" r="r" b="b"/>
                <a:pathLst>
                  <a:path w="2239645" h="247650">
                    <a:moveTo>
                      <a:pt x="6629" y="247522"/>
                    </a:moveTo>
                    <a:lnTo>
                      <a:pt x="0" y="240893"/>
                    </a:lnTo>
                    <a:lnTo>
                      <a:pt x="342" y="233171"/>
                    </a:lnTo>
                    <a:lnTo>
                      <a:pt x="342" y="15239"/>
                    </a:lnTo>
                    <a:lnTo>
                      <a:pt x="0" y="6769"/>
                    </a:lnTo>
                    <a:lnTo>
                      <a:pt x="6629" y="139"/>
                    </a:lnTo>
                    <a:lnTo>
                      <a:pt x="14058" y="0"/>
                    </a:lnTo>
                    <a:lnTo>
                      <a:pt x="2223858" y="0"/>
                    </a:lnTo>
                    <a:lnTo>
                      <a:pt x="2232723" y="139"/>
                    </a:lnTo>
                    <a:lnTo>
                      <a:pt x="2239352" y="6769"/>
                    </a:lnTo>
                    <a:lnTo>
                      <a:pt x="2239098" y="15239"/>
                    </a:lnTo>
                    <a:lnTo>
                      <a:pt x="2239098" y="233171"/>
                    </a:lnTo>
                    <a:lnTo>
                      <a:pt x="2239352" y="240893"/>
                    </a:lnTo>
                    <a:lnTo>
                      <a:pt x="2233358" y="246887"/>
                    </a:lnTo>
                    <a:lnTo>
                      <a:pt x="14058" y="246887"/>
                    </a:lnTo>
                    <a:lnTo>
                      <a:pt x="6629" y="247522"/>
                    </a:lnTo>
                    <a:close/>
                  </a:path>
                  <a:path w="2239645" h="247650">
                    <a:moveTo>
                      <a:pt x="2232723" y="247522"/>
                    </a:moveTo>
                    <a:lnTo>
                      <a:pt x="2223858" y="246887"/>
                    </a:lnTo>
                    <a:lnTo>
                      <a:pt x="2233358" y="246887"/>
                    </a:lnTo>
                    <a:lnTo>
                      <a:pt x="2232723" y="247522"/>
                    </a:lnTo>
                    <a:close/>
                  </a:path>
                </a:pathLst>
              </a:custGeom>
              <a:solidFill>
                <a:srgbClr val="1C8AFF"/>
              </a:solidFill>
            </p:spPr>
            <p:txBody>
              <a:bodyPr wrap="square" lIns="0" tIns="0" rIns="0" bIns="0" rtlCol="0"/>
              <a:p>
                <a:endParaRPr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0" name="object 79"/>
              <p:cNvSpPr txBox="1"/>
              <p:nvPr/>
            </p:nvSpPr>
            <p:spPr>
              <a:xfrm>
                <a:off x="12654" y="7496"/>
                <a:ext cx="1306" cy="2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00" b="1" spc="5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私域裂变扩容</a:t>
                </a:r>
                <a:endParaRPr sz="1000" b="1" spc="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sp>
            <p:nvSpPr>
              <p:cNvPr id="222" name="object 50"/>
              <p:cNvSpPr txBox="1"/>
              <p:nvPr/>
            </p:nvSpPr>
            <p:spPr>
              <a:xfrm>
                <a:off x="1468" y="8221"/>
                <a:ext cx="1524" cy="35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  <a:buClrTx/>
                  <a:buSzTx/>
                  <a:buFontTx/>
                </a:pPr>
                <a:r>
                  <a:rPr 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 Light" panose="020B0502040204020203" charset="-122"/>
                  </a:rPr>
                  <a:t>履约一体化</a:t>
                </a:r>
                <a:endPara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endParaRPr>
              </a:p>
            </p:txBody>
          </p:sp>
          <p:cxnSp>
            <p:nvCxnSpPr>
              <p:cNvPr id="223" name="直接箭头连接符 222"/>
              <p:cNvCxnSpPr/>
              <p:nvPr/>
            </p:nvCxnSpPr>
            <p:spPr>
              <a:xfrm>
                <a:off x="3439" y="8054"/>
                <a:ext cx="324" cy="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" name="组合 223"/>
              <p:cNvGrpSpPr/>
              <p:nvPr/>
            </p:nvGrpSpPr>
            <p:grpSpPr>
              <a:xfrm>
                <a:off x="4487" y="5117"/>
                <a:ext cx="1106" cy="784"/>
                <a:chOff x="4443" y="6143"/>
                <a:chExt cx="1106" cy="784"/>
              </a:xfrm>
            </p:grpSpPr>
            <p:sp>
              <p:nvSpPr>
                <p:cNvPr id="225" name="矩形: 圆角 6"/>
                <p:cNvSpPr/>
                <p:nvPr/>
              </p:nvSpPr>
              <p:spPr>
                <a:xfrm>
                  <a:off x="4443" y="6143"/>
                  <a:ext cx="1106" cy="7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152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Noto Sans CJK Bold" panose="020B0800000000000000" pitchFamily="34" charset="-122"/>
                    <a:ea typeface="Noto Sans CJK Bold" panose="020B0800000000000000" pitchFamily="34" charset="-122"/>
                  </a:endParaRPr>
                </a:p>
              </p:txBody>
            </p:sp>
            <p:sp>
              <p:nvSpPr>
                <p:cNvPr id="226" name="object 20"/>
                <p:cNvSpPr txBox="1"/>
                <p:nvPr/>
              </p:nvSpPr>
              <p:spPr>
                <a:xfrm>
                  <a:off x="4753" y="6231"/>
                  <a:ext cx="520" cy="6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p>
                  <a:pPr marL="12700" marR="508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2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私域 渠道</a:t>
                  </a:r>
                  <a:endParaRPr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grpSp>
            <p:nvGrpSpPr>
              <p:cNvPr id="227" name="组合 226"/>
              <p:cNvGrpSpPr/>
              <p:nvPr/>
            </p:nvGrpSpPr>
            <p:grpSpPr>
              <a:xfrm>
                <a:off x="9950" y="5113"/>
                <a:ext cx="1106" cy="785"/>
                <a:chOff x="4443" y="6143"/>
                <a:chExt cx="1106" cy="785"/>
              </a:xfrm>
            </p:grpSpPr>
            <p:sp>
              <p:nvSpPr>
                <p:cNvPr id="228" name="矩形: 圆角 6"/>
                <p:cNvSpPr/>
                <p:nvPr/>
              </p:nvSpPr>
              <p:spPr>
                <a:xfrm>
                  <a:off x="4443" y="6143"/>
                  <a:ext cx="1106" cy="7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152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Noto Sans CJK Bold" panose="020B0800000000000000" pitchFamily="34" charset="-122"/>
                    <a:ea typeface="Noto Sans CJK Bold" panose="020B0800000000000000" pitchFamily="34" charset="-122"/>
                  </a:endParaRPr>
                </a:p>
              </p:txBody>
            </p:sp>
            <p:sp>
              <p:nvSpPr>
                <p:cNvPr id="229" name="object 20"/>
                <p:cNvSpPr txBox="1"/>
                <p:nvPr/>
              </p:nvSpPr>
              <p:spPr>
                <a:xfrm>
                  <a:off x="4753" y="6231"/>
                  <a:ext cx="520" cy="6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p>
                  <a:pPr marL="12700" marR="508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zh-CN" sz="12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公</a:t>
                  </a:r>
                  <a:r>
                    <a:rPr sz="12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域 渠道</a:t>
                  </a:r>
                  <a:endParaRPr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230" name="矩形: 圆角 6"/>
              <p:cNvSpPr/>
              <p:nvPr/>
            </p:nvSpPr>
            <p:spPr>
              <a:xfrm>
                <a:off x="2495" y="4875"/>
                <a:ext cx="1106" cy="785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rgbClr val="1152E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152E7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Noto Sans CJK Bold" panose="020B0800000000000000" pitchFamily="34" charset="-122"/>
                  <a:ea typeface="Noto Sans CJK Bold" panose="020B0800000000000000" pitchFamily="34" charset="-122"/>
                </a:endParaRPr>
              </a:p>
            </p:txBody>
          </p:sp>
          <p:sp>
            <p:nvSpPr>
              <p:cNvPr id="231" name="矩形: 圆角 6"/>
              <p:cNvSpPr/>
              <p:nvPr/>
            </p:nvSpPr>
            <p:spPr>
              <a:xfrm>
                <a:off x="16425" y="5571"/>
                <a:ext cx="1709" cy="602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rgbClr val="1152E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152E7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Noto Sans CJK Bold" panose="020B0800000000000000" pitchFamily="34" charset="-122"/>
                  <a:ea typeface="Noto Sans CJK Bold" panose="020B0800000000000000" pitchFamily="34" charset="-122"/>
                </a:endParaRPr>
              </a:p>
            </p:txBody>
          </p:sp>
        </p:grpSp>
        <p:sp>
          <p:nvSpPr>
            <p:cNvPr id="233" name="文本框 232"/>
            <p:cNvSpPr txBox="1"/>
            <p:nvPr/>
          </p:nvSpPr>
          <p:spPr>
            <a:xfrm>
              <a:off x="15051" y="6817"/>
              <a:ext cx="3027" cy="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lvl="1" indent="0" fontAlgn="auto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美团闪购、饿百零售、京东到家、抖音小时达、小程序商城多个平台，订单聚合及快速履约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......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34" name="object 60"/>
            <p:cNvSpPr txBox="1"/>
            <p:nvPr/>
          </p:nvSpPr>
          <p:spPr>
            <a:xfrm>
              <a:off x="4102" y="7898"/>
              <a:ext cx="521" cy="446"/>
            </a:xfrm>
            <a:prstGeom prst="rect">
              <a:avLst/>
            </a:prstGeom>
          </p:spPr>
          <p:txBody>
            <a:bodyPr vert="horz" wrap="square" lIns="0" tIns="12065" rIns="0" bIns="0" rtlCol="0">
              <a:noAutofit/>
            </a:bodyPr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限时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秒杀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235" name="object 60"/>
            <p:cNvSpPr txBox="1"/>
            <p:nvPr/>
          </p:nvSpPr>
          <p:spPr>
            <a:xfrm>
              <a:off x="4823" y="7898"/>
              <a:ext cx="521" cy="446"/>
            </a:xfrm>
            <a:prstGeom prst="rect">
              <a:avLst/>
            </a:prstGeom>
          </p:spPr>
          <p:txBody>
            <a:bodyPr vert="horz" wrap="square" lIns="0" tIns="12065" rIns="0" bIns="0" rtlCol="0">
              <a:noAutofit/>
            </a:bodyPr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满减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折扣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236" name="object 60"/>
            <p:cNvSpPr txBox="1"/>
            <p:nvPr/>
          </p:nvSpPr>
          <p:spPr>
            <a:xfrm>
              <a:off x="5517" y="7898"/>
              <a:ext cx="521" cy="446"/>
            </a:xfrm>
            <a:prstGeom prst="rect">
              <a:avLst/>
            </a:prstGeom>
          </p:spPr>
          <p:txBody>
            <a:bodyPr vert="horz" wrap="square" lIns="0" tIns="12065" rIns="0" bIns="0" rtlCol="0">
              <a:noAutofit/>
            </a:bodyPr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超值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预售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237" name="object 60"/>
            <p:cNvSpPr txBox="1"/>
            <p:nvPr/>
          </p:nvSpPr>
          <p:spPr>
            <a:xfrm>
              <a:off x="6161" y="7898"/>
              <a:ext cx="521" cy="446"/>
            </a:xfrm>
            <a:prstGeom prst="rect">
              <a:avLst/>
            </a:prstGeom>
          </p:spPr>
          <p:txBody>
            <a:bodyPr vert="horz" wrap="square" lIns="0" tIns="12065" rIns="0" bIns="0" rtlCol="0">
              <a:noAutofit/>
            </a:bodyPr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单品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zh-CN" sz="700" b="1" spc="-5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促销</a:t>
              </a:r>
              <a:endParaRPr lang="zh-CN" sz="700" b="1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238" name="object 23"/>
            <p:cNvSpPr txBox="1"/>
            <p:nvPr/>
          </p:nvSpPr>
          <p:spPr>
            <a:xfrm>
              <a:off x="6882" y="2894"/>
              <a:ext cx="5250" cy="506"/>
            </a:xfrm>
            <a:prstGeom prst="rect">
              <a:avLst/>
            </a:prstGeom>
          </p:spPr>
          <p:txBody>
            <a:bodyPr vert="horz" wrap="square" lIns="0" tIns="13335" rIns="0" bIns="0" rtlCol="0">
              <a:noAutofit/>
            </a:bodyPr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zh-CN" sz="16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科脉智慧零售</a:t>
              </a:r>
              <a:r>
                <a:rPr lang="en-US" altLang="zh-CN" sz="16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OS</a:t>
              </a:r>
              <a:r>
                <a:rPr lang="zh-CN" altLang="en-US" sz="16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平台</a:t>
              </a:r>
              <a:r>
                <a:rPr sz="16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zh-CN" sz="16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门店</a:t>
              </a:r>
              <a:r>
                <a:rPr sz="16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端</a:t>
              </a:r>
              <a:r>
                <a:rPr sz="1600" b="1" spc="5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sz="1600" b="1">
                <a:solidFill>
                  <a:srgbClr val="1152E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824355">
                <a:lnSpc>
                  <a:spcPct val="100000"/>
                </a:lnSpc>
                <a:spcBef>
                  <a:spcPts val="1615"/>
                </a:spcBef>
              </a:pPr>
              <a:r>
                <a:rPr sz="10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灵活授</a:t>
              </a:r>
              <a:r>
                <a:rPr sz="1000" b="1" spc="-5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权</a:t>
              </a:r>
              <a:r>
                <a:rPr sz="1000" b="1" spc="-20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000" b="1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统一管</a:t>
              </a:r>
              <a:r>
                <a:rPr sz="1000" b="1" spc="-5" dirty="0">
                  <a:solidFill>
                    <a:srgbClr val="1152E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理</a:t>
              </a:r>
              <a:endParaRPr sz="1000" b="1" spc="-5" dirty="0">
                <a:solidFill>
                  <a:srgbClr val="1152E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2150110" y="302895"/>
            <a:ext cx="807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kumimoji="1" lang="zh-CN" sz="2400" b="1" kern="70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聚合接单+聚合配送</a:t>
            </a:r>
            <a:endParaRPr kumimoji="1" lang="zh-CN" sz="2400" b="1" kern="700" spc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865745" y="1003300"/>
            <a:ext cx="3993515" cy="39935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51485" y="1014730"/>
            <a:ext cx="3993515" cy="39935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084955" y="1170305"/>
            <a:ext cx="4022725" cy="3997325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25600" y="2240280"/>
            <a:ext cx="1458595" cy="14585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形状 2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80" y="1103630"/>
            <a:ext cx="446405" cy="4464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95425" y="1661160"/>
            <a:ext cx="1741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微信小程序商城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665" y="2800985"/>
            <a:ext cx="1374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抖音小时达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8845" y="3913505"/>
            <a:ext cx="808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美团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59735" y="3963035"/>
            <a:ext cx="11118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饿百零售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05305" y="2800985"/>
            <a:ext cx="1374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对接渠道</a:t>
            </a:r>
            <a:endParaRPr lang="zh-CN" altLang="en-US" b="1"/>
          </a:p>
        </p:txBody>
      </p:sp>
      <p:pic>
        <p:nvPicPr>
          <p:cNvPr id="25" name="图片 24" descr="图层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75" y="1550035"/>
            <a:ext cx="864235" cy="572135"/>
          </a:xfrm>
          <a:prstGeom prst="rect">
            <a:avLst/>
          </a:prstGeom>
        </p:spPr>
      </p:pic>
      <p:pic>
        <p:nvPicPr>
          <p:cNvPr id="26" name="图片 25" descr="C:\Users\qmai\Desktop\图层 26.png图层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96475" y="1356360"/>
            <a:ext cx="785495" cy="572135"/>
          </a:xfrm>
          <a:prstGeom prst="rect">
            <a:avLst/>
          </a:prstGeom>
        </p:spPr>
      </p:pic>
      <p:pic>
        <p:nvPicPr>
          <p:cNvPr id="22" name="图片 21" descr="C:\Users\qmai\Desktop\图层 25.png图层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27055" y="2578735"/>
            <a:ext cx="842645" cy="33274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464550" y="2093595"/>
            <a:ext cx="1152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美团配送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098405" y="1981200"/>
            <a:ext cx="1152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蜂鸟配送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676890" y="2972435"/>
            <a:ext cx="1152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达达配送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327640" y="3963035"/>
            <a:ext cx="1152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顺丰通城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71840" y="3698875"/>
            <a:ext cx="1152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美团跑腿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iconfont-11442-4343208"/>
          <p:cNvSpPr/>
          <p:nvPr/>
        </p:nvSpPr>
        <p:spPr>
          <a:xfrm>
            <a:off x="5720715" y="1310640"/>
            <a:ext cx="750570" cy="608965"/>
          </a:xfrm>
          <a:custGeom>
            <a:avLst/>
            <a:gdLst>
              <a:gd name="connsiteX0" fmla="*/ 234394 w 609586"/>
              <a:gd name="connsiteY0" fmla="*/ 122612 h 494712"/>
              <a:gd name="connsiteX1" fmla="*/ 254728 w 609586"/>
              <a:gd name="connsiteY1" fmla="*/ 133472 h 494712"/>
              <a:gd name="connsiteX2" fmla="*/ 304874 w 609586"/>
              <a:gd name="connsiteY2" fmla="*/ 205346 h 494712"/>
              <a:gd name="connsiteX3" fmla="*/ 355068 w 609586"/>
              <a:gd name="connsiteY3" fmla="*/ 133472 h 494712"/>
              <a:gd name="connsiteX4" fmla="*/ 375403 w 609586"/>
              <a:gd name="connsiteY4" fmla="*/ 122612 h 494712"/>
              <a:gd name="connsiteX5" fmla="*/ 401166 w 609586"/>
              <a:gd name="connsiteY5" fmla="*/ 148380 h 494712"/>
              <a:gd name="connsiteX6" fmla="*/ 395737 w 609586"/>
              <a:gd name="connsiteY6" fmla="*/ 163289 h 494712"/>
              <a:gd name="connsiteX7" fmla="*/ 352354 w 609586"/>
              <a:gd name="connsiteY7" fmla="*/ 224303 h 494712"/>
              <a:gd name="connsiteX8" fmla="*/ 380832 w 609586"/>
              <a:gd name="connsiteY8" fmla="*/ 224303 h 494712"/>
              <a:gd name="connsiteX9" fmla="*/ 397071 w 609586"/>
              <a:gd name="connsiteY9" fmla="*/ 239212 h 494712"/>
              <a:gd name="connsiteX10" fmla="*/ 380832 w 609586"/>
              <a:gd name="connsiteY10" fmla="*/ 254120 h 494712"/>
              <a:gd name="connsiteX11" fmla="*/ 330638 w 609586"/>
              <a:gd name="connsiteY11" fmla="*/ 254120 h 494712"/>
              <a:gd name="connsiteX12" fmla="*/ 330638 w 609586"/>
              <a:gd name="connsiteY12" fmla="*/ 277173 h 494712"/>
              <a:gd name="connsiteX13" fmla="*/ 380832 w 609586"/>
              <a:gd name="connsiteY13" fmla="*/ 277173 h 494712"/>
              <a:gd name="connsiteX14" fmla="*/ 397071 w 609586"/>
              <a:gd name="connsiteY14" fmla="*/ 292082 h 494712"/>
              <a:gd name="connsiteX15" fmla="*/ 380832 w 609586"/>
              <a:gd name="connsiteY15" fmla="*/ 307038 h 494712"/>
              <a:gd name="connsiteX16" fmla="*/ 330638 w 609586"/>
              <a:gd name="connsiteY16" fmla="*/ 307038 h 494712"/>
              <a:gd name="connsiteX17" fmla="*/ 330638 w 609586"/>
              <a:gd name="connsiteY17" fmla="*/ 349048 h 494712"/>
              <a:gd name="connsiteX18" fmla="*/ 304874 w 609586"/>
              <a:gd name="connsiteY18" fmla="*/ 372101 h 494712"/>
              <a:gd name="connsiteX19" fmla="*/ 279158 w 609586"/>
              <a:gd name="connsiteY19" fmla="*/ 349048 h 494712"/>
              <a:gd name="connsiteX20" fmla="*/ 279158 w 609586"/>
              <a:gd name="connsiteY20" fmla="*/ 307038 h 494712"/>
              <a:gd name="connsiteX21" fmla="*/ 228965 w 609586"/>
              <a:gd name="connsiteY21" fmla="*/ 307038 h 494712"/>
              <a:gd name="connsiteX22" fmla="*/ 212726 w 609586"/>
              <a:gd name="connsiteY22" fmla="*/ 292082 h 494712"/>
              <a:gd name="connsiteX23" fmla="*/ 228965 w 609586"/>
              <a:gd name="connsiteY23" fmla="*/ 277173 h 494712"/>
              <a:gd name="connsiteX24" fmla="*/ 279158 w 609586"/>
              <a:gd name="connsiteY24" fmla="*/ 277173 h 494712"/>
              <a:gd name="connsiteX25" fmla="*/ 279158 w 609586"/>
              <a:gd name="connsiteY25" fmla="*/ 254120 h 494712"/>
              <a:gd name="connsiteX26" fmla="*/ 228965 w 609586"/>
              <a:gd name="connsiteY26" fmla="*/ 254120 h 494712"/>
              <a:gd name="connsiteX27" fmla="*/ 212726 w 609586"/>
              <a:gd name="connsiteY27" fmla="*/ 239212 h 494712"/>
              <a:gd name="connsiteX28" fmla="*/ 228965 w 609586"/>
              <a:gd name="connsiteY28" fmla="*/ 224303 h 494712"/>
              <a:gd name="connsiteX29" fmla="*/ 257443 w 609586"/>
              <a:gd name="connsiteY29" fmla="*/ 224303 h 494712"/>
              <a:gd name="connsiteX30" fmla="*/ 214059 w 609586"/>
              <a:gd name="connsiteY30" fmla="*/ 163289 h 494712"/>
              <a:gd name="connsiteX31" fmla="*/ 208630 w 609586"/>
              <a:gd name="connsiteY31" fmla="*/ 148380 h 494712"/>
              <a:gd name="connsiteX32" fmla="*/ 234394 w 609586"/>
              <a:gd name="connsiteY32" fmla="*/ 122612 h 494712"/>
              <a:gd name="connsiteX33" fmla="*/ 50672 w 609586"/>
              <a:gd name="connsiteY33" fmla="*/ 35711 h 494712"/>
              <a:gd name="connsiteX34" fmla="*/ 35718 w 609586"/>
              <a:gd name="connsiteY34" fmla="*/ 50662 h 494712"/>
              <a:gd name="connsiteX35" fmla="*/ 35718 w 609586"/>
              <a:gd name="connsiteY35" fmla="*/ 146890 h 494712"/>
              <a:gd name="connsiteX36" fmla="*/ 75579 w 609586"/>
              <a:gd name="connsiteY36" fmla="*/ 183029 h 494712"/>
              <a:gd name="connsiteX37" fmla="*/ 95343 w 609586"/>
              <a:gd name="connsiteY37" fmla="*/ 247356 h 494712"/>
              <a:gd name="connsiteX38" fmla="*/ 75579 w 609586"/>
              <a:gd name="connsiteY38" fmla="*/ 311683 h 494712"/>
              <a:gd name="connsiteX39" fmla="*/ 35718 w 609586"/>
              <a:gd name="connsiteY39" fmla="*/ 347822 h 494712"/>
              <a:gd name="connsiteX40" fmla="*/ 35718 w 609586"/>
              <a:gd name="connsiteY40" fmla="*/ 444050 h 494712"/>
              <a:gd name="connsiteX41" fmla="*/ 50672 w 609586"/>
              <a:gd name="connsiteY41" fmla="*/ 459001 h 494712"/>
              <a:gd name="connsiteX42" fmla="*/ 558914 w 609586"/>
              <a:gd name="connsiteY42" fmla="*/ 459001 h 494712"/>
              <a:gd name="connsiteX43" fmla="*/ 573868 w 609586"/>
              <a:gd name="connsiteY43" fmla="*/ 444050 h 494712"/>
              <a:gd name="connsiteX44" fmla="*/ 573868 w 609586"/>
              <a:gd name="connsiteY44" fmla="*/ 347822 h 494712"/>
              <a:gd name="connsiteX45" fmla="*/ 534007 w 609586"/>
              <a:gd name="connsiteY45" fmla="*/ 311683 h 494712"/>
              <a:gd name="connsiteX46" fmla="*/ 514243 w 609586"/>
              <a:gd name="connsiteY46" fmla="*/ 247356 h 494712"/>
              <a:gd name="connsiteX47" fmla="*/ 534007 w 609586"/>
              <a:gd name="connsiteY47" fmla="*/ 183029 h 494712"/>
              <a:gd name="connsiteX48" fmla="*/ 573868 w 609586"/>
              <a:gd name="connsiteY48" fmla="*/ 146890 h 494712"/>
              <a:gd name="connsiteX49" fmla="*/ 573868 w 609586"/>
              <a:gd name="connsiteY49" fmla="*/ 50662 h 494712"/>
              <a:gd name="connsiteX50" fmla="*/ 558914 w 609586"/>
              <a:gd name="connsiteY50" fmla="*/ 35711 h 494712"/>
              <a:gd name="connsiteX51" fmla="*/ 50672 w 609586"/>
              <a:gd name="connsiteY51" fmla="*/ 0 h 494712"/>
              <a:gd name="connsiteX52" fmla="*/ 558914 w 609586"/>
              <a:gd name="connsiteY52" fmla="*/ 0 h 494712"/>
              <a:gd name="connsiteX53" fmla="*/ 609586 w 609586"/>
              <a:gd name="connsiteY53" fmla="*/ 50662 h 494712"/>
              <a:gd name="connsiteX54" fmla="*/ 609586 w 609586"/>
              <a:gd name="connsiteY54" fmla="*/ 158127 h 494712"/>
              <a:gd name="connsiteX55" fmla="*/ 598537 w 609586"/>
              <a:gd name="connsiteY55" fmla="*/ 174601 h 494712"/>
              <a:gd name="connsiteX56" fmla="*/ 549961 w 609586"/>
              <a:gd name="connsiteY56" fmla="*/ 247356 h 494712"/>
              <a:gd name="connsiteX57" fmla="*/ 598537 w 609586"/>
              <a:gd name="connsiteY57" fmla="*/ 320111 h 494712"/>
              <a:gd name="connsiteX58" fmla="*/ 609586 w 609586"/>
              <a:gd name="connsiteY58" fmla="*/ 336585 h 494712"/>
              <a:gd name="connsiteX59" fmla="*/ 609586 w 609586"/>
              <a:gd name="connsiteY59" fmla="*/ 444050 h 494712"/>
              <a:gd name="connsiteX60" fmla="*/ 558914 w 609586"/>
              <a:gd name="connsiteY60" fmla="*/ 494712 h 494712"/>
              <a:gd name="connsiteX61" fmla="*/ 50672 w 609586"/>
              <a:gd name="connsiteY61" fmla="*/ 494712 h 494712"/>
              <a:gd name="connsiteX62" fmla="*/ 0 w 609586"/>
              <a:gd name="connsiteY62" fmla="*/ 444050 h 494712"/>
              <a:gd name="connsiteX63" fmla="*/ 0 w 609586"/>
              <a:gd name="connsiteY63" fmla="*/ 336585 h 494712"/>
              <a:gd name="connsiteX64" fmla="*/ 11048 w 609586"/>
              <a:gd name="connsiteY64" fmla="*/ 320111 h 494712"/>
              <a:gd name="connsiteX65" fmla="*/ 59625 w 609586"/>
              <a:gd name="connsiteY65" fmla="*/ 247356 h 494712"/>
              <a:gd name="connsiteX66" fmla="*/ 11048 w 609586"/>
              <a:gd name="connsiteY66" fmla="*/ 174601 h 494712"/>
              <a:gd name="connsiteX67" fmla="*/ 0 w 609586"/>
              <a:gd name="connsiteY67" fmla="*/ 158127 h 494712"/>
              <a:gd name="connsiteX68" fmla="*/ 0 w 609586"/>
              <a:gd name="connsiteY68" fmla="*/ 50662 h 494712"/>
              <a:gd name="connsiteX69" fmla="*/ 50672 w 609586"/>
              <a:gd name="connsiteY69" fmla="*/ 0 h 49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9586" h="494712">
                <a:moveTo>
                  <a:pt x="234394" y="122612"/>
                </a:moveTo>
                <a:cubicBezTo>
                  <a:pt x="242537" y="123517"/>
                  <a:pt x="249299" y="127137"/>
                  <a:pt x="254728" y="133472"/>
                </a:cubicBezTo>
                <a:lnTo>
                  <a:pt x="304874" y="205346"/>
                </a:lnTo>
                <a:lnTo>
                  <a:pt x="355068" y="133472"/>
                </a:lnTo>
                <a:cubicBezTo>
                  <a:pt x="359545" y="127137"/>
                  <a:pt x="366354" y="123517"/>
                  <a:pt x="375403" y="122612"/>
                </a:cubicBezTo>
                <a:cubicBezTo>
                  <a:pt x="390737" y="124422"/>
                  <a:pt x="399309" y="132995"/>
                  <a:pt x="401166" y="148380"/>
                </a:cubicBezTo>
                <a:cubicBezTo>
                  <a:pt x="401166" y="154715"/>
                  <a:pt x="399309" y="159669"/>
                  <a:pt x="395737" y="163289"/>
                </a:cubicBezTo>
                <a:lnTo>
                  <a:pt x="352354" y="224303"/>
                </a:lnTo>
                <a:lnTo>
                  <a:pt x="380832" y="224303"/>
                </a:lnTo>
                <a:cubicBezTo>
                  <a:pt x="389832" y="226113"/>
                  <a:pt x="395261" y="231067"/>
                  <a:pt x="397071" y="239212"/>
                </a:cubicBezTo>
                <a:cubicBezTo>
                  <a:pt x="396166" y="249166"/>
                  <a:pt x="390737" y="254120"/>
                  <a:pt x="380832" y="254120"/>
                </a:cubicBezTo>
                <a:lnTo>
                  <a:pt x="330638" y="254120"/>
                </a:lnTo>
                <a:lnTo>
                  <a:pt x="330638" y="277173"/>
                </a:lnTo>
                <a:lnTo>
                  <a:pt x="380832" y="277173"/>
                </a:lnTo>
                <a:cubicBezTo>
                  <a:pt x="389832" y="279031"/>
                  <a:pt x="395261" y="283984"/>
                  <a:pt x="397071" y="292082"/>
                </a:cubicBezTo>
                <a:cubicBezTo>
                  <a:pt x="396166" y="302084"/>
                  <a:pt x="390737" y="307038"/>
                  <a:pt x="380832" y="307038"/>
                </a:cubicBezTo>
                <a:lnTo>
                  <a:pt x="330638" y="307038"/>
                </a:lnTo>
                <a:lnTo>
                  <a:pt x="330638" y="349048"/>
                </a:lnTo>
                <a:cubicBezTo>
                  <a:pt x="329733" y="364432"/>
                  <a:pt x="321161" y="372101"/>
                  <a:pt x="304874" y="372101"/>
                </a:cubicBezTo>
                <a:cubicBezTo>
                  <a:pt x="287730" y="372101"/>
                  <a:pt x="279158" y="364432"/>
                  <a:pt x="279158" y="349048"/>
                </a:cubicBezTo>
                <a:lnTo>
                  <a:pt x="279158" y="307038"/>
                </a:lnTo>
                <a:lnTo>
                  <a:pt x="228965" y="307038"/>
                </a:lnTo>
                <a:cubicBezTo>
                  <a:pt x="218107" y="307038"/>
                  <a:pt x="212726" y="302084"/>
                  <a:pt x="212726" y="292082"/>
                </a:cubicBezTo>
                <a:cubicBezTo>
                  <a:pt x="213583" y="283984"/>
                  <a:pt x="219012" y="279031"/>
                  <a:pt x="228965" y="277173"/>
                </a:cubicBezTo>
                <a:lnTo>
                  <a:pt x="279158" y="277173"/>
                </a:lnTo>
                <a:lnTo>
                  <a:pt x="279158" y="254120"/>
                </a:lnTo>
                <a:lnTo>
                  <a:pt x="228965" y="254120"/>
                </a:lnTo>
                <a:cubicBezTo>
                  <a:pt x="218107" y="254120"/>
                  <a:pt x="212726" y="249166"/>
                  <a:pt x="212726" y="239212"/>
                </a:cubicBezTo>
                <a:cubicBezTo>
                  <a:pt x="213583" y="231067"/>
                  <a:pt x="219012" y="226113"/>
                  <a:pt x="228965" y="224303"/>
                </a:cubicBezTo>
                <a:lnTo>
                  <a:pt x="257443" y="224303"/>
                </a:lnTo>
                <a:lnTo>
                  <a:pt x="214059" y="163289"/>
                </a:lnTo>
                <a:cubicBezTo>
                  <a:pt x="209535" y="159669"/>
                  <a:pt x="207725" y="154715"/>
                  <a:pt x="208630" y="148380"/>
                </a:cubicBezTo>
                <a:cubicBezTo>
                  <a:pt x="209535" y="132995"/>
                  <a:pt x="218107" y="124422"/>
                  <a:pt x="234394" y="122612"/>
                </a:cubicBezTo>
                <a:close/>
                <a:moveTo>
                  <a:pt x="50672" y="35711"/>
                </a:moveTo>
                <a:cubicBezTo>
                  <a:pt x="42433" y="35711"/>
                  <a:pt x="35718" y="42424"/>
                  <a:pt x="35718" y="50662"/>
                </a:cubicBezTo>
                <a:lnTo>
                  <a:pt x="35718" y="146890"/>
                </a:lnTo>
                <a:cubicBezTo>
                  <a:pt x="51624" y="155556"/>
                  <a:pt x="65245" y="167888"/>
                  <a:pt x="75579" y="183029"/>
                </a:cubicBezTo>
                <a:cubicBezTo>
                  <a:pt x="88533" y="202027"/>
                  <a:pt x="95343" y="224311"/>
                  <a:pt x="95343" y="247356"/>
                </a:cubicBezTo>
                <a:cubicBezTo>
                  <a:pt x="95343" y="270449"/>
                  <a:pt x="88533" y="292685"/>
                  <a:pt x="75579" y="311683"/>
                </a:cubicBezTo>
                <a:cubicBezTo>
                  <a:pt x="65245" y="326824"/>
                  <a:pt x="51624" y="339156"/>
                  <a:pt x="35718" y="347822"/>
                </a:cubicBezTo>
                <a:lnTo>
                  <a:pt x="35718" y="444050"/>
                </a:lnTo>
                <a:cubicBezTo>
                  <a:pt x="35718" y="452288"/>
                  <a:pt x="42433" y="459001"/>
                  <a:pt x="50672" y="459001"/>
                </a:cubicBezTo>
                <a:lnTo>
                  <a:pt x="558914" y="459001"/>
                </a:lnTo>
                <a:cubicBezTo>
                  <a:pt x="567153" y="459001"/>
                  <a:pt x="573868" y="452288"/>
                  <a:pt x="573868" y="444050"/>
                </a:cubicBezTo>
                <a:lnTo>
                  <a:pt x="573868" y="347822"/>
                </a:lnTo>
                <a:cubicBezTo>
                  <a:pt x="557962" y="339156"/>
                  <a:pt x="544341" y="326824"/>
                  <a:pt x="534007" y="311683"/>
                </a:cubicBezTo>
                <a:cubicBezTo>
                  <a:pt x="521053" y="292685"/>
                  <a:pt x="514243" y="270449"/>
                  <a:pt x="514243" y="247356"/>
                </a:cubicBezTo>
                <a:cubicBezTo>
                  <a:pt x="514243" y="224311"/>
                  <a:pt x="521053" y="202027"/>
                  <a:pt x="534007" y="183029"/>
                </a:cubicBezTo>
                <a:cubicBezTo>
                  <a:pt x="544341" y="167888"/>
                  <a:pt x="557962" y="155556"/>
                  <a:pt x="573868" y="146890"/>
                </a:cubicBezTo>
                <a:lnTo>
                  <a:pt x="573868" y="50662"/>
                </a:lnTo>
                <a:cubicBezTo>
                  <a:pt x="573868" y="42424"/>
                  <a:pt x="567153" y="35711"/>
                  <a:pt x="558914" y="35711"/>
                </a:cubicBezTo>
                <a:close/>
                <a:moveTo>
                  <a:pt x="50672" y="0"/>
                </a:moveTo>
                <a:lnTo>
                  <a:pt x="558914" y="0"/>
                </a:lnTo>
                <a:cubicBezTo>
                  <a:pt x="586870" y="0"/>
                  <a:pt x="609586" y="22712"/>
                  <a:pt x="609586" y="50662"/>
                </a:cubicBezTo>
                <a:lnTo>
                  <a:pt x="609586" y="158127"/>
                </a:lnTo>
                <a:cubicBezTo>
                  <a:pt x="609586" y="165364"/>
                  <a:pt x="605252" y="171840"/>
                  <a:pt x="598537" y="174601"/>
                </a:cubicBezTo>
                <a:cubicBezTo>
                  <a:pt x="569058" y="186886"/>
                  <a:pt x="549961" y="215407"/>
                  <a:pt x="549961" y="247356"/>
                </a:cubicBezTo>
                <a:cubicBezTo>
                  <a:pt x="549961" y="279305"/>
                  <a:pt x="569058" y="307874"/>
                  <a:pt x="598537" y="320111"/>
                </a:cubicBezTo>
                <a:cubicBezTo>
                  <a:pt x="605252" y="322872"/>
                  <a:pt x="609586" y="329348"/>
                  <a:pt x="609586" y="336585"/>
                </a:cubicBezTo>
                <a:lnTo>
                  <a:pt x="609586" y="444050"/>
                </a:lnTo>
                <a:cubicBezTo>
                  <a:pt x="609586" y="472000"/>
                  <a:pt x="586870" y="494712"/>
                  <a:pt x="558914" y="494712"/>
                </a:cubicBezTo>
                <a:lnTo>
                  <a:pt x="50672" y="494712"/>
                </a:lnTo>
                <a:cubicBezTo>
                  <a:pt x="22716" y="494712"/>
                  <a:pt x="0" y="472000"/>
                  <a:pt x="0" y="444050"/>
                </a:cubicBezTo>
                <a:lnTo>
                  <a:pt x="0" y="336585"/>
                </a:lnTo>
                <a:cubicBezTo>
                  <a:pt x="0" y="329348"/>
                  <a:pt x="4334" y="322872"/>
                  <a:pt x="11048" y="320111"/>
                </a:cubicBezTo>
                <a:cubicBezTo>
                  <a:pt x="40528" y="307826"/>
                  <a:pt x="59625" y="279305"/>
                  <a:pt x="59625" y="247356"/>
                </a:cubicBezTo>
                <a:cubicBezTo>
                  <a:pt x="59625" y="215407"/>
                  <a:pt x="40528" y="186886"/>
                  <a:pt x="11048" y="174601"/>
                </a:cubicBezTo>
                <a:cubicBezTo>
                  <a:pt x="4334" y="171840"/>
                  <a:pt x="0" y="165364"/>
                  <a:pt x="0" y="158127"/>
                </a:cubicBezTo>
                <a:lnTo>
                  <a:pt x="0" y="50662"/>
                </a:lnTo>
                <a:cubicBezTo>
                  <a:pt x="0" y="22712"/>
                  <a:pt x="22716" y="0"/>
                  <a:pt x="5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文本框 35"/>
          <p:cNvSpPr txBox="1"/>
          <p:nvPr/>
        </p:nvSpPr>
        <p:spPr>
          <a:xfrm>
            <a:off x="4682490" y="2093595"/>
            <a:ext cx="3086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聚合接单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聚合配送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4116070" y="3448685"/>
            <a:ext cx="3959860" cy="9810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36" h="1545">
                <a:moveTo>
                  <a:pt x="0" y="0"/>
                </a:moveTo>
                <a:lnTo>
                  <a:pt x="6236" y="0"/>
                </a:lnTo>
                <a:lnTo>
                  <a:pt x="6232" y="21"/>
                </a:lnTo>
                <a:cubicBezTo>
                  <a:pt x="6127" y="585"/>
                  <a:pt x="5873" y="1097"/>
                  <a:pt x="5512" y="1514"/>
                </a:cubicBezTo>
                <a:lnTo>
                  <a:pt x="5485" y="1545"/>
                </a:lnTo>
                <a:lnTo>
                  <a:pt x="751" y="1545"/>
                </a:lnTo>
                <a:lnTo>
                  <a:pt x="723" y="1514"/>
                </a:lnTo>
                <a:cubicBezTo>
                  <a:pt x="362" y="1097"/>
                  <a:pt x="108" y="585"/>
                  <a:pt x="4" y="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4445000" y="3437890"/>
            <a:ext cx="39268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自动派单给门店，根据骑手闲忙自动派单</a:t>
            </a:r>
            <a:endParaRPr lang="zh-CN" sz="1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01185" y="3851910"/>
            <a:ext cx="3568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/>
              <a:t>多渠道订单聚合，自动派单给第三方运力，多个运力间对比配送费，自动选择最低价。</a:t>
            </a:r>
            <a:endParaRPr lang="zh-CN" altLang="en-US" sz="1000"/>
          </a:p>
        </p:txBody>
      </p:sp>
      <p:sp>
        <p:nvSpPr>
          <p:cNvPr id="56" name="椭圆 55"/>
          <p:cNvSpPr/>
          <p:nvPr/>
        </p:nvSpPr>
        <p:spPr>
          <a:xfrm>
            <a:off x="3264535" y="1813560"/>
            <a:ext cx="456565" cy="4565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 rot="0">
            <a:off x="3340735" y="1993265"/>
            <a:ext cx="303530" cy="80010"/>
            <a:chOff x="5240" y="4844"/>
            <a:chExt cx="478" cy="126"/>
          </a:xfrm>
        </p:grpSpPr>
        <p:sp>
          <p:nvSpPr>
            <p:cNvPr id="57" name="椭圆 56"/>
            <p:cNvSpPr/>
            <p:nvPr/>
          </p:nvSpPr>
          <p:spPr>
            <a:xfrm>
              <a:off x="5240" y="4844"/>
              <a:ext cx="119" cy="1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600" y="4852"/>
              <a:ext cx="119" cy="1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422" y="4846"/>
              <a:ext cx="119" cy="1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236595" y="2267585"/>
            <a:ext cx="793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更多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54450" y="941705"/>
            <a:ext cx="4461510" cy="4462780"/>
          </a:xfrm>
          <a:prstGeom prst="ellipse">
            <a:avLst/>
          </a:prstGeom>
          <a:noFill/>
          <a:ln w="50800">
            <a:solidFill>
              <a:srgbClr val="FAC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133840" y="2318385"/>
            <a:ext cx="1458595" cy="14585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213850" y="2867660"/>
            <a:ext cx="1374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第三方配送</a:t>
            </a:r>
            <a:endParaRPr lang="zh-CN" altLang="en-US" b="1"/>
          </a:p>
        </p:txBody>
      </p:sp>
      <p:pic>
        <p:nvPicPr>
          <p:cNvPr id="180" name="图片 179"/>
          <p:cNvPicPr/>
          <p:nvPr/>
        </p:nvPicPr>
        <p:blipFill>
          <a:blip r:embed="rId7"/>
          <a:stretch>
            <a:fillRect/>
          </a:stretch>
        </p:blipFill>
        <p:spPr>
          <a:xfrm>
            <a:off x="655320" y="2170430"/>
            <a:ext cx="855980" cy="630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41115"/>
            <a:ext cx="494665" cy="52197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805305" y="4478655"/>
            <a:ext cx="1137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京东到家</a:t>
            </a:r>
            <a:endParaRPr lang="zh-CN" altLang="en-US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065" y="3309620"/>
            <a:ext cx="567055" cy="59753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7330" y="3553460"/>
            <a:ext cx="901700" cy="4000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2315" y="3079750"/>
            <a:ext cx="730250" cy="483870"/>
          </a:xfrm>
          <a:prstGeom prst="rect">
            <a:avLst/>
          </a:prstGeom>
        </p:spPr>
      </p:pic>
      <p:pic>
        <p:nvPicPr>
          <p:cNvPr id="46" name="图片 45"/>
          <p:cNvPicPr/>
          <p:nvPr/>
        </p:nvPicPr>
        <p:blipFill>
          <a:blip r:embed="rId12"/>
          <a:stretch>
            <a:fillRect/>
          </a:stretch>
        </p:blipFill>
        <p:spPr>
          <a:xfrm>
            <a:off x="9524365" y="3836035"/>
            <a:ext cx="700405" cy="69913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9276080" y="4535170"/>
            <a:ext cx="14509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配送聚合平台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3"/>
          <a:stretch>
            <a:fillRect/>
          </a:stretch>
        </p:blipFill>
        <p:spPr>
          <a:xfrm>
            <a:off x="931545" y="3309620"/>
            <a:ext cx="639445" cy="462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矩形 48"/>
          <p:cNvSpPr/>
          <p:nvPr/>
        </p:nvSpPr>
        <p:spPr>
          <a:xfrm>
            <a:off x="6677660" y="5201285"/>
            <a:ext cx="428815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多个外卖渠道统一的商品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订单管理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外卖各渠道接单、打印聚合，不漏单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495425" y="5201285"/>
            <a:ext cx="489204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多个外卖渠道每日拉取账单自动核对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差异订单体现，省时省力完成对帐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429760" y="2573655"/>
            <a:ext cx="3356610" cy="765810"/>
            <a:chOff x="7264" y="3829"/>
            <a:chExt cx="5286" cy="1206"/>
          </a:xfrm>
        </p:grpSpPr>
        <p:grpSp>
          <p:nvGrpSpPr>
            <p:cNvPr id="51" name="组合 50"/>
            <p:cNvGrpSpPr/>
            <p:nvPr/>
          </p:nvGrpSpPr>
          <p:grpSpPr>
            <a:xfrm>
              <a:off x="7404" y="3869"/>
              <a:ext cx="780" cy="1166"/>
              <a:chOff x="7404" y="3869"/>
              <a:chExt cx="780" cy="1166"/>
            </a:xfrm>
          </p:grpSpPr>
          <p:pic>
            <p:nvPicPr>
              <p:cNvPr id="53" name="图片 52" descr="商品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404" y="3869"/>
                <a:ext cx="732" cy="732"/>
              </a:xfrm>
              <a:prstGeom prst="rect">
                <a:avLst/>
              </a:prstGeom>
            </p:spPr>
          </p:pic>
          <p:sp>
            <p:nvSpPr>
              <p:cNvPr id="62" name="文本框 61"/>
              <p:cNvSpPr txBox="1"/>
              <p:nvPr/>
            </p:nvSpPr>
            <p:spPr>
              <a:xfrm>
                <a:off x="7404" y="4601"/>
                <a:ext cx="781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 b="1">
                    <a:solidFill>
                      <a:schemeClr val="bg1"/>
                    </a:solidFill>
                  </a:rPr>
                  <a:t>商品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546" y="3907"/>
              <a:ext cx="780" cy="1128"/>
              <a:chOff x="8546" y="3907"/>
              <a:chExt cx="780" cy="1128"/>
            </a:xfrm>
          </p:grpSpPr>
          <p:pic>
            <p:nvPicPr>
              <p:cNvPr id="65" name="图片 64" descr="产品库存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46" y="3907"/>
                <a:ext cx="693" cy="693"/>
              </a:xfrm>
              <a:prstGeom prst="rect">
                <a:avLst/>
              </a:prstGeom>
            </p:spPr>
          </p:pic>
          <p:sp>
            <p:nvSpPr>
              <p:cNvPr id="67" name="文本框 66"/>
              <p:cNvSpPr txBox="1"/>
              <p:nvPr/>
            </p:nvSpPr>
            <p:spPr>
              <a:xfrm>
                <a:off x="8546" y="4601"/>
                <a:ext cx="781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 b="1">
                    <a:solidFill>
                      <a:schemeClr val="bg1"/>
                    </a:solidFill>
                  </a:rPr>
                  <a:t>库存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9739" y="3907"/>
              <a:ext cx="853" cy="1128"/>
              <a:chOff x="9819" y="3907"/>
              <a:chExt cx="853" cy="1128"/>
            </a:xfrm>
          </p:grpSpPr>
          <p:pic>
            <p:nvPicPr>
              <p:cNvPr id="69" name="图片 68" descr="订单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819" y="3907"/>
                <a:ext cx="696" cy="696"/>
              </a:xfrm>
              <a:prstGeom prst="rect">
                <a:avLst/>
              </a:prstGeom>
            </p:spPr>
          </p:pic>
          <p:sp>
            <p:nvSpPr>
              <p:cNvPr id="70" name="文本框 69"/>
              <p:cNvSpPr txBox="1"/>
              <p:nvPr/>
            </p:nvSpPr>
            <p:spPr>
              <a:xfrm>
                <a:off x="9892" y="4601"/>
                <a:ext cx="781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 b="1">
                    <a:solidFill>
                      <a:schemeClr val="bg1"/>
                    </a:solidFill>
                  </a:rPr>
                  <a:t>订单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0959" y="3869"/>
              <a:ext cx="780" cy="1166"/>
              <a:chOff x="11167" y="3869"/>
              <a:chExt cx="780" cy="1166"/>
            </a:xfrm>
          </p:grpSpPr>
          <p:pic>
            <p:nvPicPr>
              <p:cNvPr id="72" name="图片 71" descr="货物配送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1167" y="3869"/>
                <a:ext cx="780" cy="780"/>
              </a:xfrm>
              <a:prstGeom prst="rect">
                <a:avLst/>
              </a:prstGeom>
            </p:spPr>
          </p:pic>
          <p:sp>
            <p:nvSpPr>
              <p:cNvPr id="73" name="文本框 72"/>
              <p:cNvSpPr txBox="1"/>
              <p:nvPr/>
            </p:nvSpPr>
            <p:spPr>
              <a:xfrm>
                <a:off x="11167" y="4601"/>
                <a:ext cx="781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 b="1">
                    <a:solidFill>
                      <a:schemeClr val="bg1"/>
                    </a:solidFill>
                  </a:rPr>
                  <a:t>履约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加号 73"/>
            <p:cNvSpPr/>
            <p:nvPr/>
          </p:nvSpPr>
          <p:spPr>
            <a:xfrm>
              <a:off x="8282" y="4706"/>
              <a:ext cx="264" cy="254"/>
            </a:xfrm>
            <a:prstGeom prst="mathPlus">
              <a:avLst>
                <a:gd name="adj1" fmla="val 2322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加号 74"/>
            <p:cNvSpPr/>
            <p:nvPr/>
          </p:nvSpPr>
          <p:spPr>
            <a:xfrm>
              <a:off x="9475" y="4706"/>
              <a:ext cx="264" cy="254"/>
            </a:xfrm>
            <a:prstGeom prst="mathPlus">
              <a:avLst>
                <a:gd name="adj1" fmla="val 2322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加号 75"/>
            <p:cNvSpPr/>
            <p:nvPr/>
          </p:nvSpPr>
          <p:spPr>
            <a:xfrm>
              <a:off x="10657" y="4706"/>
              <a:ext cx="264" cy="254"/>
            </a:xfrm>
            <a:prstGeom prst="mathPlus">
              <a:avLst>
                <a:gd name="adj1" fmla="val 2322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7264" y="3829"/>
              <a:ext cx="5286" cy="120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1989" y="3888"/>
              <a:ext cx="56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>
                  <a:solidFill>
                    <a:schemeClr val="bg1"/>
                  </a:solidFill>
                </a:rPr>
                <a:t>一体化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4295" y="116840"/>
            <a:ext cx="3759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运营策略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即时零售聚合能力</a:t>
            </a: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20" name="object 2"/>
          <p:cNvSpPr/>
          <p:nvPr/>
        </p:nvSpPr>
        <p:spPr>
          <a:xfrm>
            <a:off x="4472558" y="1950847"/>
            <a:ext cx="3476625" cy="2371725"/>
          </a:xfrm>
          <a:custGeom>
            <a:avLst/>
            <a:gdLst/>
            <a:ahLst/>
            <a:cxnLst/>
            <a:rect l="l" t="t" r="r" b="b"/>
            <a:pathLst>
              <a:path w="3476625" h="2371725">
                <a:moveTo>
                  <a:pt x="3304031" y="2371343"/>
                </a:moveTo>
                <a:lnTo>
                  <a:pt x="172212" y="2371343"/>
                </a:lnTo>
                <a:lnTo>
                  <a:pt x="126391" y="2364902"/>
                </a:lnTo>
                <a:lnTo>
                  <a:pt x="85216" y="2347309"/>
                </a:lnTo>
                <a:lnTo>
                  <a:pt x="50339" y="2320175"/>
                </a:lnTo>
                <a:lnTo>
                  <a:pt x="23410" y="2285108"/>
                </a:lnTo>
                <a:lnTo>
                  <a:pt x="6080" y="2243716"/>
                </a:lnTo>
                <a:lnTo>
                  <a:pt x="0" y="2197607"/>
                </a:lnTo>
                <a:lnTo>
                  <a:pt x="0" y="172211"/>
                </a:lnTo>
                <a:lnTo>
                  <a:pt x="6080" y="126170"/>
                </a:lnTo>
                <a:lnTo>
                  <a:pt x="23410" y="84864"/>
                </a:lnTo>
                <a:lnTo>
                  <a:pt x="50339" y="49944"/>
                </a:lnTo>
                <a:lnTo>
                  <a:pt x="85216" y="23060"/>
                </a:lnTo>
                <a:lnTo>
                  <a:pt x="126391" y="5862"/>
                </a:lnTo>
                <a:lnTo>
                  <a:pt x="172212" y="0"/>
                </a:lnTo>
                <a:lnTo>
                  <a:pt x="3304031" y="0"/>
                </a:lnTo>
                <a:lnTo>
                  <a:pt x="3349634" y="5862"/>
                </a:lnTo>
                <a:lnTo>
                  <a:pt x="3390677" y="23060"/>
                </a:lnTo>
                <a:lnTo>
                  <a:pt x="3425509" y="49944"/>
                </a:lnTo>
                <a:lnTo>
                  <a:pt x="3452480" y="84864"/>
                </a:lnTo>
                <a:lnTo>
                  <a:pt x="3469942" y="126170"/>
                </a:lnTo>
                <a:lnTo>
                  <a:pt x="3476244" y="172211"/>
                </a:lnTo>
                <a:lnTo>
                  <a:pt x="3476244" y="2197607"/>
                </a:lnTo>
                <a:lnTo>
                  <a:pt x="3469942" y="2243716"/>
                </a:lnTo>
                <a:lnTo>
                  <a:pt x="3452480" y="2285108"/>
                </a:lnTo>
                <a:lnTo>
                  <a:pt x="3425509" y="2320175"/>
                </a:lnTo>
                <a:lnTo>
                  <a:pt x="3390677" y="2347309"/>
                </a:lnTo>
                <a:lnTo>
                  <a:pt x="3349634" y="2364902"/>
                </a:lnTo>
                <a:lnTo>
                  <a:pt x="3304031" y="2371343"/>
                </a:lnTo>
                <a:close/>
              </a:path>
            </a:pathLst>
          </a:custGeom>
          <a:solidFill>
            <a:srgbClr val="C8E1FF">
              <a:alpha val="19999"/>
            </a:srgbClr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4778883" y="2296795"/>
            <a:ext cx="2875787" cy="1682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object 6"/>
          <p:cNvSpPr/>
          <p:nvPr/>
        </p:nvSpPr>
        <p:spPr>
          <a:xfrm>
            <a:off x="4525899" y="2037714"/>
            <a:ext cx="3369563" cy="2023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6156578" y="3933571"/>
            <a:ext cx="181610" cy="99060"/>
          </a:xfrm>
          <a:custGeom>
            <a:avLst/>
            <a:gdLst/>
            <a:ahLst/>
            <a:cxnLst/>
            <a:rect l="l" t="t" r="r" b="b"/>
            <a:pathLst>
              <a:path w="181610" h="99060">
                <a:moveTo>
                  <a:pt x="0" y="0"/>
                </a:moveTo>
                <a:lnTo>
                  <a:pt x="181355" y="0"/>
                </a:lnTo>
                <a:lnTo>
                  <a:pt x="18135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5644426" y="1594319"/>
            <a:ext cx="14617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2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门店PO</a:t>
            </a:r>
            <a:r>
              <a:rPr sz="1400" b="1" spc="-10" dirty="0">
                <a:solidFill>
                  <a:srgbClr val="22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400" b="1" dirty="0">
                <a:solidFill>
                  <a:srgbClr val="22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统一处</a:t>
            </a:r>
            <a:r>
              <a:rPr sz="1400" b="1" spc="5" dirty="0">
                <a:solidFill>
                  <a:srgbClr val="22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3858387" y="2877439"/>
            <a:ext cx="406907" cy="402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11300" y="1594485"/>
            <a:ext cx="2025650" cy="2718435"/>
            <a:chOff x="3512" y="3079"/>
            <a:chExt cx="3190" cy="4281"/>
          </a:xfrm>
        </p:grpSpPr>
        <p:sp>
          <p:nvSpPr>
            <p:cNvPr id="21" name="object 4"/>
            <p:cNvSpPr/>
            <p:nvPr/>
          </p:nvSpPr>
          <p:spPr>
            <a:xfrm>
              <a:off x="3512" y="3626"/>
              <a:ext cx="3190" cy="3735"/>
            </a:xfrm>
            <a:custGeom>
              <a:avLst/>
              <a:gdLst/>
              <a:ahLst/>
              <a:cxnLst/>
              <a:rect l="l" t="t" r="r" b="b"/>
              <a:pathLst>
                <a:path w="2025650" h="2371725">
                  <a:moveTo>
                    <a:pt x="1877567" y="2371344"/>
                  </a:moveTo>
                  <a:lnTo>
                    <a:pt x="147828" y="2371344"/>
                  </a:lnTo>
                  <a:lnTo>
                    <a:pt x="101086" y="2364105"/>
                  </a:lnTo>
                  <a:lnTo>
                    <a:pt x="60531" y="2343383"/>
                  </a:lnTo>
                  <a:lnTo>
                    <a:pt x="28564" y="2311650"/>
                  </a:lnTo>
                  <a:lnTo>
                    <a:pt x="7587" y="2271378"/>
                  </a:lnTo>
                  <a:lnTo>
                    <a:pt x="0" y="2225040"/>
                  </a:lnTo>
                  <a:lnTo>
                    <a:pt x="0" y="147828"/>
                  </a:lnTo>
                  <a:lnTo>
                    <a:pt x="7587" y="101246"/>
                  </a:lnTo>
                  <a:lnTo>
                    <a:pt x="28564" y="60772"/>
                  </a:lnTo>
                  <a:lnTo>
                    <a:pt x="60531" y="28807"/>
                  </a:lnTo>
                  <a:lnTo>
                    <a:pt x="101086" y="7750"/>
                  </a:lnTo>
                  <a:lnTo>
                    <a:pt x="147828" y="0"/>
                  </a:lnTo>
                  <a:lnTo>
                    <a:pt x="1877567" y="0"/>
                  </a:lnTo>
                  <a:lnTo>
                    <a:pt x="1924455" y="7750"/>
                  </a:lnTo>
                  <a:lnTo>
                    <a:pt x="1965084" y="28807"/>
                  </a:lnTo>
                  <a:lnTo>
                    <a:pt x="1997050" y="60772"/>
                  </a:lnTo>
                  <a:lnTo>
                    <a:pt x="2017955" y="101246"/>
                  </a:lnTo>
                  <a:lnTo>
                    <a:pt x="2025395" y="147828"/>
                  </a:lnTo>
                  <a:lnTo>
                    <a:pt x="2025395" y="2225040"/>
                  </a:lnTo>
                  <a:lnTo>
                    <a:pt x="2017955" y="2271378"/>
                  </a:lnTo>
                  <a:lnTo>
                    <a:pt x="1997050" y="2311650"/>
                  </a:lnTo>
                  <a:lnTo>
                    <a:pt x="1965084" y="2343383"/>
                  </a:lnTo>
                  <a:lnTo>
                    <a:pt x="1924455" y="2364105"/>
                  </a:lnTo>
                  <a:lnTo>
                    <a:pt x="1877567" y="2371344"/>
                  </a:lnTo>
                  <a:close/>
                </a:path>
              </a:pathLst>
            </a:custGeom>
            <a:solidFill>
              <a:srgbClr val="C8E1FF">
                <a:alpha val="19999"/>
              </a:srgbClr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4235" y="3079"/>
              <a:ext cx="2001" cy="37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dirty="0">
                  <a:solidFill>
                    <a:srgbClr val="221F1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消费者进店下</a:t>
              </a:r>
              <a:r>
                <a:rPr sz="1400" b="1" spc="5" dirty="0">
                  <a:solidFill>
                    <a:srgbClr val="221F1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单</a:t>
              </a:r>
              <a:endPara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object 11"/>
            <p:cNvSpPr txBox="1"/>
            <p:nvPr/>
          </p:nvSpPr>
          <p:spPr>
            <a:xfrm>
              <a:off x="5201" y="4720"/>
              <a:ext cx="100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线下门店</a:t>
              </a:r>
              <a:endPara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29" name="object 12"/>
            <p:cNvSpPr/>
            <p:nvPr/>
          </p:nvSpPr>
          <p:spPr>
            <a:xfrm>
              <a:off x="5492" y="4113"/>
              <a:ext cx="490" cy="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object 13"/>
            <p:cNvSpPr txBox="1"/>
            <p:nvPr/>
          </p:nvSpPr>
          <p:spPr>
            <a:xfrm>
              <a:off x="5210" y="5708"/>
              <a:ext cx="1000" cy="3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线上</a:t>
              </a:r>
              <a:r>
                <a:rPr lang="zh-CN"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门</a:t>
              </a:r>
              <a:r>
                <a:rPr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店</a:t>
              </a:r>
              <a:endPara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32" name="object 14"/>
            <p:cNvSpPr txBox="1"/>
            <p:nvPr/>
          </p:nvSpPr>
          <p:spPr>
            <a:xfrm>
              <a:off x="5210" y="6697"/>
              <a:ext cx="100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外卖店铺</a:t>
              </a:r>
              <a:endPara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33" name="object 15"/>
            <p:cNvSpPr/>
            <p:nvPr/>
          </p:nvSpPr>
          <p:spPr>
            <a:xfrm>
              <a:off x="5543" y="6225"/>
              <a:ext cx="389" cy="3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5576" y="5179"/>
              <a:ext cx="322" cy="3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object 17"/>
            <p:cNvSpPr/>
            <p:nvPr/>
          </p:nvSpPr>
          <p:spPr>
            <a:xfrm>
              <a:off x="3937" y="4180"/>
              <a:ext cx="571" cy="5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object 18"/>
            <p:cNvSpPr txBox="1"/>
            <p:nvPr/>
          </p:nvSpPr>
          <p:spPr>
            <a:xfrm>
              <a:off x="3966" y="4797"/>
              <a:ext cx="474" cy="23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800" dirty="0">
                  <a:solidFill>
                    <a:srgbClr val="25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用户A</a:t>
              </a:r>
              <a:endParaRPr sz="800" dirty="0">
                <a:solidFill>
                  <a:srgbClr val="258A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5" name="object 19"/>
            <p:cNvSpPr/>
            <p:nvPr/>
          </p:nvSpPr>
          <p:spPr>
            <a:xfrm>
              <a:off x="4658" y="4498"/>
              <a:ext cx="450" cy="120"/>
            </a:xfrm>
            <a:custGeom>
              <a:avLst/>
              <a:gdLst/>
              <a:ahLst/>
              <a:cxnLst/>
              <a:rect l="l" t="t" r="r" b="b"/>
              <a:pathLst>
                <a:path w="285750" h="76200">
                  <a:moveTo>
                    <a:pt x="209181" y="76200"/>
                  </a:moveTo>
                  <a:lnTo>
                    <a:pt x="209181" y="0"/>
                  </a:lnTo>
                  <a:lnTo>
                    <a:pt x="277761" y="34290"/>
                  </a:lnTo>
                  <a:lnTo>
                    <a:pt x="228231" y="34290"/>
                  </a:lnTo>
                  <a:lnTo>
                    <a:pt x="228231" y="41910"/>
                  </a:lnTo>
                  <a:lnTo>
                    <a:pt x="277761" y="41910"/>
                  </a:lnTo>
                  <a:lnTo>
                    <a:pt x="209181" y="76200"/>
                  </a:lnTo>
                  <a:close/>
                </a:path>
                <a:path w="285750" h="76200">
                  <a:moveTo>
                    <a:pt x="209181" y="41910"/>
                  </a:moveTo>
                  <a:lnTo>
                    <a:pt x="0" y="41910"/>
                  </a:lnTo>
                  <a:lnTo>
                    <a:pt x="0" y="34290"/>
                  </a:lnTo>
                  <a:lnTo>
                    <a:pt x="209181" y="34290"/>
                  </a:lnTo>
                  <a:lnTo>
                    <a:pt x="209181" y="41910"/>
                  </a:lnTo>
                  <a:close/>
                </a:path>
                <a:path w="285750" h="76200">
                  <a:moveTo>
                    <a:pt x="277761" y="41910"/>
                  </a:moveTo>
                  <a:lnTo>
                    <a:pt x="228231" y="41910"/>
                  </a:lnTo>
                  <a:lnTo>
                    <a:pt x="228231" y="34290"/>
                  </a:lnTo>
                  <a:lnTo>
                    <a:pt x="277761" y="34290"/>
                  </a:lnTo>
                  <a:lnTo>
                    <a:pt x="285381" y="38100"/>
                  </a:lnTo>
                  <a:lnTo>
                    <a:pt x="277761" y="41910"/>
                  </a:lnTo>
                  <a:close/>
                </a:path>
              </a:pathLst>
            </a:custGeom>
            <a:solidFill>
              <a:srgbClr val="258AFF"/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object 20"/>
            <p:cNvSpPr/>
            <p:nvPr/>
          </p:nvSpPr>
          <p:spPr>
            <a:xfrm>
              <a:off x="3937" y="5265"/>
              <a:ext cx="571" cy="5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object 21"/>
            <p:cNvSpPr txBox="1"/>
            <p:nvPr/>
          </p:nvSpPr>
          <p:spPr>
            <a:xfrm>
              <a:off x="3973" y="5881"/>
              <a:ext cx="462" cy="23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800" dirty="0">
                  <a:solidFill>
                    <a:srgbClr val="25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用户B</a:t>
              </a:r>
              <a:endParaRPr sz="800" dirty="0">
                <a:solidFill>
                  <a:srgbClr val="258A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8" name="object 22"/>
            <p:cNvSpPr/>
            <p:nvPr/>
          </p:nvSpPr>
          <p:spPr>
            <a:xfrm>
              <a:off x="4658" y="5609"/>
              <a:ext cx="450" cy="120"/>
            </a:xfrm>
            <a:custGeom>
              <a:avLst/>
              <a:gdLst/>
              <a:ahLst/>
              <a:cxnLst/>
              <a:rect l="l" t="t" r="r" b="b"/>
              <a:pathLst>
                <a:path w="285750" h="76200">
                  <a:moveTo>
                    <a:pt x="209181" y="76200"/>
                  </a:moveTo>
                  <a:lnTo>
                    <a:pt x="209181" y="0"/>
                  </a:lnTo>
                  <a:lnTo>
                    <a:pt x="277761" y="34290"/>
                  </a:lnTo>
                  <a:lnTo>
                    <a:pt x="228231" y="34290"/>
                  </a:lnTo>
                  <a:lnTo>
                    <a:pt x="228231" y="41910"/>
                  </a:lnTo>
                  <a:lnTo>
                    <a:pt x="277761" y="41910"/>
                  </a:lnTo>
                  <a:lnTo>
                    <a:pt x="209181" y="76200"/>
                  </a:lnTo>
                  <a:close/>
                </a:path>
                <a:path w="285750" h="76200">
                  <a:moveTo>
                    <a:pt x="209181" y="41910"/>
                  </a:moveTo>
                  <a:lnTo>
                    <a:pt x="0" y="41910"/>
                  </a:lnTo>
                  <a:lnTo>
                    <a:pt x="0" y="34290"/>
                  </a:lnTo>
                  <a:lnTo>
                    <a:pt x="209181" y="34290"/>
                  </a:lnTo>
                  <a:lnTo>
                    <a:pt x="209181" y="41910"/>
                  </a:lnTo>
                  <a:close/>
                </a:path>
                <a:path w="285750" h="76200">
                  <a:moveTo>
                    <a:pt x="277761" y="41910"/>
                  </a:moveTo>
                  <a:lnTo>
                    <a:pt x="228231" y="41910"/>
                  </a:lnTo>
                  <a:lnTo>
                    <a:pt x="228231" y="34290"/>
                  </a:lnTo>
                  <a:lnTo>
                    <a:pt x="277761" y="34290"/>
                  </a:lnTo>
                  <a:lnTo>
                    <a:pt x="285381" y="38100"/>
                  </a:lnTo>
                  <a:lnTo>
                    <a:pt x="277761" y="41910"/>
                  </a:lnTo>
                  <a:close/>
                </a:path>
              </a:pathLst>
            </a:custGeom>
            <a:solidFill>
              <a:srgbClr val="258AFF"/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object 23"/>
            <p:cNvSpPr/>
            <p:nvPr/>
          </p:nvSpPr>
          <p:spPr>
            <a:xfrm>
              <a:off x="3937" y="6347"/>
              <a:ext cx="571" cy="5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object 24"/>
            <p:cNvSpPr txBox="1"/>
            <p:nvPr/>
          </p:nvSpPr>
          <p:spPr>
            <a:xfrm>
              <a:off x="3969" y="6965"/>
              <a:ext cx="468" cy="23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800" dirty="0">
                  <a:solidFill>
                    <a:srgbClr val="258A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用户C</a:t>
              </a:r>
              <a:endParaRPr sz="800" dirty="0">
                <a:solidFill>
                  <a:srgbClr val="258A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" name="object 25"/>
            <p:cNvSpPr/>
            <p:nvPr/>
          </p:nvSpPr>
          <p:spPr>
            <a:xfrm>
              <a:off x="4658" y="6721"/>
              <a:ext cx="450" cy="120"/>
            </a:xfrm>
            <a:custGeom>
              <a:avLst/>
              <a:gdLst/>
              <a:ahLst/>
              <a:cxnLst/>
              <a:rect l="l" t="t" r="r" b="b"/>
              <a:pathLst>
                <a:path w="285750" h="76200">
                  <a:moveTo>
                    <a:pt x="209181" y="76200"/>
                  </a:moveTo>
                  <a:lnTo>
                    <a:pt x="209181" y="0"/>
                  </a:lnTo>
                  <a:lnTo>
                    <a:pt x="277761" y="34290"/>
                  </a:lnTo>
                  <a:lnTo>
                    <a:pt x="228231" y="34290"/>
                  </a:lnTo>
                  <a:lnTo>
                    <a:pt x="228231" y="41910"/>
                  </a:lnTo>
                  <a:lnTo>
                    <a:pt x="277761" y="41910"/>
                  </a:lnTo>
                  <a:lnTo>
                    <a:pt x="209181" y="76200"/>
                  </a:lnTo>
                  <a:close/>
                </a:path>
                <a:path w="285750" h="76200">
                  <a:moveTo>
                    <a:pt x="209181" y="41910"/>
                  </a:moveTo>
                  <a:lnTo>
                    <a:pt x="0" y="41910"/>
                  </a:lnTo>
                  <a:lnTo>
                    <a:pt x="0" y="34290"/>
                  </a:lnTo>
                  <a:lnTo>
                    <a:pt x="209181" y="34290"/>
                  </a:lnTo>
                  <a:lnTo>
                    <a:pt x="209181" y="41910"/>
                  </a:lnTo>
                  <a:close/>
                </a:path>
                <a:path w="285750" h="76200">
                  <a:moveTo>
                    <a:pt x="277761" y="41910"/>
                  </a:moveTo>
                  <a:lnTo>
                    <a:pt x="228231" y="41910"/>
                  </a:lnTo>
                  <a:lnTo>
                    <a:pt x="228231" y="34290"/>
                  </a:lnTo>
                  <a:lnTo>
                    <a:pt x="277761" y="34290"/>
                  </a:lnTo>
                  <a:lnTo>
                    <a:pt x="285381" y="38100"/>
                  </a:lnTo>
                  <a:lnTo>
                    <a:pt x="277761" y="41910"/>
                  </a:lnTo>
                  <a:close/>
                </a:path>
              </a:pathLst>
            </a:custGeom>
            <a:solidFill>
              <a:srgbClr val="258AFF"/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2" name="object 26"/>
          <p:cNvSpPr/>
          <p:nvPr/>
        </p:nvSpPr>
        <p:spPr>
          <a:xfrm>
            <a:off x="8139302" y="2877439"/>
            <a:ext cx="411479" cy="4069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878570" y="1594485"/>
            <a:ext cx="1689100" cy="2718435"/>
            <a:chOff x="15114" y="3079"/>
            <a:chExt cx="2660" cy="4281"/>
          </a:xfrm>
        </p:grpSpPr>
        <p:sp>
          <p:nvSpPr>
            <p:cNvPr id="123" name="object 27"/>
            <p:cNvSpPr/>
            <p:nvPr/>
          </p:nvSpPr>
          <p:spPr>
            <a:xfrm>
              <a:off x="15114" y="3626"/>
              <a:ext cx="2660" cy="3735"/>
            </a:xfrm>
            <a:custGeom>
              <a:avLst/>
              <a:gdLst/>
              <a:ahLst/>
              <a:cxnLst/>
              <a:rect l="l" t="t" r="r" b="b"/>
              <a:pathLst>
                <a:path w="1689100" h="2371725">
                  <a:moveTo>
                    <a:pt x="1566671" y="2371344"/>
                  </a:moveTo>
                  <a:lnTo>
                    <a:pt x="123443" y="2371344"/>
                  </a:lnTo>
                  <a:lnTo>
                    <a:pt x="75227" y="2362013"/>
                  </a:lnTo>
                  <a:lnTo>
                    <a:pt x="35985" y="2335891"/>
                  </a:lnTo>
                  <a:lnTo>
                    <a:pt x="9611" y="2297016"/>
                  </a:lnTo>
                  <a:lnTo>
                    <a:pt x="0" y="2249424"/>
                  </a:lnTo>
                  <a:lnTo>
                    <a:pt x="0" y="123444"/>
                  </a:lnTo>
                  <a:lnTo>
                    <a:pt x="9611" y="75555"/>
                  </a:lnTo>
                  <a:lnTo>
                    <a:pt x="35985" y="36423"/>
                  </a:lnTo>
                  <a:lnTo>
                    <a:pt x="75227" y="9940"/>
                  </a:lnTo>
                  <a:lnTo>
                    <a:pt x="123443" y="0"/>
                  </a:lnTo>
                  <a:lnTo>
                    <a:pt x="1566671" y="0"/>
                  </a:lnTo>
                  <a:lnTo>
                    <a:pt x="1614129" y="9940"/>
                  </a:lnTo>
                  <a:lnTo>
                    <a:pt x="1652958" y="36423"/>
                  </a:lnTo>
                  <a:lnTo>
                    <a:pt x="1679125" y="75555"/>
                  </a:lnTo>
                  <a:lnTo>
                    <a:pt x="1688591" y="123444"/>
                  </a:lnTo>
                  <a:lnTo>
                    <a:pt x="1688591" y="2249424"/>
                  </a:lnTo>
                  <a:lnTo>
                    <a:pt x="1679125" y="2297016"/>
                  </a:lnTo>
                  <a:lnTo>
                    <a:pt x="1652958" y="2335891"/>
                  </a:lnTo>
                  <a:lnTo>
                    <a:pt x="1614129" y="2362013"/>
                  </a:lnTo>
                  <a:lnTo>
                    <a:pt x="1566671" y="2371344"/>
                  </a:lnTo>
                  <a:close/>
                </a:path>
              </a:pathLst>
            </a:custGeom>
            <a:solidFill>
              <a:srgbClr val="C8E1FF">
                <a:alpha val="19999"/>
              </a:srgbClr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object 28"/>
            <p:cNvSpPr txBox="1"/>
            <p:nvPr/>
          </p:nvSpPr>
          <p:spPr>
            <a:xfrm>
              <a:off x="15944" y="4540"/>
              <a:ext cx="100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门店直购</a:t>
              </a:r>
              <a:endPara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125" name="object 29"/>
            <p:cNvSpPr txBox="1"/>
            <p:nvPr/>
          </p:nvSpPr>
          <p:spPr>
            <a:xfrm>
              <a:off x="15944" y="5533"/>
              <a:ext cx="100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送货到家</a:t>
              </a:r>
              <a:endPara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126" name="object 30"/>
            <p:cNvSpPr txBox="1"/>
            <p:nvPr/>
          </p:nvSpPr>
          <p:spPr>
            <a:xfrm>
              <a:off x="15944" y="6527"/>
              <a:ext cx="100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0" dirty="0">
                  <a:solidFill>
                    <a:srgbClr val="1F2024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自提核销</a:t>
              </a:r>
              <a:endPara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127" name="object 31"/>
            <p:cNvSpPr txBox="1"/>
            <p:nvPr/>
          </p:nvSpPr>
          <p:spPr>
            <a:xfrm>
              <a:off x="15583" y="3079"/>
              <a:ext cx="1721" cy="37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dirty="0">
                  <a:solidFill>
                    <a:srgbClr val="221F1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多种履约方</a:t>
              </a:r>
              <a:r>
                <a:rPr sz="1400" b="1" spc="5" dirty="0">
                  <a:solidFill>
                    <a:srgbClr val="221F1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式</a:t>
              </a:r>
              <a:endPara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8" name="object 32"/>
            <p:cNvSpPr/>
            <p:nvPr/>
          </p:nvSpPr>
          <p:spPr>
            <a:xfrm>
              <a:off x="16182" y="3933"/>
              <a:ext cx="523" cy="5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object 33"/>
            <p:cNvSpPr/>
            <p:nvPr/>
          </p:nvSpPr>
          <p:spPr>
            <a:xfrm>
              <a:off x="16134" y="5995"/>
              <a:ext cx="619" cy="6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object 34"/>
            <p:cNvSpPr/>
            <p:nvPr/>
          </p:nvSpPr>
          <p:spPr>
            <a:xfrm>
              <a:off x="16201" y="5023"/>
              <a:ext cx="485" cy="4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1" name="object 35"/>
          <p:cNvSpPr txBox="1"/>
          <p:nvPr/>
        </p:nvSpPr>
        <p:spPr>
          <a:xfrm>
            <a:off x="4694326" y="5314696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774700" marR="5080" indent="-762000">
              <a:lnSpc>
                <a:spcPct val="150000"/>
              </a:lnSpc>
              <a:spcBef>
                <a:spcPts val="100"/>
              </a:spcBef>
            </a:pPr>
            <a:r>
              <a: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告别错单、漏单、拖单，订单全程跟踪， 快速提升发货效率</a:t>
            </a:r>
            <a:endParaRPr sz="1200" b="0" dirty="0">
              <a:solidFill>
                <a:srgbClr val="1F202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" name="object 37"/>
          <p:cNvSpPr/>
          <p:nvPr/>
        </p:nvSpPr>
        <p:spPr>
          <a:xfrm>
            <a:off x="5045583" y="4694046"/>
            <a:ext cx="2016125" cy="469900"/>
          </a:xfrm>
          <a:custGeom>
            <a:avLst/>
            <a:gdLst/>
            <a:ahLst/>
            <a:cxnLst/>
            <a:rect l="l" t="t" r="r" b="b"/>
            <a:pathLst>
              <a:path w="2016125" h="469900">
                <a:moveTo>
                  <a:pt x="1781555" y="469391"/>
                </a:moveTo>
                <a:lnTo>
                  <a:pt x="234696" y="469391"/>
                </a:lnTo>
                <a:lnTo>
                  <a:pt x="187185" y="464430"/>
                </a:lnTo>
                <a:lnTo>
                  <a:pt x="142970" y="450610"/>
                </a:lnTo>
                <a:lnTo>
                  <a:pt x="102996" y="428867"/>
                </a:lnTo>
                <a:lnTo>
                  <a:pt x="68270" y="400211"/>
                </a:lnTo>
                <a:lnTo>
                  <a:pt x="39642" y="365504"/>
                </a:lnTo>
                <a:lnTo>
                  <a:pt x="18092" y="325720"/>
                </a:lnTo>
                <a:lnTo>
                  <a:pt x="4563" y="281802"/>
                </a:lnTo>
                <a:lnTo>
                  <a:pt x="0" y="234695"/>
                </a:lnTo>
                <a:lnTo>
                  <a:pt x="4563" y="187205"/>
                </a:lnTo>
                <a:lnTo>
                  <a:pt x="18092" y="143014"/>
                </a:lnTo>
                <a:lnTo>
                  <a:pt x="39642" y="103065"/>
                </a:lnTo>
                <a:lnTo>
                  <a:pt x="68270" y="68303"/>
                </a:lnTo>
                <a:lnTo>
                  <a:pt x="103090" y="39641"/>
                </a:lnTo>
                <a:lnTo>
                  <a:pt x="143017" y="18106"/>
                </a:lnTo>
                <a:lnTo>
                  <a:pt x="187201" y="4575"/>
                </a:lnTo>
                <a:lnTo>
                  <a:pt x="234696" y="0"/>
                </a:lnTo>
                <a:lnTo>
                  <a:pt x="1781555" y="0"/>
                </a:lnTo>
                <a:lnTo>
                  <a:pt x="1828665" y="4576"/>
                </a:lnTo>
                <a:lnTo>
                  <a:pt x="1872588" y="18115"/>
                </a:lnTo>
                <a:lnTo>
                  <a:pt x="1912371" y="39672"/>
                </a:lnTo>
                <a:lnTo>
                  <a:pt x="1946998" y="68230"/>
                </a:lnTo>
                <a:lnTo>
                  <a:pt x="1975615" y="102923"/>
                </a:lnTo>
                <a:lnTo>
                  <a:pt x="1997232" y="142767"/>
                </a:lnTo>
                <a:lnTo>
                  <a:pt x="2010900" y="186814"/>
                </a:lnTo>
                <a:lnTo>
                  <a:pt x="2015667" y="234111"/>
                </a:lnTo>
                <a:lnTo>
                  <a:pt x="2010900" y="281411"/>
                </a:lnTo>
                <a:lnTo>
                  <a:pt x="1997232" y="325474"/>
                </a:lnTo>
                <a:lnTo>
                  <a:pt x="1975615" y="365362"/>
                </a:lnTo>
                <a:lnTo>
                  <a:pt x="1946998" y="400138"/>
                </a:lnTo>
                <a:lnTo>
                  <a:pt x="1912277" y="428898"/>
                </a:lnTo>
                <a:lnTo>
                  <a:pt x="1872542" y="450619"/>
                </a:lnTo>
                <a:lnTo>
                  <a:pt x="1828650" y="464432"/>
                </a:lnTo>
                <a:lnTo>
                  <a:pt x="1781555" y="469391"/>
                </a:lnTo>
                <a:close/>
              </a:path>
            </a:pathLst>
          </a:custGeom>
          <a:solidFill>
            <a:srgbClr val="1C8A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object 38"/>
          <p:cNvSpPr txBox="1"/>
          <p:nvPr/>
        </p:nvSpPr>
        <p:spPr>
          <a:xfrm>
            <a:off x="5430558" y="4781257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发货效率提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" name="object 39"/>
          <p:cNvSpPr txBox="1"/>
          <p:nvPr/>
        </p:nvSpPr>
        <p:spPr>
          <a:xfrm>
            <a:off x="7886953" y="5311660"/>
            <a:ext cx="261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774700" marR="5080" indent="-762000">
              <a:lnSpc>
                <a:spcPct val="150000"/>
              </a:lnSpc>
              <a:spcBef>
                <a:spcPts val="100"/>
              </a:spcBef>
            </a:pPr>
            <a:r>
              <a: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统一端口处理，节约订单处理成本，提 升整体服务质量</a:t>
            </a:r>
            <a:endParaRPr sz="1200" b="0" dirty="0">
              <a:solidFill>
                <a:srgbClr val="1F202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" name="object 41"/>
          <p:cNvSpPr/>
          <p:nvPr/>
        </p:nvSpPr>
        <p:spPr>
          <a:xfrm>
            <a:off x="8160638" y="4697095"/>
            <a:ext cx="2017395" cy="469900"/>
          </a:xfrm>
          <a:custGeom>
            <a:avLst/>
            <a:gdLst/>
            <a:ahLst/>
            <a:cxnLst/>
            <a:rect l="l" t="t" r="r" b="b"/>
            <a:pathLst>
              <a:path w="2017395" h="469900">
                <a:moveTo>
                  <a:pt x="1783080" y="469391"/>
                </a:moveTo>
                <a:lnTo>
                  <a:pt x="234696" y="469391"/>
                </a:lnTo>
                <a:lnTo>
                  <a:pt x="187639" y="464423"/>
                </a:lnTo>
                <a:lnTo>
                  <a:pt x="143746" y="450597"/>
                </a:lnTo>
                <a:lnTo>
                  <a:pt x="103964" y="428851"/>
                </a:lnTo>
                <a:lnTo>
                  <a:pt x="69303" y="400197"/>
                </a:lnTo>
                <a:lnTo>
                  <a:pt x="40609" y="365492"/>
                </a:lnTo>
                <a:lnTo>
                  <a:pt x="18865" y="325711"/>
                </a:lnTo>
                <a:lnTo>
                  <a:pt x="5014" y="281798"/>
                </a:lnTo>
                <a:lnTo>
                  <a:pt x="0" y="234695"/>
                </a:lnTo>
                <a:lnTo>
                  <a:pt x="5014" y="187197"/>
                </a:lnTo>
                <a:lnTo>
                  <a:pt x="18865" y="143001"/>
                </a:lnTo>
                <a:lnTo>
                  <a:pt x="40609" y="103051"/>
                </a:lnTo>
                <a:lnTo>
                  <a:pt x="69303" y="68289"/>
                </a:lnTo>
                <a:lnTo>
                  <a:pt x="104003" y="39660"/>
                </a:lnTo>
                <a:lnTo>
                  <a:pt x="143795" y="18096"/>
                </a:lnTo>
                <a:lnTo>
                  <a:pt x="187655" y="4570"/>
                </a:lnTo>
                <a:lnTo>
                  <a:pt x="234696" y="0"/>
                </a:lnTo>
                <a:lnTo>
                  <a:pt x="1783080" y="0"/>
                </a:lnTo>
                <a:lnTo>
                  <a:pt x="1830139" y="4571"/>
                </a:lnTo>
                <a:lnTo>
                  <a:pt x="1874024" y="18106"/>
                </a:lnTo>
                <a:lnTo>
                  <a:pt x="1913781" y="39660"/>
                </a:lnTo>
                <a:lnTo>
                  <a:pt x="1948389" y="68213"/>
                </a:lnTo>
                <a:lnTo>
                  <a:pt x="1976995" y="102902"/>
                </a:lnTo>
                <a:lnTo>
                  <a:pt x="1998606" y="142744"/>
                </a:lnTo>
                <a:lnTo>
                  <a:pt x="2012272" y="186789"/>
                </a:lnTo>
                <a:lnTo>
                  <a:pt x="2017039" y="234086"/>
                </a:lnTo>
                <a:lnTo>
                  <a:pt x="2012272" y="281389"/>
                </a:lnTo>
                <a:lnTo>
                  <a:pt x="1998606" y="325454"/>
                </a:lnTo>
                <a:lnTo>
                  <a:pt x="1976995" y="365343"/>
                </a:lnTo>
                <a:lnTo>
                  <a:pt x="1948389" y="400121"/>
                </a:lnTo>
                <a:lnTo>
                  <a:pt x="1913742" y="428851"/>
                </a:lnTo>
                <a:lnTo>
                  <a:pt x="1873977" y="450606"/>
                </a:lnTo>
                <a:lnTo>
                  <a:pt x="1830124" y="464424"/>
                </a:lnTo>
                <a:lnTo>
                  <a:pt x="1783080" y="469391"/>
                </a:lnTo>
                <a:close/>
              </a:path>
            </a:pathLst>
          </a:custGeom>
          <a:solidFill>
            <a:srgbClr val="1C8A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" name="object 42"/>
          <p:cNvSpPr txBox="1"/>
          <p:nvPr/>
        </p:nvSpPr>
        <p:spPr>
          <a:xfrm>
            <a:off x="8546985" y="4784280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服务质量升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9" name="object 43"/>
          <p:cNvSpPr txBox="1"/>
          <p:nvPr/>
        </p:nvSpPr>
        <p:spPr>
          <a:xfrm>
            <a:off x="1577619" y="5314696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241300" marR="5080" indent="-228600">
              <a:lnSpc>
                <a:spcPct val="150000"/>
              </a:lnSpc>
              <a:spcBef>
                <a:spcPts val="100"/>
              </a:spcBef>
            </a:pPr>
            <a:r>
              <a:rPr sz="1200" b="0" dirty="0">
                <a:solidFill>
                  <a:srgbClr val="1F202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对门店不同销售端口的订单进行智能汇总 与分发，实现订单全生命周期管理</a:t>
            </a:r>
            <a:endParaRPr sz="1200" b="0" dirty="0">
              <a:solidFill>
                <a:srgbClr val="1F202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" name="object 45"/>
          <p:cNvSpPr/>
          <p:nvPr/>
        </p:nvSpPr>
        <p:spPr>
          <a:xfrm>
            <a:off x="1918334" y="4694046"/>
            <a:ext cx="2165985" cy="469900"/>
          </a:xfrm>
          <a:custGeom>
            <a:avLst/>
            <a:gdLst/>
            <a:ahLst/>
            <a:cxnLst/>
            <a:rect l="l" t="t" r="r" b="b"/>
            <a:pathLst>
              <a:path w="2165985" h="469900">
                <a:moveTo>
                  <a:pt x="1930908" y="469391"/>
                </a:moveTo>
                <a:lnTo>
                  <a:pt x="234695" y="469391"/>
                </a:lnTo>
                <a:lnTo>
                  <a:pt x="187372" y="464430"/>
                </a:lnTo>
                <a:lnTo>
                  <a:pt x="143290" y="450610"/>
                </a:lnTo>
                <a:lnTo>
                  <a:pt x="103394" y="428867"/>
                </a:lnTo>
                <a:lnTo>
                  <a:pt x="68694" y="400211"/>
                </a:lnTo>
                <a:lnTo>
                  <a:pt x="40038" y="365504"/>
                </a:lnTo>
                <a:lnTo>
                  <a:pt x="18408" y="325720"/>
                </a:lnTo>
                <a:lnTo>
                  <a:pt x="4747" y="281802"/>
                </a:lnTo>
                <a:lnTo>
                  <a:pt x="0" y="234695"/>
                </a:lnTo>
                <a:lnTo>
                  <a:pt x="4747" y="187205"/>
                </a:lnTo>
                <a:lnTo>
                  <a:pt x="18408" y="143014"/>
                </a:lnTo>
                <a:lnTo>
                  <a:pt x="40038" y="103065"/>
                </a:lnTo>
                <a:lnTo>
                  <a:pt x="68694" y="68303"/>
                </a:lnTo>
                <a:lnTo>
                  <a:pt x="103488" y="39641"/>
                </a:lnTo>
                <a:lnTo>
                  <a:pt x="143336" y="18106"/>
                </a:lnTo>
                <a:lnTo>
                  <a:pt x="187388" y="4575"/>
                </a:lnTo>
                <a:lnTo>
                  <a:pt x="234695" y="0"/>
                </a:lnTo>
                <a:lnTo>
                  <a:pt x="1930908" y="0"/>
                </a:lnTo>
                <a:lnTo>
                  <a:pt x="1978252" y="4576"/>
                </a:lnTo>
                <a:lnTo>
                  <a:pt x="2022351" y="18115"/>
                </a:lnTo>
                <a:lnTo>
                  <a:pt x="2062260" y="39672"/>
                </a:lnTo>
                <a:lnTo>
                  <a:pt x="2096973" y="68230"/>
                </a:lnTo>
                <a:lnTo>
                  <a:pt x="2125641" y="102923"/>
                </a:lnTo>
                <a:lnTo>
                  <a:pt x="2147285" y="142767"/>
                </a:lnTo>
                <a:lnTo>
                  <a:pt x="2160962" y="186814"/>
                </a:lnTo>
                <a:lnTo>
                  <a:pt x="2165731" y="234111"/>
                </a:lnTo>
                <a:lnTo>
                  <a:pt x="2160962" y="281411"/>
                </a:lnTo>
                <a:lnTo>
                  <a:pt x="2147285" y="325474"/>
                </a:lnTo>
                <a:lnTo>
                  <a:pt x="2125641" y="365362"/>
                </a:lnTo>
                <a:lnTo>
                  <a:pt x="2096973" y="400138"/>
                </a:lnTo>
                <a:lnTo>
                  <a:pt x="2062167" y="428898"/>
                </a:lnTo>
                <a:lnTo>
                  <a:pt x="2022305" y="450619"/>
                </a:lnTo>
                <a:lnTo>
                  <a:pt x="1978237" y="464432"/>
                </a:lnTo>
                <a:lnTo>
                  <a:pt x="1930908" y="469391"/>
                </a:lnTo>
                <a:close/>
              </a:path>
            </a:pathLst>
          </a:custGeom>
          <a:solidFill>
            <a:srgbClr val="1C8A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object 46"/>
          <p:cNvSpPr txBox="1"/>
          <p:nvPr/>
        </p:nvSpPr>
        <p:spPr>
          <a:xfrm>
            <a:off x="2074011" y="4781257"/>
            <a:ext cx="185356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订单全生命周期管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25420" y="282575"/>
            <a:ext cx="73152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kumimoji="1" lang="zh-CN" sz="2400" b="1" kern="700" spc="100" dirty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自动抓取订单信息同步POS</a:t>
            </a:r>
            <a:endParaRPr kumimoji="1" lang="zh-CN" sz="2400" b="1" kern="700" spc="100" dirty="0"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kumimoji="1" lang="zh-CN" sz="2400" b="1" kern="700" spc="100" dirty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统一处理快速履约</a:t>
            </a:r>
            <a:endParaRPr kumimoji="1" lang="zh-CN" sz="2400" b="1" kern="700" spc="100" dirty="0"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116840"/>
            <a:ext cx="3759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运营策略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即时零售聚合能力</a:t>
            </a: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9099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89630" y="600710"/>
            <a:ext cx="5704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  <a:buNone/>
            </a:pPr>
            <a:r>
              <a:rPr kumimoji="1" lang="zh-CN" sz="2400" b="1" kern="700" spc="100" dirty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支持线上线下多渠道订单统一管理</a:t>
            </a:r>
            <a:endParaRPr kumimoji="1" lang="zh-CN" sz="2400" b="1" kern="700" spc="100" dirty="0"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  <a:sym typeface="+mn-ea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27355" y="1590675"/>
            <a:ext cx="7072630" cy="3891915"/>
            <a:chOff x="966" y="3004"/>
            <a:chExt cx="11138" cy="6129"/>
          </a:xfrm>
        </p:grpSpPr>
        <p:grpSp>
          <p:nvGrpSpPr>
            <p:cNvPr id="147" name="组合 146"/>
            <p:cNvGrpSpPr/>
            <p:nvPr/>
          </p:nvGrpSpPr>
          <p:grpSpPr>
            <a:xfrm rot="0">
              <a:off x="966" y="3004"/>
              <a:ext cx="11138" cy="6129"/>
              <a:chOff x="1310375" y="3574881"/>
              <a:chExt cx="4041048" cy="2168333"/>
            </a:xfrm>
          </p:grpSpPr>
          <p:sp>
            <p:nvSpPr>
              <p:cNvPr id="15" name="Freeform: Shape 4"/>
              <p:cNvSpPr/>
              <p:nvPr/>
            </p:nvSpPr>
            <p:spPr bwMode="auto">
              <a:xfrm>
                <a:off x="1365624" y="5635851"/>
                <a:ext cx="3926646" cy="107363"/>
              </a:xfrm>
              <a:custGeom>
                <a:avLst/>
                <a:gdLst>
                  <a:gd name="T0" fmla="*/ 0 w 2194"/>
                  <a:gd name="T1" fmla="*/ 0 h 60"/>
                  <a:gd name="T2" fmla="*/ 0 w 2194"/>
                  <a:gd name="T3" fmla="*/ 20 h 60"/>
                  <a:gd name="T4" fmla="*/ 40 w 2194"/>
                  <a:gd name="T5" fmla="*/ 60 h 60"/>
                  <a:gd name="T6" fmla="*/ 2153 w 2194"/>
                  <a:gd name="T7" fmla="*/ 60 h 60"/>
                  <a:gd name="T8" fmla="*/ 2194 w 2194"/>
                  <a:gd name="T9" fmla="*/ 20 h 60"/>
                  <a:gd name="T10" fmla="*/ 2194 w 2194"/>
                  <a:gd name="T11" fmla="*/ 0 h 60"/>
                  <a:gd name="T12" fmla="*/ 0 w 2194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4" h="6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42"/>
                      <a:pt x="18" y="60"/>
                      <a:pt x="40" y="60"/>
                    </a:cubicBezTo>
                    <a:cubicBezTo>
                      <a:pt x="2153" y="60"/>
                      <a:pt x="2153" y="60"/>
                      <a:pt x="2153" y="60"/>
                    </a:cubicBezTo>
                    <a:cubicBezTo>
                      <a:pt x="2176" y="60"/>
                      <a:pt x="2194" y="42"/>
                      <a:pt x="2194" y="20"/>
                    </a:cubicBezTo>
                    <a:cubicBezTo>
                      <a:pt x="2194" y="0"/>
                      <a:pt x="2194" y="0"/>
                      <a:pt x="219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16" name="Freeform: Shape 5"/>
              <p:cNvSpPr/>
              <p:nvPr/>
            </p:nvSpPr>
            <p:spPr bwMode="auto">
              <a:xfrm>
                <a:off x="1700389" y="3574881"/>
                <a:ext cx="3070409" cy="1982243"/>
              </a:xfrm>
              <a:custGeom>
                <a:avLst/>
                <a:gdLst>
                  <a:gd name="T0" fmla="*/ 1802 w 1802"/>
                  <a:gd name="T1" fmla="*/ 1165 h 1165"/>
                  <a:gd name="T2" fmla="*/ 1802 w 1802"/>
                  <a:gd name="T3" fmla="*/ 41 h 1165"/>
                  <a:gd name="T4" fmla="*/ 1760 w 1802"/>
                  <a:gd name="T5" fmla="*/ 0 h 1165"/>
                  <a:gd name="T6" fmla="*/ 41 w 1802"/>
                  <a:gd name="T7" fmla="*/ 0 h 1165"/>
                  <a:gd name="T8" fmla="*/ 0 w 1802"/>
                  <a:gd name="T9" fmla="*/ 41 h 1165"/>
                  <a:gd name="T10" fmla="*/ 0 w 1802"/>
                  <a:gd name="T11" fmla="*/ 1165 h 1165"/>
                  <a:gd name="T12" fmla="*/ 1802 w 1802"/>
                  <a:gd name="T13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2" h="1165">
                    <a:moveTo>
                      <a:pt x="1802" y="1165"/>
                    </a:moveTo>
                    <a:cubicBezTo>
                      <a:pt x="1802" y="41"/>
                      <a:pt x="1802" y="41"/>
                      <a:pt x="1802" y="41"/>
                    </a:cubicBezTo>
                    <a:cubicBezTo>
                      <a:pt x="1802" y="18"/>
                      <a:pt x="1783" y="0"/>
                      <a:pt x="176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1165"/>
                      <a:pt x="0" y="1165"/>
                      <a:pt x="0" y="1165"/>
                    </a:cubicBezTo>
                    <a:lnTo>
                      <a:pt x="1802" y="11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17" name="Freeform: Shape 6"/>
              <p:cNvSpPr/>
              <p:nvPr/>
            </p:nvSpPr>
            <p:spPr bwMode="auto">
              <a:xfrm>
                <a:off x="1310375" y="5555487"/>
                <a:ext cx="4041048" cy="133763"/>
              </a:xfrm>
              <a:custGeom>
                <a:avLst/>
                <a:gdLst>
                  <a:gd name="T0" fmla="*/ 0 w 2259"/>
                  <a:gd name="T1" fmla="*/ 0 h 75"/>
                  <a:gd name="T2" fmla="*/ 0 w 2259"/>
                  <a:gd name="T3" fmla="*/ 24 h 75"/>
                  <a:gd name="T4" fmla="*/ 42 w 2259"/>
                  <a:gd name="T5" fmla="*/ 75 h 75"/>
                  <a:gd name="T6" fmla="*/ 2218 w 2259"/>
                  <a:gd name="T7" fmla="*/ 75 h 75"/>
                  <a:gd name="T8" fmla="*/ 2259 w 2259"/>
                  <a:gd name="T9" fmla="*/ 24 h 75"/>
                  <a:gd name="T10" fmla="*/ 2259 w 2259"/>
                  <a:gd name="T11" fmla="*/ 0 h 75"/>
                  <a:gd name="T12" fmla="*/ 0 w 225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9" h="75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52"/>
                      <a:pt x="19" y="75"/>
                      <a:pt x="42" y="75"/>
                    </a:cubicBezTo>
                    <a:cubicBezTo>
                      <a:pt x="2218" y="75"/>
                      <a:pt x="2218" y="75"/>
                      <a:pt x="2218" y="75"/>
                    </a:cubicBezTo>
                    <a:cubicBezTo>
                      <a:pt x="2241" y="75"/>
                      <a:pt x="2259" y="52"/>
                      <a:pt x="2259" y="24"/>
                    </a:cubicBezTo>
                    <a:cubicBezTo>
                      <a:pt x="2259" y="0"/>
                      <a:pt x="2259" y="0"/>
                      <a:pt x="225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18" name="Freeform: Shape 7"/>
              <p:cNvSpPr/>
              <p:nvPr/>
            </p:nvSpPr>
            <p:spPr bwMode="auto">
              <a:xfrm>
                <a:off x="2917630" y="5555488"/>
                <a:ext cx="631183" cy="55250"/>
              </a:xfrm>
              <a:custGeom>
                <a:avLst/>
                <a:gdLst>
                  <a:gd name="T0" fmla="*/ 0 w 370"/>
                  <a:gd name="T1" fmla="*/ 0 h 32"/>
                  <a:gd name="T2" fmla="*/ 36 w 370"/>
                  <a:gd name="T3" fmla="*/ 32 h 32"/>
                  <a:gd name="T4" fmla="*/ 334 w 370"/>
                  <a:gd name="T5" fmla="*/ 32 h 32"/>
                  <a:gd name="T6" fmla="*/ 370 w 370"/>
                  <a:gd name="T7" fmla="*/ 0 h 32"/>
                  <a:gd name="T8" fmla="*/ 0 w 37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32">
                    <a:moveTo>
                      <a:pt x="0" y="0"/>
                    </a:moveTo>
                    <a:cubicBezTo>
                      <a:pt x="2" y="18"/>
                      <a:pt x="17" y="32"/>
                      <a:pt x="36" y="32"/>
                    </a:cubicBezTo>
                    <a:cubicBezTo>
                      <a:pt x="334" y="32"/>
                      <a:pt x="334" y="32"/>
                      <a:pt x="334" y="32"/>
                    </a:cubicBezTo>
                    <a:cubicBezTo>
                      <a:pt x="353" y="32"/>
                      <a:pt x="368" y="18"/>
                      <a:pt x="3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20" name="Oval 9"/>
              <p:cNvSpPr/>
              <p:nvPr/>
            </p:nvSpPr>
            <p:spPr bwMode="auto">
              <a:xfrm>
                <a:off x="3193876" y="3596646"/>
                <a:ext cx="100453" cy="10212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21" name="Oval 10"/>
              <p:cNvSpPr/>
              <p:nvPr/>
            </p:nvSpPr>
            <p:spPr bwMode="auto">
              <a:xfrm>
                <a:off x="3213967" y="3618411"/>
                <a:ext cx="60272" cy="5859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22" name="Oval 11"/>
              <p:cNvSpPr/>
              <p:nvPr/>
            </p:nvSpPr>
            <p:spPr bwMode="auto">
              <a:xfrm>
                <a:off x="3213967" y="3623433"/>
                <a:ext cx="55250" cy="5357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23" name="Oval 12"/>
              <p:cNvSpPr/>
              <p:nvPr/>
            </p:nvSpPr>
            <p:spPr bwMode="auto">
              <a:xfrm>
                <a:off x="3244103" y="3630130"/>
                <a:ext cx="18417" cy="18417"/>
              </a:xfrm>
              <a:prstGeom prst="ellipse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sz="3375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 rot="0">
              <a:off x="9032" y="5582"/>
              <a:ext cx="547" cy="561"/>
              <a:chOff x="8877874" y="2079624"/>
              <a:chExt cx="579149" cy="579149"/>
            </a:xfrm>
          </p:grpSpPr>
          <p:grpSp>
            <p:nvGrpSpPr>
              <p:cNvPr id="176" name="组合 175"/>
              <p:cNvGrpSpPr/>
              <p:nvPr/>
            </p:nvGrpSpPr>
            <p:grpSpPr>
              <a:xfrm>
                <a:off x="8877874" y="2079624"/>
                <a:ext cx="579149" cy="579149"/>
                <a:chOff x="829915" y="1454033"/>
                <a:chExt cx="1010790" cy="1010792"/>
              </a:xfrm>
            </p:grpSpPr>
            <p:grpSp>
              <p:nvGrpSpPr>
                <p:cNvPr id="180" name="组合 179"/>
                <p:cNvGrpSpPr/>
                <p:nvPr/>
              </p:nvGrpSpPr>
              <p:grpSpPr>
                <a:xfrm>
                  <a:off x="885367" y="1509486"/>
                  <a:ext cx="899888" cy="899886"/>
                  <a:chOff x="4223654" y="2075543"/>
                  <a:chExt cx="2786746" cy="2786743"/>
                </a:xfrm>
              </p:grpSpPr>
              <p:sp>
                <p:nvSpPr>
                  <p:cNvPr id="182" name="弧形 181"/>
                  <p:cNvSpPr/>
                  <p:nvPr/>
                </p:nvSpPr>
                <p:spPr>
                  <a:xfrm>
                    <a:off x="4223657" y="2075543"/>
                    <a:ext cx="2786743" cy="2786743"/>
                  </a:xfrm>
                  <a:prstGeom prst="arc">
                    <a:avLst>
                      <a:gd name="adj1" fmla="val 16515091"/>
                      <a:gd name="adj2" fmla="val 8042095"/>
                    </a:avLst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 sz="24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思源黑体 CN" panose="020B0300000000000000" charset="-122"/>
                    </a:endParaRPr>
                  </a:p>
                </p:txBody>
              </p:sp>
              <p:sp>
                <p:nvSpPr>
                  <p:cNvPr id="183" name="弧形 182"/>
                  <p:cNvSpPr/>
                  <p:nvPr/>
                </p:nvSpPr>
                <p:spPr>
                  <a:xfrm flipH="1">
                    <a:off x="4223657" y="2075543"/>
                    <a:ext cx="2786743" cy="2786743"/>
                  </a:xfrm>
                  <a:prstGeom prst="arc">
                    <a:avLst>
                      <a:gd name="adj1" fmla="val 16221398"/>
                      <a:gd name="adj2" fmla="val 17074317"/>
                    </a:avLst>
                  </a:prstGeom>
                  <a:ln w="15875">
                    <a:solidFill>
                      <a:srgbClr val="62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 sz="24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思源黑体 CN" panose="020B0300000000000000" charset="-122"/>
                    </a:endParaRPr>
                  </a:p>
                </p:txBody>
              </p:sp>
              <p:sp>
                <p:nvSpPr>
                  <p:cNvPr id="184" name="弧形 183"/>
                  <p:cNvSpPr/>
                  <p:nvPr/>
                </p:nvSpPr>
                <p:spPr>
                  <a:xfrm flipH="1">
                    <a:off x="4223654" y="2075543"/>
                    <a:ext cx="2786743" cy="2786743"/>
                  </a:xfrm>
                  <a:prstGeom prst="arc">
                    <a:avLst>
                      <a:gd name="adj1" fmla="val 19108016"/>
                      <a:gd name="adj2" fmla="val 947009"/>
                    </a:avLst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 sz="24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思源黑体 CN" panose="020B0300000000000000" charset="-122"/>
                    </a:endParaRPr>
                  </a:p>
                </p:txBody>
              </p:sp>
              <p:sp>
                <p:nvSpPr>
                  <p:cNvPr id="185" name="弧形 184"/>
                  <p:cNvSpPr/>
                  <p:nvPr/>
                </p:nvSpPr>
                <p:spPr>
                  <a:xfrm flipH="1">
                    <a:off x="4223654" y="2075543"/>
                    <a:ext cx="2786743" cy="2786743"/>
                  </a:xfrm>
                  <a:prstGeom prst="arc">
                    <a:avLst>
                      <a:gd name="adj1" fmla="val 1732279"/>
                      <a:gd name="adj2" fmla="val 2508284"/>
                    </a:avLst>
                  </a:prstGeom>
                  <a:ln w="15875">
                    <a:solidFill>
                      <a:srgbClr val="62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 sz="24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思源黑体 CN" panose="020B0300000000000000" charset="-122"/>
                    </a:endParaRPr>
                  </a:p>
                </p:txBody>
              </p:sp>
            </p:grpSp>
            <p:sp>
              <p:nvSpPr>
                <p:cNvPr id="181" name="椭圆 180"/>
                <p:cNvSpPr/>
                <p:nvPr/>
              </p:nvSpPr>
              <p:spPr>
                <a:xfrm rot="16200000">
                  <a:off x="829914" y="1454034"/>
                  <a:ext cx="1010792" cy="1010790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0">
                        <a:srgbClr val="62FFFF">
                          <a:alpha val="50000"/>
                        </a:srgbClr>
                      </a:gs>
                      <a:gs pos="82000">
                        <a:srgbClr val="62FFFF">
                          <a:alpha val="0"/>
                        </a:srgbClr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40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" panose="020B0300000000000000" charset="-122"/>
                  </a:endParaRPr>
                </a:p>
              </p:txBody>
            </p:sp>
          </p:grpSp>
          <p:grpSp>
            <p:nvGrpSpPr>
              <p:cNvPr id="177" name="组合 176"/>
              <p:cNvGrpSpPr/>
              <p:nvPr/>
            </p:nvGrpSpPr>
            <p:grpSpPr>
              <a:xfrm>
                <a:off x="8984825" y="2183365"/>
                <a:ext cx="371666" cy="371666"/>
                <a:chOff x="8969184" y="2183993"/>
                <a:chExt cx="371666" cy="371666"/>
              </a:xfrm>
            </p:grpSpPr>
            <p:cxnSp>
              <p:nvCxnSpPr>
                <p:cNvPr id="178" name="直接连接符 177"/>
                <p:cNvCxnSpPr/>
                <p:nvPr/>
              </p:nvCxnSpPr>
              <p:spPr>
                <a:xfrm>
                  <a:off x="8969184" y="2369826"/>
                  <a:ext cx="371666" cy="0"/>
                </a:xfrm>
                <a:prstGeom prst="line">
                  <a:avLst/>
                </a:prstGeom>
                <a:ln>
                  <a:gradFill flip="none" rotWithShape="1">
                    <a:gsLst>
                      <a:gs pos="50000">
                        <a:srgbClr val="01E2BC">
                          <a:alpha val="50000"/>
                        </a:srgbClr>
                      </a:gs>
                      <a:gs pos="0">
                        <a:srgbClr val="01E2BC">
                          <a:alpha val="0"/>
                        </a:srgbClr>
                      </a:gs>
                      <a:gs pos="100000">
                        <a:srgbClr val="01E2BC">
                          <a:alpha val="0"/>
                        </a:srgbClr>
                      </a:gs>
                    </a:gsLst>
                    <a:lin ang="0" scaled="1"/>
                    <a:tileRect/>
                  </a:gradFill>
                </a:ln>
                <a:effectLst>
                  <a:outerShdw blurRad="63500" sx="102000" sy="102000" algn="ctr" rotWithShape="0">
                    <a:srgbClr val="01E2BC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 rot="5400000">
                  <a:off x="8969184" y="2369826"/>
                  <a:ext cx="371666" cy="0"/>
                </a:xfrm>
                <a:prstGeom prst="line">
                  <a:avLst/>
                </a:prstGeom>
                <a:ln>
                  <a:gradFill flip="none" rotWithShape="1">
                    <a:gsLst>
                      <a:gs pos="50000">
                        <a:srgbClr val="62FFFF"/>
                      </a:gs>
                      <a:gs pos="0">
                        <a:srgbClr val="62FFFF">
                          <a:alpha val="0"/>
                        </a:srgbClr>
                      </a:gs>
                      <a:gs pos="100000">
                        <a:srgbClr val="62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</a:ln>
                <a:effectLst>
                  <a:outerShdw blurRad="63500" sx="102000" sy="102000" algn="ctr" rotWithShape="0">
                    <a:srgbClr val="01E2BC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2" name="组合 201"/>
            <p:cNvGrpSpPr/>
            <p:nvPr/>
          </p:nvGrpSpPr>
          <p:grpSpPr>
            <a:xfrm rot="0">
              <a:off x="8454" y="7727"/>
              <a:ext cx="488" cy="500"/>
              <a:chOff x="4223654" y="2075543"/>
              <a:chExt cx="2786746" cy="2786743"/>
            </a:xfrm>
          </p:grpSpPr>
          <p:sp>
            <p:nvSpPr>
              <p:cNvPr id="205" name="弧形 204"/>
              <p:cNvSpPr/>
              <p:nvPr/>
            </p:nvSpPr>
            <p:spPr>
              <a:xfrm flipH="1">
                <a:off x="4223657" y="2075543"/>
                <a:ext cx="2786743" cy="2786743"/>
              </a:xfrm>
              <a:prstGeom prst="arc">
                <a:avLst>
                  <a:gd name="adj1" fmla="val 16221398"/>
                  <a:gd name="adj2" fmla="val 17074317"/>
                </a:avLst>
              </a:prstGeom>
              <a:ln w="15875">
                <a:solidFill>
                  <a:srgbClr val="62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  <p:sp>
            <p:nvSpPr>
              <p:cNvPr id="206" name="弧形 205"/>
              <p:cNvSpPr/>
              <p:nvPr/>
            </p:nvSpPr>
            <p:spPr>
              <a:xfrm flipH="1">
                <a:off x="4223654" y="2075543"/>
                <a:ext cx="2786743" cy="2786743"/>
              </a:xfrm>
              <a:prstGeom prst="arc">
                <a:avLst>
                  <a:gd name="adj1" fmla="val 19108016"/>
                  <a:gd name="adj2" fmla="val 94700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651115" y="1590675"/>
            <a:ext cx="3964305" cy="3851275"/>
            <a:chOff x="11694" y="2914"/>
            <a:chExt cx="6243" cy="6065"/>
          </a:xfrm>
        </p:grpSpPr>
        <p:sp>
          <p:nvSpPr>
            <p:cNvPr id="40" name="矩形 39"/>
            <p:cNvSpPr/>
            <p:nvPr/>
          </p:nvSpPr>
          <p:spPr>
            <a:xfrm>
              <a:off x="11694" y="2943"/>
              <a:ext cx="352" cy="372"/>
            </a:xfrm>
            <a:prstGeom prst="rect">
              <a:avLst/>
            </a:prstGeom>
            <a:solidFill>
              <a:srgbClr val="115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2306" y="2914"/>
              <a:ext cx="2293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聚合订单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7"/>
            <p:cNvSpPr>
              <a:spLocks noChangeArrowheads="1"/>
            </p:cNvSpPr>
            <p:nvPr/>
          </p:nvSpPr>
          <p:spPr bwMode="auto">
            <a:xfrm>
              <a:off x="12306" y="3441"/>
              <a:ext cx="563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/>
                  </a:solidFill>
                  <a:sym typeface="微软雅黑" panose="020B0503020204020204" charset="-122"/>
                </a:rPr>
                <a:t>聚合多个平台，统一</a:t>
              </a:r>
              <a:r>
                <a:rPr lang="zh-CN" altLang="en-US" sz="1400" b="1" dirty="0">
                  <a:solidFill>
                    <a:srgbClr val="1152E7"/>
                  </a:solidFill>
                  <a:sym typeface="微软雅黑" panose="020B0503020204020204" charset="-122"/>
                </a:rPr>
                <a:t>自动接单</a:t>
              </a:r>
              <a:endParaRPr lang="zh-CN" altLang="en-US" sz="1400" b="1" dirty="0">
                <a:solidFill>
                  <a:srgbClr val="1152E7"/>
                </a:solidFill>
                <a:sym typeface="微软雅黑" panose="020B050302020402020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1870" y="3315"/>
              <a:ext cx="0" cy="1702"/>
            </a:xfrm>
            <a:prstGeom prst="line">
              <a:avLst/>
            </a:prstGeom>
            <a:ln>
              <a:solidFill>
                <a:srgbClr val="1152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11694" y="4627"/>
              <a:ext cx="352" cy="372"/>
            </a:xfrm>
            <a:prstGeom prst="rect">
              <a:avLst/>
            </a:prstGeom>
            <a:solidFill>
              <a:srgbClr val="115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2307" y="4517"/>
              <a:ext cx="2293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订单溯源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12307" y="5043"/>
              <a:ext cx="562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/>
                  </a:solidFill>
                  <a:sym typeface="微软雅黑" panose="020B0503020204020204" charset="-122"/>
                </a:rPr>
                <a:t>订单全流程管理，订单状态可查</a:t>
              </a:r>
              <a:r>
                <a:rPr lang="zh-CN" altLang="en-US" sz="1400" b="1" dirty="0">
                  <a:solidFill>
                    <a:srgbClr val="1152E7"/>
                  </a:solidFill>
                  <a:sym typeface="微软雅黑" panose="020B0503020204020204" charset="-122"/>
                </a:rPr>
                <a:t>可追踪</a:t>
              </a:r>
              <a:endParaRPr lang="zh-CN" altLang="en-US" sz="1400" b="1" dirty="0">
                <a:solidFill>
                  <a:srgbClr val="1152E7"/>
                </a:solidFill>
                <a:sym typeface="微软雅黑" panose="020B0503020204020204" charset="-122"/>
              </a:endParaRPr>
            </a:p>
          </p:txBody>
        </p:sp>
        <p:cxnSp>
          <p:nvCxnSpPr>
            <p:cNvPr id="47" name="直接连接符 46"/>
            <p:cNvCxnSpPr>
              <a:stCxn id="44" idx="2"/>
            </p:cNvCxnSpPr>
            <p:nvPr/>
          </p:nvCxnSpPr>
          <p:spPr>
            <a:xfrm>
              <a:off x="11870" y="4999"/>
              <a:ext cx="0" cy="2092"/>
            </a:xfrm>
            <a:prstGeom prst="line">
              <a:avLst/>
            </a:prstGeom>
            <a:ln>
              <a:solidFill>
                <a:srgbClr val="1152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11694" y="6043"/>
              <a:ext cx="352" cy="372"/>
            </a:xfrm>
            <a:prstGeom prst="rect">
              <a:avLst/>
            </a:prstGeom>
            <a:solidFill>
              <a:srgbClr val="115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2307" y="5911"/>
              <a:ext cx="2011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异常处理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12307" y="6415"/>
              <a:ext cx="563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/>
                  </a:solidFill>
                  <a:sym typeface="微软雅黑" panose="020B0503020204020204" charset="-122"/>
                </a:rPr>
                <a:t>订单异常状态处理，及时响应</a:t>
              </a:r>
              <a:endParaRPr lang="zh-CN" altLang="en-US" sz="1400" dirty="0">
                <a:solidFill>
                  <a:schemeClr val="tx1"/>
                </a:solidFill>
                <a:sym typeface="微软雅黑" panose="020B050302020402020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1870" y="6924"/>
              <a:ext cx="2" cy="1352"/>
            </a:xfrm>
            <a:prstGeom prst="line">
              <a:avLst/>
            </a:prstGeom>
            <a:ln>
              <a:solidFill>
                <a:srgbClr val="1152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1694" y="7546"/>
              <a:ext cx="352" cy="372"/>
            </a:xfrm>
            <a:prstGeom prst="rect">
              <a:avLst/>
            </a:prstGeom>
            <a:solidFill>
              <a:srgbClr val="115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2307" y="7495"/>
              <a:ext cx="2861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订单服务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矩形 53"/>
            <p:cNvSpPr>
              <a:spLocks noChangeArrowheads="1"/>
            </p:cNvSpPr>
            <p:nvPr/>
          </p:nvSpPr>
          <p:spPr bwMode="auto">
            <a:xfrm>
              <a:off x="12286" y="7963"/>
              <a:ext cx="5630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tx1"/>
                  </a:solidFill>
                  <a:sym typeface="微软雅黑" panose="020B0503020204020204" charset="-122"/>
                </a:rPr>
                <a:t>POS</a:t>
              </a:r>
              <a:r>
                <a:rPr lang="zh-CN" altLang="en-US" sz="1400" dirty="0">
                  <a:solidFill>
                    <a:schemeClr val="tx1"/>
                  </a:solidFill>
                  <a:sym typeface="微软雅黑" panose="020B0503020204020204" charset="-122"/>
                </a:rPr>
                <a:t>收银前台</a:t>
              </a:r>
              <a:r>
                <a:rPr lang="zh-CN" altLang="en-US" sz="1400" b="1" dirty="0">
                  <a:solidFill>
                    <a:srgbClr val="1152E7"/>
                  </a:solidFill>
                  <a:sym typeface="微软雅黑" panose="020B0503020204020204" charset="-122"/>
                </a:rPr>
                <a:t>语音提醒</a:t>
              </a:r>
              <a:r>
                <a:rPr lang="zh-CN" altLang="en-US" sz="1400" dirty="0">
                  <a:solidFill>
                    <a:schemeClr val="tx1"/>
                  </a:solidFill>
                  <a:sym typeface="微软雅黑" panose="020B0503020204020204" charset="-122"/>
                </a:rPr>
                <a:t>，提升员工工作效率，给顾客更好服务体验</a:t>
              </a:r>
              <a:endParaRPr lang="zh-CN" altLang="en-US" sz="1400" dirty="0">
                <a:solidFill>
                  <a:schemeClr val="tx1"/>
                </a:solidFill>
                <a:sym typeface="微软雅黑" panose="020B0503020204020204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6817995" y="1632585"/>
            <a:ext cx="4991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快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捷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履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约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16002"/>
          <a:stretch>
            <a:fillRect/>
          </a:stretch>
        </p:blipFill>
        <p:spPr>
          <a:xfrm>
            <a:off x="1150620" y="1689735"/>
            <a:ext cx="5262245" cy="34023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295" y="116840"/>
            <a:ext cx="3759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运营策略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即时零售聚合能力</a:t>
            </a: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825875" y="4895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0" y="26035"/>
            <a:ext cx="34886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575" y="475615"/>
            <a:ext cx="26644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、全域渠道布局情况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t="4308"/>
          <a:stretch>
            <a:fillRect/>
          </a:stretch>
        </p:blipFill>
        <p:spPr>
          <a:xfrm>
            <a:off x="2189480" y="1141095"/>
            <a:ext cx="1814195" cy="376110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t="4810"/>
          <a:stretch>
            <a:fillRect/>
          </a:stretch>
        </p:blipFill>
        <p:spPr>
          <a:xfrm>
            <a:off x="245745" y="1146175"/>
            <a:ext cx="1824355" cy="376110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630" y="1136650"/>
            <a:ext cx="1878330" cy="376555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t="9347"/>
          <a:stretch>
            <a:fillRect/>
          </a:stretch>
        </p:blipFill>
        <p:spPr>
          <a:xfrm>
            <a:off x="6129655" y="1146175"/>
            <a:ext cx="1913255" cy="375602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8148955" y="1010285"/>
            <a:ext cx="3972560" cy="4621530"/>
            <a:chOff x="141" y="1576"/>
            <a:chExt cx="6256" cy="72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8" y="1796"/>
              <a:ext cx="2915" cy="5917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1" y="1790"/>
              <a:ext cx="2916" cy="5930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圆角矩形 15"/>
            <p:cNvSpPr/>
            <p:nvPr/>
          </p:nvSpPr>
          <p:spPr>
            <a:xfrm>
              <a:off x="1516" y="8070"/>
              <a:ext cx="3636" cy="78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/>
                <a:t>私域：小程序商城</a:t>
              </a:r>
              <a:endParaRPr lang="zh-CN" altLang="en-US" b="1"/>
            </a:p>
          </p:txBody>
        </p:sp>
        <p:sp>
          <p:nvSpPr>
            <p:cNvPr id="30" name="object 17"/>
            <p:cNvSpPr/>
            <p:nvPr/>
          </p:nvSpPr>
          <p:spPr>
            <a:xfrm>
              <a:off x="141" y="1576"/>
              <a:ext cx="6256" cy="6374"/>
            </a:xfrm>
            <a:custGeom>
              <a:avLst/>
              <a:gdLst/>
              <a:ahLst/>
              <a:cxnLst/>
              <a:rect l="l" t="t" r="r" b="b"/>
              <a:pathLst>
                <a:path w="7541259" h="3098800">
                  <a:moveTo>
                    <a:pt x="122618" y="0"/>
                  </a:moveTo>
                  <a:lnTo>
                    <a:pt x="7418832" y="0"/>
                  </a:lnTo>
                  <a:lnTo>
                    <a:pt x="7443343" y="2412"/>
                  </a:lnTo>
                  <a:lnTo>
                    <a:pt x="7487031" y="20955"/>
                  </a:lnTo>
                  <a:lnTo>
                    <a:pt x="7520051" y="54356"/>
                  </a:lnTo>
                  <a:lnTo>
                    <a:pt x="7538593" y="98171"/>
                  </a:lnTo>
                  <a:lnTo>
                    <a:pt x="7541006" y="122555"/>
                  </a:lnTo>
                  <a:lnTo>
                    <a:pt x="7541006" y="2976245"/>
                  </a:lnTo>
                  <a:lnTo>
                    <a:pt x="7531608" y="3023819"/>
                  </a:lnTo>
                  <a:lnTo>
                    <a:pt x="7505192" y="3062566"/>
                  </a:lnTo>
                  <a:lnTo>
                    <a:pt x="7466457" y="3088944"/>
                  </a:lnTo>
                  <a:lnTo>
                    <a:pt x="7418832" y="3098419"/>
                  </a:lnTo>
                  <a:lnTo>
                    <a:pt x="122618" y="3098419"/>
                  </a:lnTo>
                  <a:lnTo>
                    <a:pt x="75006" y="3088944"/>
                  </a:lnTo>
                  <a:lnTo>
                    <a:pt x="36271" y="3062592"/>
                  </a:lnTo>
                  <a:lnTo>
                    <a:pt x="9867" y="3023819"/>
                  </a:lnTo>
                  <a:lnTo>
                    <a:pt x="0" y="2976245"/>
                  </a:lnTo>
                  <a:lnTo>
                    <a:pt x="0" y="122555"/>
                  </a:lnTo>
                  <a:lnTo>
                    <a:pt x="9867" y="75057"/>
                  </a:lnTo>
                  <a:lnTo>
                    <a:pt x="36258" y="36195"/>
                  </a:lnTo>
                  <a:lnTo>
                    <a:pt x="75006" y="9906"/>
                  </a:lnTo>
                  <a:lnTo>
                    <a:pt x="122618" y="0"/>
                  </a:lnTo>
                  <a:close/>
                </a:path>
              </a:pathLst>
            </a:custGeom>
            <a:ln w="9144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30810" y="1002665"/>
            <a:ext cx="3972560" cy="4047490"/>
          </a:xfrm>
          <a:custGeom>
            <a:avLst/>
            <a:gdLst/>
            <a:ahLst/>
            <a:cxnLst/>
            <a:rect l="l" t="t" r="r" b="b"/>
            <a:pathLst>
              <a:path w="7541259" h="3098800">
                <a:moveTo>
                  <a:pt x="122618" y="0"/>
                </a:moveTo>
                <a:lnTo>
                  <a:pt x="7418832" y="0"/>
                </a:lnTo>
                <a:lnTo>
                  <a:pt x="7443343" y="2412"/>
                </a:lnTo>
                <a:lnTo>
                  <a:pt x="7487031" y="20955"/>
                </a:lnTo>
                <a:lnTo>
                  <a:pt x="7520051" y="54356"/>
                </a:lnTo>
                <a:lnTo>
                  <a:pt x="7538593" y="98171"/>
                </a:lnTo>
                <a:lnTo>
                  <a:pt x="7541006" y="122555"/>
                </a:lnTo>
                <a:lnTo>
                  <a:pt x="7541006" y="2976245"/>
                </a:lnTo>
                <a:lnTo>
                  <a:pt x="7531608" y="3023819"/>
                </a:lnTo>
                <a:lnTo>
                  <a:pt x="7505192" y="3062566"/>
                </a:lnTo>
                <a:lnTo>
                  <a:pt x="7466457" y="3088944"/>
                </a:lnTo>
                <a:lnTo>
                  <a:pt x="7418832" y="3098419"/>
                </a:lnTo>
                <a:lnTo>
                  <a:pt x="122618" y="3098419"/>
                </a:lnTo>
                <a:lnTo>
                  <a:pt x="75006" y="3088944"/>
                </a:lnTo>
                <a:lnTo>
                  <a:pt x="36271" y="3062592"/>
                </a:lnTo>
                <a:lnTo>
                  <a:pt x="9867" y="3023819"/>
                </a:lnTo>
                <a:lnTo>
                  <a:pt x="0" y="2976245"/>
                </a:lnTo>
                <a:lnTo>
                  <a:pt x="0" y="122555"/>
                </a:lnTo>
                <a:lnTo>
                  <a:pt x="9867" y="75057"/>
                </a:lnTo>
                <a:lnTo>
                  <a:pt x="36258" y="36195"/>
                </a:lnTo>
                <a:lnTo>
                  <a:pt x="75006" y="9906"/>
                </a:lnTo>
                <a:lnTo>
                  <a:pt x="122618" y="0"/>
                </a:lnTo>
                <a:close/>
              </a:path>
            </a:pathLst>
          </a:custGeom>
          <a:ln w="9144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4133215" y="995680"/>
            <a:ext cx="3972560" cy="4047490"/>
          </a:xfrm>
          <a:custGeom>
            <a:avLst/>
            <a:gdLst/>
            <a:ahLst/>
            <a:cxnLst/>
            <a:rect l="l" t="t" r="r" b="b"/>
            <a:pathLst>
              <a:path w="7541259" h="3098800">
                <a:moveTo>
                  <a:pt x="122618" y="0"/>
                </a:moveTo>
                <a:lnTo>
                  <a:pt x="7418832" y="0"/>
                </a:lnTo>
                <a:lnTo>
                  <a:pt x="7443343" y="2412"/>
                </a:lnTo>
                <a:lnTo>
                  <a:pt x="7487031" y="20955"/>
                </a:lnTo>
                <a:lnTo>
                  <a:pt x="7520051" y="54356"/>
                </a:lnTo>
                <a:lnTo>
                  <a:pt x="7538593" y="98171"/>
                </a:lnTo>
                <a:lnTo>
                  <a:pt x="7541006" y="122555"/>
                </a:lnTo>
                <a:lnTo>
                  <a:pt x="7541006" y="2976245"/>
                </a:lnTo>
                <a:lnTo>
                  <a:pt x="7531608" y="3023819"/>
                </a:lnTo>
                <a:lnTo>
                  <a:pt x="7505192" y="3062566"/>
                </a:lnTo>
                <a:lnTo>
                  <a:pt x="7466457" y="3088944"/>
                </a:lnTo>
                <a:lnTo>
                  <a:pt x="7418832" y="3098419"/>
                </a:lnTo>
                <a:lnTo>
                  <a:pt x="122618" y="3098419"/>
                </a:lnTo>
                <a:lnTo>
                  <a:pt x="75006" y="3088944"/>
                </a:lnTo>
                <a:lnTo>
                  <a:pt x="36271" y="3062592"/>
                </a:lnTo>
                <a:lnTo>
                  <a:pt x="9867" y="3023819"/>
                </a:lnTo>
                <a:lnTo>
                  <a:pt x="0" y="2976245"/>
                </a:lnTo>
                <a:lnTo>
                  <a:pt x="0" y="122555"/>
                </a:lnTo>
                <a:lnTo>
                  <a:pt x="9867" y="75057"/>
                </a:lnTo>
                <a:lnTo>
                  <a:pt x="36258" y="36195"/>
                </a:lnTo>
                <a:lnTo>
                  <a:pt x="75006" y="9906"/>
                </a:lnTo>
                <a:lnTo>
                  <a:pt x="122618" y="0"/>
                </a:lnTo>
                <a:close/>
              </a:path>
            </a:pathLst>
          </a:custGeom>
          <a:ln w="9144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68350" y="5129530"/>
            <a:ext cx="2390775" cy="497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公域：美团闪购到家</a:t>
            </a:r>
            <a:endParaRPr lang="zh-CN" altLang="en-US" b="1"/>
          </a:p>
        </p:txBody>
      </p:sp>
      <p:sp>
        <p:nvSpPr>
          <p:cNvPr id="21" name="圆角矩形 20"/>
          <p:cNvSpPr/>
          <p:nvPr/>
        </p:nvSpPr>
        <p:spPr>
          <a:xfrm>
            <a:off x="4845685" y="5129530"/>
            <a:ext cx="2390775" cy="497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公域：抖音小时达</a:t>
            </a:r>
            <a:endParaRPr lang="zh-CN" alt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0" y="26035"/>
            <a:ext cx="3799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575" y="424815"/>
            <a:ext cx="26644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、在线商品数（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0" name="图表 9" descr="7b0a202020202263686172745265734964223a20223230343736383432220a7d0a"/>
          <p:cNvGraphicFramePr/>
          <p:nvPr/>
        </p:nvGraphicFramePr>
        <p:xfrm>
          <a:off x="226060" y="1062990"/>
          <a:ext cx="5739130" cy="450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191250" y="2166620"/>
            <a:ext cx="50501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rgbClr val="0070C0"/>
                </a:solidFill>
              </a:rPr>
              <a:t>各个即时零售渠道上架商品大概</a:t>
            </a:r>
            <a:r>
              <a:rPr lang="en-US" altLang="zh-CN" b="1">
                <a:solidFill>
                  <a:srgbClr val="0070C0"/>
                </a:solidFill>
              </a:rPr>
              <a:t>2500+</a:t>
            </a:r>
            <a:r>
              <a:rPr lang="zh-CN" altLang="en-US" b="1">
                <a:solidFill>
                  <a:srgbClr val="0070C0"/>
                </a:solidFill>
              </a:rPr>
              <a:t>左右</a:t>
            </a:r>
            <a:endParaRPr lang="zh-CN" altLang="en-US" b="1">
              <a:solidFill>
                <a:srgbClr val="0070C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/>
              <a:t>由于系统可实现管理多个平台，一次性操作商品同时上架到不同平台，故基本每个平台的商品保持一致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  <p:tag name="KSO_WM_UNIT_TABLE_BEAUTIFY" val="smartTable{2b5fe846-1e36-45ee-940d-b0f7b0ee360a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i*1_5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5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brightness&quot;:0.3499999940395355,&quot;colorType&quot;:1,&quot;foreColorIndex&quot;:13,&quot;transparency&quot;:0.6000000238418579},&quot;threeD&quot;:{&quot;curvedSurface&quot;:{&quot;brightness&quot;:-0.15000000596046448,&quot;colorType&quot;:1,&quot;foreColorIndex&quot;:14},&quot;depth&quot;:{&quot;brightness&quot;:-0.15000000596046448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-0.05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d*1_5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93*572"/>
  <p:tag name="KSO_WM_DIAGRAM_GROUP_CODE" val="l1-1"/>
  <p:tag name="KSO_WM_UNIT_TYPE" val="l_h_d"/>
  <p:tag name="KSO_WM_UNIT_INDEX" val="1_5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i*1_4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brightness&quot;:0.3499999940395355,&quot;colorType&quot;:1,&quot;foreColorIndex&quot;:13,&quot;transparency&quot;:0.6000000238418579},&quot;threeD&quot;:{&quot;curvedSurface&quot;:{&quot;brightness&quot;:-0.15000000596046448,&quot;colorType&quot;:1,&quot;foreColorIndex&quot;:14},&quot;depth&quot;:{&quot;brightness&quot;:-0.15000000596046448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-0.05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d*1_4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93*572"/>
  <p:tag name="KSO_WM_DIAGRAM_GROUP_CODE" val="l1-1"/>
  <p:tag name="KSO_WM_UNIT_TYPE" val="l_h_d"/>
  <p:tag name="KSO_WM_UNIT_INDEX" val="1_4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i*1_1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brightness&quot;:0.3499999940395355,&quot;colorType&quot;:1,&quot;foreColorIndex&quot;:13,&quot;transparency&quot;:0.6000000238418579},&quot;threeD&quot;:{&quot;curvedSurface&quot;:{&quot;brightness&quot;:-0.15000000596046448,&quot;colorType&quot;:1,&quot;foreColorIndex&quot;:14},&quot;depth&quot;:{&quot;brightness&quot;:-0.15000000596046448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-0.05"/>
  <p:tag name="KSO_WM_DIAGRAM_USE_COLOR_VALUE" val="{&quot;color_scheme&quot;:1,&quot;color_type&quot;:1,&quot;theme_color_indexes&quot;:[]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84_1*n_h_i*1_1_3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gradient&quot;:[{&quot;brightness&quot;:0,&quot;colorType&quot;:1,&quot;foreColorIndex&quot;:5,&quot;pos&quot;:0,&quot;transparency&quot;:0.8299999833106995},{&quot;brightness&quot;:0,&quot;colorType&quot;:1,&quot;foreColorIndex&quot;:5,&quot;pos&quot;:1,&quot;transparency&quot;:0.7699999809265137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84_1*n_h_i*1_1_4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75},{&quot;brightness&quot;:0,&quot;colorType&quot;:1,&quot;foreColorIndex&quot;:5,&quot;pos&quot;:0,&quot;transparency&quot;:0.720000028610229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1084_1*n_h_i*1_1_5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46000000834465027},{&quot;brightness&quot;:0,&quot;colorType&quot;:1,&quot;foreColorIndex&quot;:5,&quot;pos&quot;:0,&quot;transparency&quot;:0.4499999880790710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84_1*n_h_a*1_1_1"/>
  <p:tag name="KSO_WM_TEMPLATE_CATEGORY" val="diagram"/>
  <p:tag name="KSO_WM_TEMPLATE_INDEX" val="2023108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&#10;加项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84_1*n_h_h_i*1_2_2_2"/>
  <p:tag name="KSO_WM_TEMPLATE_CATEGORY" val="diagram"/>
  <p:tag name="KSO_WM_TEMPLATE_INDEX" val="20231084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4_1*n_h_h_i*1_2_2_1"/>
  <p:tag name="KSO_WM_TEMPLATE_CATEGORY" val="diagram"/>
  <p:tag name="KSO_WM_TEMPLATE_INDEX" val="20231084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gradient&quot;:[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84_1*n_h_h_a*1_2_2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84_1*n_h_h_f*1_2_2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84_1*n_h_h_i*1_2_1_2"/>
  <p:tag name="KSO_WM_TEMPLATE_CATEGORY" val="diagram"/>
  <p:tag name="KSO_WM_TEMPLATE_INDEX" val="20231084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d*1_1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93*572"/>
  <p:tag name="KSO_WM_DIAGRAM_GROUP_CODE" val="l1-1"/>
  <p:tag name="KSO_WM_UNIT_TYPE" val="l_h_d"/>
  <p:tag name="KSO_WM_UNIT_INDEX" val="1_1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DIAGRAM_USE_COLOR_VALUE" val="{&quot;color_scheme&quot;:1,&quot;color_type&quot;:1,&quot;theme_color_indexes&quot;:[]}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4_1*n_h_h_i*1_2_1_1"/>
  <p:tag name="KSO_WM_TEMPLATE_CATEGORY" val="diagram"/>
  <p:tag name="KSO_WM_TEMPLATE_INDEX" val="20231084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gradient&quot;:[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84_1*n_h_h_a*1_2_1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2*4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084_1*n_h_h_x*1_2_1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4_1*n_h_h_f*1_2_1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8*4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084_1*n_h_h_x*1_2_2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03.6000061035156,&quot;left&quot;:23.85,&quot;top&quot;:96.29999694824218,&quot;width&quot;:842.8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resource_record_key" val="{&quot;70&quot;:[3312699,3325253,3314336]}"/>
  <p:tag name="KSO_WPP_MARK_KEY" val="4c64a2bc-0688-420e-8efd-b8e8cde553dd"/>
  <p:tag name="COMMONDATA" val="eyJoZGlkIjoiMzEwNTM5NzYwMDRjMzkwZTVkZjY2ODkwMGIxNGU0OT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i*1_2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brightness&quot;:0.3499999940395355,&quot;colorType&quot;:1,&quot;foreColorIndex&quot;:13,&quot;transparency&quot;:0.6000000238418579},&quot;threeD&quot;:{&quot;curvedSurface&quot;:{&quot;brightness&quot;:-0.15000000596046448,&quot;colorType&quot;:1,&quot;foreColorIndex&quot;:14},&quot;depth&quot;:{&quot;brightness&quot;:-0.15000000596046448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-0.0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d*1_2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94*572"/>
  <p:tag name="KSO_WM_DIAGRAM_GROUP_CODE" val="l1-1"/>
  <p:tag name="KSO_WM_UNIT_TYPE" val="l_h_d"/>
  <p:tag name="KSO_WM_UNIT_INDEX" val="1_2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i*1_3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brightness&quot;:0.3499999940395355,&quot;colorType&quot;:1,&quot;foreColorIndex&quot;:13,&quot;transparency&quot;:0.6000000238418579},&quot;threeD&quot;:{&quot;curvedSurface&quot;:{&quot;brightness&quot;:-0.15000000596046448,&quot;colorType&quot;:1,&quot;foreColorIndex&quot;:14},&quot;depth&quot;:{&quot;brightness&quot;:-0.15000000596046448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-0.05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d*1_3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93*572"/>
  <p:tag name="KSO_WM_DIAGRAM_GROUP_CODE" val="l1-1"/>
  <p:tag name="KSO_WM_UNIT_TYPE" val="l_h_d"/>
  <p:tag name="KSO_WM_UNIT_INDEX" val="1_3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i*1_6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6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brightness&quot;:0.3499999940395355,&quot;colorType&quot;:1,&quot;foreColorIndex&quot;:13,&quot;transparency&quot;:0.6000000238418579},&quot;threeD&quot;:{&quot;curvedSurface&quot;:{&quot;brightness&quot;:-0.15000000596046448,&quot;colorType&quot;:1,&quot;foreColorIndex&quot;:14},&quot;depth&quot;:{&quot;brightness&quot;:-0.15000000596046448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-0.05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6_2*l_h_d*1_6_1"/>
  <p:tag name="KSO_WM_TEMPLATE_CATEGORY" val="diagram"/>
  <p:tag name="KSO_WM_TEMPLATE_INDEX" val="2023096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93*572"/>
  <p:tag name="KSO_WM_DIAGRAM_GROUP_CODE" val="l1-1"/>
  <p:tag name="KSO_WM_UNIT_TYPE" val="l_h_d"/>
  <p:tag name="KSO_WM_UNIT_INDEX" val="1_6_1"/>
  <p:tag name="KSO_WM_DIAGRAM_MAX_ITEMCNT" val="8"/>
  <p:tag name="KSO_WM_DIAGRAM_MIN_ITEMCNT" val="5"/>
  <p:tag name="KSO_WM_DIAGRAM_VIRTUALLY_FRAME" val="{&quot;height&quot;:385.2329949911009,&quot;left&quot;:4.77059326171875,&quot;top&quot;:67.80888685291593,&quot;width&quot;:572.2588134765626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0E2841"/>
    </a:dk2>
    <a:lt2>
      <a:srgbClr val="E8E8E8"/>
    </a:lt2>
    <a:accent1>
      <a:srgbClr val="0FB0C8"/>
    </a:accent1>
    <a:accent2>
      <a:srgbClr val="FCA768"/>
    </a:accent2>
    <a:accent3>
      <a:srgbClr val="F96F7C"/>
    </a:accent3>
    <a:accent4>
      <a:srgbClr val="8AB1E6"/>
    </a:accent4>
    <a:accent5>
      <a:srgbClr val="FFD13F"/>
    </a:accent5>
    <a:accent6>
      <a:srgbClr val="E18FD7"/>
    </a:accent6>
    <a:hlink>
      <a:srgbClr val="467886"/>
    </a:hlink>
    <a:folHlink>
      <a:srgbClr val="96607D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0E2841"/>
    </a:dk2>
    <a:lt2>
      <a:srgbClr val="E8E8E8"/>
    </a:lt2>
    <a:accent1>
      <a:srgbClr val="0FB0C8"/>
    </a:accent1>
    <a:accent2>
      <a:srgbClr val="FCA768"/>
    </a:accent2>
    <a:accent3>
      <a:srgbClr val="F96F7C"/>
    </a:accent3>
    <a:accent4>
      <a:srgbClr val="8AB1E6"/>
    </a:accent4>
    <a:accent5>
      <a:srgbClr val="FFD13F"/>
    </a:accent5>
    <a:accent6>
      <a:srgbClr val="E18FD7"/>
    </a:accent6>
    <a:hlink>
      <a:srgbClr val="467886"/>
    </a:hlink>
    <a:folHlink>
      <a:srgbClr val="96607D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10">
    <a:dk1>
      <a:srgbClr val="000000"/>
    </a:dk1>
    <a:lt1>
      <a:srgbClr val="FFFFFF"/>
    </a:lt1>
    <a:dk2>
      <a:srgbClr val="44546A"/>
    </a:dk2>
    <a:lt2>
      <a:srgbClr val="E7E6E6"/>
    </a:lt2>
    <a:accent1>
      <a:srgbClr val="3875FF"/>
    </a:accent1>
    <a:accent2>
      <a:srgbClr val="FCBE00"/>
    </a:accent2>
    <a:accent3>
      <a:srgbClr val="73A1FF"/>
    </a:accent3>
    <a:accent4>
      <a:srgbClr val="6FD5FF"/>
    </a:accent4>
    <a:accent5>
      <a:srgbClr val="FC9400"/>
    </a:accent5>
    <a:accent6>
      <a:srgbClr val="0093F0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1">
    <a:dk1>
      <a:srgbClr val="000000"/>
    </a:dk1>
    <a:lt1>
      <a:srgbClr val="FFFFFF"/>
    </a:lt1>
    <a:dk2>
      <a:srgbClr val="44546A"/>
    </a:dk2>
    <a:lt2>
      <a:srgbClr val="E7E6E6"/>
    </a:lt2>
    <a:accent1>
      <a:srgbClr val="4F80FF"/>
    </a:accent1>
    <a:accent2>
      <a:srgbClr val="16CC8A"/>
    </a:accent2>
    <a:accent3>
      <a:srgbClr val="FFC619"/>
    </a:accent3>
    <a:accent4>
      <a:srgbClr val="FF7F41"/>
    </a:accent4>
    <a:accent5>
      <a:srgbClr val="F95F5F"/>
    </a:accent5>
    <a:accent6>
      <a:srgbClr val="A15CFF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0E2841"/>
    </a:dk2>
    <a:lt2>
      <a:srgbClr val="E8E8E8"/>
    </a:lt2>
    <a:accent1>
      <a:srgbClr val="0FB0C8"/>
    </a:accent1>
    <a:accent2>
      <a:srgbClr val="FCA768"/>
    </a:accent2>
    <a:accent3>
      <a:srgbClr val="F96F7C"/>
    </a:accent3>
    <a:accent4>
      <a:srgbClr val="8AB1E6"/>
    </a:accent4>
    <a:accent5>
      <a:srgbClr val="FFD13F"/>
    </a:accent5>
    <a:accent6>
      <a:srgbClr val="E18FD7"/>
    </a:accent6>
    <a:hlink>
      <a:srgbClr val="467886"/>
    </a:hlink>
    <a:folHlink>
      <a:srgbClr val="96607D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2440</Words>
  <Application>WPS 演示</Application>
  <PresentationFormat>宽屏</PresentationFormat>
  <Paragraphs>378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华文细黑</vt:lpstr>
      <vt:lpstr>微软雅黑 Light</vt:lpstr>
      <vt:lpstr>Noto Sans CJK Bold</vt:lpstr>
      <vt:lpstr>思源黑体 CN Normal</vt:lpstr>
      <vt:lpstr>思源黑体 CN</vt:lpstr>
      <vt:lpstr>Calibri</vt:lpstr>
      <vt:lpstr>Arial Unicode MS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季夏</cp:lastModifiedBy>
  <cp:revision>65</cp:revision>
  <dcterms:created xsi:type="dcterms:W3CDTF">2024-11-20T06:46:00Z</dcterms:created>
  <dcterms:modified xsi:type="dcterms:W3CDTF">2025-02-21T06:47:32Z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2052-11.1.0.12375</vt:lpwstr>
  </property>
  <property fmtid="{D5CDD505-2E9C-101B-9397-08002B2CF9AE}" pid="3" name="ICV">
    <vt:lpwstr>DF8CF1AAFD4C4AFD94610288FEFF8F40</vt:lpwstr>
  </property>
</Properties>
</file>