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Lst>
  <p:notesMasterIdLst>
    <p:notesMasterId r:id="rId13"/>
  </p:notesMasterIdLst>
  <p:sldIdLst>
    <p:sldId id="256" r:id="rId12"/>
    <p:sldId id="298" r:id="rId14"/>
    <p:sldId id="257" r:id="rId15"/>
    <p:sldId id="258" r:id="rId16"/>
    <p:sldId id="259" r:id="rId17"/>
    <p:sldId id="260" r:id="rId18"/>
    <p:sldId id="261" r:id="rId19"/>
    <p:sldId id="263" r:id="rId20"/>
    <p:sldId id="264" r:id="rId21"/>
    <p:sldId id="265" r:id="rId22"/>
    <p:sldId id="266" r:id="rId23"/>
    <p:sldId id="267" r:id="rId24"/>
    <p:sldId id="269" r:id="rId25"/>
    <p:sldId id="286" r:id="rId26"/>
    <p:sldId id="287" r:id="rId27"/>
    <p:sldId id="290" r:id="rId28"/>
    <p:sldId id="288" r:id="rId29"/>
    <p:sldId id="289" r:id="rId30"/>
    <p:sldId id="291" r:id="rId31"/>
    <p:sldId id="292" r:id="rId32"/>
    <p:sldId id="293" r:id="rId33"/>
    <p:sldId id="294" r:id="rId34"/>
    <p:sldId id="296" r:id="rId35"/>
    <p:sldId id="270" r:id="rId36"/>
    <p:sldId id="297" r:id="rId37"/>
    <p:sldId id="295" r:id="rId38"/>
    <p:sldId id="278" r:id="rId39"/>
    <p:sldId id="279" r:id="rId40"/>
    <p:sldId id="280" r:id="rId41"/>
    <p:sldId id="281" r:id="rId42"/>
    <p:sldId id="282" r:id="rId43"/>
    <p:sldId id="285" r:id="rId44"/>
  </p:sldIdLst>
  <p:sldSz cx="12192000" cy="6858000"/>
  <p:notesSz cx="6858000" cy="9144000"/>
  <p:embeddedFontLst>
    <p:embeddedFont>
      <p:font typeface="OPPOSans H" panose="00020600040101010101" charset="-122"/>
      <p:regular r:id="rId48"/>
    </p:embeddedFont>
    <p:embeddedFont>
      <p:font typeface="OPPOSans L" panose="00020600040101010101" charset="-122"/>
      <p:regular r:id="rId49"/>
    </p:embeddedFont>
    <p:embeddedFont>
      <p:font typeface="微软雅黑" panose="020B0503020204020204" charset="-122"/>
      <p:regular r:id="rId50"/>
    </p:embeddedFont>
    <p:embeddedFont>
      <p:font typeface="Source Han Sans" panose="020B0500000000000000" charset="-122"/>
      <p:regular r:id="rId51"/>
    </p:embeddedFont>
    <p:embeddedFont>
      <p:font typeface="Source Han Sans CN Bold" panose="020B0800000000000000" charset="-122"/>
      <p:bold r:id="rId52"/>
    </p:embeddedFont>
    <p:embeddedFont>
      <p:font typeface="OPPOSans B" panose="00020600040101010101" charset="-122"/>
      <p:regular r:id="rId53"/>
    </p:embeddedFont>
    <p:embeddedFont>
      <p:font typeface="等线" panose="02010600030101010101" charset="-122"/>
      <p:regular r:id="rId54"/>
    </p:embeddedFont>
    <p:embeddedFont>
      <p:font typeface="Calibri" panose="020F0502020204030204" charset="0"/>
      <p:regular r:id="rId55"/>
      <p:bold r:id="rId56"/>
      <p:italic r:id="rId57"/>
      <p:boldItalic r:id="rId58"/>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Master" Target="slideMasters/slideMaster4.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汇报人：AiPPT时间：20XX.XX丰派云POS - 以智能云平台重构零售数字化未来</a:t>
            </a:r>
            <a:endParaRPr kumimoji="1"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0102丰派云POS的技术架构分为四层，包括IoT接入层、业务中台、数据中台和生态开放层，共同支撑平台的稳定性。四层架构支撑平台稳定性技术架构总览每一层都有其独特的功能和作用，确保了丰派云POS在处理大规模交易、实时数据分析等方面的能力。架构图分层说明</a:t>
            </a:r>
            <a:endParaRPr kumimoji="1"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0201丰派云POS的分布式事务处理技术，能够支持单日2000万+的交易量，保证了系统的高效运行。分布式事务处理核心技术亮点边缘计算技术使得丰派云POS在断网情况下仍能续传数据超过72小时，保证了业务的连续性。边缘计算</a:t>
            </a:r>
            <a:endParaRPr kumimoji="1"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丰派云POS采用金融级安全防护体系，包括硬件加密芯片、SSL/TLS 1.3协议传输和区块链存证等多重安全措施。安全层级数据安全机制丰派云POS通过了PCI DSS和等保三级认证，这些认证标识的展示，进一步增强了用户对平台安全性的信任。认证标识展示</a:t>
            </a:r>
            <a:endParaRPr kumimoji="1"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平台主要功能及案例03</a:t>
            </a:r>
            <a:endParaRPr kumimoji="1"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功能模块环形图丰派云POS的7大模块构建了一个完整的生态系统，包括智能收银、会员营销、供应链管理、数据分析、移动管理、开放平台和智能硬件。核心功能全景图</a:t>
            </a:r>
            <a:endParaRPr kumimoji="1"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平台未来发展04</a:t>
            </a:r>
            <a:endParaRPr kumimoji="1"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75%52%0102三年规划丰派云POS制定了未来三年的技术演进路线，包括AI智能补货系统、元宇宙虚拟商城对接和碳足迹追踪功能等。技术演进路线技术规划每一项技术的规划和实施，都将为丰派云POS带来新的发展机遇，进一步巩固其在零售数字化领域的领先地位。</a:t>
            </a:r>
            <a:endParaRPr kumimoji="1"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丰派云POS的生态合作计划涵盖了支付机构、ISV开发者、硬件厂商和数据服务商等多个合作伙伴。生态图谱生态合作计划每年新增100+API接口，丰派云POS的开放策略将吸引更多的合作伙伴加入，共同构建零售数字化生态。开放策略</a:t>
            </a:r>
            <a:endParaRPr kumimoji="1"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出海路线丰派云POS的全球化布局将从东南亚试点开始，逐步拓展到欧洲本地化适配。全球化布局多语言版本规划图多语言版本规划图展示了丰派云POS在不同国家和地区的推广计划，为全球用户提供服务。</a:t>
            </a:r>
            <a:endParaRPr kumimoji="1"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丰派云POS承诺为中小企业提供免费基础版开放，帮助它们降低成本，提升竞争力。中小企业扶持计划社会价值承诺针对乡村振兴战略，丰派云POS制定了专项方案，通过技术普惠助力实体复兴。乡村振兴专项方案</a:t>
            </a:r>
            <a:endParaRPr kumimoji="1"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目录010203040506行业挑战与项目背景平台应用场景与技术架构平台主要功能及案例平台未来发展总结Q&amp;A</a:t>
            </a:r>
            <a:endParaRPr kumimoji="1"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汇报人：AiPPT时间：20XX.XX谢谢大家</a:t>
            </a:r>
            <a:endParaRPr kumimoji="1"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目录010203040506行业挑战与项目背景平台应用场景与技术架构平台主要功能及案例平台未来发展总结Q&amp;A</a:t>
            </a:r>
            <a:endParaRPr kumimoji="1"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行业挑战与项目背景01</a:t>
            </a:r>
            <a:endParaRPr kumimoji="1"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0102在当今数字化浪潮中，零售行业面临着前所未有的挑战。数据孤岛现象尤为严重，多系统之间无法互联互通，导致决策滞后。这一问题不仅影响了企业的运营效率，更是在竞争激烈的市场中失去了先机。数据孤岛问题零售行业现状与痛点运营低效是零售行业的另一个痛点。由于高度依赖人工，错误率居高不下，超过了15%。这不仅增加了企业的成本，也降低了顾客的满意度，影响了企业的长期发展。运营低效问题</a:t>
            </a:r>
            <a:endParaRPr kumimoji="1"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政策方向在政策层面，商务部发布的《智慧商店建设技术指南》为零售行业提供了明确的发展方向。这一指南要求企业加快数字化转型，提升智能化水平，以满足消费者日益多样化的需求。政策与技术驱动背景技术趋势技术的快速发展也为零售行业带来了新的机遇。云原生、AIoT和大数据技术的融合，为零售企业提供了强大的技术支持，使得个性化服务、精准营销成为可能。</a:t>
            </a:r>
            <a:endParaRPr kumimoji="1"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丰派云POS定位为全场景智能云POS平台，其核心价值之一是云端一体化管理。通过云端平台，企业可以实现对各门店的统一管理，提高运营效率，降低成本。云端一体化管理丰派云POS解决方案定位另一个核心价值是AI驱动的智能分析。丰派云POS利用人工智能技术，对海量数据进行分析，为企业提供精准的营销策略和决策支持。AI驱动的智能分析</a:t>
            </a:r>
            <a:endParaRPr kumimoji="1"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平台应用场景与技术架构02</a:t>
            </a:r>
            <a:endParaRPr kumimoji="1"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kumimoji="1" lang="zh-CN" altLang="en-US" dirty="0"/>
              <a:t>01.02.多元化零售业态适配丰派云POS具备全场景覆盖能力，能够适应便利店、连锁店、商超、快闪店、无人零售等多种零售业态。全场景覆盖能力典型案例以某连锁药店为例，500+门店的成功部署，充分证明了丰派云POS的强大适应性和实用性。</a:t>
            </a:r>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7"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2" Type="http://schemas.openxmlformats.org/officeDocument/2006/relationships/notesSlide" Target="../notesSlides/notesSlide11.xml"/><Relationship Id="rId11" Type="http://schemas.openxmlformats.org/officeDocument/2006/relationships/slideLayout" Target="../slideLayouts/slideLayout1.xml"/><Relationship Id="rId10" Type="http://schemas.openxmlformats.org/officeDocument/2006/relationships/tags" Target="../tags/tag19.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24.png"/><Relationship Id="rId7"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tags" Target="../tags/tag22.xml"/><Relationship Id="rId4" Type="http://schemas.openxmlformats.org/officeDocument/2006/relationships/image" Target="../media/image22.png"/><Relationship Id="rId3" Type="http://schemas.openxmlformats.org/officeDocument/2006/relationships/tags" Target="../tags/tag21.xml"/><Relationship Id="rId2" Type="http://schemas.openxmlformats.org/officeDocument/2006/relationships/image" Target="../media/image21.png"/><Relationship Id="rId11" Type="http://schemas.openxmlformats.org/officeDocument/2006/relationships/slideLayout" Target="../slideLayouts/slideLayout1.xml"/><Relationship Id="rId10" Type="http://schemas.openxmlformats.org/officeDocument/2006/relationships/image" Target="../media/image25.png"/><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0.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7.png"/><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image" Target="../media/image31.png"/><Relationship Id="rId6" Type="http://schemas.openxmlformats.org/officeDocument/2006/relationships/tags" Target="../tags/tag30.xml"/><Relationship Id="rId5" Type="http://schemas.openxmlformats.org/officeDocument/2006/relationships/image" Target="../media/image30.jpeg"/><Relationship Id="rId4" Type="http://schemas.openxmlformats.org/officeDocument/2006/relationships/tags" Target="../tags/tag29.xml"/><Relationship Id="rId3" Type="http://schemas.openxmlformats.org/officeDocument/2006/relationships/image" Target="../media/image29.jpeg"/><Relationship Id="rId2" Type="http://schemas.openxmlformats.org/officeDocument/2006/relationships/tags" Target="../tags/tag28.xml"/><Relationship Id="rId17" Type="http://schemas.openxmlformats.org/officeDocument/2006/relationships/slideLayout" Target="../slideLayouts/slideLayout6.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40.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4" Type="http://schemas.openxmlformats.org/officeDocument/2006/relationships/slideLayout" Target="../slideLayouts/slideLayout7.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6" Type="http://schemas.openxmlformats.org/officeDocument/2006/relationships/notesSlide" Target="../notesSlides/notesSlide16.xml"/><Relationship Id="rId15" Type="http://schemas.openxmlformats.org/officeDocument/2006/relationships/slideLayout" Target="../slideLayouts/slideLayout1.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0" Type="http://schemas.openxmlformats.org/officeDocument/2006/relationships/notesSlide" Target="../notesSlides/notesSlide9.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281769" flipV="1">
            <a:off x="221339" y="3507848"/>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786882" flipH="1" flipV="1">
            <a:off x="11573532" y="3333823"/>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2544480" flipV="1">
            <a:off x="2710567" y="20120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7077517" flipH="1" flipV="1">
            <a:off x="9184473" y="244769"/>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0"/>
            <a:ext cx="5815364" cy="2891994"/>
          </a:xfrm>
          <a:custGeom>
            <a:avLst/>
            <a:gdLst>
              <a:gd name="connsiteX0" fmla="*/ 0 w 5815364"/>
              <a:gd name="connsiteY0" fmla="*/ 0 h 2891994"/>
              <a:gd name="connsiteX1" fmla="*/ 5815364 w 5815364"/>
              <a:gd name="connsiteY1" fmla="*/ 0 h 2891994"/>
              <a:gd name="connsiteX2" fmla="*/ 5786333 w 5815364"/>
              <a:gd name="connsiteY2" fmla="*/ 83272 h 2891994"/>
              <a:gd name="connsiteX3" fmla="*/ 1631888 w 5815364"/>
              <a:gd name="connsiteY3" fmla="*/ 2891994 h 2891994"/>
              <a:gd name="connsiteX4" fmla="*/ 144807 w 5815364"/>
              <a:gd name="connsiteY4" fmla="*/ 2638972 h 2891994"/>
              <a:gd name="connsiteX5" fmla="*/ 0 w 5815364"/>
              <a:gd name="connsiteY5" fmla="*/ 2583416 h 2891994"/>
            </a:gdLst>
            <a:ahLst/>
            <a:cxnLst/>
            <a:rect l="l" t="t" r="r" b="b"/>
            <a:pathLst>
              <a:path w="5815364" h="2891994">
                <a:moveTo>
                  <a:pt x="0" y="0"/>
                </a:moveTo>
                <a:lnTo>
                  <a:pt x="5815364" y="0"/>
                </a:lnTo>
                <a:lnTo>
                  <a:pt x="5786333" y="83272"/>
                </a:lnTo>
                <a:cubicBezTo>
                  <a:pt x="5125461" y="1729535"/>
                  <a:pt x="3514427" y="2891994"/>
                  <a:pt x="1631888" y="2891994"/>
                </a:cubicBezTo>
                <a:cubicBezTo>
                  <a:pt x="1110569" y="2891994"/>
                  <a:pt x="610072" y="2802849"/>
                  <a:pt x="144807" y="2638972"/>
                </a:cubicBezTo>
                <a:lnTo>
                  <a:pt x="0" y="2583416"/>
                </a:lnTo>
                <a:close/>
              </a:path>
            </a:pathLst>
          </a:custGeom>
          <a:noFill/>
          <a:ln w="12700" cap="flat">
            <a:gradFill>
              <a:gsLst>
                <a:gs pos="32000">
                  <a:schemeClr val="accent2">
                    <a:alpha val="0"/>
                  </a:schemeClr>
                </a:gs>
                <a:gs pos="100000">
                  <a:schemeClr val="accent2"/>
                </a:gs>
              </a:gsLst>
              <a:lin ang="48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157392" y="4305820"/>
            <a:ext cx="6034609" cy="2552180"/>
          </a:xfrm>
          <a:custGeom>
            <a:avLst/>
            <a:gdLst>
              <a:gd name="connsiteX0" fmla="*/ 3577175 w 6034609"/>
              <a:gd name="connsiteY0" fmla="*/ 0 h 2552180"/>
              <a:gd name="connsiteX1" fmla="*/ 5985228 w 6034609"/>
              <a:gd name="connsiteY1" fmla="*/ 864469 h 2552180"/>
              <a:gd name="connsiteX2" fmla="*/ 6034609 w 6034609"/>
              <a:gd name="connsiteY2" fmla="*/ 909349 h 2552180"/>
              <a:gd name="connsiteX3" fmla="*/ 6034609 w 6034609"/>
              <a:gd name="connsiteY3" fmla="*/ 2552180 h 2552180"/>
              <a:gd name="connsiteX4" fmla="*/ 0 w 6034609"/>
              <a:gd name="connsiteY4" fmla="*/ 2552180 h 2552180"/>
              <a:gd name="connsiteX5" fmla="*/ 62608 w 6034609"/>
              <a:gd name="connsiteY5" fmla="*/ 2376117 h 2552180"/>
              <a:gd name="connsiteX6" fmla="*/ 3577175 w 6034609"/>
              <a:gd name="connsiteY6" fmla="*/ 0 h 2552180"/>
            </a:gdLst>
            <a:ahLst/>
            <a:cxnLst/>
            <a:rect l="l" t="t" r="r" b="b"/>
            <a:pathLst>
              <a:path w="6034609" h="2552180">
                <a:moveTo>
                  <a:pt x="3577175" y="0"/>
                </a:moveTo>
                <a:cubicBezTo>
                  <a:pt x="4491891" y="0"/>
                  <a:pt x="5330837" y="324418"/>
                  <a:pt x="5985228" y="864469"/>
                </a:cubicBezTo>
                <a:lnTo>
                  <a:pt x="6034609" y="909349"/>
                </a:lnTo>
                <a:lnTo>
                  <a:pt x="6034609" y="2552180"/>
                </a:lnTo>
                <a:lnTo>
                  <a:pt x="0" y="2552180"/>
                </a:lnTo>
                <a:lnTo>
                  <a:pt x="62608" y="2376117"/>
                </a:lnTo>
                <a:cubicBezTo>
                  <a:pt x="621690" y="983415"/>
                  <a:pt x="1984588" y="0"/>
                  <a:pt x="3577175" y="0"/>
                </a:cubicBezTo>
                <a:close/>
              </a:path>
            </a:pathLst>
          </a:custGeom>
          <a:noFill/>
          <a:ln w="12700" cap="flat">
            <a:gradFill>
              <a:gsLst>
                <a:gs pos="32000">
                  <a:schemeClr val="accent2">
                    <a:alpha val="0"/>
                  </a:schemeClr>
                </a:gs>
                <a:gs pos="100000">
                  <a:schemeClr val="accent2"/>
                </a:gs>
              </a:gsLst>
              <a:lin ang="156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559560" y="908685"/>
            <a:ext cx="9086850" cy="4602480"/>
          </a:xfrm>
          <a:prstGeom prst="roundRect">
            <a:avLst>
              <a:gd name="adj" fmla="val 14431"/>
            </a:avLst>
          </a:prstGeom>
          <a:gradFill>
            <a:gsLst>
              <a:gs pos="15000">
                <a:schemeClr val="accent1">
                  <a:lumMod val="95000"/>
                  <a:lumOff val="5000"/>
                </a:schemeClr>
              </a:gs>
              <a:gs pos="86000">
                <a:schemeClr val="accent1"/>
              </a:gs>
            </a:gsLst>
            <a:path path="circle">
              <a:fillToRect l="50000" t="50000" r="50000" b="50000"/>
            </a:path>
            <a:tileRect/>
          </a:gradFill>
          <a:ln w="152400" cap="flat">
            <a:solidFill>
              <a:schemeClr val="accent2"/>
            </a:solidFill>
            <a:miter/>
          </a:ln>
          <a:effectLst>
            <a:outerShdw blurRad="63500" sx="102000" sy="102000" algn="ctr"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2118360" y="1700530"/>
            <a:ext cx="7941310" cy="2439670"/>
          </a:xfrm>
          <a:prstGeom prst="rect">
            <a:avLst/>
          </a:prstGeom>
          <a:noFill/>
          <a:ln cap="sq">
            <a:noFill/>
          </a:ln>
        </p:spPr>
        <p:txBody>
          <a:bodyPr vert="horz" wrap="square" lIns="0" tIns="0" rIns="0" bIns="0" rtlCol="0" anchor="ctr"/>
          <a:lstStyle/>
          <a:p>
            <a:pPr algn="ctr">
              <a:lnSpc>
                <a:spcPct val="130000"/>
              </a:lnSpc>
            </a:pPr>
            <a:r>
              <a:rPr kumimoji="1" lang="en-US" altLang="zh-CN" sz="60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丰派云POS </a:t>
            </a:r>
            <a:r>
              <a:rPr kumimoji="1" lang="en-US" altLang="zh-CN" sz="53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
智能重构零售数字化未来</a:t>
            </a:r>
            <a:endParaRPr kumimoji="1" lang="zh-CN" altLang="en-US"/>
          </a:p>
        </p:txBody>
      </p:sp>
      <p:sp>
        <p:nvSpPr>
          <p:cNvPr id="17" name="标题 1"/>
          <p:cNvSpPr txBox="1"/>
          <p:nvPr/>
        </p:nvSpPr>
        <p:spPr>
          <a:xfrm>
            <a:off x="4070946" y="4790836"/>
            <a:ext cx="4071817" cy="576421"/>
          </a:xfrm>
          <a:prstGeom prst="rect">
            <a:avLst/>
          </a:prstGeom>
          <a:noFill/>
          <a:ln>
            <a:noFill/>
          </a:ln>
        </p:spPr>
        <p:txBody>
          <a:bodyPr vert="horz" wrap="square" lIns="0" tIns="0" rIns="0" bIns="0" rtlCol="0" anchor="t"/>
          <a:lstStyle/>
          <a:p>
            <a:pPr algn="ctr">
              <a:lnSpc>
                <a:spcPct val="100000"/>
              </a:lnSpc>
            </a:pPr>
            <a:r>
              <a:rPr kumimoji="1" lang="en-US" altLang="zh-CN" sz="2400" b="1">
                <a:ln w="12700">
                  <a:noFill/>
                </a:ln>
                <a:solidFill>
                  <a:srgbClr val="F3E0D5">
                    <a:alpha val="100000"/>
                  </a:srgbClr>
                </a:solidFill>
                <a:latin typeface="OPPOSans L" panose="00020600040101010101" charset="-122"/>
                <a:ea typeface="OPPOSans L" panose="00020600040101010101" charset="-122"/>
                <a:cs typeface="OPPOSans L" panose="00020600040101010101" charset="-122"/>
              </a:rPr>
              <a:t>东莞市丰派软件科技有限公司
</a:t>
            </a:r>
            <a:endParaRPr kumimoji="1" lang="zh-CN" altLang="en-US"/>
          </a:p>
        </p:txBody>
      </p:sp>
      <p:sp>
        <p:nvSpPr>
          <p:cNvPr id="18" name="标题 1"/>
          <p:cNvSpPr txBox="1"/>
          <p:nvPr/>
        </p:nvSpPr>
        <p:spPr>
          <a:xfrm>
            <a:off x="8075295" y="5733415"/>
            <a:ext cx="3827145" cy="939800"/>
          </a:xfrm>
          <a:prstGeom prst="rect">
            <a:avLst/>
          </a:prstGeom>
          <a:noFill/>
          <a:ln cap="sq">
            <a:noFill/>
          </a:ln>
        </p:spPr>
        <p:txBody>
          <a:bodyPr vert="horz" wrap="square" lIns="0" tIns="0" rIns="0" bIns="0" rtlCol="0" anchor="ctr"/>
          <a:p>
            <a:pPr algn="ctr">
              <a:lnSpc>
                <a:spcPct val="130000"/>
              </a:lnSpc>
            </a:pPr>
            <a:r>
              <a:rPr kumimoji="1" lang="zh-CN" altLang="en-US" sz="40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即时零售赛道</a:t>
            </a:r>
            <a:endParaRPr kumimoji="1" lang="zh-CN" altLang="en-US" sz="40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99650" y="2132496"/>
            <a:ext cx="10980000" cy="293596"/>
          </a:xfrm>
          <a:custGeom>
            <a:avLst/>
            <a:gdLst>
              <a:gd name="connsiteX0" fmla="*/ 242259 w 9845254"/>
              <a:gd name="connsiteY0" fmla="*/ 0 h 293596"/>
              <a:gd name="connsiteX1" fmla="*/ 9602995 w 9845254"/>
              <a:gd name="connsiteY1" fmla="*/ 0 h 293596"/>
              <a:gd name="connsiteX2" fmla="*/ 9845254 w 9845254"/>
              <a:gd name="connsiteY2" fmla="*/ 242259 h 293596"/>
              <a:gd name="connsiteX3" fmla="*/ 9845254 w 9845254"/>
              <a:gd name="connsiteY3" fmla="*/ 293596 h 293596"/>
              <a:gd name="connsiteX4" fmla="*/ 9602995 w 9845254"/>
              <a:gd name="connsiteY4" fmla="*/ 51337 h 293596"/>
              <a:gd name="connsiteX5" fmla="*/ 242259 w 9845254"/>
              <a:gd name="connsiteY5" fmla="*/ 51337 h 293596"/>
              <a:gd name="connsiteX6" fmla="*/ 0 w 9845254"/>
              <a:gd name="connsiteY6" fmla="*/ 293596 h 293596"/>
              <a:gd name="connsiteX7" fmla="*/ 0 w 9845254"/>
              <a:gd name="connsiteY7" fmla="*/ 242259 h 293596"/>
              <a:gd name="connsiteX8" fmla="*/ 242259 w 9845254"/>
              <a:gd name="connsiteY8" fmla="*/ 0 h 293596"/>
            </a:gdLst>
            <a:ahLst/>
            <a:cxnLst/>
            <a:rect l="l" t="t" r="r" b="b"/>
            <a:pathLst>
              <a:path w="9845254" h="293596">
                <a:moveTo>
                  <a:pt x="242259" y="0"/>
                </a:moveTo>
                <a:lnTo>
                  <a:pt x="9602995" y="0"/>
                </a:lnTo>
                <a:cubicBezTo>
                  <a:pt x="9736791" y="0"/>
                  <a:pt x="9845254" y="108463"/>
                  <a:pt x="9845254" y="242259"/>
                </a:cubicBezTo>
                <a:lnTo>
                  <a:pt x="9845254" y="293596"/>
                </a:lnTo>
                <a:cubicBezTo>
                  <a:pt x="9845254" y="159800"/>
                  <a:pt x="9736791" y="51337"/>
                  <a:pt x="9602995" y="51337"/>
                </a:cubicBezTo>
                <a:lnTo>
                  <a:pt x="242259" y="51337"/>
                </a:lnTo>
                <a:cubicBezTo>
                  <a:pt x="108463" y="51337"/>
                  <a:pt x="0" y="159800"/>
                  <a:pt x="0" y="293596"/>
                </a:cubicBezTo>
                <a:lnTo>
                  <a:pt x="0" y="242259"/>
                </a:lnTo>
                <a:cubicBezTo>
                  <a:pt x="0" y="108463"/>
                  <a:pt x="108463" y="0"/>
                  <a:pt x="242259" y="0"/>
                </a:cubicBezTo>
                <a:close/>
              </a:path>
            </a:pathLst>
          </a:custGeom>
          <a:solidFill>
            <a:schemeClr val="accent1"/>
          </a:solidFill>
          <a:ln w="12700" cap="sq">
            <a:noFill/>
            <a:miter/>
          </a:ln>
          <a:effectLst>
            <a:outerShdw blurRad="254000" dist="762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599650" y="2183833"/>
            <a:ext cx="10980000" cy="3240000"/>
          </a:xfrm>
          <a:prstGeom prst="roundRect">
            <a:avLst>
              <a:gd name="adj" fmla="val 8862"/>
            </a:avLst>
          </a:prstGeom>
          <a:solidFill>
            <a:schemeClr val="bg1"/>
          </a:solidFill>
          <a:ln w="12700" cap="sq">
            <a:noFill/>
            <a:miter/>
          </a:ln>
          <a:effectLst>
            <a:outerShdw blurRad="254000" dist="762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397050" y="3229302"/>
            <a:ext cx="4320000" cy="198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丰派云POS的技术架构分为四层，包括IoT接入层、业务中台、数据中台和生态开放层，共同支撑平台的稳定性。</a:t>
            </a:r>
            <a:endParaRPr kumimoji="1" lang="zh-CN" altLang="en-US"/>
          </a:p>
        </p:txBody>
      </p:sp>
      <p:sp>
        <p:nvSpPr>
          <p:cNvPr id="6" name="标题 1"/>
          <p:cNvSpPr txBox="1"/>
          <p:nvPr/>
        </p:nvSpPr>
        <p:spPr>
          <a:xfrm>
            <a:off x="1397050" y="2611420"/>
            <a:ext cx="432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四层架构支撑平台稳定性</a:t>
            </a:r>
            <a:endParaRPr kumimoji="1" lang="zh-CN" altLang="en-US"/>
          </a:p>
        </p:txBody>
      </p:sp>
      <p:sp>
        <p:nvSpPr>
          <p:cNvPr id="7" name="标题 1"/>
          <p:cNvSpPr txBox="1"/>
          <p:nvPr/>
        </p:nvSpPr>
        <p:spPr>
          <a:xfrm>
            <a:off x="1397050" y="1840567"/>
            <a:ext cx="576000" cy="576000"/>
          </a:xfrm>
          <a:prstGeom prst="ellipse">
            <a:avLst/>
          </a:prstGeom>
          <a:solidFill>
            <a:schemeClr val="accent1"/>
          </a:solidFill>
          <a:ln w="12700" cap="sq">
            <a:noFill/>
            <a:miter/>
          </a:ln>
          <a:effectLst>
            <a:outerShdw blurRad="254000" dist="762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469050" y="1984567"/>
            <a:ext cx="432000" cy="288000"/>
          </a:xfrm>
          <a:prstGeom prst="rect">
            <a:avLst/>
          </a:prstGeom>
          <a:noFill/>
          <a:ln>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9" name="标题 1"/>
          <p:cNvSpPr txBox="1"/>
          <p:nvPr/>
        </p:nvSpPr>
        <p:spPr>
          <a:xfrm>
            <a:off x="6462250" y="3229302"/>
            <a:ext cx="4320000" cy="198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panose="020B0500000000000000" charset="-122"/>
                <a:ea typeface="Source Han Sans" panose="020B0500000000000000" charset="-122"/>
                <a:cs typeface="Source Han Sans" panose="020B0500000000000000" charset="-122"/>
              </a:rPr>
              <a:t>每一层都有其独特的功能和作用，确保了丰派云POS在处理大规模交易、实时数据分析等方面的能力。</a:t>
            </a:r>
            <a:endParaRPr kumimoji="1" lang="zh-CN" altLang="en-US"/>
          </a:p>
        </p:txBody>
      </p:sp>
      <p:sp>
        <p:nvSpPr>
          <p:cNvPr id="10" name="标题 1"/>
          <p:cNvSpPr txBox="1"/>
          <p:nvPr/>
        </p:nvSpPr>
        <p:spPr>
          <a:xfrm>
            <a:off x="6462250" y="2611420"/>
            <a:ext cx="432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架构图分层说明</a:t>
            </a:r>
            <a:endParaRPr kumimoji="1" lang="zh-CN" altLang="en-US"/>
          </a:p>
        </p:txBody>
      </p:sp>
      <p:sp>
        <p:nvSpPr>
          <p:cNvPr id="11" name="标题 1"/>
          <p:cNvSpPr txBox="1"/>
          <p:nvPr/>
        </p:nvSpPr>
        <p:spPr>
          <a:xfrm>
            <a:off x="6469870" y="1840567"/>
            <a:ext cx="576000" cy="576000"/>
          </a:xfrm>
          <a:prstGeom prst="ellipse">
            <a:avLst/>
          </a:prstGeom>
          <a:solidFill>
            <a:schemeClr val="accent1"/>
          </a:solidFill>
          <a:ln w="12700" cap="sq">
            <a:noFill/>
            <a:miter/>
          </a:ln>
          <a:effectLst>
            <a:outerShdw blurRad="254000" dist="762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541870" y="1984567"/>
            <a:ext cx="432000" cy="288000"/>
          </a:xfrm>
          <a:prstGeom prst="rect">
            <a:avLst/>
          </a:prstGeom>
          <a:noFill/>
          <a:ln>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13"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技术架构总览</a:t>
            </a:r>
            <a:endParaRPr kumimoji="1" lang="zh-CN" altLang="en-US"/>
          </a:p>
        </p:txBody>
      </p:sp>
      <p:sp>
        <p:nvSpPr>
          <p:cNvPr id="14"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rot="16200000">
            <a:off x="1359235" y="1355558"/>
            <a:ext cx="1933074" cy="1933074"/>
          </a:xfrm>
          <a:prstGeom prst="blockArc">
            <a:avLst>
              <a:gd name="adj1" fmla="val 10800000"/>
              <a:gd name="adj2" fmla="val 0"/>
              <a:gd name="adj3" fmla="val 10062"/>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2"/>
            </p:custDataLst>
          </p:nvPr>
        </p:nvSpPr>
        <p:spPr>
          <a:xfrm>
            <a:off x="3212097" y="2120900"/>
            <a:ext cx="7058526" cy="989263"/>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丰派云POS的分布式事务处理技术，能够支持单日2000万+的交易量，保证了系统的高效运行。</a:t>
            </a:r>
            <a:endParaRPr kumimoji="1" lang="zh-CN" altLang="en-US"/>
          </a:p>
        </p:txBody>
      </p:sp>
      <p:sp>
        <p:nvSpPr>
          <p:cNvPr id="5" name="标题 1"/>
          <p:cNvSpPr txBox="1"/>
          <p:nvPr>
            <p:custDataLst>
              <p:tags r:id="rId3"/>
            </p:custDataLst>
          </p:nvPr>
        </p:nvSpPr>
        <p:spPr>
          <a:xfrm rot="5400000" flipH="1">
            <a:off x="8886992" y="1355558"/>
            <a:ext cx="1933074" cy="1933074"/>
          </a:xfrm>
          <a:prstGeom prst="blockArc">
            <a:avLst>
              <a:gd name="adj1" fmla="val 10800000"/>
              <a:gd name="adj2" fmla="val 0"/>
              <a:gd name="adj3" fmla="val 10062"/>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4"/>
            </p:custDataLst>
          </p:nvPr>
        </p:nvSpPr>
        <p:spPr>
          <a:xfrm>
            <a:off x="3212097" y="1715418"/>
            <a:ext cx="7058526" cy="362176"/>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1E1E1E">
                    <a:alpha val="100000"/>
                  </a:srgbClr>
                </a:solidFill>
                <a:latin typeface="Source Han Sans CN Bold" panose="020B0800000000000000" charset="-122"/>
                <a:ea typeface="Source Han Sans CN Bold" panose="020B0800000000000000" charset="-122"/>
                <a:cs typeface="Source Han Sans CN Bold" panose="020B0800000000000000" charset="-122"/>
              </a:rPr>
              <a:t>分布式事务处理</a:t>
            </a:r>
            <a:endParaRPr kumimoji="1" lang="zh-CN" altLang="en-US"/>
          </a:p>
        </p:txBody>
      </p:sp>
      <p:sp>
        <p:nvSpPr>
          <p:cNvPr id="7" name="标题 1"/>
          <p:cNvSpPr txBox="1"/>
          <p:nvPr>
            <p:custDataLst>
              <p:tags r:id="rId5"/>
            </p:custDataLst>
          </p:nvPr>
        </p:nvSpPr>
        <p:spPr>
          <a:xfrm rot="16200000">
            <a:off x="1359235" y="3757391"/>
            <a:ext cx="1933074" cy="1933074"/>
          </a:xfrm>
          <a:prstGeom prst="blockArc">
            <a:avLst>
              <a:gd name="adj1" fmla="val 10800000"/>
              <a:gd name="adj2" fmla="val 0"/>
              <a:gd name="adj3" fmla="val 10062"/>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6"/>
            </p:custDataLst>
          </p:nvPr>
        </p:nvSpPr>
        <p:spPr>
          <a:xfrm>
            <a:off x="1863630" y="4124549"/>
            <a:ext cx="1246705" cy="1154837"/>
          </a:xfrm>
          <a:prstGeom prst="rect">
            <a:avLst/>
          </a:prstGeom>
          <a:noFill/>
          <a:ln cap="sq">
            <a:noFill/>
          </a:ln>
        </p:spPr>
        <p:txBody>
          <a:bodyPr vert="horz" wrap="square" lIns="0" tIns="0" rIns="0" bIns="0" rtlCol="0" anchor="ctr">
            <a:scene3d>
              <a:camera prst="orthographicFront"/>
              <a:lightRig rig="threePt" dir="t"/>
            </a:scene3d>
          </a:bodyPr>
          <a:lstStyle/>
          <a:p>
            <a:pPr algn="ctr">
              <a:lnSpc>
                <a:spcPct val="130000"/>
              </a:lnSpc>
            </a:pPr>
            <a:r>
              <a:rPr kumimoji="1" lang="en-US" altLang="zh-CN" sz="6600">
                <a:solidFill>
                  <a:schemeClr val="accent1"/>
                </a:solidFill>
                <a:effectLst>
                  <a:outerShdw blurRad="38100" dist="25400" dir="5400000" algn="ctr" rotWithShape="0">
                    <a:srgbClr val="6E747A">
                      <a:alpha val="43000"/>
                    </a:srgbClr>
                  </a:outerShdw>
                </a:effectLst>
                <a:latin typeface="OPPOSans B" panose="00020600040101010101" charset="-122"/>
                <a:ea typeface="OPPOSans B" panose="00020600040101010101" charset="-122"/>
                <a:cs typeface="OPPOSans B" panose="00020600040101010101" charset="-122"/>
              </a:rPr>
              <a:t>02</a:t>
            </a:r>
            <a:endParaRPr kumimoji="1" lang="en-US" altLang="zh-CN" sz="6600">
              <a:solidFill>
                <a:schemeClr val="accent1"/>
              </a:solidFill>
              <a:effectLst>
                <a:outerShdw blurRad="38100" dist="25400" dir="5400000" algn="ctr" rotWithShape="0">
                  <a:srgbClr val="6E747A">
                    <a:alpha val="43000"/>
                  </a:srgbClr>
                </a:outerShdw>
              </a:effectLst>
              <a:latin typeface="OPPOSans B" panose="00020600040101010101" charset="-122"/>
              <a:ea typeface="OPPOSans B" panose="00020600040101010101" charset="-122"/>
              <a:cs typeface="OPPOSans B" panose="00020600040101010101" charset="-122"/>
            </a:endParaRPr>
          </a:p>
        </p:txBody>
      </p:sp>
      <p:sp>
        <p:nvSpPr>
          <p:cNvPr id="9" name="标题 1"/>
          <p:cNvSpPr txBox="1"/>
          <p:nvPr>
            <p:custDataLst>
              <p:tags r:id="rId7"/>
            </p:custDataLst>
          </p:nvPr>
        </p:nvSpPr>
        <p:spPr>
          <a:xfrm>
            <a:off x="3212097" y="4521200"/>
            <a:ext cx="7058526" cy="990796"/>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边缘计算技术使得丰派云POS在断网情况下仍能续传数据超过72小时，保证了业务的连续性。</a:t>
            </a:r>
            <a:endParaRPr kumimoji="1" lang="zh-CN" altLang="en-US"/>
          </a:p>
        </p:txBody>
      </p:sp>
      <p:sp>
        <p:nvSpPr>
          <p:cNvPr id="10" name="标题 1"/>
          <p:cNvSpPr txBox="1"/>
          <p:nvPr>
            <p:custDataLst>
              <p:tags r:id="rId8"/>
            </p:custDataLst>
          </p:nvPr>
        </p:nvSpPr>
        <p:spPr>
          <a:xfrm rot="5400000" flipH="1">
            <a:off x="8886992" y="3757391"/>
            <a:ext cx="1933074" cy="1933074"/>
          </a:xfrm>
          <a:prstGeom prst="blockArc">
            <a:avLst>
              <a:gd name="adj1" fmla="val 10800000"/>
              <a:gd name="adj2" fmla="val 0"/>
              <a:gd name="adj3" fmla="val 10062"/>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9"/>
            </p:custDataLst>
          </p:nvPr>
        </p:nvSpPr>
        <p:spPr>
          <a:xfrm>
            <a:off x="3212097" y="4117251"/>
            <a:ext cx="7058526" cy="362176"/>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1E1E1E">
                    <a:alpha val="100000"/>
                  </a:srgbClr>
                </a:solidFill>
                <a:latin typeface="Source Han Sans CN Bold" panose="020B0800000000000000" charset="-122"/>
                <a:ea typeface="Source Han Sans CN Bold" panose="020B0800000000000000" charset="-122"/>
                <a:cs typeface="Source Han Sans CN Bold" panose="020B0800000000000000" charset="-122"/>
              </a:rPr>
              <a:t>边缘计算</a:t>
            </a:r>
            <a:endParaRPr kumimoji="1" lang="zh-CN" altLang="en-US"/>
          </a:p>
        </p:txBody>
      </p:sp>
      <p:sp>
        <p:nvSpPr>
          <p:cNvPr id="12" name="标题 1"/>
          <p:cNvSpPr txBox="1"/>
          <p:nvPr>
            <p:custDataLst>
              <p:tags r:id="rId10"/>
            </p:custDataLst>
          </p:nvPr>
        </p:nvSpPr>
        <p:spPr>
          <a:xfrm>
            <a:off x="1863630" y="1711549"/>
            <a:ext cx="1246705" cy="1154837"/>
          </a:xfrm>
          <a:prstGeom prst="rect">
            <a:avLst/>
          </a:prstGeom>
          <a:noFill/>
          <a:ln cap="sq">
            <a:noFill/>
          </a:ln>
        </p:spPr>
        <p:txBody>
          <a:bodyPr vert="horz" wrap="square" lIns="0" tIns="0" rIns="0" bIns="0" rtlCol="0" anchor="ctr">
            <a:scene3d>
              <a:camera prst="orthographicFront"/>
              <a:lightRig rig="threePt" dir="t"/>
            </a:scene3d>
          </a:bodyPr>
          <a:lstStyle/>
          <a:p>
            <a:pPr algn="ctr">
              <a:lnSpc>
                <a:spcPct val="130000"/>
              </a:lnSpc>
            </a:pPr>
            <a:r>
              <a:rPr kumimoji="1" lang="en-US" altLang="zh-CN" sz="6600">
                <a:solidFill>
                  <a:schemeClr val="accent1"/>
                </a:solidFill>
                <a:effectLst>
                  <a:outerShdw blurRad="38100" dist="25400" dir="5400000" algn="ctr" rotWithShape="0">
                    <a:srgbClr val="6E747A">
                      <a:alpha val="43000"/>
                    </a:srgbClr>
                  </a:outerShdw>
                </a:effectLst>
                <a:latin typeface="OPPOSans B" panose="00020600040101010101" charset="-122"/>
                <a:ea typeface="OPPOSans B" panose="00020600040101010101" charset="-122"/>
                <a:cs typeface="OPPOSans B" panose="00020600040101010101" charset="-122"/>
              </a:rPr>
              <a:t>01</a:t>
            </a:r>
            <a:endParaRPr kumimoji="1" lang="en-US" altLang="zh-CN" sz="6600">
              <a:solidFill>
                <a:schemeClr val="accent1"/>
              </a:solidFill>
              <a:effectLst>
                <a:outerShdw blurRad="38100" dist="25400" dir="5400000" algn="ctr" rotWithShape="0">
                  <a:srgbClr val="6E747A">
                    <a:alpha val="43000"/>
                  </a:srgbClr>
                </a:outerShdw>
              </a:effectLst>
              <a:latin typeface="OPPOSans B" panose="00020600040101010101" charset="-122"/>
              <a:ea typeface="OPPOSans B" panose="00020600040101010101" charset="-122"/>
              <a:cs typeface="OPPOSans B" panose="00020600040101010101" charset="-122"/>
            </a:endParaRPr>
          </a:p>
        </p:txBody>
      </p:sp>
      <p:sp>
        <p:nvSpPr>
          <p:cNvPr id="13"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核心技术亮点</a:t>
            </a:r>
            <a:endParaRPr kumimoji="1" lang="zh-CN" altLang="en-US"/>
          </a:p>
        </p:txBody>
      </p:sp>
      <p:sp>
        <p:nvSpPr>
          <p:cNvPr id="14"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4" name="https://docer-ks3.wpscdn.cn/picture/70107640/a02c32f87f2a2b92bdb16ca0c6bb6457_612.jpg" descr="商务,显示器,概念,数据,全科医师,智慧,科学实验,男商人,经理,仅男人"/>
          <p:cNvPicPr>
            <a:picLocks noChangeAspect="1"/>
          </p:cNvPicPr>
          <p:nvPr/>
        </p:nvPicPr>
        <p:blipFill>
          <a:blip r:embed="rId1">
            <a:alphaModFix amt="100000"/>
          </a:blip>
          <a:srcRect l="17965" r="17965"/>
          <a:stretch>
            <a:fillRect/>
          </a:stretch>
        </p:blipFill>
        <p:spPr>
          <a:xfrm>
            <a:off x="8004927" y="1"/>
            <a:ext cx="2030946" cy="2246814"/>
          </a:xfrm>
          <a:custGeom>
            <a:avLst/>
            <a:gdLst/>
            <a:ahLst/>
            <a:cxnLst/>
            <a:rect l="l" t="t" r="r" b="b"/>
            <a:pathLst>
              <a:path w="2030946" h="2246814">
                <a:moveTo>
                  <a:pt x="0" y="0"/>
                </a:moveTo>
                <a:lnTo>
                  <a:pt x="2030946" y="0"/>
                </a:lnTo>
                <a:lnTo>
                  <a:pt x="2030946" y="2246814"/>
                </a:lnTo>
                <a:lnTo>
                  <a:pt x="0" y="2246814"/>
                </a:lnTo>
                <a:lnTo>
                  <a:pt x="0" y="0"/>
                </a:lnTo>
                <a:close/>
              </a:path>
            </a:pathLst>
          </a:custGeom>
          <a:noFill/>
          <a:ln>
            <a:noFill/>
          </a:ln>
        </p:spPr>
      </p:pic>
      <p:pic>
        <p:nvPicPr>
          <p:cNvPr id="5" name="https://docer-ks3.wpscdn.cn/picture/54411341/ebdd28565a5862ded0062a7f66bb50c7_612.jpg" descr="房屋,小雕像,方格纸,蓝色,住房问题,抵押文件,房屋建设,贷款,线图,房地产"/>
          <p:cNvPicPr>
            <a:picLocks noChangeAspect="1"/>
          </p:cNvPicPr>
          <p:nvPr/>
        </p:nvPicPr>
        <p:blipFill>
          <a:blip r:embed="rId2">
            <a:alphaModFix amt="100000"/>
          </a:blip>
          <a:srcRect l="31020" r="31020"/>
          <a:stretch>
            <a:fillRect/>
          </a:stretch>
        </p:blipFill>
        <p:spPr>
          <a:xfrm>
            <a:off x="10161054" y="1"/>
            <a:ext cx="2030946" cy="3343899"/>
          </a:xfrm>
          <a:custGeom>
            <a:avLst/>
            <a:gdLst/>
            <a:ahLst/>
            <a:cxnLst/>
            <a:rect l="l" t="t" r="r" b="b"/>
            <a:pathLst>
              <a:path w="2030946" h="3343899">
                <a:moveTo>
                  <a:pt x="0" y="0"/>
                </a:moveTo>
                <a:lnTo>
                  <a:pt x="2030946" y="0"/>
                </a:lnTo>
                <a:lnTo>
                  <a:pt x="2030946" y="3343899"/>
                </a:lnTo>
                <a:lnTo>
                  <a:pt x="0" y="3343899"/>
                </a:lnTo>
                <a:lnTo>
                  <a:pt x="0" y="0"/>
                </a:lnTo>
                <a:close/>
              </a:path>
            </a:pathLst>
          </a:custGeom>
          <a:noFill/>
          <a:ln>
            <a:noFill/>
          </a:ln>
        </p:spPr>
      </p:pic>
      <p:pic>
        <p:nvPicPr>
          <p:cNvPr id="6" name="https://docer-ks3.wpscdn.cn/picture/54376887/01a1479b7c8dcbbca7893f4deb124eba_612.jpg" descr="智慧城市概念。IoT（物联网）。ICT（信息通信技术）。"/>
          <p:cNvPicPr>
            <a:picLocks noChangeAspect="1"/>
          </p:cNvPicPr>
          <p:nvPr/>
        </p:nvPicPr>
        <p:blipFill>
          <a:blip r:embed="rId3">
            <a:alphaModFix amt="100000"/>
          </a:blip>
          <a:srcRect l="36710" r="36710"/>
          <a:stretch>
            <a:fillRect/>
          </a:stretch>
        </p:blipFill>
        <p:spPr>
          <a:xfrm>
            <a:off x="8004927" y="2476600"/>
            <a:ext cx="2030946" cy="4381401"/>
          </a:xfrm>
          <a:custGeom>
            <a:avLst/>
            <a:gdLst/>
            <a:ahLst/>
            <a:cxnLst/>
            <a:rect l="l" t="t" r="r" b="b"/>
            <a:pathLst>
              <a:path w="2030946" h="4381401">
                <a:moveTo>
                  <a:pt x="0" y="0"/>
                </a:moveTo>
                <a:lnTo>
                  <a:pt x="2030946" y="0"/>
                </a:lnTo>
                <a:lnTo>
                  <a:pt x="2030946" y="4381401"/>
                </a:lnTo>
                <a:lnTo>
                  <a:pt x="0" y="4381401"/>
                </a:lnTo>
                <a:lnTo>
                  <a:pt x="0" y="0"/>
                </a:lnTo>
                <a:close/>
              </a:path>
            </a:pathLst>
          </a:custGeom>
          <a:noFill/>
          <a:ln>
            <a:noFill/>
          </a:ln>
        </p:spPr>
      </p:pic>
      <p:pic>
        <p:nvPicPr>
          <p:cNvPr id="7" name="https://docer-ks3.wpscdn.cn/picture/70281717/5ff0a79ea9f9350fda66afd80ed5f64b_612.jpg" descr="商人手持智能手机展示购物车"/>
          <p:cNvPicPr>
            <a:picLocks noChangeAspect="1"/>
          </p:cNvPicPr>
          <p:nvPr/>
        </p:nvPicPr>
        <p:blipFill>
          <a:blip r:embed="rId4">
            <a:alphaModFix amt="100000"/>
          </a:blip>
          <a:srcRect l="24932" r="24932"/>
          <a:stretch>
            <a:fillRect/>
          </a:stretch>
        </p:blipFill>
        <p:spPr>
          <a:xfrm>
            <a:off x="10158847" y="3618170"/>
            <a:ext cx="2030946" cy="3239829"/>
          </a:xfrm>
          <a:custGeom>
            <a:avLst/>
            <a:gdLst/>
            <a:ahLst/>
            <a:cxnLst/>
            <a:rect l="l" t="t" r="r" b="b"/>
            <a:pathLst>
              <a:path w="2030946" h="3239829">
                <a:moveTo>
                  <a:pt x="0" y="0"/>
                </a:moveTo>
                <a:lnTo>
                  <a:pt x="2030946" y="0"/>
                </a:lnTo>
                <a:lnTo>
                  <a:pt x="2030946" y="3239829"/>
                </a:lnTo>
                <a:lnTo>
                  <a:pt x="0" y="3239829"/>
                </a:lnTo>
                <a:lnTo>
                  <a:pt x="0" y="0"/>
                </a:lnTo>
                <a:close/>
              </a:path>
            </a:pathLst>
          </a:custGeom>
          <a:noFill/>
          <a:ln>
            <a:noFill/>
          </a:ln>
        </p:spPr>
      </p:pic>
      <p:sp>
        <p:nvSpPr>
          <p:cNvPr id="8" name="标题 1"/>
          <p:cNvSpPr txBox="1"/>
          <p:nvPr/>
        </p:nvSpPr>
        <p:spPr>
          <a:xfrm>
            <a:off x="673100" y="1932899"/>
            <a:ext cx="4946650" cy="2143801"/>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18640" y="1677306"/>
            <a:ext cx="455191" cy="394306"/>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accent1">
              <a:lumMod val="10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10800000">
            <a:off x="5164559" y="5739794"/>
            <a:ext cx="455191" cy="394306"/>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accent1">
              <a:lumMod val="10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430924" y="2519929"/>
            <a:ext cx="3576542" cy="1508303"/>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丰派云POS采用金融级安全防护体系，包括硬件加密芯片、SSL/TLS 1.3协议传输等多重安全措施。</a:t>
            </a:r>
            <a:endParaRPr kumimoji="1" lang="zh-CN" altLang="en-US"/>
          </a:p>
        </p:txBody>
      </p:sp>
      <p:sp>
        <p:nvSpPr>
          <p:cNvPr id="12" name="标题 1"/>
          <p:cNvSpPr txBox="1"/>
          <p:nvPr/>
        </p:nvSpPr>
        <p:spPr>
          <a:xfrm>
            <a:off x="1430924" y="4703925"/>
            <a:ext cx="3576542" cy="1508303"/>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丰派云POS通过了PCI DSS和等保三级认证，这些认证标识的展示，进一步增强了用户对平台安全性的信任。</a:t>
            </a:r>
            <a:endParaRPr kumimoji="1" lang="zh-CN" altLang="en-US"/>
          </a:p>
        </p:txBody>
      </p:sp>
      <p:sp>
        <p:nvSpPr>
          <p:cNvPr id="13" name="标题 1"/>
          <p:cNvSpPr txBox="1"/>
          <p:nvPr/>
        </p:nvSpPr>
        <p:spPr>
          <a:xfrm>
            <a:off x="1430924" y="1999229"/>
            <a:ext cx="3576542" cy="428803"/>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安全层级</a:t>
            </a:r>
            <a:endParaRPr kumimoji="1" lang="zh-CN" altLang="en-US"/>
          </a:p>
        </p:txBody>
      </p:sp>
      <p:sp>
        <p:nvSpPr>
          <p:cNvPr id="14" name="标题 1"/>
          <p:cNvSpPr txBox="1"/>
          <p:nvPr/>
        </p:nvSpPr>
        <p:spPr>
          <a:xfrm>
            <a:off x="1430924" y="4247129"/>
            <a:ext cx="3576542" cy="428803"/>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认证标识展示</a:t>
            </a:r>
            <a:endParaRPr kumimoji="1" lang="zh-CN" altLang="en-US"/>
          </a:p>
        </p:txBody>
      </p:sp>
      <p:sp>
        <p:nvSpPr>
          <p:cNvPr id="15"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数据安全机制</a:t>
            </a:r>
            <a:endParaRPr kumimoji="1" lang="zh-CN" altLang="en-US"/>
          </a:p>
        </p:txBody>
      </p:sp>
      <p:sp>
        <p:nvSpPr>
          <p:cNvPr id="16"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281769" flipV="1">
            <a:off x="214354" y="3726923"/>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786882" flipH="1" flipV="1">
            <a:off x="11566547" y="3552898"/>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2544480" flipV="1">
            <a:off x="2703582" y="420277"/>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7077517" flipH="1" flipV="1">
            <a:off x="9177488" y="463844"/>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0"/>
            <a:ext cx="5815364" cy="2891994"/>
          </a:xfrm>
          <a:custGeom>
            <a:avLst/>
            <a:gdLst>
              <a:gd name="connsiteX0" fmla="*/ 0 w 5815364"/>
              <a:gd name="connsiteY0" fmla="*/ 0 h 2891994"/>
              <a:gd name="connsiteX1" fmla="*/ 5815364 w 5815364"/>
              <a:gd name="connsiteY1" fmla="*/ 0 h 2891994"/>
              <a:gd name="connsiteX2" fmla="*/ 5786333 w 5815364"/>
              <a:gd name="connsiteY2" fmla="*/ 83272 h 2891994"/>
              <a:gd name="connsiteX3" fmla="*/ 1631888 w 5815364"/>
              <a:gd name="connsiteY3" fmla="*/ 2891994 h 2891994"/>
              <a:gd name="connsiteX4" fmla="*/ 144807 w 5815364"/>
              <a:gd name="connsiteY4" fmla="*/ 2638972 h 2891994"/>
              <a:gd name="connsiteX5" fmla="*/ 0 w 5815364"/>
              <a:gd name="connsiteY5" fmla="*/ 2583416 h 2891994"/>
            </a:gdLst>
            <a:ahLst/>
            <a:cxnLst/>
            <a:rect l="l" t="t" r="r" b="b"/>
            <a:pathLst>
              <a:path w="5815364" h="2891994">
                <a:moveTo>
                  <a:pt x="0" y="0"/>
                </a:moveTo>
                <a:lnTo>
                  <a:pt x="5815364" y="0"/>
                </a:lnTo>
                <a:lnTo>
                  <a:pt x="5786333" y="83272"/>
                </a:lnTo>
                <a:cubicBezTo>
                  <a:pt x="5125461" y="1729535"/>
                  <a:pt x="3514427" y="2891994"/>
                  <a:pt x="1631888" y="2891994"/>
                </a:cubicBezTo>
                <a:cubicBezTo>
                  <a:pt x="1110569" y="2891994"/>
                  <a:pt x="610072" y="2802849"/>
                  <a:pt x="144807" y="2638972"/>
                </a:cubicBezTo>
                <a:lnTo>
                  <a:pt x="0" y="2583416"/>
                </a:lnTo>
                <a:close/>
              </a:path>
            </a:pathLst>
          </a:custGeom>
          <a:noFill/>
          <a:ln w="12700" cap="flat">
            <a:gradFill>
              <a:gsLst>
                <a:gs pos="32000">
                  <a:schemeClr val="accent2">
                    <a:alpha val="0"/>
                  </a:schemeClr>
                </a:gs>
                <a:gs pos="100000">
                  <a:schemeClr val="accent2"/>
                </a:gs>
              </a:gsLst>
              <a:lin ang="48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157392" y="4305820"/>
            <a:ext cx="6034609" cy="2552180"/>
          </a:xfrm>
          <a:custGeom>
            <a:avLst/>
            <a:gdLst>
              <a:gd name="connsiteX0" fmla="*/ 3577175 w 6034609"/>
              <a:gd name="connsiteY0" fmla="*/ 0 h 2552180"/>
              <a:gd name="connsiteX1" fmla="*/ 5985228 w 6034609"/>
              <a:gd name="connsiteY1" fmla="*/ 864469 h 2552180"/>
              <a:gd name="connsiteX2" fmla="*/ 6034609 w 6034609"/>
              <a:gd name="connsiteY2" fmla="*/ 909349 h 2552180"/>
              <a:gd name="connsiteX3" fmla="*/ 6034609 w 6034609"/>
              <a:gd name="connsiteY3" fmla="*/ 2552180 h 2552180"/>
              <a:gd name="connsiteX4" fmla="*/ 0 w 6034609"/>
              <a:gd name="connsiteY4" fmla="*/ 2552180 h 2552180"/>
              <a:gd name="connsiteX5" fmla="*/ 62608 w 6034609"/>
              <a:gd name="connsiteY5" fmla="*/ 2376117 h 2552180"/>
              <a:gd name="connsiteX6" fmla="*/ 3577175 w 6034609"/>
              <a:gd name="connsiteY6" fmla="*/ 0 h 2552180"/>
            </a:gdLst>
            <a:ahLst/>
            <a:cxnLst/>
            <a:rect l="l" t="t" r="r" b="b"/>
            <a:pathLst>
              <a:path w="6034609" h="2552180">
                <a:moveTo>
                  <a:pt x="3577175" y="0"/>
                </a:moveTo>
                <a:cubicBezTo>
                  <a:pt x="4491891" y="0"/>
                  <a:pt x="5330837" y="324418"/>
                  <a:pt x="5985228" y="864469"/>
                </a:cubicBezTo>
                <a:lnTo>
                  <a:pt x="6034609" y="909349"/>
                </a:lnTo>
                <a:lnTo>
                  <a:pt x="6034609" y="2552180"/>
                </a:lnTo>
                <a:lnTo>
                  <a:pt x="0" y="2552180"/>
                </a:lnTo>
                <a:lnTo>
                  <a:pt x="62608" y="2376117"/>
                </a:lnTo>
                <a:cubicBezTo>
                  <a:pt x="621690" y="983415"/>
                  <a:pt x="1984588" y="0"/>
                  <a:pt x="3577175" y="0"/>
                </a:cubicBezTo>
                <a:close/>
              </a:path>
            </a:pathLst>
          </a:custGeom>
          <a:noFill/>
          <a:ln w="12700" cap="flat">
            <a:gradFill>
              <a:gsLst>
                <a:gs pos="32000">
                  <a:schemeClr val="accent2">
                    <a:alpha val="0"/>
                  </a:schemeClr>
                </a:gs>
                <a:gs pos="100000">
                  <a:schemeClr val="accent2"/>
                </a:gs>
              </a:gsLst>
              <a:lin ang="156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552575" y="1127760"/>
            <a:ext cx="9086850" cy="4602480"/>
          </a:xfrm>
          <a:prstGeom prst="roundRect">
            <a:avLst>
              <a:gd name="adj" fmla="val 14431"/>
            </a:avLst>
          </a:prstGeom>
          <a:gradFill>
            <a:gsLst>
              <a:gs pos="15000">
                <a:schemeClr val="accent1">
                  <a:lumMod val="95000"/>
                  <a:lumOff val="5000"/>
                </a:schemeClr>
              </a:gs>
              <a:gs pos="86000">
                <a:schemeClr val="accent1"/>
              </a:gs>
            </a:gsLst>
            <a:path path="circle">
              <a:fillToRect l="50000" t="50000" r="50000" b="50000"/>
            </a:path>
            <a:tileRect/>
          </a:gradFill>
          <a:ln w="152400" cap="flat">
            <a:solidFill>
              <a:schemeClr val="accent2"/>
            </a:solidFill>
            <a:miter/>
          </a:ln>
          <a:effectLst>
            <a:outerShdw blurRad="63500" sx="102000" sy="102000" algn="ctr"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96269" y="3238500"/>
            <a:ext cx="5599463" cy="2261492"/>
          </a:xfrm>
          <a:prstGeom prst="rect">
            <a:avLst/>
          </a:prstGeom>
          <a:noFill/>
          <a:ln cap="sq">
            <a:noFill/>
          </a:ln>
        </p:spPr>
        <p:txBody>
          <a:bodyPr vert="horz" wrap="square" lIns="0" tIns="0" rIns="0" bIns="0" rtlCol="0" anchor="t"/>
          <a:lstStyle/>
          <a:p>
            <a:pPr algn="ctr">
              <a:lnSpc>
                <a:spcPct val="130000"/>
              </a:lnSpc>
            </a:pPr>
            <a:r>
              <a:rPr kumimoji="1" lang="en-US" altLang="zh-CN" sz="42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平台主要功能及案例</a:t>
            </a:r>
            <a:endParaRPr kumimoji="1" lang="zh-CN" altLang="en-US"/>
          </a:p>
        </p:txBody>
      </p:sp>
      <p:sp>
        <p:nvSpPr>
          <p:cNvPr id="14" name="标题 1"/>
          <p:cNvSpPr txBox="1"/>
          <p:nvPr/>
        </p:nvSpPr>
        <p:spPr>
          <a:xfrm>
            <a:off x="4602480" y="-676275"/>
            <a:ext cx="2369185" cy="3763645"/>
          </a:xfrm>
          <a:prstGeom prst="rect">
            <a:avLst/>
          </a:prstGeom>
          <a:noFill/>
          <a:ln cap="sq">
            <a:noFill/>
          </a:ln>
        </p:spPr>
        <p:txBody>
          <a:bodyPr vert="horz" wrap="square" lIns="0" tIns="0" rIns="0" bIns="0" rtlCol="0" anchor="b"/>
          <a:lstStyle/>
          <a:p>
            <a:pPr algn="ctr">
              <a:lnSpc>
                <a:spcPct val="110000"/>
              </a:lnSpc>
            </a:pPr>
            <a:r>
              <a:rPr kumimoji="1" lang="en-US" altLang="zh-CN" sz="115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3" name="标题 1"/>
          <p:cNvSpPr txBox="1"/>
          <p:nvPr/>
        </p:nvSpPr>
        <p:spPr>
          <a:xfrm>
            <a:off x="6285053" y="1759352"/>
            <a:ext cx="5906947" cy="5098648"/>
          </a:xfrm>
          <a:prstGeom prst="rect">
            <a:avLst/>
          </a:prstGeom>
          <a:gradFill>
            <a:gsLst>
              <a:gs pos="47000">
                <a:schemeClr val="accent1">
                  <a:lumMod val="20000"/>
                  <a:lumOff val="80000"/>
                  <a:alpha val="0"/>
                </a:schemeClr>
              </a:gs>
              <a:gs pos="100000">
                <a:schemeClr val="accent1">
                  <a:lumMod val="20000"/>
                  <a:lumOff val="80000"/>
                </a:schemeClr>
              </a:gs>
            </a:gsLst>
            <a:lin ang="2700000" scaled="0"/>
          </a:gradFill>
          <a:ln w="12700" cap="sq">
            <a:noFill/>
            <a:miter/>
          </a:ln>
        </p:spPr>
        <p:txBody>
          <a:bodyPr vert="horz" wrap="square" lIns="91440" tIns="45720" rIns="91440" bIns="45720" rtlCol="0" anchor="ctr"/>
          <a:p>
            <a:pPr algn="ctr">
              <a:lnSpc>
                <a:spcPct val="110000"/>
              </a:lnSpc>
            </a:pPr>
            <a:endParaRPr kumimoji="1" lang="zh-CN" altLang="en-US"/>
          </a:p>
        </p:txBody>
      </p:sp>
      <p:cxnSp>
        <p:nvCxnSpPr>
          <p:cNvPr id="4" name="标题 1"/>
          <p:cNvCxnSpPr/>
          <p:nvPr/>
        </p:nvCxnSpPr>
        <p:spPr>
          <a:xfrm flipV="1">
            <a:off x="8704162" y="4884516"/>
            <a:ext cx="3773347" cy="2268638"/>
          </a:xfrm>
          <a:prstGeom prst="line">
            <a:avLst/>
          </a:prstGeom>
          <a:noFill/>
          <a:ln w="6350" cap="sq">
            <a:gradFill>
              <a:gsLst>
                <a:gs pos="0">
                  <a:srgbClr val="1F4AE1">
                    <a:alpha val="0"/>
                  </a:srgbClr>
                </a:gs>
                <a:gs pos="49000">
                  <a:schemeClr val="accent1">
                    <a:alpha val="25000"/>
                  </a:schemeClr>
                </a:gs>
                <a:gs pos="88000">
                  <a:schemeClr val="accent1">
                    <a:alpha val="0"/>
                  </a:schemeClr>
                </a:gs>
              </a:gsLst>
              <a:lin ang="5400000" scaled="0"/>
            </a:gradFill>
            <a:miter/>
          </a:ln>
        </p:spPr>
      </p:cxnSp>
      <p:cxnSp>
        <p:nvCxnSpPr>
          <p:cNvPr id="5" name="标题 1"/>
          <p:cNvCxnSpPr/>
          <p:nvPr/>
        </p:nvCxnSpPr>
        <p:spPr>
          <a:xfrm flipV="1">
            <a:off x="6250329" y="4583575"/>
            <a:ext cx="6030410" cy="2459620"/>
          </a:xfrm>
          <a:prstGeom prst="line">
            <a:avLst/>
          </a:prstGeom>
          <a:noFill/>
          <a:ln w="6350" cap="sq">
            <a:gradFill>
              <a:gsLst>
                <a:gs pos="0">
                  <a:srgbClr val="1F4AE1">
                    <a:alpha val="0"/>
                  </a:srgbClr>
                </a:gs>
                <a:gs pos="49000">
                  <a:schemeClr val="accent1">
                    <a:alpha val="25000"/>
                  </a:schemeClr>
                </a:gs>
                <a:gs pos="88000">
                  <a:schemeClr val="accent1">
                    <a:alpha val="0"/>
                  </a:schemeClr>
                </a:gs>
              </a:gsLst>
              <a:lin ang="5400000" scaled="0"/>
            </a:gradFill>
            <a:miter/>
          </a:ln>
        </p:spPr>
      </p:cxnSp>
      <p:cxnSp>
        <p:nvCxnSpPr>
          <p:cNvPr id="6" name="标题 1"/>
          <p:cNvCxnSpPr/>
          <p:nvPr/>
        </p:nvCxnSpPr>
        <p:spPr>
          <a:xfrm flipV="1">
            <a:off x="4444678" y="4282633"/>
            <a:ext cx="8032831" cy="2118167"/>
          </a:xfrm>
          <a:prstGeom prst="line">
            <a:avLst/>
          </a:prstGeom>
          <a:noFill/>
          <a:ln w="6350" cap="sq">
            <a:gradFill>
              <a:gsLst>
                <a:gs pos="0">
                  <a:srgbClr val="1F4AE1">
                    <a:alpha val="0"/>
                  </a:srgbClr>
                </a:gs>
                <a:gs pos="49000">
                  <a:schemeClr val="accent1">
                    <a:alpha val="25000"/>
                  </a:schemeClr>
                </a:gs>
                <a:gs pos="88000">
                  <a:schemeClr val="accent1">
                    <a:alpha val="0"/>
                  </a:schemeClr>
                </a:gs>
              </a:gsLst>
              <a:lin ang="5400000" scaled="0"/>
            </a:gradFill>
            <a:miter/>
          </a:ln>
        </p:spPr>
      </p:cxnSp>
      <p:cxnSp>
        <p:nvCxnSpPr>
          <p:cNvPr id="7" name="标题 1"/>
          <p:cNvCxnSpPr/>
          <p:nvPr/>
        </p:nvCxnSpPr>
        <p:spPr>
          <a:xfrm flipH="1" flipV="1">
            <a:off x="5706318" y="4401783"/>
            <a:ext cx="4730276" cy="2843970"/>
          </a:xfrm>
          <a:prstGeom prst="line">
            <a:avLst/>
          </a:prstGeom>
          <a:noFill/>
          <a:ln w="6350" cap="sq">
            <a:gradFill>
              <a:gsLst>
                <a:gs pos="0">
                  <a:schemeClr val="accent1">
                    <a:alpha val="25000"/>
                  </a:schemeClr>
                </a:gs>
                <a:gs pos="88000">
                  <a:schemeClr val="accent1">
                    <a:alpha val="0"/>
                  </a:schemeClr>
                </a:gs>
              </a:gsLst>
              <a:lin ang="5400000" scaled="0"/>
            </a:gradFill>
            <a:miter/>
          </a:ln>
        </p:spPr>
      </p:cxnSp>
      <p:sp>
        <p:nvSpPr>
          <p:cNvPr id="19" name="标题 1"/>
          <p:cNvSpPr txBox="1"/>
          <p:nvPr/>
        </p:nvSpPr>
        <p:spPr>
          <a:xfrm rot="16200000">
            <a:off x="10498587" y="1993900"/>
            <a:ext cx="2281926" cy="891540"/>
          </a:xfrm>
          <a:prstGeom prst="rightArrow">
            <a:avLst>
              <a:gd name="adj1" fmla="val 50000"/>
              <a:gd name="adj2" fmla="val 75641"/>
            </a:avLst>
          </a:prstGeom>
          <a:gradFill>
            <a:gsLst>
              <a:gs pos="24000">
                <a:schemeClr val="accent2">
                  <a:lumMod val="20000"/>
                  <a:lumOff val="80000"/>
                  <a:alpha val="0"/>
                </a:schemeClr>
              </a:gs>
              <a:gs pos="100000">
                <a:schemeClr val="accent2">
                  <a:lumMod val="20000"/>
                  <a:lumOff val="80000"/>
                </a:schemeClr>
              </a:gs>
            </a:gsLst>
            <a:lin ang="2700000" scaled="0"/>
          </a:gradFill>
          <a:ln w="12700" cap="sq">
            <a:noFill/>
            <a:miter/>
          </a:ln>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a:lnSpc>
                <a:spcPct val="110000"/>
              </a:lnSpc>
            </a:pP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全端</a:t>
            </a: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收银</a:t>
            </a:r>
            <a:endPar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9" name="标题 1"/>
          <p:cNvSpPr txBox="1"/>
          <p:nvPr/>
        </p:nvSpPr>
        <p:spPr>
          <a:xfrm flipH="1">
            <a:off x="695325" y="1700530"/>
            <a:ext cx="5059680" cy="4284980"/>
          </a:xfrm>
          <a:prstGeom prst="round2DiagRect">
            <a:avLst>
              <a:gd name="adj1" fmla="val 12052"/>
              <a:gd name="adj2" fmla="val 0"/>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8" name="文本框 7"/>
          <p:cNvSpPr txBox="1"/>
          <p:nvPr/>
        </p:nvSpPr>
        <p:spPr>
          <a:xfrm>
            <a:off x="1225550" y="2424430"/>
            <a:ext cx="3027680" cy="1468755"/>
          </a:xfrm>
          <a:prstGeom prst="rect">
            <a:avLst/>
          </a:prstGeom>
          <a:noFill/>
        </p:spPr>
        <p:txBody>
          <a:bodyPr wrap="none" rtlCol="0" anchor="t">
            <a:spAutoFit/>
          </a:bodyPr>
          <a:p>
            <a:pPr>
              <a:lnSpc>
                <a:spcPct val="160000"/>
              </a:lnSpc>
            </a:pPr>
            <a:r>
              <a:rPr lang="zh-CN" altLang="en-US" sz="1400" dirty="0">
                <a:solidFill>
                  <a:schemeClr val="bg1"/>
                </a:solidFill>
                <a:latin typeface="等线" panose="02010600030101010101" charset="-122"/>
                <a:ea typeface="等线" panose="02010600030101010101" charset="-122"/>
                <a:cs typeface="+mn-ea"/>
                <a:sym typeface="+mn-ea"/>
              </a:rPr>
              <a:t>系统支持市面上主流全设备收银模式</a:t>
            </a:r>
            <a:endParaRPr lang="zh-CN" altLang="en-US" sz="1400" dirty="0">
              <a:solidFill>
                <a:schemeClr val="bg1"/>
              </a:solidFill>
              <a:latin typeface="等线" panose="02010600030101010101" charset="-122"/>
              <a:ea typeface="等线" panose="02010600030101010101" charset="-122"/>
              <a:cs typeface="+mn-ea"/>
              <a:sym typeface="+mn-ea"/>
            </a:endParaRPr>
          </a:p>
          <a:p>
            <a:pPr>
              <a:lnSpc>
                <a:spcPct val="160000"/>
              </a:lnSpc>
            </a:pPr>
            <a:r>
              <a:rPr lang="en-US" altLang="zh-CN" sz="1400" dirty="0">
                <a:solidFill>
                  <a:schemeClr val="bg1"/>
                </a:solidFill>
                <a:latin typeface="等线" panose="02010600030101010101" charset="-122"/>
                <a:ea typeface="等线" panose="02010600030101010101" charset="-122"/>
                <a:cs typeface="+mn-ea"/>
                <a:sym typeface="+mn-ea"/>
              </a:rPr>
              <a:t>PC</a:t>
            </a:r>
            <a:r>
              <a:rPr lang="zh-CN" altLang="en-US" sz="1400" dirty="0">
                <a:solidFill>
                  <a:schemeClr val="bg1"/>
                </a:solidFill>
                <a:latin typeface="等线" panose="02010600030101010101" charset="-122"/>
                <a:ea typeface="等线" panose="02010600030101010101" charset="-122"/>
                <a:cs typeface="+mn-ea"/>
                <a:sym typeface="+mn-ea"/>
              </a:rPr>
              <a:t>、安卓、</a:t>
            </a:r>
            <a:r>
              <a:rPr lang="en-US" altLang="zh-CN" sz="1400" dirty="0" err="1">
                <a:solidFill>
                  <a:schemeClr val="bg1"/>
                </a:solidFill>
                <a:latin typeface="等线" panose="02010600030101010101" charset="-122"/>
                <a:ea typeface="等线" panose="02010600030101010101" charset="-122"/>
                <a:cs typeface="+mn-ea"/>
                <a:sym typeface="+mn-ea"/>
              </a:rPr>
              <a:t>ios</a:t>
            </a:r>
            <a:r>
              <a:rPr lang="zh-CN" altLang="en-US" sz="1400" dirty="0">
                <a:solidFill>
                  <a:schemeClr val="bg1"/>
                </a:solidFill>
                <a:latin typeface="等线" panose="02010600030101010101" charset="-122"/>
                <a:ea typeface="等线" panose="02010600030101010101" charset="-122"/>
                <a:cs typeface="+mn-ea"/>
                <a:sym typeface="+mn-ea"/>
              </a:rPr>
              <a:t>平台均支持</a:t>
            </a:r>
            <a:endParaRPr lang="zh-CN" altLang="en-US" sz="1400" dirty="0">
              <a:solidFill>
                <a:schemeClr val="bg1"/>
              </a:solidFill>
              <a:latin typeface="等线" panose="02010600030101010101" charset="-122"/>
              <a:ea typeface="等线" panose="02010600030101010101" charset="-122"/>
              <a:cs typeface="+mn-ea"/>
              <a:sym typeface="+mn-ea"/>
            </a:endParaRPr>
          </a:p>
          <a:p>
            <a:pPr>
              <a:lnSpc>
                <a:spcPct val="160000"/>
              </a:lnSpc>
            </a:pPr>
            <a:r>
              <a:rPr lang="zh-CN" altLang="en-US" sz="1400" dirty="0">
                <a:solidFill>
                  <a:schemeClr val="bg1"/>
                </a:solidFill>
                <a:latin typeface="等线" panose="02010600030101010101" charset="-122"/>
                <a:ea typeface="等线" panose="02010600030101010101" charset="-122"/>
                <a:cs typeface="+mn-ea"/>
                <a:sym typeface="+mn-ea"/>
              </a:rPr>
              <a:t>中途更换设备数据快速同步互通</a:t>
            </a:r>
            <a:endParaRPr lang="zh-CN" altLang="en-US" sz="1400" dirty="0">
              <a:solidFill>
                <a:schemeClr val="bg1"/>
              </a:solidFill>
              <a:latin typeface="等线" panose="02010600030101010101" charset="-122"/>
              <a:ea typeface="等线" panose="02010600030101010101" charset="-122"/>
              <a:cs typeface="+mn-ea"/>
              <a:sym typeface="+mn-ea"/>
            </a:endParaRPr>
          </a:p>
          <a:p>
            <a:pPr>
              <a:lnSpc>
                <a:spcPct val="160000"/>
              </a:lnSpc>
            </a:pPr>
            <a:r>
              <a:rPr lang="zh-CN" altLang="en-US" sz="1400" dirty="0">
                <a:solidFill>
                  <a:schemeClr val="bg1"/>
                </a:solidFill>
                <a:latin typeface="等线" panose="02010600030101010101" charset="-122"/>
                <a:ea typeface="等线" panose="02010600030101010101" charset="-122"/>
                <a:cs typeface="+mn-ea"/>
                <a:sym typeface="+mn-ea"/>
              </a:rPr>
              <a:t>让软件不再受到硬件影响</a:t>
            </a:r>
            <a:endParaRPr lang="zh-CN" altLang="en-US" sz="1400" dirty="0">
              <a:solidFill>
                <a:schemeClr val="bg1"/>
              </a:solidFill>
              <a:latin typeface="等线" panose="02010600030101010101" charset="-122"/>
              <a:ea typeface="等线" panose="02010600030101010101" charset="-122"/>
              <a:cs typeface="+mn-ea"/>
              <a:sym typeface="+mn-ea"/>
            </a:endParaRPr>
          </a:p>
        </p:txBody>
      </p:sp>
      <p:pic>
        <p:nvPicPr>
          <p:cNvPr id="9" name="图片 8" descr="C:/Users/Administrator/AppData/Local/Temp/picturecompress_20220629142049/output_1.pngoutput_1"/>
          <p:cNvPicPr>
            <a:picLocks noChangeAspect="1"/>
          </p:cNvPicPr>
          <p:nvPr/>
        </p:nvPicPr>
        <p:blipFill>
          <a:blip r:embed="rId1"/>
          <a:stretch>
            <a:fillRect/>
          </a:stretch>
        </p:blipFill>
        <p:spPr>
          <a:xfrm>
            <a:off x="5951855" y="1484630"/>
            <a:ext cx="5934710" cy="4108450"/>
          </a:xfrm>
          <a:prstGeom prst="rect">
            <a:avLst/>
          </a:prstGeom>
        </p:spPr>
      </p:pic>
      <p:pic>
        <p:nvPicPr>
          <p:cNvPr id="26" name="图片 25" descr="电脑"/>
          <p:cNvPicPr>
            <a:picLocks noChangeAspect="1"/>
          </p:cNvPicPr>
          <p:nvPr/>
        </p:nvPicPr>
        <p:blipFill>
          <a:blip r:embed="rId2"/>
          <a:stretch>
            <a:fillRect/>
          </a:stretch>
        </p:blipFill>
        <p:spPr>
          <a:xfrm>
            <a:off x="1358900" y="4397595"/>
            <a:ext cx="324000" cy="324000"/>
          </a:xfrm>
          <a:prstGeom prst="rect">
            <a:avLst/>
          </a:prstGeom>
        </p:spPr>
      </p:pic>
      <p:pic>
        <p:nvPicPr>
          <p:cNvPr id="27" name="图片 26" descr="安卓"/>
          <p:cNvPicPr>
            <a:picLocks noChangeAspect="1"/>
          </p:cNvPicPr>
          <p:nvPr/>
        </p:nvPicPr>
        <p:blipFill>
          <a:blip r:embed="rId3"/>
          <a:stretch>
            <a:fillRect/>
          </a:stretch>
        </p:blipFill>
        <p:spPr>
          <a:xfrm>
            <a:off x="2393125" y="4370070"/>
            <a:ext cx="359833" cy="360000"/>
          </a:xfrm>
          <a:prstGeom prst="rect">
            <a:avLst/>
          </a:prstGeom>
        </p:spPr>
      </p:pic>
      <p:pic>
        <p:nvPicPr>
          <p:cNvPr id="28" name="图片 27" descr="苹果"/>
          <p:cNvPicPr>
            <a:picLocks noChangeAspect="1"/>
          </p:cNvPicPr>
          <p:nvPr/>
        </p:nvPicPr>
        <p:blipFill>
          <a:blip r:embed="rId4"/>
          <a:stretch>
            <a:fillRect/>
          </a:stretch>
        </p:blipFill>
        <p:spPr>
          <a:xfrm>
            <a:off x="3463100" y="4361815"/>
            <a:ext cx="359833" cy="360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软硬</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兼容</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3" name="图片 2" descr="5"/>
          <p:cNvPicPr>
            <a:picLocks noChangeAspect="1"/>
          </p:cNvPicPr>
          <p:nvPr/>
        </p:nvPicPr>
        <p:blipFill>
          <a:blip r:embed="rId1"/>
          <a:stretch>
            <a:fillRect/>
          </a:stretch>
        </p:blipFill>
        <p:spPr>
          <a:xfrm>
            <a:off x="1343660" y="1052830"/>
            <a:ext cx="9297670" cy="5420360"/>
          </a:xfrm>
          <a:prstGeom prst="rect">
            <a:avLst/>
          </a:prstGeom>
        </p:spPr>
      </p:pic>
      <p:sp>
        <p:nvSpPr>
          <p:cNvPr id="5" name="标题 1"/>
          <p:cNvSpPr txBox="1"/>
          <p:nvPr/>
        </p:nvSpPr>
        <p:spPr>
          <a:xfrm>
            <a:off x="1231234" y="457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6" name="标题 1"/>
          <p:cNvSpPr txBox="1"/>
          <p:nvPr/>
        </p:nvSpPr>
        <p:spPr>
          <a:xfrm>
            <a:off x="1091810" y="457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7" name="标题 1"/>
          <p:cNvSpPr txBox="1"/>
          <p:nvPr/>
        </p:nvSpPr>
        <p:spPr>
          <a:xfrm>
            <a:off x="952385" y="457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8" name="标题 1"/>
          <p:cNvSpPr txBox="1"/>
          <p:nvPr/>
        </p:nvSpPr>
        <p:spPr>
          <a:xfrm>
            <a:off x="812961" y="457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营销平台全</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接入</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5" name="图片 4" descr="9"/>
          <p:cNvPicPr>
            <a:picLocks noChangeAspect="1"/>
          </p:cNvPicPr>
          <p:nvPr/>
        </p:nvPicPr>
        <p:blipFill>
          <a:blip r:embed="rId1"/>
          <a:stretch>
            <a:fillRect/>
          </a:stretch>
        </p:blipFill>
        <p:spPr>
          <a:xfrm>
            <a:off x="1415415" y="1341120"/>
            <a:ext cx="9239250" cy="471297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a:lnSpc>
                <a:spcPct val="110000"/>
              </a:lnSpc>
            </a:pP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移动</a:t>
            </a: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店务</a:t>
            </a:r>
            <a:endPar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3" name="图片 2" descr="7-2"/>
          <p:cNvPicPr>
            <a:picLocks noChangeAspect="1"/>
          </p:cNvPicPr>
          <p:nvPr/>
        </p:nvPicPr>
        <p:blipFill>
          <a:blip r:embed="rId1"/>
          <a:stretch>
            <a:fillRect/>
          </a:stretch>
        </p:blipFill>
        <p:spPr>
          <a:xfrm>
            <a:off x="479425" y="1772920"/>
            <a:ext cx="10617835" cy="44856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a:lnSpc>
                <a:spcPct val="110000"/>
              </a:lnSpc>
            </a:pP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无人云</a:t>
            </a: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值守</a:t>
            </a:r>
            <a:endPar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grpSp>
        <p:nvGrpSpPr>
          <p:cNvPr id="64" name="组合 63"/>
          <p:cNvGrpSpPr/>
          <p:nvPr/>
        </p:nvGrpSpPr>
        <p:grpSpPr>
          <a:xfrm>
            <a:off x="2674620" y="1513840"/>
            <a:ext cx="3004185" cy="2134235"/>
            <a:chOff x="4212" y="2757"/>
            <a:chExt cx="4731" cy="3361"/>
          </a:xfrm>
        </p:grpSpPr>
        <p:pic>
          <p:nvPicPr>
            <p:cNvPr id="53" name="图片 52"/>
            <p:cNvPicPr>
              <a:picLocks noChangeAspect="1"/>
            </p:cNvPicPr>
            <p:nvPr>
              <p:custDataLst>
                <p:tags r:id="rId1"/>
              </p:custDataLst>
            </p:nvPr>
          </p:nvPicPr>
          <p:blipFill>
            <a:blip r:embed="rId2"/>
            <a:srcRect r="714" b="1563"/>
            <a:stretch>
              <a:fillRect/>
            </a:stretch>
          </p:blipFill>
          <p:spPr>
            <a:xfrm>
              <a:off x="4212" y="2757"/>
              <a:ext cx="4731" cy="2645"/>
            </a:xfrm>
            <a:prstGeom prst="roundRect">
              <a:avLst/>
            </a:prstGeom>
          </p:spPr>
        </p:pic>
        <p:sp>
          <p:nvSpPr>
            <p:cNvPr id="58" name="文本框 57"/>
            <p:cNvSpPr txBox="1"/>
            <p:nvPr/>
          </p:nvSpPr>
          <p:spPr>
            <a:xfrm>
              <a:off x="4776" y="5538"/>
              <a:ext cx="3603" cy="580"/>
            </a:xfrm>
            <a:prstGeom prst="rect">
              <a:avLst/>
            </a:prstGeom>
            <a:noFill/>
          </p:spPr>
          <p:txBody>
            <a:bodyPr wrap="square" rtlCol="0">
              <a:spAutoFit/>
            </a:bodyPr>
            <a:p>
              <a:pPr algn="ctr"/>
              <a:r>
                <a:rPr lang="zh-CN" altLang="en-US" b="1">
                  <a:solidFill>
                    <a:schemeClr val="tx1"/>
                  </a:solidFill>
                  <a:latin typeface="等线" panose="02010600030101010101" charset="-122"/>
                  <a:ea typeface="等线" panose="02010600030101010101" charset="-122"/>
                </a:rPr>
                <a:t>感应开门进店</a:t>
              </a:r>
              <a:endParaRPr lang="zh-CN" altLang="en-US" b="1">
                <a:solidFill>
                  <a:schemeClr val="tx1"/>
                </a:solidFill>
                <a:latin typeface="等线" panose="02010600030101010101" charset="-122"/>
                <a:ea typeface="等线" panose="02010600030101010101" charset="-122"/>
              </a:endParaRPr>
            </a:p>
          </p:txBody>
        </p:sp>
      </p:grpSp>
      <p:grpSp>
        <p:nvGrpSpPr>
          <p:cNvPr id="65" name="组合 64"/>
          <p:cNvGrpSpPr/>
          <p:nvPr/>
        </p:nvGrpSpPr>
        <p:grpSpPr>
          <a:xfrm>
            <a:off x="6035675" y="1513840"/>
            <a:ext cx="4064000" cy="2134235"/>
            <a:chOff x="9505" y="2757"/>
            <a:chExt cx="6400" cy="3361"/>
          </a:xfrm>
        </p:grpSpPr>
        <p:pic>
          <p:nvPicPr>
            <p:cNvPr id="54" name="图片 53"/>
            <p:cNvPicPr>
              <a:picLocks noChangeAspect="1"/>
            </p:cNvPicPr>
            <p:nvPr>
              <p:custDataLst>
                <p:tags r:id="rId3"/>
              </p:custDataLst>
            </p:nvPr>
          </p:nvPicPr>
          <p:blipFill>
            <a:blip r:embed="rId4"/>
            <a:stretch>
              <a:fillRect/>
            </a:stretch>
          </p:blipFill>
          <p:spPr>
            <a:xfrm>
              <a:off x="10353" y="2757"/>
              <a:ext cx="4704" cy="2645"/>
            </a:xfrm>
            <a:prstGeom prst="roundRect">
              <a:avLst/>
            </a:prstGeom>
          </p:spPr>
        </p:pic>
        <p:sp>
          <p:nvSpPr>
            <p:cNvPr id="60" name="文本框 59"/>
            <p:cNvSpPr txBox="1"/>
            <p:nvPr/>
          </p:nvSpPr>
          <p:spPr>
            <a:xfrm>
              <a:off x="9505" y="5538"/>
              <a:ext cx="6400" cy="580"/>
            </a:xfrm>
            <a:prstGeom prst="rect">
              <a:avLst/>
            </a:prstGeom>
            <a:noFill/>
          </p:spPr>
          <p:txBody>
            <a:bodyPr wrap="square" rtlCol="0">
              <a:spAutoFit/>
            </a:bodyPr>
            <a:p>
              <a:pPr algn="ctr"/>
              <a:r>
                <a:rPr lang="zh-CN" altLang="en-US" b="1">
                  <a:solidFill>
                    <a:schemeClr val="tx1"/>
                  </a:solidFill>
                  <a:latin typeface="等线" panose="02010600030101010101" charset="-122"/>
                  <a:ea typeface="等线" panose="02010600030101010101" charset="-122"/>
                  <a:cs typeface="+mn-lt"/>
                </a:rPr>
                <a:t>进店指引</a:t>
              </a:r>
              <a:r>
                <a:rPr lang="en-US" altLang="zh-CN" b="1">
                  <a:solidFill>
                    <a:schemeClr val="tx1"/>
                  </a:solidFill>
                  <a:latin typeface="等线" panose="02010600030101010101" charset="-122"/>
                  <a:ea typeface="等线" panose="02010600030101010101" charset="-122"/>
                  <a:cs typeface="+mn-lt"/>
                </a:rPr>
                <a:t>(</a:t>
              </a:r>
              <a:r>
                <a:rPr lang="zh-CN" altLang="en-US" b="1">
                  <a:solidFill>
                    <a:schemeClr val="tx1"/>
                  </a:solidFill>
                  <a:latin typeface="等线" panose="02010600030101010101" charset="-122"/>
                  <a:ea typeface="等线" panose="02010600030101010101" charset="-122"/>
                  <a:cs typeface="+mn-lt"/>
                </a:rPr>
                <a:t>客服介入、远程语音</a:t>
              </a:r>
              <a:r>
                <a:rPr lang="en-US" altLang="zh-CN" b="1">
                  <a:solidFill>
                    <a:schemeClr val="tx1"/>
                  </a:solidFill>
                  <a:latin typeface="等线" panose="02010600030101010101" charset="-122"/>
                  <a:ea typeface="等线" panose="02010600030101010101" charset="-122"/>
                  <a:cs typeface="+mn-lt"/>
                </a:rPr>
                <a:t>)</a:t>
              </a:r>
              <a:endParaRPr lang="en-US" altLang="zh-CN" b="1">
                <a:solidFill>
                  <a:schemeClr val="tx1"/>
                </a:solidFill>
                <a:latin typeface="等线" panose="02010600030101010101" charset="-122"/>
                <a:ea typeface="等线" panose="02010600030101010101" charset="-122"/>
                <a:cs typeface="+mn-lt"/>
              </a:endParaRPr>
            </a:p>
          </p:txBody>
        </p:sp>
      </p:grpSp>
      <p:grpSp>
        <p:nvGrpSpPr>
          <p:cNvPr id="68" name="组合 67"/>
          <p:cNvGrpSpPr/>
          <p:nvPr/>
        </p:nvGrpSpPr>
        <p:grpSpPr>
          <a:xfrm>
            <a:off x="257175" y="3968115"/>
            <a:ext cx="4064000" cy="2179320"/>
            <a:chOff x="405" y="6622"/>
            <a:chExt cx="6400" cy="3432"/>
          </a:xfrm>
        </p:grpSpPr>
        <p:pic>
          <p:nvPicPr>
            <p:cNvPr id="55" name="图片 54"/>
            <p:cNvPicPr>
              <a:picLocks noChangeAspect="1"/>
            </p:cNvPicPr>
            <p:nvPr>
              <p:custDataLst>
                <p:tags r:id="rId5"/>
              </p:custDataLst>
            </p:nvPr>
          </p:nvPicPr>
          <p:blipFill>
            <a:blip r:embed="rId6"/>
            <a:stretch>
              <a:fillRect/>
            </a:stretch>
          </p:blipFill>
          <p:spPr>
            <a:xfrm>
              <a:off x="1138" y="6622"/>
              <a:ext cx="4728" cy="2645"/>
            </a:xfrm>
            <a:prstGeom prst="roundRect">
              <a:avLst/>
            </a:prstGeom>
          </p:spPr>
        </p:pic>
        <p:sp>
          <p:nvSpPr>
            <p:cNvPr id="61" name="文本框 60"/>
            <p:cNvSpPr txBox="1"/>
            <p:nvPr/>
          </p:nvSpPr>
          <p:spPr>
            <a:xfrm>
              <a:off x="405" y="9474"/>
              <a:ext cx="6400" cy="580"/>
            </a:xfrm>
            <a:prstGeom prst="rect">
              <a:avLst/>
            </a:prstGeom>
            <a:noFill/>
          </p:spPr>
          <p:txBody>
            <a:bodyPr wrap="square" rtlCol="0">
              <a:spAutoFit/>
            </a:bodyPr>
            <a:p>
              <a:pPr algn="ctr"/>
              <a:r>
                <a:rPr lang="zh-CN" altLang="en-US" b="1">
                  <a:solidFill>
                    <a:schemeClr val="tx1"/>
                  </a:solidFill>
                  <a:latin typeface="等线" panose="02010600030101010101" charset="-122"/>
                  <a:ea typeface="等线" panose="02010600030101010101" charset="-122"/>
                  <a:cs typeface="+mn-ea"/>
                </a:rPr>
                <a:t>顾客自助购物</a:t>
              </a:r>
              <a:r>
                <a:rPr lang="en-US" altLang="zh-CN" b="1">
                  <a:solidFill>
                    <a:schemeClr val="tx1"/>
                  </a:solidFill>
                  <a:latin typeface="等线" panose="02010600030101010101" charset="-122"/>
                  <a:ea typeface="等线" panose="02010600030101010101" charset="-122"/>
                  <a:cs typeface="+mn-ea"/>
                </a:rPr>
                <a:t>/</a:t>
              </a:r>
              <a:r>
                <a:rPr lang="zh-CN" altLang="en-US" b="1">
                  <a:solidFill>
                    <a:schemeClr val="tx1"/>
                  </a:solidFill>
                  <a:latin typeface="等线" panose="02010600030101010101" charset="-122"/>
                  <a:ea typeface="等线" panose="02010600030101010101" charset="-122"/>
                  <a:cs typeface="+mn-ea"/>
                </a:rPr>
                <a:t>客服实时监管</a:t>
              </a:r>
              <a:endParaRPr lang="zh-CN" altLang="en-US" b="1">
                <a:solidFill>
                  <a:schemeClr val="tx1"/>
                </a:solidFill>
                <a:latin typeface="等线" panose="02010600030101010101" charset="-122"/>
                <a:ea typeface="等线" panose="02010600030101010101" charset="-122"/>
                <a:cs typeface="+mn-ea"/>
              </a:endParaRPr>
            </a:p>
          </p:txBody>
        </p:sp>
      </p:grpSp>
      <p:grpSp>
        <p:nvGrpSpPr>
          <p:cNvPr id="67" name="组合 66"/>
          <p:cNvGrpSpPr/>
          <p:nvPr/>
        </p:nvGrpSpPr>
        <p:grpSpPr>
          <a:xfrm>
            <a:off x="4628515" y="3971290"/>
            <a:ext cx="2995930" cy="2176145"/>
            <a:chOff x="7289" y="6627"/>
            <a:chExt cx="4718" cy="3427"/>
          </a:xfrm>
        </p:grpSpPr>
        <p:pic>
          <p:nvPicPr>
            <p:cNvPr id="56" name="图片 55"/>
            <p:cNvPicPr>
              <a:picLocks noChangeAspect="1"/>
            </p:cNvPicPr>
            <p:nvPr>
              <p:custDataLst>
                <p:tags r:id="rId7"/>
              </p:custDataLst>
            </p:nvPr>
          </p:nvPicPr>
          <p:blipFill>
            <a:blip r:embed="rId8"/>
            <a:stretch>
              <a:fillRect/>
            </a:stretch>
          </p:blipFill>
          <p:spPr>
            <a:xfrm>
              <a:off x="7289" y="6627"/>
              <a:ext cx="4718" cy="2645"/>
            </a:xfrm>
            <a:prstGeom prst="roundRect">
              <a:avLst/>
            </a:prstGeom>
          </p:spPr>
        </p:pic>
        <p:sp>
          <p:nvSpPr>
            <p:cNvPr id="62" name="文本框 61"/>
            <p:cNvSpPr txBox="1"/>
            <p:nvPr/>
          </p:nvSpPr>
          <p:spPr>
            <a:xfrm>
              <a:off x="7538" y="9474"/>
              <a:ext cx="4285" cy="580"/>
            </a:xfrm>
            <a:prstGeom prst="rect">
              <a:avLst/>
            </a:prstGeom>
            <a:noFill/>
          </p:spPr>
          <p:txBody>
            <a:bodyPr wrap="square" rtlCol="0">
              <a:spAutoFit/>
            </a:bodyPr>
            <a:p>
              <a:pPr algn="ctr"/>
              <a:r>
                <a:rPr lang="zh-CN" altLang="en-US" b="1">
                  <a:solidFill>
                    <a:schemeClr val="tx1"/>
                  </a:solidFill>
                  <a:latin typeface="等线" panose="02010600030101010101" charset="-122"/>
                  <a:ea typeface="等线" panose="02010600030101010101" charset="-122"/>
                  <a:cs typeface="+mn-ea"/>
                </a:rPr>
                <a:t>刷脸</a:t>
              </a:r>
              <a:r>
                <a:rPr lang="en-US" altLang="zh-CN" b="1">
                  <a:solidFill>
                    <a:schemeClr val="tx1"/>
                  </a:solidFill>
                  <a:latin typeface="等线" panose="02010600030101010101" charset="-122"/>
                  <a:ea typeface="等线" panose="02010600030101010101" charset="-122"/>
                  <a:cs typeface="+mn-ea"/>
                </a:rPr>
                <a:t>/</a:t>
              </a:r>
              <a:r>
                <a:rPr lang="zh-CN" altLang="en-US" b="1">
                  <a:solidFill>
                    <a:schemeClr val="tx1"/>
                  </a:solidFill>
                  <a:latin typeface="等线" panose="02010600030101010101" charset="-122"/>
                  <a:ea typeface="等线" panose="02010600030101010101" charset="-122"/>
                  <a:cs typeface="+mn-ea"/>
                </a:rPr>
                <a:t>扫码支付</a:t>
              </a:r>
              <a:endParaRPr lang="zh-CN" altLang="en-US" b="1">
                <a:solidFill>
                  <a:schemeClr val="tx1"/>
                </a:solidFill>
                <a:latin typeface="等线" panose="02010600030101010101" charset="-122"/>
                <a:ea typeface="等线" panose="02010600030101010101" charset="-122"/>
                <a:cs typeface="+mn-ea"/>
              </a:endParaRPr>
            </a:p>
          </p:txBody>
        </p:sp>
      </p:grpSp>
      <p:grpSp>
        <p:nvGrpSpPr>
          <p:cNvPr id="66" name="组合 65"/>
          <p:cNvGrpSpPr/>
          <p:nvPr/>
        </p:nvGrpSpPr>
        <p:grpSpPr>
          <a:xfrm>
            <a:off x="7973060" y="3971290"/>
            <a:ext cx="4064000" cy="2176145"/>
            <a:chOff x="12556" y="6627"/>
            <a:chExt cx="6400" cy="3427"/>
          </a:xfrm>
        </p:grpSpPr>
        <p:pic>
          <p:nvPicPr>
            <p:cNvPr id="57" name="图片 56"/>
            <p:cNvPicPr>
              <a:picLocks noChangeAspect="1"/>
            </p:cNvPicPr>
            <p:nvPr>
              <p:custDataLst>
                <p:tags r:id="rId9"/>
              </p:custDataLst>
            </p:nvPr>
          </p:nvPicPr>
          <p:blipFill>
            <a:blip r:embed="rId10"/>
            <a:stretch>
              <a:fillRect/>
            </a:stretch>
          </p:blipFill>
          <p:spPr>
            <a:xfrm>
              <a:off x="13403" y="6627"/>
              <a:ext cx="4695" cy="2644"/>
            </a:xfrm>
            <a:prstGeom prst="roundRect">
              <a:avLst/>
            </a:prstGeom>
          </p:spPr>
        </p:pic>
        <p:sp>
          <p:nvSpPr>
            <p:cNvPr id="63" name="文本框 62"/>
            <p:cNvSpPr txBox="1"/>
            <p:nvPr/>
          </p:nvSpPr>
          <p:spPr>
            <a:xfrm>
              <a:off x="12556" y="9474"/>
              <a:ext cx="6400" cy="580"/>
            </a:xfrm>
            <a:prstGeom prst="rect">
              <a:avLst/>
            </a:prstGeom>
            <a:noFill/>
          </p:spPr>
          <p:txBody>
            <a:bodyPr wrap="square" rtlCol="0">
              <a:spAutoFit/>
            </a:bodyPr>
            <a:p>
              <a:pPr algn="ctr"/>
              <a:r>
                <a:rPr lang="zh-CN" altLang="en-US" b="1">
                  <a:solidFill>
                    <a:schemeClr val="tx1"/>
                  </a:solidFill>
                  <a:latin typeface="等线" panose="02010600030101010101" charset="-122"/>
                  <a:ea typeface="等线" panose="02010600030101010101" charset="-122"/>
                  <a:cs typeface="+mn-ea"/>
                </a:rPr>
                <a:t>出点扫码</a:t>
              </a:r>
              <a:r>
                <a:rPr lang="en-US" altLang="zh-CN" b="1">
                  <a:solidFill>
                    <a:schemeClr val="tx1"/>
                  </a:solidFill>
                  <a:latin typeface="等线" panose="02010600030101010101" charset="-122"/>
                  <a:ea typeface="等线" panose="02010600030101010101" charset="-122"/>
                  <a:cs typeface="+mn-ea"/>
                </a:rPr>
                <a:t>/</a:t>
              </a:r>
              <a:r>
                <a:rPr lang="zh-CN" altLang="en-US" b="1">
                  <a:solidFill>
                    <a:schemeClr val="tx1"/>
                  </a:solidFill>
                  <a:latin typeface="等线" panose="02010600030101010101" charset="-122"/>
                  <a:ea typeface="等线" panose="02010600030101010101" charset="-122"/>
                  <a:cs typeface="+mn-ea"/>
                </a:rPr>
                <a:t>自动开门</a:t>
              </a:r>
              <a:r>
                <a:rPr lang="en-US" altLang="zh-CN" b="1">
                  <a:solidFill>
                    <a:schemeClr val="tx1"/>
                  </a:solidFill>
                  <a:latin typeface="等线" panose="02010600030101010101" charset="-122"/>
                  <a:ea typeface="等线" panose="02010600030101010101" charset="-122"/>
                  <a:cs typeface="+mn-ea"/>
                </a:rPr>
                <a:t>(</a:t>
              </a:r>
              <a:r>
                <a:rPr lang="zh-CN" altLang="en-US" b="1">
                  <a:solidFill>
                    <a:schemeClr val="tx1"/>
                  </a:solidFill>
                  <a:latin typeface="等线" panose="02010600030101010101" charset="-122"/>
                  <a:ea typeface="等线" panose="02010600030101010101" charset="-122"/>
                  <a:cs typeface="+mn-ea"/>
                </a:rPr>
                <a:t>据信用体系</a:t>
              </a:r>
              <a:r>
                <a:rPr lang="en-US" altLang="zh-CN" b="1">
                  <a:solidFill>
                    <a:schemeClr val="tx1"/>
                  </a:solidFill>
                  <a:latin typeface="等线" panose="02010600030101010101" charset="-122"/>
                  <a:ea typeface="等线" panose="02010600030101010101" charset="-122"/>
                  <a:cs typeface="+mn-ea"/>
                </a:rPr>
                <a:t>)</a:t>
              </a:r>
              <a:endParaRPr lang="en-US" altLang="zh-CN" b="1">
                <a:solidFill>
                  <a:schemeClr val="tx1"/>
                </a:solidFill>
                <a:latin typeface="等线" panose="02010600030101010101" charset="-122"/>
                <a:ea typeface="等线" panose="02010600030101010101" charset="-122"/>
                <a:cs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par>
                                <p:cTn id="10" presetID="53" presetClass="entr" presetSubtype="16"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par>
                                <p:cTn id="15" presetID="53" presetClass="entr" presetSubtype="16"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fltVal val="0"/>
                                          </p:val>
                                        </p:tav>
                                        <p:tav tm="100000">
                                          <p:val>
                                            <p:strVal val="#ppt_w"/>
                                          </p:val>
                                        </p:tav>
                                      </p:tavLst>
                                    </p:anim>
                                    <p:anim calcmode="lin" valueType="num">
                                      <p:cBhvr>
                                        <p:cTn id="18" dur="500" fill="hold"/>
                                        <p:tgtEl>
                                          <p:spTgt spid="68"/>
                                        </p:tgtEl>
                                        <p:attrNameLst>
                                          <p:attrName>ppt_h</p:attrName>
                                        </p:attrNameLst>
                                      </p:cBhvr>
                                      <p:tavLst>
                                        <p:tav tm="0">
                                          <p:val>
                                            <p:fltVal val="0"/>
                                          </p:val>
                                        </p:tav>
                                        <p:tav tm="100000">
                                          <p:val>
                                            <p:strVal val="#ppt_h"/>
                                          </p:val>
                                        </p:tav>
                                      </p:tavLst>
                                    </p:anim>
                                    <p:animEffect transition="in" filter="fade">
                                      <p:cBhvr>
                                        <p:cTn id="19" dur="500"/>
                                        <p:tgtEl>
                                          <p:spTgt spid="68"/>
                                        </p:tgtEl>
                                      </p:cBhvr>
                                    </p:animEffect>
                                  </p:childTnLst>
                                </p:cTn>
                              </p:par>
                              <p:par>
                                <p:cTn id="20" presetID="53" presetClass="entr" presetSubtype="16"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p:cTn id="22" dur="500" fill="hold"/>
                                        <p:tgtEl>
                                          <p:spTgt spid="67"/>
                                        </p:tgtEl>
                                        <p:attrNameLst>
                                          <p:attrName>ppt_w</p:attrName>
                                        </p:attrNameLst>
                                      </p:cBhvr>
                                      <p:tavLst>
                                        <p:tav tm="0">
                                          <p:val>
                                            <p:fltVal val="0"/>
                                          </p:val>
                                        </p:tav>
                                        <p:tav tm="100000">
                                          <p:val>
                                            <p:strVal val="#ppt_w"/>
                                          </p:val>
                                        </p:tav>
                                      </p:tavLst>
                                    </p:anim>
                                    <p:anim calcmode="lin" valueType="num">
                                      <p:cBhvr>
                                        <p:cTn id="23" dur="500" fill="hold"/>
                                        <p:tgtEl>
                                          <p:spTgt spid="67"/>
                                        </p:tgtEl>
                                        <p:attrNameLst>
                                          <p:attrName>ppt_h</p:attrName>
                                        </p:attrNameLst>
                                      </p:cBhvr>
                                      <p:tavLst>
                                        <p:tav tm="0">
                                          <p:val>
                                            <p:fltVal val="0"/>
                                          </p:val>
                                        </p:tav>
                                        <p:tav tm="100000">
                                          <p:val>
                                            <p:strVal val="#ppt_h"/>
                                          </p:val>
                                        </p:tav>
                                      </p:tavLst>
                                    </p:anim>
                                    <p:animEffect transition="in" filter="fade">
                                      <p:cBhvr>
                                        <p:cTn id="24" dur="500"/>
                                        <p:tgtEl>
                                          <p:spTgt spid="67"/>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en-US" altLang="zh-CN"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AI</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还是集成好</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3" name="文本框 2"/>
          <p:cNvSpPr txBox="1"/>
          <p:nvPr/>
        </p:nvSpPr>
        <p:spPr>
          <a:xfrm>
            <a:off x="5295900" y="2372995"/>
            <a:ext cx="5877560" cy="737235"/>
          </a:xfrm>
          <a:prstGeom prst="rect">
            <a:avLst/>
          </a:prstGeom>
          <a:noFill/>
        </p:spPr>
        <p:txBody>
          <a:bodyPr wrap="square" rtlCol="0" anchor="t">
            <a:spAutoFit/>
          </a:bodyPr>
          <a:lstStyle/>
          <a:p>
            <a:r>
              <a:rPr lang="zh-CN" altLang="en-US" sz="1400" dirty="0">
                <a:solidFill>
                  <a:schemeClr val="bg1"/>
                </a:solidFill>
                <a:latin typeface="等线" panose="02010600030101010101" charset="-122"/>
                <a:ea typeface="等线" panose="02010600030101010101" charset="-122"/>
                <a:cs typeface="+mn-ea"/>
                <a:sym typeface="+mn-ea"/>
              </a:rPr>
              <a:t>浙江由由作为全国出货量最大性能最好的</a:t>
            </a:r>
            <a:r>
              <a:rPr lang="en-US" altLang="zh-CN" sz="1400" dirty="0">
                <a:solidFill>
                  <a:schemeClr val="bg1"/>
                </a:solidFill>
                <a:latin typeface="等线" panose="02010600030101010101" charset="-122"/>
                <a:ea typeface="等线" panose="02010600030101010101" charset="-122"/>
                <a:cs typeface="+mn-ea"/>
                <a:sym typeface="+mn-ea"/>
              </a:rPr>
              <a:t>ai</a:t>
            </a:r>
            <a:r>
              <a:rPr lang="zh-CN" altLang="en-US" sz="1400" dirty="0">
                <a:solidFill>
                  <a:schemeClr val="bg1"/>
                </a:solidFill>
                <a:latin typeface="等线" panose="02010600030101010101" charset="-122"/>
                <a:ea typeface="等线" panose="02010600030101010101" charset="-122"/>
                <a:cs typeface="+mn-ea"/>
                <a:sym typeface="+mn-ea"/>
              </a:rPr>
              <a:t>称体软件公司</a:t>
            </a:r>
            <a:r>
              <a:rPr lang="en-US" altLang="zh-CN" sz="1400" dirty="0">
                <a:solidFill>
                  <a:schemeClr val="bg1"/>
                </a:solidFill>
                <a:latin typeface="等线" panose="02010600030101010101" charset="-122"/>
                <a:ea typeface="等线" panose="02010600030101010101" charset="-122"/>
                <a:cs typeface="+mn-ea"/>
                <a:sym typeface="+mn-ea"/>
              </a:rPr>
              <a:t>,</a:t>
            </a:r>
            <a:r>
              <a:rPr lang="zh-CN" altLang="en-US" sz="1400" dirty="0">
                <a:solidFill>
                  <a:schemeClr val="bg1"/>
                </a:solidFill>
                <a:latin typeface="等线" panose="02010600030101010101" charset="-122"/>
                <a:ea typeface="等线" panose="02010600030101010101" charset="-122"/>
                <a:cs typeface="+mn-ea"/>
                <a:sym typeface="+mn-ea"/>
              </a:rPr>
              <a:t>在安卓设备中首次与丰派软件达成了战略合作。</a:t>
            </a:r>
            <a:endParaRPr lang="zh-CN" altLang="en-US" sz="1400" dirty="0">
              <a:solidFill>
                <a:schemeClr val="bg1"/>
              </a:solidFill>
              <a:latin typeface="等线" panose="02010600030101010101" charset="-122"/>
              <a:ea typeface="等线" panose="02010600030101010101" charset="-122"/>
              <a:cs typeface="+mn-ea"/>
              <a:sym typeface="+mn-ea"/>
            </a:endParaRPr>
          </a:p>
          <a:p>
            <a:r>
              <a:rPr lang="zh-CN" altLang="en-US" sz="1400" dirty="0">
                <a:solidFill>
                  <a:schemeClr val="bg1"/>
                </a:solidFill>
                <a:latin typeface="等线" panose="02010600030101010101" charset="-122"/>
                <a:ea typeface="等线" panose="02010600030101010101" charset="-122"/>
                <a:cs typeface="+mn-ea"/>
                <a:sym typeface="+mn-ea"/>
              </a:rPr>
              <a:t>丰派也成为了首款内置集成由由</a:t>
            </a:r>
            <a:r>
              <a:rPr lang="en-US" altLang="zh-CN" sz="1400" dirty="0">
                <a:solidFill>
                  <a:schemeClr val="bg1"/>
                </a:solidFill>
                <a:latin typeface="等线" panose="02010600030101010101" charset="-122"/>
                <a:ea typeface="等线" panose="02010600030101010101" charset="-122"/>
                <a:cs typeface="+mn-ea"/>
                <a:sym typeface="+mn-ea"/>
              </a:rPr>
              <a:t>AI</a:t>
            </a:r>
            <a:r>
              <a:rPr lang="zh-CN" altLang="en-US" sz="1400" dirty="0">
                <a:solidFill>
                  <a:schemeClr val="bg1"/>
                </a:solidFill>
                <a:latin typeface="等线" panose="02010600030101010101" charset="-122"/>
                <a:ea typeface="等线" panose="02010600030101010101" charset="-122"/>
                <a:cs typeface="+mn-ea"/>
                <a:sym typeface="+mn-ea"/>
              </a:rPr>
              <a:t>称体的安卓</a:t>
            </a:r>
            <a:r>
              <a:rPr lang="en-US" altLang="zh-CN" sz="1400" dirty="0">
                <a:solidFill>
                  <a:schemeClr val="bg1"/>
                </a:solidFill>
                <a:latin typeface="等线" panose="02010600030101010101" charset="-122"/>
                <a:ea typeface="等线" panose="02010600030101010101" charset="-122"/>
                <a:cs typeface="+mn-ea"/>
                <a:sym typeface="+mn-ea"/>
              </a:rPr>
              <a:t>SaaS</a:t>
            </a:r>
            <a:r>
              <a:rPr lang="zh-CN" altLang="en-US" sz="1400" dirty="0">
                <a:solidFill>
                  <a:schemeClr val="bg1"/>
                </a:solidFill>
                <a:latin typeface="等线" panose="02010600030101010101" charset="-122"/>
                <a:ea typeface="等线" panose="02010600030101010101" charset="-122"/>
                <a:cs typeface="+mn-ea"/>
                <a:sym typeface="+mn-ea"/>
              </a:rPr>
              <a:t>厂商。</a:t>
            </a:r>
            <a:endParaRPr lang="zh-CN" altLang="en-US" sz="1400" dirty="0">
              <a:solidFill>
                <a:schemeClr val="bg1"/>
              </a:solidFill>
              <a:latin typeface="等线" panose="02010600030101010101" charset="-122"/>
              <a:ea typeface="等线" panose="02010600030101010101" charset="-122"/>
              <a:cs typeface="+mn-ea"/>
              <a:sym typeface="+mn-ea"/>
            </a:endParaRPr>
          </a:p>
        </p:txBody>
      </p:sp>
      <p:sp>
        <p:nvSpPr>
          <p:cNvPr id="6" name="文本框 5"/>
          <p:cNvSpPr txBox="1"/>
          <p:nvPr/>
        </p:nvSpPr>
        <p:spPr>
          <a:xfrm>
            <a:off x="8712200" y="4888865"/>
            <a:ext cx="3142615" cy="521970"/>
          </a:xfrm>
          <a:prstGeom prst="rect">
            <a:avLst/>
          </a:prstGeom>
          <a:noFill/>
        </p:spPr>
        <p:txBody>
          <a:bodyPr wrap="square" rtlCol="0" anchor="t">
            <a:spAutoFit/>
          </a:bodyPr>
          <a:lstStyle/>
          <a:p>
            <a:r>
              <a:rPr lang="zh-CN" altLang="en-US" sz="1400">
                <a:solidFill>
                  <a:schemeClr val="bg1"/>
                </a:solidFill>
                <a:latin typeface="等线" panose="02010600030101010101" charset="-122"/>
                <a:ea typeface="等线" panose="02010600030101010101" charset="-122"/>
                <a:sym typeface="+mn-ea"/>
              </a:rPr>
              <a:t>调试较麻烦、识别升级慢、价格成本高</a:t>
            </a:r>
            <a:endParaRPr lang="zh-CN" altLang="en-US" sz="1400">
              <a:solidFill>
                <a:schemeClr val="bg1"/>
              </a:solidFill>
              <a:latin typeface="等线" panose="02010600030101010101" charset="-122"/>
              <a:ea typeface="等线" panose="02010600030101010101" charset="-122"/>
              <a:sym typeface="+mn-ea"/>
            </a:endParaRPr>
          </a:p>
        </p:txBody>
      </p:sp>
      <p:sp>
        <p:nvSpPr>
          <p:cNvPr id="7" name="文本框 6"/>
          <p:cNvSpPr txBox="1"/>
          <p:nvPr/>
        </p:nvSpPr>
        <p:spPr>
          <a:xfrm>
            <a:off x="8712200" y="4332605"/>
            <a:ext cx="2642235" cy="398780"/>
          </a:xfrm>
          <a:prstGeom prst="rect">
            <a:avLst/>
          </a:prstGeom>
          <a:noFill/>
        </p:spPr>
        <p:txBody>
          <a:bodyPr wrap="square" rtlCol="0">
            <a:spAutoFit/>
          </a:bodyPr>
          <a:lstStyle/>
          <a:p>
            <a:pPr algn="l"/>
            <a:r>
              <a:rPr lang="zh-CN" altLang="en-US" sz="2000">
                <a:solidFill>
                  <a:schemeClr val="bg1"/>
                </a:solidFill>
                <a:latin typeface="等线" panose="02010600030101010101" charset="-122"/>
                <a:ea typeface="等线" panose="02010600030101010101" charset="-122"/>
                <a:cs typeface="+mn-ea"/>
              </a:rPr>
              <a:t>插件</a:t>
            </a:r>
            <a:r>
              <a:rPr lang="en-US" altLang="zh-CN" sz="2000">
                <a:solidFill>
                  <a:schemeClr val="bg1"/>
                </a:solidFill>
                <a:latin typeface="等线" panose="02010600030101010101" charset="-122"/>
                <a:ea typeface="等线" panose="02010600030101010101" charset="-122"/>
                <a:cs typeface="+mn-ea"/>
              </a:rPr>
              <a:t>AI</a:t>
            </a:r>
            <a:r>
              <a:rPr lang="zh-CN" altLang="en-US" sz="2000">
                <a:solidFill>
                  <a:schemeClr val="bg1"/>
                </a:solidFill>
                <a:latin typeface="等线" panose="02010600030101010101" charset="-122"/>
                <a:ea typeface="等线" panose="02010600030101010101" charset="-122"/>
                <a:cs typeface="+mn-ea"/>
              </a:rPr>
              <a:t>称</a:t>
            </a:r>
            <a:endParaRPr lang="zh-CN" altLang="en-US" sz="2000">
              <a:solidFill>
                <a:schemeClr val="bg1"/>
              </a:solidFill>
              <a:latin typeface="等线" panose="02010600030101010101" charset="-122"/>
              <a:ea typeface="等线" panose="02010600030101010101" charset="-122"/>
              <a:cs typeface="+mn-ea"/>
            </a:endParaRPr>
          </a:p>
        </p:txBody>
      </p:sp>
      <p:sp>
        <p:nvSpPr>
          <p:cNvPr id="35" name="文本框 34"/>
          <p:cNvSpPr txBox="1"/>
          <p:nvPr/>
        </p:nvSpPr>
        <p:spPr>
          <a:xfrm>
            <a:off x="5325110" y="4888865"/>
            <a:ext cx="2994660" cy="521970"/>
          </a:xfrm>
          <a:prstGeom prst="rect">
            <a:avLst/>
          </a:prstGeom>
          <a:noFill/>
        </p:spPr>
        <p:txBody>
          <a:bodyPr wrap="square" rtlCol="0" anchor="t">
            <a:spAutoFit/>
          </a:bodyPr>
          <a:lstStyle/>
          <a:p>
            <a:r>
              <a:rPr lang="zh-CN" altLang="en-US" sz="1400" dirty="0">
                <a:solidFill>
                  <a:schemeClr val="bg1"/>
                </a:solidFill>
                <a:latin typeface="等线" panose="02010600030101010101" charset="-122"/>
                <a:ea typeface="等线" panose="02010600030101010101" charset="-122"/>
                <a:sym typeface="+mn-ea"/>
              </a:rPr>
              <a:t>识别更精准、安装更简单、拿货价更低</a:t>
            </a:r>
            <a:endParaRPr lang="zh-CN" altLang="en-US" sz="1400" dirty="0">
              <a:solidFill>
                <a:schemeClr val="bg1"/>
              </a:solidFill>
              <a:latin typeface="等线" panose="02010600030101010101" charset="-122"/>
              <a:ea typeface="等线" panose="02010600030101010101" charset="-122"/>
              <a:sym typeface="+mn-ea"/>
            </a:endParaRPr>
          </a:p>
        </p:txBody>
      </p:sp>
      <p:sp>
        <p:nvSpPr>
          <p:cNvPr id="36" name="文本框 35"/>
          <p:cNvSpPr txBox="1"/>
          <p:nvPr/>
        </p:nvSpPr>
        <p:spPr>
          <a:xfrm>
            <a:off x="5308600" y="4332605"/>
            <a:ext cx="2642235" cy="398780"/>
          </a:xfrm>
          <a:prstGeom prst="rect">
            <a:avLst/>
          </a:prstGeom>
          <a:noFill/>
        </p:spPr>
        <p:txBody>
          <a:bodyPr wrap="square" rtlCol="0">
            <a:spAutoFit/>
          </a:bodyPr>
          <a:lstStyle/>
          <a:p>
            <a:pPr algn="l"/>
            <a:r>
              <a:rPr sz="2000" dirty="0" err="1">
                <a:solidFill>
                  <a:schemeClr val="bg1"/>
                </a:solidFill>
                <a:latin typeface="等线" panose="02010600030101010101" charset="-122"/>
                <a:ea typeface="等线" panose="02010600030101010101" charset="-122"/>
                <a:cs typeface="+mn-ea"/>
              </a:rPr>
              <a:t>集成AI称</a:t>
            </a:r>
            <a:endParaRPr sz="2000" dirty="0" err="1">
              <a:solidFill>
                <a:schemeClr val="bg1"/>
              </a:solidFill>
              <a:latin typeface="等线" panose="02010600030101010101" charset="-122"/>
              <a:ea typeface="等线" panose="02010600030101010101" charset="-122"/>
              <a:cs typeface="+mn-ea"/>
            </a:endParaRPr>
          </a:p>
        </p:txBody>
      </p:sp>
      <p:sp>
        <p:nvSpPr>
          <p:cNvPr id="9" name="矩形 8"/>
          <p:cNvSpPr/>
          <p:nvPr/>
        </p:nvSpPr>
        <p:spPr>
          <a:xfrm>
            <a:off x="5388610" y="3599180"/>
            <a:ext cx="1270000" cy="1778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795770" y="3599180"/>
            <a:ext cx="1270000" cy="1778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202930" y="3599180"/>
            <a:ext cx="1270000" cy="1778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610090" y="3599180"/>
            <a:ext cx="1270000" cy="1778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017250" y="3599180"/>
            <a:ext cx="1270000" cy="1778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G:\叉\推广物料\宣传推广\内置AI称\AI秤左2.pngAI秤左2"/>
          <p:cNvPicPr>
            <a:picLocks noChangeAspect="1"/>
          </p:cNvPicPr>
          <p:nvPr>
            <p:custDataLst>
              <p:tags r:id="rId1"/>
            </p:custDataLst>
          </p:nvPr>
        </p:nvPicPr>
        <p:blipFill>
          <a:blip r:embed="rId2"/>
          <a:srcRect/>
          <a:stretch>
            <a:fillRect/>
          </a:stretch>
        </p:blipFill>
        <p:spPr>
          <a:xfrm>
            <a:off x="263435" y="1412605"/>
            <a:ext cx="4423410" cy="4423410"/>
          </a:xfrm>
          <a:prstGeom prst="rect">
            <a:avLst/>
          </a:prstGeom>
        </p:spPr>
      </p:pic>
      <p:sp>
        <p:nvSpPr>
          <p:cNvPr id="8" name="标题 1"/>
          <p:cNvSpPr txBox="1"/>
          <p:nvPr/>
        </p:nvSpPr>
        <p:spPr>
          <a:xfrm>
            <a:off x="1231234" y="457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14" name="标题 1"/>
          <p:cNvSpPr txBox="1"/>
          <p:nvPr/>
        </p:nvSpPr>
        <p:spPr>
          <a:xfrm>
            <a:off x="1091810" y="457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15" name="标题 1"/>
          <p:cNvSpPr txBox="1"/>
          <p:nvPr/>
        </p:nvSpPr>
        <p:spPr>
          <a:xfrm>
            <a:off x="952385" y="457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16" name="标题 1"/>
          <p:cNvSpPr txBox="1"/>
          <p:nvPr/>
        </p:nvSpPr>
        <p:spPr>
          <a:xfrm>
            <a:off x="812961" y="457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descr="金翼大赛gai-1 -17"/>
          <p:cNvPicPr>
            <a:picLocks noChangeAspect="1"/>
          </p:cNvPicPr>
          <p:nvPr/>
        </p:nvPicPr>
        <p:blipFill>
          <a:blip r:embed="rId1"/>
          <a:stretch>
            <a:fillRect/>
          </a:stretch>
        </p:blipFill>
        <p:spPr>
          <a:xfrm>
            <a:off x="10264140" y="6101715"/>
            <a:ext cx="1249680" cy="480695"/>
          </a:xfrm>
          <a:prstGeom prst="rect">
            <a:avLst/>
          </a:prstGeom>
        </p:spPr>
      </p:pic>
      <p:cxnSp>
        <p:nvCxnSpPr>
          <p:cNvPr id="22" name="直接连接符 21"/>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23" name="图片 22" descr="cs -19"/>
          <p:cNvPicPr>
            <a:picLocks noChangeAspect="1"/>
          </p:cNvPicPr>
          <p:nvPr/>
        </p:nvPicPr>
        <p:blipFill>
          <a:blip r:embed="rId2"/>
          <a:stretch>
            <a:fillRect/>
          </a:stretch>
        </p:blipFill>
        <p:spPr>
          <a:xfrm>
            <a:off x="713105" y="6158865"/>
            <a:ext cx="1976120" cy="368935"/>
          </a:xfrm>
          <a:prstGeom prst="rect">
            <a:avLst/>
          </a:prstGeom>
        </p:spPr>
      </p:pic>
      <p:graphicFrame>
        <p:nvGraphicFramePr>
          <p:cNvPr id="24" name="表格 23"/>
          <p:cNvGraphicFramePr>
            <a:graphicFrameLocks noGrp="1"/>
          </p:cNvGraphicFramePr>
          <p:nvPr>
            <p:custDataLst>
              <p:tags r:id="rId3"/>
            </p:custDataLst>
          </p:nvPr>
        </p:nvGraphicFramePr>
        <p:xfrm>
          <a:off x="1150620" y="959485"/>
          <a:ext cx="9975215" cy="4881880"/>
        </p:xfrm>
        <a:graphic>
          <a:graphicData uri="http://schemas.openxmlformats.org/drawingml/2006/table">
            <a:tbl>
              <a:tblPr firstRow="1" bandRow="1">
                <a:tableStyleId>{5C22544A-7EE6-4342-B048-85BDC9FD1C3A}</a:tableStyleId>
              </a:tblPr>
              <a:tblGrid>
                <a:gridCol w="2172970"/>
                <a:gridCol w="1341755"/>
                <a:gridCol w="6460490"/>
              </a:tblGrid>
              <a:tr h="929640">
                <a:tc gridSpan="2">
                  <a:txBody>
                    <a:bodyPr/>
                    <a:p>
                      <a:pPr algn="ctr"/>
                      <a:r>
                        <a:rPr lang="zh-CN" altLang="en-US" sz="1400" b="1" dirty="0">
                          <a:solidFill>
                            <a:schemeClr val="tx1"/>
                          </a:solidFill>
                          <a:latin typeface="微软雅黑" panose="020B0503020204020204" charset="-122"/>
                          <a:ea typeface="微软雅黑" panose="020B0503020204020204" charset="-122"/>
                        </a:rPr>
                        <a:t>案例名称</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nSpc>
                          <a:spcPct val="150000"/>
                        </a:lnSpc>
                      </a:pPr>
                      <a:endParaRPr lang="zh-CN" altLang="en-US" sz="1200" b="0" kern="1200" dirty="0">
                        <a:solidFill>
                          <a:schemeClr val="tx1"/>
                        </a:solidFill>
                        <a:effectLst/>
                        <a:latin typeface="微软雅黑" panose="020B0503020204020204" charset="-122"/>
                        <a:ea typeface="微软雅黑" panose="020B0503020204020204" charset="-122"/>
                        <a:cs typeface="+mn-cs"/>
                      </a:endParaRPr>
                    </a:p>
                    <a:p>
                      <a:pPr>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丰派云</a:t>
                      </a:r>
                      <a:r>
                        <a:rPr lang="en-US" altLang="zh-CN" sz="1200" b="0" kern="1200" dirty="0">
                          <a:solidFill>
                            <a:schemeClr val="tx1"/>
                          </a:solidFill>
                          <a:effectLst/>
                          <a:latin typeface="微软雅黑" panose="020B0503020204020204" charset="-122"/>
                          <a:ea typeface="微软雅黑" panose="020B0503020204020204" charset="-122"/>
                          <a:cs typeface="+mn-cs"/>
                        </a:rPr>
                        <a:t>POS ——</a:t>
                      </a:r>
                      <a:r>
                        <a:rPr lang="zh-CN" altLang="en-US" sz="1200" b="0" kern="1200" dirty="0">
                          <a:solidFill>
                            <a:schemeClr val="tx1"/>
                          </a:solidFill>
                          <a:effectLst/>
                          <a:latin typeface="微软雅黑" panose="020B0503020204020204" charset="-122"/>
                          <a:ea typeface="微软雅黑" panose="020B0503020204020204" charset="-122"/>
                          <a:cs typeface="+mn-cs"/>
                        </a:rPr>
                        <a:t>智能重构零售数字化未来</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824230">
                <a:tc rowSpan="2">
                  <a:txBody>
                    <a:bodyPr/>
                    <a:p>
                      <a:pPr algn="ctr"/>
                      <a:r>
                        <a:rPr lang="zh-CN" altLang="en-US" sz="1400" b="1" dirty="0">
                          <a:solidFill>
                            <a:schemeClr val="tx1"/>
                          </a:solidFill>
                          <a:latin typeface="微软雅黑" panose="020B0503020204020204" charset="-122"/>
                          <a:ea typeface="微软雅黑" panose="020B0503020204020204" charset="-122"/>
                        </a:rPr>
                        <a:t>参与方</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申报企业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东莞市丰派软件科技有限公司</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105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应用企业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东莞市丰派软件科技有限公司</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latin typeface="微软雅黑" panose="020B0503020204020204" charset="-122"/>
                          <a:ea typeface="微软雅黑" panose="020B0503020204020204" charset="-122"/>
                        </a:rPr>
                        <a:t>            </a:t>
                      </a:r>
                      <a:r>
                        <a:rPr lang="zh-CN" altLang="en-US" sz="1400" b="1" dirty="0">
                          <a:solidFill>
                            <a:schemeClr val="tx1"/>
                          </a:solidFill>
                          <a:latin typeface="微软雅黑" panose="020B0503020204020204" charset="-122"/>
                          <a:ea typeface="微软雅黑" panose="020B0503020204020204" charset="-122"/>
                        </a:rPr>
                        <a:t>申报奖项类别</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200" dirty="0">
                          <a:solidFill>
                            <a:schemeClr val="tx1"/>
                          </a:solidFill>
                          <a:effectLst/>
                          <a:latin typeface="微软雅黑" panose="020B0503020204020204" charset="-122"/>
                          <a:ea typeface="微软雅黑" panose="020B0503020204020204" charset="-122"/>
                          <a:sym typeface="+mn-ea"/>
                        </a:rPr>
                        <a:t>即时</a:t>
                      </a:r>
                      <a:r>
                        <a:rPr lang="zh-CN" altLang="en-US" sz="1200" dirty="0">
                          <a:solidFill>
                            <a:schemeClr val="tx1"/>
                          </a:solidFill>
                          <a:effectLst/>
                          <a:latin typeface="微软雅黑" panose="020B0503020204020204" charset="-122"/>
                          <a:ea typeface="微软雅黑" panose="020B0503020204020204" charset="-122"/>
                          <a:sym typeface="+mn-ea"/>
                        </a:rPr>
                        <a:t>零售</a:t>
                      </a:r>
                      <a:endParaRPr lang="zh-CN" altLang="en-US" sz="1200" dirty="0">
                        <a:solidFill>
                          <a:schemeClr val="tx1"/>
                        </a:solidFill>
                        <a:effectLst/>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effectLst/>
                          <a:latin typeface="微软雅黑" panose="020B0503020204020204" charset="-122"/>
                          <a:ea typeface="微软雅黑" panose="020B0503020204020204" charset="-122"/>
                          <a:sym typeface="+mn-ea"/>
                        </a:rPr>
                        <a:t>            </a:t>
                      </a:r>
                      <a:r>
                        <a:rPr lang="zh-CN" altLang="en-US" sz="1400" b="1" dirty="0">
                          <a:solidFill>
                            <a:schemeClr val="tx1"/>
                          </a:solidFill>
                          <a:effectLst/>
                          <a:latin typeface="微软雅黑" panose="020B0503020204020204" charset="-122"/>
                          <a:ea typeface="微软雅黑" panose="020B0503020204020204" charset="-122"/>
                          <a:sym typeface="+mn-ea"/>
                        </a:rPr>
                        <a:t>案例核心要素</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全渠道交易聚合、智能库存联动、实时数据大屏、无人云值守、</a:t>
                      </a:r>
                      <a:r>
                        <a:rPr lang="en-US" altLang="zh-CN" sz="1200" b="0" kern="1200" dirty="0">
                          <a:solidFill>
                            <a:schemeClr val="tx1"/>
                          </a:solidFill>
                          <a:effectLst/>
                          <a:latin typeface="微软雅黑" panose="020B0503020204020204" charset="-122"/>
                          <a:ea typeface="微软雅黑" panose="020B0503020204020204" charset="-122"/>
                          <a:cs typeface="+mn-cs"/>
                        </a:rPr>
                        <a:t>POS</a:t>
                      </a:r>
                      <a:r>
                        <a:rPr lang="zh-CN" altLang="en-US" sz="1200" b="0" kern="1200" dirty="0">
                          <a:solidFill>
                            <a:schemeClr val="tx1"/>
                          </a:solidFill>
                          <a:effectLst/>
                          <a:latin typeface="微软雅黑" panose="020B0503020204020204" charset="-122"/>
                          <a:ea typeface="微软雅黑" panose="020B0503020204020204" charset="-122"/>
                          <a:cs typeface="+mn-cs"/>
                        </a:rPr>
                        <a:t>称重收银一体</a:t>
                      </a:r>
                      <a:r>
                        <a:rPr lang="zh-CN" altLang="en-US" sz="1200" b="0" kern="1200" dirty="0">
                          <a:solidFill>
                            <a:schemeClr val="tx1"/>
                          </a:solidFill>
                          <a:effectLst/>
                          <a:latin typeface="微软雅黑" panose="020B0503020204020204" charset="-122"/>
                          <a:ea typeface="微软雅黑" panose="020B0503020204020204" charset="-122"/>
                          <a:cs typeface="+mn-cs"/>
                        </a:rPr>
                        <a:t>等</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buNone/>
                      </a:pPr>
                      <a:r>
                        <a:rPr lang="en-US" altLang="zh-CN" sz="1400" b="1" dirty="0">
                          <a:solidFill>
                            <a:schemeClr val="tx1"/>
                          </a:solidFill>
                          <a:latin typeface="微软雅黑" panose="020B0503020204020204" charset="-122"/>
                          <a:ea typeface="微软雅黑" panose="020B0503020204020204" charset="-122"/>
                          <a:sym typeface="+mn-ea"/>
                        </a:rPr>
                        <a:t>            </a:t>
                      </a:r>
                      <a:r>
                        <a:rPr lang="zh-CN" altLang="en-US" sz="1400" b="1" dirty="0">
                          <a:solidFill>
                            <a:schemeClr val="tx1"/>
                          </a:solidFill>
                          <a:latin typeface="微软雅黑" panose="020B0503020204020204" charset="-122"/>
                          <a:ea typeface="微软雅黑" panose="020B0503020204020204" charset="-122"/>
                          <a:sym typeface="+mn-ea"/>
                        </a:rPr>
                        <a:t>应用企业推荐语</a:t>
                      </a:r>
                      <a:endParaRPr lang="en-US" altLang="zh-CN" sz="1400" b="1" dirty="0">
                        <a:solidFill>
                          <a:schemeClr val="tx1"/>
                        </a:solidFill>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657"/>
                    </a:solidFill>
                  </a:tcPr>
                </a:tc>
                <a:tc>
                  <a:txBody>
                    <a:bodyPr/>
                    <a:p>
                      <a:pPr marL="0" algn="l" defTabSz="914400" rtl="0" eaLnBrk="1" latinLnBrk="0" hangingPunct="1">
                        <a:lnSpc>
                          <a:spcPct val="150000"/>
                        </a:lnSpc>
                        <a:buNone/>
                      </a:pPr>
                      <a:r>
                        <a:rPr lang="zh-CN" altLang="en-US" sz="1200" b="0" kern="1200" dirty="0">
                          <a:solidFill>
                            <a:schemeClr val="tx1"/>
                          </a:solidFill>
                          <a:effectLst/>
                          <a:latin typeface="微软雅黑" panose="020B0503020204020204" charset="-122"/>
                          <a:ea typeface="微软雅黑" panose="020B0503020204020204" charset="-122"/>
                          <a:cs typeface="+mn-cs"/>
                        </a:rPr>
                        <a:t>日均收银效率提升</a:t>
                      </a:r>
                      <a:r>
                        <a:rPr lang="en-US" altLang="zh-CN" sz="1200" b="0" kern="1200" dirty="0">
                          <a:solidFill>
                            <a:schemeClr val="tx1"/>
                          </a:solidFill>
                          <a:effectLst/>
                          <a:latin typeface="微软雅黑" panose="020B0503020204020204" charset="-122"/>
                          <a:ea typeface="微软雅黑" panose="020B0503020204020204" charset="-122"/>
                          <a:cs typeface="+mn-cs"/>
                        </a:rPr>
                        <a:t>50%</a:t>
                      </a:r>
                      <a:r>
                        <a:rPr lang="zh-CN" altLang="en-US" sz="1200" b="0" kern="1200" dirty="0">
                          <a:solidFill>
                            <a:schemeClr val="tx1"/>
                          </a:solidFill>
                          <a:effectLst/>
                          <a:latin typeface="微软雅黑" panose="020B0503020204020204" charset="-122"/>
                          <a:ea typeface="微软雅黑" panose="020B0503020204020204" charset="-122"/>
                          <a:cs typeface="+mn-cs"/>
                        </a:rPr>
                        <a:t>，库存周转率优化</a:t>
                      </a:r>
                      <a:r>
                        <a:rPr lang="en-US" altLang="zh-CN" sz="1200" b="0" kern="1200" dirty="0">
                          <a:solidFill>
                            <a:schemeClr val="tx1"/>
                          </a:solidFill>
                          <a:effectLst/>
                          <a:latin typeface="微软雅黑" panose="020B0503020204020204" charset="-122"/>
                          <a:ea typeface="微软雅黑" panose="020B0503020204020204" charset="-122"/>
                          <a:cs typeface="+mn-cs"/>
                        </a:rPr>
                        <a:t>35%</a:t>
                      </a:r>
                      <a:r>
                        <a:rPr lang="zh-CN" altLang="en-US" sz="1200" b="0" kern="1200" dirty="0">
                          <a:solidFill>
                            <a:schemeClr val="tx1"/>
                          </a:solidFill>
                          <a:effectLst/>
                          <a:latin typeface="微软雅黑" panose="020B0503020204020204" charset="-122"/>
                          <a:ea typeface="微软雅黑" panose="020B0503020204020204" charset="-122"/>
                          <a:cs typeface="+mn-cs"/>
                        </a:rPr>
                        <a:t>，支持</a:t>
                      </a:r>
                      <a:r>
                        <a:rPr lang="zh-CN" altLang="en-US" sz="1200" b="0" kern="1200" dirty="0">
                          <a:solidFill>
                            <a:schemeClr val="tx1"/>
                          </a:solidFill>
                          <a:effectLst/>
                          <a:latin typeface="微软雅黑" panose="020B0503020204020204" charset="-122"/>
                          <a:ea typeface="微软雅黑" panose="020B0503020204020204" charset="-122"/>
                          <a:cs typeface="+mn-cs"/>
                        </a:rPr>
                        <a:t>多种支付方式。以轻量化终端重构零售效率，为即时零售场景提供一站式解决方案</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开畅通</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5" name="图片 4"/>
          <p:cNvPicPr>
            <a:picLocks noChangeAspect="1"/>
          </p:cNvPicPr>
          <p:nvPr>
            <p:custDataLst>
              <p:tags r:id="rId1"/>
            </p:custDataLst>
          </p:nvPr>
        </p:nvPicPr>
        <p:blipFill>
          <a:blip r:embed="rId2"/>
          <a:srcRect/>
          <a:stretch>
            <a:fillRect/>
          </a:stretch>
        </p:blipFill>
        <p:spPr>
          <a:xfrm>
            <a:off x="-744380" y="981075"/>
            <a:ext cx="7165025" cy="5379720"/>
          </a:xfrm>
          <a:prstGeom prst="rect">
            <a:avLst/>
          </a:prstGeom>
        </p:spPr>
      </p:pic>
      <p:sp>
        <p:nvSpPr>
          <p:cNvPr id="8" name="TextBox 11"/>
          <p:cNvSpPr txBox="1"/>
          <p:nvPr/>
        </p:nvSpPr>
        <p:spPr>
          <a:xfrm flipH="1">
            <a:off x="5601335" y="2907030"/>
            <a:ext cx="6169025" cy="969010"/>
          </a:xfrm>
          <a:prstGeom prst="rect">
            <a:avLst/>
          </a:prstGeom>
          <a:noFill/>
        </p:spPr>
        <p:txBody>
          <a:bodyPr wrap="square" lIns="0" tIns="0" rIns="0" bIns="0" rtlCol="0">
            <a:spAutoFit/>
          </a:bodyPr>
          <a:lstStyle/>
          <a:p>
            <a:pPr marL="0" marR="0" lvl="0" indent="0" defTabSz="914400" eaLnBrk="1" fontAlgn="auto" latinLnBrk="0" hangingPunct="1">
              <a:lnSpc>
                <a:spcPct val="150000"/>
              </a:lnSpc>
              <a:spcBef>
                <a:spcPts val="0"/>
              </a:spcBef>
              <a:spcAft>
                <a:spcPct val="0"/>
              </a:spcAft>
              <a:buClrTx/>
              <a:buSzTx/>
              <a:buFontTx/>
              <a:buNone/>
              <a:defRPr/>
            </a:pPr>
            <a:r>
              <a:rPr kumimoji="0" lang="zh-CN" altLang="en-US" sz="1400" b="0" i="0" u="none" strike="noStrike" kern="0" cap="none" spc="0" normalizeH="0" baseline="0" noProof="0" dirty="0">
                <a:ln>
                  <a:noFill/>
                </a:ln>
                <a:solidFill>
                  <a:schemeClr val="bg1"/>
                </a:solidFill>
                <a:effectLst/>
                <a:uLnTx/>
                <a:uFillTx/>
                <a:latin typeface="等线" panose="02010600030101010101" charset="-122"/>
                <a:ea typeface="等线" panose="02010600030101010101" charset="-122"/>
                <a:cs typeface="+mn-ea"/>
              </a:rPr>
              <a:t>丰派SaaS，听取近</a:t>
            </a:r>
            <a:r>
              <a:rPr kumimoji="0" lang="en-US" altLang="zh-CN" sz="1400" b="0" i="0" u="none" strike="noStrike" kern="0" cap="none" spc="0" normalizeH="0" baseline="0" noProof="0" dirty="0">
                <a:ln>
                  <a:noFill/>
                </a:ln>
                <a:solidFill>
                  <a:schemeClr val="bg1"/>
                </a:solidFill>
                <a:effectLst/>
                <a:uLnTx/>
                <a:uFillTx/>
                <a:latin typeface="等线" panose="02010600030101010101" charset="-122"/>
                <a:ea typeface="等线" panose="02010600030101010101" charset="-122"/>
                <a:cs typeface="+mn-ea"/>
              </a:rPr>
              <a:t>10</a:t>
            </a:r>
            <a:r>
              <a:rPr kumimoji="0" lang="zh-CN" altLang="en-US" sz="1400" b="0" i="0" u="none" strike="noStrike" kern="0" cap="none" spc="0" normalizeH="0" baseline="0" noProof="0" dirty="0">
                <a:ln>
                  <a:noFill/>
                </a:ln>
                <a:solidFill>
                  <a:schemeClr val="bg1"/>
                </a:solidFill>
                <a:effectLst/>
                <a:uLnTx/>
                <a:uFillTx/>
                <a:latin typeface="等线" panose="02010600030101010101" charset="-122"/>
                <a:ea typeface="等线" panose="02010600030101010101" charset="-122"/>
                <a:cs typeface="+mn-ea"/>
              </a:rPr>
              <a:t>000客户的心声，将软件使用做到极精简化处理，解决传统软件配置流程长，注册使用麻烦，收银无从下手的问题，在软件做到人性化的同时，将不必要的页面流程剔除，即方便客户使用，也降低服务商培训成本。</a:t>
            </a:r>
            <a:endParaRPr kumimoji="0" lang="zh-CN" altLang="en-US" sz="1400" b="0" i="0" u="none" strike="noStrike" kern="0" cap="none" spc="0" normalizeH="0" baseline="0" noProof="0" dirty="0">
              <a:ln>
                <a:noFill/>
              </a:ln>
              <a:solidFill>
                <a:schemeClr val="bg1"/>
              </a:solidFill>
              <a:effectLst/>
              <a:uLnTx/>
              <a:uFillTx/>
              <a:latin typeface="等线" panose="02010600030101010101" charset="-122"/>
              <a:ea typeface="等线" panose="02010600030101010101" charset="-122"/>
              <a:cs typeface="+mn-ea"/>
            </a:endParaRPr>
          </a:p>
        </p:txBody>
      </p:sp>
      <p:sp>
        <p:nvSpPr>
          <p:cNvPr id="15" name="文本框 14"/>
          <p:cNvSpPr txBox="1"/>
          <p:nvPr/>
        </p:nvSpPr>
        <p:spPr>
          <a:xfrm>
            <a:off x="5525770" y="1304290"/>
            <a:ext cx="4224655" cy="1210945"/>
          </a:xfrm>
          <a:prstGeom prst="rect">
            <a:avLst/>
          </a:prstGeom>
          <a:noFill/>
        </p:spPr>
        <p:txBody>
          <a:bodyPr wrap="square" rtlCol="0">
            <a:spAutoFit/>
          </a:bodyPr>
          <a:lstStyle/>
          <a:p>
            <a:pPr>
              <a:lnSpc>
                <a:spcPct val="130000"/>
              </a:lnSpc>
            </a:pPr>
            <a:r>
              <a:rPr lang="zh-CN" altLang="en-US" sz="2800" dirty="0">
                <a:solidFill>
                  <a:srgbClr val="FBE5D6"/>
                </a:solidFill>
                <a:latin typeface="等线" panose="02010600030101010101" charset="-122"/>
                <a:ea typeface="等线" panose="02010600030101010101" charset="-122"/>
              </a:rPr>
              <a:t>注册流程化、配置极简化、使用人性化</a:t>
            </a:r>
            <a:endParaRPr lang="zh-CN" altLang="en-US" sz="2800" dirty="0">
              <a:solidFill>
                <a:srgbClr val="FBE5D6"/>
              </a:solidFill>
              <a:latin typeface="等线" panose="02010600030101010101" charset="-122"/>
              <a:ea typeface="等线" panose="02010600030101010101" charset="-122"/>
            </a:endParaRPr>
          </a:p>
        </p:txBody>
      </p:sp>
      <p:grpSp>
        <p:nvGrpSpPr>
          <p:cNvPr id="19" name="组合 18"/>
          <p:cNvGrpSpPr/>
          <p:nvPr/>
        </p:nvGrpSpPr>
        <p:grpSpPr>
          <a:xfrm>
            <a:off x="5489575" y="4860290"/>
            <a:ext cx="1691005" cy="920750"/>
            <a:chOff x="8941" y="8011"/>
            <a:chExt cx="2663" cy="1450"/>
          </a:xfrm>
        </p:grpSpPr>
        <p:sp>
          <p:nvSpPr>
            <p:cNvPr id="14" name="文本框 13"/>
            <p:cNvSpPr txBox="1"/>
            <p:nvPr/>
          </p:nvSpPr>
          <p:spPr>
            <a:xfrm>
              <a:off x="8941" y="8011"/>
              <a:ext cx="2663" cy="1016"/>
            </a:xfrm>
            <a:prstGeom prst="rect">
              <a:avLst/>
            </a:prstGeom>
            <a:noFill/>
          </p:spPr>
          <p:txBody>
            <a:bodyPr wrap="none" rtlCol="0">
              <a:spAutoFit/>
            </a:bodyPr>
            <a:lstStyle/>
            <a:p>
              <a:r>
                <a:rPr lang="en-US" altLang="zh-CN" sz="3600" dirty="0">
                  <a:solidFill>
                    <a:schemeClr val="bg1"/>
                  </a:solidFill>
                  <a:latin typeface="等线" panose="02010600030101010101" charset="-122"/>
                  <a:ea typeface="等线" panose="02010600030101010101" charset="-122"/>
                  <a:cs typeface="DIN" charset="0"/>
                </a:rPr>
                <a:t>10000+</a:t>
              </a:r>
              <a:endParaRPr lang="en-US" altLang="zh-CN" sz="3600" dirty="0">
                <a:solidFill>
                  <a:schemeClr val="bg1"/>
                </a:solidFill>
                <a:latin typeface="等线" panose="02010600030101010101" charset="-122"/>
                <a:ea typeface="等线" panose="02010600030101010101" charset="-122"/>
                <a:cs typeface="DIN" charset="0"/>
              </a:endParaRPr>
            </a:p>
          </p:txBody>
        </p:sp>
        <p:sp>
          <p:nvSpPr>
            <p:cNvPr id="18" name="文本框 17"/>
            <p:cNvSpPr txBox="1"/>
            <p:nvPr/>
          </p:nvSpPr>
          <p:spPr>
            <a:xfrm>
              <a:off x="8965" y="9027"/>
              <a:ext cx="1488" cy="434"/>
            </a:xfrm>
            <a:prstGeom prst="rect">
              <a:avLst/>
            </a:prstGeom>
            <a:noFill/>
          </p:spPr>
          <p:txBody>
            <a:bodyPr wrap="none" rtlCol="0">
              <a:spAutoFit/>
            </a:bodyPr>
            <a:lstStyle/>
            <a:p>
              <a:r>
                <a:rPr lang="zh-CN" altLang="en-US" sz="1200" dirty="0">
                  <a:solidFill>
                    <a:schemeClr val="bg1"/>
                  </a:solidFill>
                  <a:latin typeface="等线" panose="02010600030101010101" charset="-122"/>
                  <a:ea typeface="等线" panose="02010600030101010101" charset="-122"/>
                  <a:cs typeface="DIN" charset="0"/>
                </a:rPr>
                <a:t>家客户反馈</a:t>
              </a:r>
              <a:endParaRPr lang="zh-CN" altLang="en-US" sz="1200" dirty="0">
                <a:solidFill>
                  <a:schemeClr val="bg1"/>
                </a:solidFill>
                <a:latin typeface="等线" panose="02010600030101010101" charset="-122"/>
                <a:ea typeface="等线" panose="02010600030101010101" charset="-122"/>
                <a:cs typeface="DIN" charset="0"/>
              </a:endParaRPr>
            </a:p>
          </p:txBody>
        </p:sp>
      </p:grpSp>
      <p:grpSp>
        <p:nvGrpSpPr>
          <p:cNvPr id="20" name="组合 19"/>
          <p:cNvGrpSpPr/>
          <p:nvPr/>
        </p:nvGrpSpPr>
        <p:grpSpPr>
          <a:xfrm>
            <a:off x="7435215" y="4860290"/>
            <a:ext cx="1264920" cy="920750"/>
            <a:chOff x="8941" y="8011"/>
            <a:chExt cx="1992" cy="1450"/>
          </a:xfrm>
        </p:grpSpPr>
        <p:sp>
          <p:nvSpPr>
            <p:cNvPr id="16" name="文本框 15"/>
            <p:cNvSpPr txBox="1"/>
            <p:nvPr/>
          </p:nvSpPr>
          <p:spPr>
            <a:xfrm>
              <a:off x="8941" y="8011"/>
              <a:ext cx="1905" cy="1016"/>
            </a:xfrm>
            <a:prstGeom prst="rect">
              <a:avLst/>
            </a:prstGeom>
            <a:noFill/>
          </p:spPr>
          <p:txBody>
            <a:bodyPr wrap="none" rtlCol="0">
              <a:spAutoFit/>
            </a:bodyPr>
            <a:lstStyle/>
            <a:p>
              <a:r>
                <a:rPr lang="en-US" altLang="zh-CN" sz="3600" dirty="0">
                  <a:solidFill>
                    <a:schemeClr val="bg1"/>
                  </a:solidFill>
                  <a:latin typeface="等线" panose="02010600030101010101" charset="-122"/>
                  <a:ea typeface="等线" panose="02010600030101010101" charset="-122"/>
                  <a:cs typeface="DIN" charset="0"/>
                </a:rPr>
                <a:t>100+</a:t>
              </a:r>
              <a:endParaRPr lang="en-US" altLang="zh-CN" sz="3600" dirty="0">
                <a:solidFill>
                  <a:schemeClr val="bg1"/>
                </a:solidFill>
                <a:latin typeface="等线" panose="02010600030101010101" charset="-122"/>
                <a:ea typeface="等线" panose="02010600030101010101" charset="-122"/>
                <a:cs typeface="DIN" charset="0"/>
              </a:endParaRPr>
            </a:p>
          </p:txBody>
        </p:sp>
        <p:sp>
          <p:nvSpPr>
            <p:cNvPr id="17" name="文本框 16"/>
            <p:cNvSpPr txBox="1"/>
            <p:nvPr/>
          </p:nvSpPr>
          <p:spPr>
            <a:xfrm>
              <a:off x="8965" y="9027"/>
              <a:ext cx="1968" cy="434"/>
            </a:xfrm>
            <a:prstGeom prst="rect">
              <a:avLst/>
            </a:prstGeom>
            <a:noFill/>
          </p:spPr>
          <p:txBody>
            <a:bodyPr wrap="none" rtlCol="0">
              <a:spAutoFit/>
            </a:bodyPr>
            <a:lstStyle/>
            <a:p>
              <a:r>
                <a:rPr lang="zh-CN" altLang="en-US" sz="1200" dirty="0">
                  <a:solidFill>
                    <a:schemeClr val="bg1"/>
                  </a:solidFill>
                  <a:latin typeface="等线" panose="02010600030101010101" charset="-122"/>
                  <a:ea typeface="等线" panose="02010600030101010101" charset="-122"/>
                  <a:cs typeface="DIN" charset="0"/>
                </a:rPr>
                <a:t>次流程调研校正</a:t>
              </a:r>
              <a:endParaRPr lang="zh-CN" altLang="en-US" sz="1200" dirty="0">
                <a:solidFill>
                  <a:schemeClr val="bg1"/>
                </a:solidFill>
                <a:latin typeface="等线" panose="02010600030101010101" charset="-122"/>
                <a:ea typeface="等线" panose="02010600030101010101" charset="-122"/>
                <a:cs typeface="DIN" charset="0"/>
              </a:endParaRPr>
            </a:p>
          </p:txBody>
        </p:sp>
      </p:grpSp>
      <p:grpSp>
        <p:nvGrpSpPr>
          <p:cNvPr id="27" name="组合 26"/>
          <p:cNvGrpSpPr/>
          <p:nvPr/>
        </p:nvGrpSpPr>
        <p:grpSpPr>
          <a:xfrm>
            <a:off x="9243695" y="4860290"/>
            <a:ext cx="1579245" cy="920750"/>
            <a:chOff x="8941" y="8011"/>
            <a:chExt cx="2487" cy="1450"/>
          </a:xfrm>
        </p:grpSpPr>
        <p:sp>
          <p:nvSpPr>
            <p:cNvPr id="28" name="文本框 27"/>
            <p:cNvSpPr txBox="1"/>
            <p:nvPr/>
          </p:nvSpPr>
          <p:spPr>
            <a:xfrm>
              <a:off x="8941" y="8011"/>
              <a:ext cx="667" cy="1016"/>
            </a:xfrm>
            <a:prstGeom prst="rect">
              <a:avLst/>
            </a:prstGeom>
            <a:noFill/>
          </p:spPr>
          <p:txBody>
            <a:bodyPr wrap="none" rtlCol="0">
              <a:spAutoFit/>
            </a:bodyPr>
            <a:lstStyle/>
            <a:p>
              <a:r>
                <a:rPr lang="en-US" altLang="zh-CN" sz="3600" dirty="0">
                  <a:solidFill>
                    <a:schemeClr val="bg1"/>
                  </a:solidFill>
                  <a:latin typeface="等线" panose="02010600030101010101" charset="-122"/>
                  <a:ea typeface="等线" panose="02010600030101010101" charset="-122"/>
                  <a:cs typeface="DIN" charset="0"/>
                </a:rPr>
                <a:t>5</a:t>
              </a:r>
              <a:endParaRPr lang="en-US" altLang="zh-CN" sz="3600" dirty="0">
                <a:solidFill>
                  <a:schemeClr val="bg1"/>
                </a:solidFill>
                <a:latin typeface="等线" panose="02010600030101010101" charset="-122"/>
                <a:ea typeface="等线" panose="02010600030101010101" charset="-122"/>
                <a:cs typeface="DIN" charset="0"/>
              </a:endParaRPr>
            </a:p>
          </p:txBody>
        </p:sp>
        <p:sp>
          <p:nvSpPr>
            <p:cNvPr id="29" name="文本框 28"/>
            <p:cNvSpPr txBox="1"/>
            <p:nvPr/>
          </p:nvSpPr>
          <p:spPr>
            <a:xfrm>
              <a:off x="8980" y="9027"/>
              <a:ext cx="2448" cy="434"/>
            </a:xfrm>
            <a:prstGeom prst="rect">
              <a:avLst/>
            </a:prstGeom>
            <a:noFill/>
          </p:spPr>
          <p:txBody>
            <a:bodyPr wrap="none" rtlCol="0">
              <a:spAutoFit/>
            </a:bodyPr>
            <a:lstStyle/>
            <a:p>
              <a:r>
                <a:rPr lang="zh-CN" altLang="en-US" sz="1200" dirty="0">
                  <a:solidFill>
                    <a:schemeClr val="bg1"/>
                  </a:solidFill>
                  <a:latin typeface="等线" panose="02010600030101010101" charset="-122"/>
                  <a:ea typeface="等线" panose="02010600030101010101" charset="-122"/>
                  <a:cs typeface="DIN" charset="0"/>
                </a:rPr>
                <a:t>即可使用的收银系统</a:t>
              </a:r>
              <a:endParaRPr lang="zh-CN" altLang="en-US" sz="1200" dirty="0">
                <a:solidFill>
                  <a:schemeClr val="bg1"/>
                </a:solidFill>
                <a:latin typeface="等线" panose="02010600030101010101" charset="-122"/>
                <a:ea typeface="等线" panose="02010600030101010101" charset="-122"/>
                <a:cs typeface="DIN" charset="0"/>
              </a:endParaRPr>
            </a:p>
          </p:txBody>
        </p:sp>
        <p:sp>
          <p:nvSpPr>
            <p:cNvPr id="30" name="文本框 29"/>
            <p:cNvSpPr txBox="1"/>
            <p:nvPr/>
          </p:nvSpPr>
          <p:spPr>
            <a:xfrm>
              <a:off x="9508" y="8457"/>
              <a:ext cx="768" cy="434"/>
            </a:xfrm>
            <a:prstGeom prst="rect">
              <a:avLst/>
            </a:prstGeom>
            <a:noFill/>
          </p:spPr>
          <p:txBody>
            <a:bodyPr wrap="none" rtlCol="0">
              <a:spAutoFit/>
            </a:bodyPr>
            <a:lstStyle/>
            <a:p>
              <a:r>
                <a:rPr lang="zh-CN" altLang="en-US" sz="1200" dirty="0">
                  <a:solidFill>
                    <a:schemeClr val="bg1"/>
                  </a:solidFill>
                  <a:latin typeface="等线" panose="02010600030101010101" charset="-122"/>
                  <a:ea typeface="等线" panose="02010600030101010101" charset="-122"/>
                  <a:cs typeface="DIN" charset="0"/>
                </a:rPr>
                <a:t>分钟</a:t>
              </a:r>
              <a:endParaRPr lang="zh-CN" altLang="en-US" sz="1200" dirty="0">
                <a:solidFill>
                  <a:schemeClr val="bg1"/>
                </a:solidFill>
                <a:latin typeface="等线" panose="02010600030101010101" charset="-122"/>
                <a:ea typeface="等线" panose="02010600030101010101" charset="-122"/>
                <a:cs typeface="DI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500"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par>
                          <p:cTn id="21" fill="hold">
                            <p:stCondLst>
                              <p:cond delay="1500"/>
                            </p:stCondLst>
                            <p:childTnLst>
                              <p:par>
                                <p:cTn id="22" presetID="2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大数据</a:t>
            </a:r>
            <a:r>
              <a:rPr kumimoji="1" lang="en-US" altLang="zh-CN"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BI</a:t>
            </a:r>
            <a:endParaRPr kumimoji="1" lang="en-US" altLang="zh-CN"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3" name="图片 2" descr="6"/>
          <p:cNvPicPr>
            <a:picLocks noChangeAspect="1"/>
          </p:cNvPicPr>
          <p:nvPr/>
        </p:nvPicPr>
        <p:blipFill>
          <a:blip r:embed="rId1"/>
          <a:stretch>
            <a:fillRect/>
          </a:stretch>
        </p:blipFill>
        <p:spPr>
          <a:xfrm>
            <a:off x="551815" y="1485265"/>
            <a:ext cx="10944225" cy="452501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断网可</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收银</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6" name="文本框 5"/>
          <p:cNvSpPr txBox="1"/>
          <p:nvPr>
            <p:custDataLst>
              <p:tags r:id="rId1"/>
            </p:custDataLst>
          </p:nvPr>
        </p:nvSpPr>
        <p:spPr>
          <a:xfrm>
            <a:off x="619700" y="1330908"/>
            <a:ext cx="10944920" cy="777292"/>
          </a:xfrm>
          <a:prstGeom prst="rect">
            <a:avLst/>
          </a:prstGeom>
          <a:noFill/>
        </p:spPr>
        <p:txBody>
          <a:bodyPr wrap="square" rtlCol="0">
            <a:normAutofit/>
          </a:bodyPr>
          <a:lstStyle/>
          <a:p>
            <a:pPr>
              <a:lnSpc>
                <a:spcPct val="120000"/>
              </a:lnSpc>
            </a:pPr>
            <a:r>
              <a:rPr lang="zh-CN" altLang="en-US" sz="1600" dirty="0">
                <a:solidFill>
                  <a:schemeClr val="bg1"/>
                </a:solidFill>
                <a:latin typeface="等线" panose="02010600030101010101" charset="-122"/>
                <a:ea typeface="等线" panose="02010600030101010101" charset="-122"/>
                <a:sym typeface="+mn-ea"/>
              </a:rPr>
              <a:t>独创分割模块化，连锁总部断网，门店可正常使用移动支付，联网断点续传，单店断网可保证基础收银，联网后数据正常传输。</a:t>
            </a:r>
            <a:endParaRPr lang="en-US" altLang="zh-CN" sz="1600" dirty="0">
              <a:solidFill>
                <a:schemeClr val="bg1"/>
              </a:solidFill>
              <a:latin typeface="等线" panose="02010600030101010101" charset="-122"/>
              <a:ea typeface="等线" panose="02010600030101010101" charset="-122"/>
            </a:endParaRPr>
          </a:p>
          <a:p>
            <a:pPr>
              <a:lnSpc>
                <a:spcPct val="120000"/>
              </a:lnSpc>
            </a:pPr>
            <a:endParaRPr lang="en-US" altLang="zh-CN" sz="1600" spc="150" dirty="0">
              <a:solidFill>
                <a:schemeClr val="bg1"/>
              </a:solidFill>
              <a:latin typeface="等线" panose="02010600030101010101" charset="-122"/>
              <a:ea typeface="等线" panose="02010600030101010101" charset="-122"/>
              <a:sym typeface="Arial" panose="020B0604020202020204" pitchFamily="34" charset="0"/>
            </a:endParaRPr>
          </a:p>
        </p:txBody>
      </p:sp>
      <p:grpSp>
        <p:nvGrpSpPr>
          <p:cNvPr id="7" name="组合 6"/>
          <p:cNvGrpSpPr/>
          <p:nvPr/>
        </p:nvGrpSpPr>
        <p:grpSpPr>
          <a:xfrm>
            <a:off x="603885" y="2853690"/>
            <a:ext cx="11108194" cy="3849212"/>
            <a:chOff x="951" y="4314"/>
            <a:chExt cx="17493" cy="6062"/>
          </a:xfrm>
        </p:grpSpPr>
        <p:pic>
          <p:nvPicPr>
            <p:cNvPr id="37" name="图片 36" descr="G:\叉\sy-收银\ppt\99714c01ebf0fcb8e39af20276c62668.jpeg99714c01ebf0fcb8e39af20276c62668"/>
            <p:cNvPicPr/>
            <p:nvPr>
              <p:custDataLst>
                <p:tags r:id="rId2"/>
              </p:custDataLst>
            </p:nvPr>
          </p:nvPicPr>
          <p:blipFill>
            <a:blip r:embed="rId3"/>
            <a:srcRect/>
            <a:stretch>
              <a:fillRect/>
            </a:stretch>
          </p:blipFill>
          <p:spPr>
            <a:xfrm>
              <a:off x="951" y="4314"/>
              <a:ext cx="5431" cy="3050"/>
            </a:xfrm>
            <a:custGeom>
              <a:avLst/>
              <a:gdLst>
                <a:gd name="connsiteX0" fmla="*/ 0 w 3632200"/>
                <a:gd name="connsiteY0" fmla="*/ 0 h 2046040"/>
                <a:gd name="connsiteX1" fmla="*/ 3632200 w 3632200"/>
                <a:gd name="connsiteY1" fmla="*/ 0 h 2046040"/>
                <a:gd name="connsiteX2" fmla="*/ 3632200 w 3632200"/>
                <a:gd name="connsiteY2" fmla="*/ 2046040 h 2046040"/>
                <a:gd name="connsiteX3" fmla="*/ 0 w 3632200"/>
                <a:gd name="connsiteY3" fmla="*/ 2046040 h 2046040"/>
              </a:gdLst>
              <a:ahLst/>
              <a:cxnLst>
                <a:cxn ang="0">
                  <a:pos x="connsiteX0" y="connsiteY0"/>
                </a:cxn>
                <a:cxn ang="0">
                  <a:pos x="connsiteX1" y="connsiteY1"/>
                </a:cxn>
                <a:cxn ang="0">
                  <a:pos x="connsiteX2" y="connsiteY2"/>
                </a:cxn>
                <a:cxn ang="0">
                  <a:pos x="connsiteX3" y="connsiteY3"/>
                </a:cxn>
              </a:cxnLst>
              <a:rect l="l" t="t" r="r" b="b"/>
              <a:pathLst>
                <a:path w="3632200" h="2046040">
                  <a:moveTo>
                    <a:pt x="0" y="0"/>
                  </a:moveTo>
                  <a:lnTo>
                    <a:pt x="3632200" y="0"/>
                  </a:lnTo>
                  <a:lnTo>
                    <a:pt x="3632200" y="2046040"/>
                  </a:lnTo>
                  <a:lnTo>
                    <a:pt x="0" y="2046040"/>
                  </a:lnTo>
                  <a:close/>
                </a:path>
              </a:pathLst>
            </a:custGeom>
          </p:spPr>
        </p:pic>
        <p:pic>
          <p:nvPicPr>
            <p:cNvPr id="38" name="图片 37" descr="G:\叉\sy-收银\ppt\8adb4e0ac34b0dce5f725e74f5cc4878.jpeg8adb4e0ac34b0dce5f725e74f5cc4878"/>
            <p:cNvPicPr/>
            <p:nvPr>
              <p:custDataLst>
                <p:tags r:id="rId4"/>
              </p:custDataLst>
            </p:nvPr>
          </p:nvPicPr>
          <p:blipFill>
            <a:blip r:embed="rId5"/>
            <a:srcRect/>
            <a:stretch>
              <a:fillRect/>
            </a:stretch>
          </p:blipFill>
          <p:spPr>
            <a:xfrm>
              <a:off x="6904" y="4314"/>
              <a:ext cx="5431" cy="3050"/>
            </a:xfrm>
            <a:custGeom>
              <a:avLst/>
              <a:gdLst>
                <a:gd name="connsiteX0" fmla="*/ 0 w 3637404"/>
                <a:gd name="connsiteY0" fmla="*/ 0 h 2046040"/>
                <a:gd name="connsiteX1" fmla="*/ 3637404 w 3637404"/>
                <a:gd name="connsiteY1" fmla="*/ 0 h 2046040"/>
                <a:gd name="connsiteX2" fmla="*/ 3637404 w 3637404"/>
                <a:gd name="connsiteY2" fmla="*/ 2046040 h 2046040"/>
                <a:gd name="connsiteX3" fmla="*/ 0 w 3637404"/>
                <a:gd name="connsiteY3" fmla="*/ 2046040 h 2046040"/>
              </a:gdLst>
              <a:ahLst/>
              <a:cxnLst>
                <a:cxn ang="0">
                  <a:pos x="connsiteX0" y="connsiteY0"/>
                </a:cxn>
                <a:cxn ang="0">
                  <a:pos x="connsiteX1" y="connsiteY1"/>
                </a:cxn>
                <a:cxn ang="0">
                  <a:pos x="connsiteX2" y="connsiteY2"/>
                </a:cxn>
                <a:cxn ang="0">
                  <a:pos x="connsiteX3" y="connsiteY3"/>
                </a:cxn>
              </a:cxnLst>
              <a:rect l="l" t="t" r="r" b="b"/>
              <a:pathLst>
                <a:path w="3637404" h="2046040">
                  <a:moveTo>
                    <a:pt x="0" y="0"/>
                  </a:moveTo>
                  <a:lnTo>
                    <a:pt x="3637404" y="0"/>
                  </a:lnTo>
                  <a:lnTo>
                    <a:pt x="3637404" y="2046040"/>
                  </a:lnTo>
                  <a:lnTo>
                    <a:pt x="0" y="2046040"/>
                  </a:lnTo>
                  <a:close/>
                </a:path>
              </a:pathLst>
            </a:custGeom>
          </p:spPr>
        </p:pic>
        <p:pic>
          <p:nvPicPr>
            <p:cNvPr id="39" name="图片 38" descr="G:\叉\sy-收银\ppt\641554330d38b846acd09e6c38c3241e.jpeg641554330d38b846acd09e6c38c3241e"/>
            <p:cNvPicPr/>
            <p:nvPr>
              <p:custDataLst>
                <p:tags r:id="rId6"/>
              </p:custDataLst>
            </p:nvPr>
          </p:nvPicPr>
          <p:blipFill rotWithShape="1">
            <a:blip r:embed="rId7"/>
            <a:srcRect/>
            <a:stretch>
              <a:fillRect/>
            </a:stretch>
          </p:blipFill>
          <p:spPr>
            <a:xfrm>
              <a:off x="12800" y="4314"/>
              <a:ext cx="5431" cy="3050"/>
            </a:xfrm>
            <a:custGeom>
              <a:avLst/>
              <a:gdLst>
                <a:gd name="connsiteX0" fmla="*/ 0 w 4572001"/>
                <a:gd name="connsiteY0" fmla="*/ 0 h 2573012"/>
                <a:gd name="connsiteX1" fmla="*/ 4572001 w 4572001"/>
                <a:gd name="connsiteY1" fmla="*/ 0 h 2573012"/>
                <a:gd name="connsiteX2" fmla="*/ 4572001 w 4572001"/>
                <a:gd name="connsiteY2" fmla="*/ 2573012 h 2573012"/>
                <a:gd name="connsiteX3" fmla="*/ 0 w 4572001"/>
                <a:gd name="connsiteY3" fmla="*/ 2573012 h 2573012"/>
              </a:gdLst>
              <a:ahLst/>
              <a:cxnLst>
                <a:cxn ang="0">
                  <a:pos x="connsiteX0" y="connsiteY0"/>
                </a:cxn>
                <a:cxn ang="0">
                  <a:pos x="connsiteX1" y="connsiteY1"/>
                </a:cxn>
                <a:cxn ang="0">
                  <a:pos x="connsiteX2" y="connsiteY2"/>
                </a:cxn>
                <a:cxn ang="0">
                  <a:pos x="connsiteX3" y="connsiteY3"/>
                </a:cxn>
              </a:cxnLst>
              <a:rect l="l" t="t" r="r" b="b"/>
              <a:pathLst>
                <a:path w="4572001" h="2573012">
                  <a:moveTo>
                    <a:pt x="0" y="0"/>
                  </a:moveTo>
                  <a:lnTo>
                    <a:pt x="4572001" y="0"/>
                  </a:lnTo>
                  <a:lnTo>
                    <a:pt x="4572001" y="2573012"/>
                  </a:lnTo>
                  <a:lnTo>
                    <a:pt x="0" y="2573012"/>
                  </a:lnTo>
                  <a:close/>
                </a:path>
              </a:pathLst>
            </a:custGeom>
          </p:spPr>
        </p:pic>
        <p:sp>
          <p:nvSpPr>
            <p:cNvPr id="40" name="平行四边形 39"/>
            <p:cNvSpPr/>
            <p:nvPr>
              <p:custDataLst>
                <p:tags r:id="rId8"/>
              </p:custDataLst>
            </p:nvPr>
          </p:nvSpPr>
          <p:spPr>
            <a:xfrm>
              <a:off x="993" y="6838"/>
              <a:ext cx="5644" cy="894"/>
            </a:xfrm>
            <a:prstGeom prst="parallelogram">
              <a:avLst/>
            </a:prstGeom>
            <a:solidFill>
              <a:srgbClr val="8590CA">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latin typeface="Abadi" panose="020B0604020104020204" pitchFamily="34" charset="0"/>
                <a:ea typeface="微软雅黑" panose="020B0503020204020204" charset="-122"/>
                <a:sym typeface="Arial" panose="020B0604020202020204" pitchFamily="34" charset="0"/>
              </a:endParaRPr>
            </a:p>
          </p:txBody>
        </p:sp>
        <p:sp>
          <p:nvSpPr>
            <p:cNvPr id="41" name="文本框 40"/>
            <p:cNvSpPr txBox="1"/>
            <p:nvPr>
              <p:custDataLst>
                <p:tags r:id="rId9"/>
              </p:custDataLst>
            </p:nvPr>
          </p:nvSpPr>
          <p:spPr>
            <a:xfrm>
              <a:off x="1413" y="6916"/>
              <a:ext cx="4606" cy="650"/>
            </a:xfrm>
            <a:prstGeom prst="rect">
              <a:avLst/>
            </a:prstGeom>
            <a:noFill/>
          </p:spPr>
          <p:txBody>
            <a:bodyPr wrap="square" rtlCol="0">
              <a:normAutofit lnSpcReduction="20000"/>
            </a:bodyPr>
            <a:lstStyle/>
            <a:p>
              <a:pPr>
                <a:lnSpc>
                  <a:spcPct val="130000"/>
                </a:lnSpc>
              </a:pPr>
              <a:r>
                <a:rPr lang="zh-CN" altLang="en-US" b="1" spc="300" dirty="0">
                  <a:solidFill>
                    <a:sysClr val="window" lastClr="FFFFFF"/>
                  </a:solidFill>
                  <a:latin typeface="等线" panose="02010600030101010101" charset="-122"/>
                  <a:ea typeface="等线" panose="02010600030101010101" charset="-122"/>
                  <a:sym typeface="Arial" panose="020B0604020202020204" pitchFamily="34" charset="0"/>
                </a:rPr>
                <a:t>连锁总部</a:t>
              </a:r>
              <a:endParaRPr lang="zh-CN" altLang="en-US" b="1" spc="300" dirty="0">
                <a:solidFill>
                  <a:sysClr val="window" lastClr="FFFFFF"/>
                </a:solidFill>
                <a:latin typeface="等线" panose="02010600030101010101" charset="-122"/>
                <a:ea typeface="等线" panose="02010600030101010101" charset="-122"/>
                <a:sym typeface="Arial" panose="020B0604020202020204" pitchFamily="34" charset="0"/>
              </a:endParaRPr>
            </a:p>
          </p:txBody>
        </p:sp>
        <p:sp>
          <p:nvSpPr>
            <p:cNvPr id="42" name="平行四边形 41"/>
            <p:cNvSpPr/>
            <p:nvPr>
              <p:custDataLst>
                <p:tags r:id="rId10"/>
              </p:custDataLst>
            </p:nvPr>
          </p:nvSpPr>
          <p:spPr>
            <a:xfrm>
              <a:off x="6896" y="6838"/>
              <a:ext cx="5644" cy="894"/>
            </a:xfrm>
            <a:prstGeom prst="parallelogram">
              <a:avLst/>
            </a:prstGeom>
            <a:solidFill>
              <a:srgbClr val="79B6D3">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latin typeface="Abadi" panose="020B0604020104020204" pitchFamily="34" charset="0"/>
                <a:ea typeface="微软雅黑" panose="020B0503020204020204" charset="-122"/>
                <a:sym typeface="Arial" panose="020B0604020202020204" pitchFamily="34" charset="0"/>
              </a:endParaRPr>
            </a:p>
          </p:txBody>
        </p:sp>
        <p:sp>
          <p:nvSpPr>
            <p:cNvPr id="43" name="文本框 42"/>
            <p:cNvSpPr txBox="1"/>
            <p:nvPr>
              <p:custDataLst>
                <p:tags r:id="rId11"/>
              </p:custDataLst>
            </p:nvPr>
          </p:nvSpPr>
          <p:spPr>
            <a:xfrm>
              <a:off x="7316" y="6916"/>
              <a:ext cx="4606" cy="650"/>
            </a:xfrm>
            <a:prstGeom prst="rect">
              <a:avLst/>
            </a:prstGeom>
            <a:noFill/>
          </p:spPr>
          <p:txBody>
            <a:bodyPr wrap="square" rtlCol="0">
              <a:normAutofit lnSpcReduction="20000"/>
            </a:bodyPr>
            <a:lstStyle/>
            <a:p>
              <a:pPr>
                <a:lnSpc>
                  <a:spcPct val="130000"/>
                </a:lnSpc>
              </a:pPr>
              <a:r>
                <a:rPr lang="zh-CN" altLang="en-US" b="1" spc="300" dirty="0">
                  <a:solidFill>
                    <a:sysClr val="window" lastClr="FFFFFF"/>
                  </a:solidFill>
                  <a:latin typeface="等线" panose="02010600030101010101" charset="-122"/>
                  <a:ea typeface="等线" panose="02010600030101010101" charset="-122"/>
                  <a:sym typeface="Arial" panose="020B0604020202020204" pitchFamily="34" charset="0"/>
                </a:rPr>
                <a:t>连锁分部</a:t>
              </a:r>
              <a:endParaRPr lang="zh-CN" altLang="en-US" b="1" spc="300" dirty="0">
                <a:solidFill>
                  <a:sysClr val="window" lastClr="FFFFFF"/>
                </a:solidFill>
                <a:latin typeface="等线" panose="02010600030101010101" charset="-122"/>
                <a:ea typeface="等线" panose="02010600030101010101" charset="-122"/>
                <a:sym typeface="Arial" panose="020B0604020202020204" pitchFamily="34" charset="0"/>
              </a:endParaRPr>
            </a:p>
          </p:txBody>
        </p:sp>
        <p:sp>
          <p:nvSpPr>
            <p:cNvPr id="44" name="平行四边形 43"/>
            <p:cNvSpPr/>
            <p:nvPr>
              <p:custDataLst>
                <p:tags r:id="rId12"/>
              </p:custDataLst>
            </p:nvPr>
          </p:nvSpPr>
          <p:spPr>
            <a:xfrm>
              <a:off x="12800" y="6838"/>
              <a:ext cx="5644" cy="894"/>
            </a:xfrm>
            <a:prstGeom prst="parallelogram">
              <a:avLst/>
            </a:prstGeom>
            <a:solidFill>
              <a:srgbClr val="6BC0A7">
                <a:alpha val="7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latin typeface="Abadi" panose="020B0604020104020204" pitchFamily="34" charset="0"/>
                <a:ea typeface="微软雅黑" panose="020B0503020204020204" charset="-122"/>
                <a:sym typeface="Arial" panose="020B0604020202020204" pitchFamily="34" charset="0"/>
              </a:endParaRPr>
            </a:p>
          </p:txBody>
        </p:sp>
        <p:sp>
          <p:nvSpPr>
            <p:cNvPr id="45" name="文本框 44"/>
            <p:cNvSpPr txBox="1"/>
            <p:nvPr>
              <p:custDataLst>
                <p:tags r:id="rId13"/>
              </p:custDataLst>
            </p:nvPr>
          </p:nvSpPr>
          <p:spPr>
            <a:xfrm>
              <a:off x="13220" y="6916"/>
              <a:ext cx="4606" cy="650"/>
            </a:xfrm>
            <a:prstGeom prst="rect">
              <a:avLst/>
            </a:prstGeom>
            <a:noFill/>
          </p:spPr>
          <p:txBody>
            <a:bodyPr wrap="square" rtlCol="0">
              <a:normAutofit lnSpcReduction="20000"/>
            </a:bodyPr>
            <a:lstStyle/>
            <a:p>
              <a:pPr>
                <a:lnSpc>
                  <a:spcPct val="130000"/>
                </a:lnSpc>
              </a:pPr>
              <a:r>
                <a:rPr lang="zh-CN" altLang="en-US" b="1" spc="300" dirty="0">
                  <a:solidFill>
                    <a:sysClr val="window" lastClr="FFFFFF"/>
                  </a:solidFill>
                  <a:latin typeface="等线" panose="02010600030101010101" charset="-122"/>
                  <a:ea typeface="等线" panose="02010600030101010101" charset="-122"/>
                  <a:sym typeface="Arial" panose="020B0604020202020204" pitchFamily="34" charset="0"/>
                </a:rPr>
                <a:t>单体门店</a:t>
              </a:r>
              <a:endParaRPr lang="zh-CN" altLang="en-US" b="1" spc="300" dirty="0">
                <a:solidFill>
                  <a:sysClr val="window" lastClr="FFFFFF"/>
                </a:solidFill>
                <a:latin typeface="等线" panose="02010600030101010101" charset="-122"/>
                <a:ea typeface="等线" panose="02010600030101010101" charset="-122"/>
                <a:sym typeface="Arial" panose="020B0604020202020204" pitchFamily="34" charset="0"/>
              </a:endParaRPr>
            </a:p>
          </p:txBody>
        </p:sp>
        <p:sp>
          <p:nvSpPr>
            <p:cNvPr id="46" name="文本框 45"/>
            <p:cNvSpPr txBox="1"/>
            <p:nvPr>
              <p:custDataLst>
                <p:tags r:id="rId14"/>
              </p:custDataLst>
            </p:nvPr>
          </p:nvSpPr>
          <p:spPr>
            <a:xfrm>
              <a:off x="961" y="8076"/>
              <a:ext cx="5430" cy="2300"/>
            </a:xfrm>
            <a:prstGeom prst="rect">
              <a:avLst/>
            </a:prstGeom>
            <a:noFill/>
          </p:spPr>
          <p:txBody>
            <a:bodyPr wrap="square" rtlCol="0">
              <a:normAutofit/>
            </a:bodyPr>
            <a:lstStyle/>
            <a:p>
              <a:pPr>
                <a:lnSpc>
                  <a:spcPct val="120000"/>
                </a:lnSpc>
              </a:pPr>
              <a:r>
                <a:rPr lang="zh-CN" altLang="en-US" sz="1600" dirty="0">
                  <a:solidFill>
                    <a:schemeClr val="bg1"/>
                  </a:solidFill>
                  <a:latin typeface="等线" panose="02010600030101010101" charset="-122"/>
                  <a:ea typeface="等线" panose="02010600030101010101" charset="-122"/>
                  <a:sym typeface="+mn-ea"/>
                </a:rPr>
                <a:t>断网分店正常收银</a:t>
              </a:r>
              <a:endParaRPr lang="zh-CN" altLang="en-US" sz="1600" dirty="0">
                <a:solidFill>
                  <a:schemeClr val="bg1"/>
                </a:solidFill>
                <a:latin typeface="等线" panose="02010600030101010101" charset="-122"/>
                <a:ea typeface="等线" panose="02010600030101010101" charset="-122"/>
              </a:endParaRPr>
            </a:p>
            <a:p>
              <a:pPr>
                <a:lnSpc>
                  <a:spcPct val="120000"/>
                </a:lnSpc>
              </a:pPr>
              <a:endParaRPr lang="zh-CN" altLang="en-US" sz="1600" spc="150" dirty="0">
                <a:solidFill>
                  <a:schemeClr val="bg1"/>
                </a:solidFill>
                <a:latin typeface="等线" panose="02010600030101010101" charset="-122"/>
                <a:ea typeface="等线" panose="02010600030101010101" charset="-122"/>
                <a:sym typeface="Arial" panose="020B0604020202020204" pitchFamily="34" charset="0"/>
              </a:endParaRPr>
            </a:p>
          </p:txBody>
        </p:sp>
        <p:sp>
          <p:nvSpPr>
            <p:cNvPr id="47" name="文本框 46"/>
            <p:cNvSpPr txBox="1"/>
            <p:nvPr>
              <p:custDataLst>
                <p:tags r:id="rId15"/>
              </p:custDataLst>
            </p:nvPr>
          </p:nvSpPr>
          <p:spPr>
            <a:xfrm>
              <a:off x="6866" y="8076"/>
              <a:ext cx="5430" cy="2300"/>
            </a:xfrm>
            <a:prstGeom prst="rect">
              <a:avLst/>
            </a:prstGeom>
            <a:noFill/>
          </p:spPr>
          <p:txBody>
            <a:bodyPr wrap="square" rtlCol="0">
              <a:normAutofit/>
            </a:bodyPr>
            <a:lstStyle/>
            <a:p>
              <a:pPr>
                <a:lnSpc>
                  <a:spcPct val="120000"/>
                </a:lnSpc>
              </a:pPr>
              <a:r>
                <a:rPr lang="zh-CN" altLang="en-US" sz="1600" dirty="0">
                  <a:solidFill>
                    <a:schemeClr val="bg1"/>
                  </a:solidFill>
                  <a:latin typeface="等线" panose="02010600030101010101" charset="-122"/>
                  <a:ea typeface="等线" panose="02010600030101010101" charset="-122"/>
                  <a:sym typeface="+mn-ea"/>
                </a:rPr>
                <a:t>断网分店可保证基础收银，联网数据同步</a:t>
              </a:r>
              <a:endParaRPr lang="zh-CN" altLang="en-US" sz="1600" spc="150" dirty="0">
                <a:solidFill>
                  <a:schemeClr val="bg1"/>
                </a:solidFill>
                <a:latin typeface="等线" panose="02010600030101010101" charset="-122"/>
                <a:ea typeface="等线" panose="02010600030101010101" charset="-122"/>
                <a:sym typeface="+mn-ea"/>
              </a:endParaRPr>
            </a:p>
          </p:txBody>
        </p:sp>
        <p:sp>
          <p:nvSpPr>
            <p:cNvPr id="48" name="文本框 47"/>
            <p:cNvSpPr txBox="1"/>
            <p:nvPr>
              <p:custDataLst>
                <p:tags r:id="rId16"/>
              </p:custDataLst>
            </p:nvPr>
          </p:nvSpPr>
          <p:spPr>
            <a:xfrm>
              <a:off x="12784" y="8076"/>
              <a:ext cx="5430" cy="2300"/>
            </a:xfrm>
            <a:prstGeom prst="rect">
              <a:avLst/>
            </a:prstGeom>
            <a:noFill/>
          </p:spPr>
          <p:txBody>
            <a:bodyPr wrap="square" rtlCol="0">
              <a:normAutofit/>
            </a:bodyPr>
            <a:lstStyle/>
            <a:p>
              <a:pPr>
                <a:lnSpc>
                  <a:spcPct val="120000"/>
                </a:lnSpc>
              </a:pPr>
              <a:r>
                <a:rPr lang="zh-CN" altLang="en-US" sz="1600" dirty="0">
                  <a:solidFill>
                    <a:schemeClr val="bg1"/>
                  </a:solidFill>
                  <a:latin typeface="等线" panose="02010600030101010101" charset="-122"/>
                  <a:ea typeface="等线" panose="02010600030101010101" charset="-122"/>
                  <a:sym typeface="+mn-ea"/>
                </a:rPr>
                <a:t>断网基础收银，数据实时本地保存。</a:t>
              </a:r>
              <a:endParaRPr lang="zh-CN" altLang="en-US" sz="1600" dirty="0">
                <a:solidFill>
                  <a:schemeClr val="bg1"/>
                </a:solidFill>
                <a:latin typeface="等线" panose="02010600030101010101" charset="-122"/>
                <a:ea typeface="等线" panose="02010600030101010101" charset="-122"/>
              </a:endParaRPr>
            </a:p>
            <a:p>
              <a:pPr>
                <a:lnSpc>
                  <a:spcPct val="120000"/>
                </a:lnSpc>
              </a:pPr>
              <a:endParaRPr lang="zh-CN" altLang="en-US" sz="1600" spc="150" dirty="0">
                <a:solidFill>
                  <a:schemeClr val="bg1"/>
                </a:solidFill>
                <a:latin typeface="等线" panose="02010600030101010101" charset="-122"/>
                <a:ea typeface="等线" panose="02010600030101010101" charset="-122"/>
                <a:sym typeface="Arial" panose="020B0604020202020204" pitchFamily="34"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电子价</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签</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13" name="图片 12" descr="image 350"/>
          <p:cNvPicPr>
            <a:picLocks noChangeAspect="1"/>
          </p:cNvPicPr>
          <p:nvPr/>
        </p:nvPicPr>
        <p:blipFill>
          <a:blip r:embed="rId1"/>
          <a:stretch>
            <a:fillRect/>
          </a:stretch>
        </p:blipFill>
        <p:spPr>
          <a:xfrm>
            <a:off x="830580" y="2177415"/>
            <a:ext cx="4856480" cy="3642360"/>
          </a:xfrm>
          <a:prstGeom prst="roundRect">
            <a:avLst/>
          </a:prstGeom>
          <a:ln w="28575" cmpd="sng">
            <a:solidFill>
              <a:schemeClr val="bg1"/>
            </a:solidFill>
            <a:prstDash val="solid"/>
          </a:ln>
        </p:spPr>
      </p:pic>
      <p:pic>
        <p:nvPicPr>
          <p:cNvPr id="6" name="图片 5" descr="image 354"/>
          <p:cNvPicPr>
            <a:picLocks noChangeAspect="1"/>
          </p:cNvPicPr>
          <p:nvPr/>
        </p:nvPicPr>
        <p:blipFill>
          <a:blip r:embed="rId2"/>
          <a:srcRect t="40375" b="3682"/>
          <a:stretch>
            <a:fillRect/>
          </a:stretch>
        </p:blipFill>
        <p:spPr>
          <a:xfrm>
            <a:off x="6231890" y="2177415"/>
            <a:ext cx="4829175" cy="2026285"/>
          </a:xfrm>
          <a:prstGeom prst="roundRect">
            <a:avLst/>
          </a:prstGeom>
          <a:ln w="28575" cmpd="sng">
            <a:solidFill>
              <a:schemeClr val="bg1"/>
            </a:solidFill>
            <a:prstDash val="solid"/>
          </a:ln>
        </p:spPr>
      </p:pic>
      <p:sp>
        <p:nvSpPr>
          <p:cNvPr id="7" name="文本框 6"/>
          <p:cNvSpPr txBox="1"/>
          <p:nvPr/>
        </p:nvSpPr>
        <p:spPr>
          <a:xfrm>
            <a:off x="6231890" y="4460875"/>
            <a:ext cx="4829810" cy="1254125"/>
          </a:xfrm>
          <a:prstGeom prst="rect">
            <a:avLst/>
          </a:prstGeom>
          <a:noFill/>
        </p:spPr>
        <p:txBody>
          <a:bodyPr wrap="square" rtlCol="0">
            <a:spAutoFit/>
          </a:bodyPr>
          <a:p>
            <a:pPr marL="285750" indent="-285750">
              <a:lnSpc>
                <a:spcPct val="210000"/>
              </a:lnSpc>
              <a:buFont typeface="Arial" panose="020B0604020202020204" pitchFamily="34" charset="0"/>
              <a:buChar char="•"/>
            </a:pPr>
            <a:r>
              <a:rPr lang="zh-CN" altLang="en-US">
                <a:solidFill>
                  <a:schemeClr val="bg1"/>
                </a:solidFill>
                <a:latin typeface="等线" panose="02010600030101010101" charset="-122"/>
                <a:ea typeface="等线" panose="02010600030101010101" charset="-122"/>
                <a:sym typeface="+mn-ea"/>
              </a:rPr>
              <a:t>一键调价，节省大量人工</a:t>
            </a:r>
            <a:endParaRPr lang="zh-CN" altLang="en-US">
              <a:solidFill>
                <a:schemeClr val="bg1"/>
              </a:solidFill>
              <a:latin typeface="等线" panose="02010600030101010101" charset="-122"/>
              <a:ea typeface="等线" panose="02010600030101010101" charset="-122"/>
              <a:sym typeface="+mn-ea"/>
            </a:endParaRPr>
          </a:p>
          <a:p>
            <a:pPr marL="285750" indent="-285750">
              <a:lnSpc>
                <a:spcPct val="210000"/>
              </a:lnSpc>
              <a:buFont typeface="Arial" panose="020B0604020202020204" pitchFamily="34" charset="0"/>
              <a:buChar char="•"/>
            </a:pPr>
            <a:r>
              <a:rPr lang="zh-CN" altLang="en-US">
                <a:solidFill>
                  <a:schemeClr val="bg1"/>
                </a:solidFill>
                <a:latin typeface="等线" panose="02010600030101010101" charset="-122"/>
                <a:ea typeface="等线" panose="02010600030101010101" charset="-122"/>
                <a:cs typeface="微软雅黑" panose="020B0503020204020204" charset="-122"/>
                <a:sym typeface="+mn-ea"/>
              </a:rPr>
              <a:t>自定义编辑二维码，自主配置营销活动</a:t>
            </a:r>
            <a:endParaRPr lang="zh-CN" altLang="en-US">
              <a:solidFill>
                <a:schemeClr val="bg1"/>
              </a:solidFill>
              <a:latin typeface="等线" panose="02010600030101010101" charset="-122"/>
              <a:ea typeface="等线" panose="02010600030101010101" charset="-122"/>
              <a:sym typeface="+mn-ea"/>
            </a:endParaRPr>
          </a:p>
        </p:txBody>
      </p:sp>
      <p:sp>
        <p:nvSpPr>
          <p:cNvPr id="17" name="文本框 16"/>
          <p:cNvSpPr txBox="1"/>
          <p:nvPr>
            <p:custDataLst>
              <p:tags r:id="rId3"/>
            </p:custDataLst>
          </p:nvPr>
        </p:nvSpPr>
        <p:spPr>
          <a:xfrm>
            <a:off x="545465" y="1174115"/>
            <a:ext cx="7018020" cy="368300"/>
          </a:xfrm>
          <a:prstGeom prst="rect">
            <a:avLst/>
          </a:prstGeom>
          <a:noFill/>
        </p:spPr>
        <p:txBody>
          <a:bodyPr wrap="square" rtlCol="0">
            <a:spAutoFit/>
          </a:bodyPr>
          <a:p>
            <a:r>
              <a:rPr lang="zh-CN" altLang="en-US">
                <a:solidFill>
                  <a:srgbClr val="FFFFFF"/>
                </a:solidFill>
                <a:latin typeface="等线" panose="02010600030101010101" charset="-122"/>
                <a:ea typeface="等线" panose="02010600030101010101" charset="-122"/>
              </a:rPr>
              <a:t>丰派打通电子价签，显示线上线下价格变动信息实时同步</a:t>
            </a:r>
            <a:endParaRPr lang="zh-CN" altLang="en-US">
              <a:solidFill>
                <a:srgbClr val="FFFFFF"/>
              </a:solidFill>
              <a:latin typeface="等线" panose="02010600030101010101" charset="-122"/>
              <a:ea typeface="等线" panose="02010600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1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285053" y="1759352"/>
            <a:ext cx="5906947" cy="5098648"/>
          </a:xfrm>
          <a:prstGeom prst="rect">
            <a:avLst/>
          </a:prstGeom>
          <a:gradFill>
            <a:gsLst>
              <a:gs pos="47000">
                <a:schemeClr val="accent1">
                  <a:lumMod val="20000"/>
                  <a:lumOff val="80000"/>
                  <a:alpha val="0"/>
                </a:schemeClr>
              </a:gs>
              <a:gs pos="100000">
                <a:schemeClr val="accent1">
                  <a:lumMod val="20000"/>
                  <a:lumOff val="8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4" name="标题 1"/>
          <p:cNvCxnSpPr/>
          <p:nvPr/>
        </p:nvCxnSpPr>
        <p:spPr>
          <a:xfrm flipV="1">
            <a:off x="8704162" y="4884516"/>
            <a:ext cx="3773347" cy="2268638"/>
          </a:xfrm>
          <a:prstGeom prst="line">
            <a:avLst/>
          </a:prstGeom>
          <a:noFill/>
          <a:ln w="6350" cap="sq">
            <a:gradFill>
              <a:gsLst>
                <a:gs pos="0">
                  <a:srgbClr val="1F4AE1">
                    <a:alpha val="0"/>
                  </a:srgbClr>
                </a:gs>
                <a:gs pos="49000">
                  <a:schemeClr val="accent1">
                    <a:alpha val="25000"/>
                  </a:schemeClr>
                </a:gs>
                <a:gs pos="88000">
                  <a:schemeClr val="accent1">
                    <a:alpha val="0"/>
                  </a:schemeClr>
                </a:gs>
              </a:gsLst>
              <a:lin ang="5400000" scaled="0"/>
            </a:gradFill>
            <a:miter/>
          </a:ln>
        </p:spPr>
      </p:cxnSp>
      <p:cxnSp>
        <p:nvCxnSpPr>
          <p:cNvPr id="5" name="标题 1"/>
          <p:cNvCxnSpPr/>
          <p:nvPr/>
        </p:nvCxnSpPr>
        <p:spPr>
          <a:xfrm flipV="1">
            <a:off x="6250329" y="4583575"/>
            <a:ext cx="6030410" cy="2459620"/>
          </a:xfrm>
          <a:prstGeom prst="line">
            <a:avLst/>
          </a:prstGeom>
          <a:noFill/>
          <a:ln w="6350" cap="sq">
            <a:gradFill>
              <a:gsLst>
                <a:gs pos="0">
                  <a:srgbClr val="1F4AE1">
                    <a:alpha val="0"/>
                  </a:srgbClr>
                </a:gs>
                <a:gs pos="49000">
                  <a:schemeClr val="accent1">
                    <a:alpha val="25000"/>
                  </a:schemeClr>
                </a:gs>
                <a:gs pos="88000">
                  <a:schemeClr val="accent1">
                    <a:alpha val="0"/>
                  </a:schemeClr>
                </a:gs>
              </a:gsLst>
              <a:lin ang="5400000" scaled="0"/>
            </a:gradFill>
            <a:miter/>
          </a:ln>
        </p:spPr>
      </p:cxnSp>
      <p:cxnSp>
        <p:nvCxnSpPr>
          <p:cNvPr id="6" name="标题 1"/>
          <p:cNvCxnSpPr/>
          <p:nvPr/>
        </p:nvCxnSpPr>
        <p:spPr>
          <a:xfrm flipV="1">
            <a:off x="4444678" y="4282633"/>
            <a:ext cx="8032831" cy="2118167"/>
          </a:xfrm>
          <a:prstGeom prst="line">
            <a:avLst/>
          </a:prstGeom>
          <a:noFill/>
          <a:ln w="6350" cap="sq">
            <a:gradFill>
              <a:gsLst>
                <a:gs pos="0">
                  <a:srgbClr val="1F4AE1">
                    <a:alpha val="0"/>
                  </a:srgbClr>
                </a:gs>
                <a:gs pos="49000">
                  <a:schemeClr val="accent1">
                    <a:alpha val="25000"/>
                  </a:schemeClr>
                </a:gs>
                <a:gs pos="88000">
                  <a:schemeClr val="accent1">
                    <a:alpha val="0"/>
                  </a:schemeClr>
                </a:gs>
              </a:gsLst>
              <a:lin ang="5400000" scaled="0"/>
            </a:gradFill>
            <a:miter/>
          </a:ln>
        </p:spPr>
      </p:cxnSp>
      <p:cxnSp>
        <p:nvCxnSpPr>
          <p:cNvPr id="7" name="标题 1"/>
          <p:cNvCxnSpPr/>
          <p:nvPr/>
        </p:nvCxnSpPr>
        <p:spPr>
          <a:xfrm flipH="1" flipV="1">
            <a:off x="5706318" y="4401783"/>
            <a:ext cx="4730276" cy="2843970"/>
          </a:xfrm>
          <a:prstGeom prst="line">
            <a:avLst/>
          </a:prstGeom>
          <a:noFill/>
          <a:ln w="6350" cap="sq">
            <a:gradFill>
              <a:gsLst>
                <a:gs pos="0">
                  <a:schemeClr val="accent1">
                    <a:alpha val="25000"/>
                  </a:schemeClr>
                </a:gs>
                <a:gs pos="88000">
                  <a:schemeClr val="accent1">
                    <a:alpha val="0"/>
                  </a:schemeClr>
                </a:gs>
              </a:gsLst>
              <a:lin ang="5400000" scaled="0"/>
            </a:gradFill>
            <a:miter/>
          </a:ln>
        </p:spPr>
      </p:cxnSp>
      <p:cxnSp>
        <p:nvCxnSpPr>
          <p:cNvPr id="8" name="标题 1"/>
          <p:cNvCxnSpPr/>
          <p:nvPr/>
        </p:nvCxnSpPr>
        <p:spPr>
          <a:xfrm flipH="1" flipV="1">
            <a:off x="5952989" y="4024523"/>
            <a:ext cx="7559736" cy="3083386"/>
          </a:xfrm>
          <a:prstGeom prst="line">
            <a:avLst/>
          </a:prstGeom>
          <a:noFill/>
          <a:ln w="6350" cap="sq">
            <a:gradFill>
              <a:gsLst>
                <a:gs pos="0">
                  <a:schemeClr val="accent1">
                    <a:alpha val="25000"/>
                  </a:schemeClr>
                </a:gs>
                <a:gs pos="88000">
                  <a:schemeClr val="accent1">
                    <a:alpha val="0"/>
                  </a:schemeClr>
                </a:gs>
              </a:gsLst>
              <a:lin ang="5400000" scaled="0"/>
            </a:gradFill>
            <a:miter/>
          </a:ln>
        </p:spPr>
      </p:cxnSp>
      <p:cxnSp>
        <p:nvCxnSpPr>
          <p:cNvPr id="9" name="标题 1"/>
          <p:cNvCxnSpPr/>
          <p:nvPr/>
        </p:nvCxnSpPr>
        <p:spPr>
          <a:xfrm flipH="1" flipV="1">
            <a:off x="5706318" y="3647261"/>
            <a:ext cx="10069975" cy="2655339"/>
          </a:xfrm>
          <a:prstGeom prst="line">
            <a:avLst/>
          </a:prstGeom>
          <a:noFill/>
          <a:ln w="6350" cap="sq">
            <a:gradFill>
              <a:gsLst>
                <a:gs pos="0">
                  <a:schemeClr val="accent1">
                    <a:alpha val="25000"/>
                  </a:schemeClr>
                </a:gs>
                <a:gs pos="88000">
                  <a:schemeClr val="accent1">
                    <a:alpha val="0"/>
                  </a:schemeClr>
                </a:gs>
              </a:gsLst>
              <a:lin ang="5400000" scaled="0"/>
            </a:gradFill>
            <a:miter/>
          </a:ln>
        </p:spPr>
      </p:cxnSp>
      <p:sp>
        <p:nvSpPr>
          <p:cNvPr id="10" name="标题 1"/>
          <p:cNvSpPr txBox="1"/>
          <p:nvPr/>
        </p:nvSpPr>
        <p:spPr>
          <a:xfrm>
            <a:off x="9238332" y="2834640"/>
            <a:ext cx="941988" cy="3299460"/>
          </a:xfrm>
          <a:prstGeom prst="can">
            <a:avLst>
              <a:gd name="adj" fmla="val 39276"/>
            </a:avLst>
          </a:prstGeom>
          <a:gradFill>
            <a:gsLst>
              <a:gs pos="0">
                <a:schemeClr val="accent2">
                  <a:lumMod val="40000"/>
                  <a:lumOff val="60000"/>
                </a:schemeClr>
              </a:gs>
              <a:gs pos="100000">
                <a:schemeClr val="accent2"/>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0654168" y="3837201"/>
            <a:ext cx="703072" cy="1681534"/>
          </a:xfrm>
          <a:prstGeom prst="can">
            <a:avLst>
              <a:gd name="adj" fmla="val 34455"/>
            </a:avLst>
          </a:prstGeom>
          <a:gradFill>
            <a:gsLst>
              <a:gs pos="0">
                <a:schemeClr val="accent1">
                  <a:lumMod val="60000"/>
                  <a:lumOff val="40000"/>
                </a:schemeClr>
              </a:gs>
              <a:gs pos="100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551382" y="4084320"/>
            <a:ext cx="703072" cy="1255585"/>
          </a:xfrm>
          <a:prstGeom prst="can">
            <a:avLst>
              <a:gd name="adj" fmla="val 33147"/>
            </a:avLst>
          </a:prstGeom>
          <a:gradFill>
            <a:gsLst>
              <a:gs pos="0">
                <a:schemeClr val="accent1">
                  <a:lumMod val="60000"/>
                  <a:lumOff val="40000"/>
                </a:schemeClr>
              </a:gs>
              <a:gs pos="100000">
                <a:schemeClr val="accent1"/>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1021080" y="1849120"/>
            <a:ext cx="5059680" cy="4284980"/>
          </a:xfrm>
          <a:prstGeom prst="round2DiagRect">
            <a:avLst>
              <a:gd name="adj1" fmla="val 12052"/>
              <a:gd name="adj2" fmla="val 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203960" y="1996440"/>
            <a:ext cx="182880" cy="182880"/>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245870" y="2973070"/>
            <a:ext cx="4609465" cy="1610360"/>
          </a:xfrm>
          <a:prstGeom prst="rect">
            <a:avLst/>
          </a:prstGeom>
          <a:noFill/>
          <a:ln>
            <a:noFill/>
          </a:ln>
        </p:spPr>
        <p:txBody>
          <a:bodyPr vert="horz" wrap="square" lIns="0" tIns="0" rIns="0" bIns="0" rtlCol="0" anchor="t"/>
          <a:lstStyle/>
          <a:p>
            <a:pPr algn="ctr" defTabSz="457200"/>
            <a:r>
              <a:rPr lang="zh-CN" altLang="en-US" sz="2000" dirty="0">
                <a:solidFill>
                  <a:schemeClr val="bg1"/>
                </a:solidFill>
                <a:latin typeface="等线" panose="02010600030101010101" charset="-122"/>
                <a:ea typeface="等线" panose="02010600030101010101" charset="-122"/>
                <a:sym typeface="+mn-ea"/>
              </a:rPr>
              <a:t>品牌活动，一键参与</a:t>
            </a:r>
            <a:endParaRPr lang="zh-CN" altLang="en-US" sz="2000" dirty="0">
              <a:solidFill>
                <a:schemeClr val="bg1"/>
              </a:solidFill>
              <a:latin typeface="等线" panose="02010600030101010101" charset="-122"/>
              <a:ea typeface="等线" panose="02010600030101010101" charset="-122"/>
              <a:sym typeface="+mn-ea"/>
            </a:endParaRPr>
          </a:p>
          <a:p>
            <a:pPr algn="ctr" defTabSz="457200"/>
            <a:r>
              <a:rPr lang="zh-CN" altLang="en-US" sz="2000" dirty="0">
                <a:solidFill>
                  <a:schemeClr val="bg1"/>
                </a:solidFill>
                <a:latin typeface="等线" panose="02010600030101010101" charset="-122"/>
                <a:ea typeface="等线" panose="02010600030101010101" charset="-122"/>
                <a:sym typeface="+mn-ea"/>
              </a:rPr>
              <a:t>自营活动，一键配置</a:t>
            </a:r>
            <a:endParaRPr lang="zh-CN" altLang="en-US" sz="2000" dirty="0">
              <a:solidFill>
                <a:schemeClr val="bg1"/>
              </a:solidFill>
              <a:latin typeface="等线" panose="02010600030101010101" charset="-122"/>
              <a:ea typeface="等线" panose="02010600030101010101" charset="-122"/>
              <a:sym typeface="+mn-ea"/>
            </a:endParaRPr>
          </a:p>
          <a:p>
            <a:pPr algn="ctr" defTabSz="457200"/>
            <a:r>
              <a:rPr lang="zh-CN" altLang="en-US" sz="2000" dirty="0">
                <a:solidFill>
                  <a:schemeClr val="bg1"/>
                </a:solidFill>
                <a:latin typeface="等线" panose="02010600030101010101" charset="-122"/>
                <a:ea typeface="等线" panose="02010600030101010101" charset="-122"/>
                <a:sym typeface="+mn-ea"/>
              </a:rPr>
              <a:t>线上商城，一键上架</a:t>
            </a:r>
            <a:endParaRPr lang="zh-CN" altLang="en-US" sz="2000" dirty="0">
              <a:solidFill>
                <a:schemeClr val="bg1"/>
              </a:solidFill>
              <a:latin typeface="等线" panose="02010600030101010101" charset="-122"/>
              <a:ea typeface="等线" panose="02010600030101010101" charset="-122"/>
              <a:sym typeface="+mn-ea"/>
            </a:endParaRPr>
          </a:p>
          <a:p>
            <a:pPr algn="ctr" defTabSz="457200"/>
            <a:endParaRPr lang="zh-CN" altLang="en-US" dirty="0">
              <a:solidFill>
                <a:schemeClr val="bg1"/>
              </a:solidFill>
              <a:latin typeface="等线" panose="02010600030101010101" charset="-122"/>
              <a:ea typeface="等线" panose="02010600030101010101" charset="-122"/>
              <a:sym typeface="+mn-ea"/>
            </a:endParaRPr>
          </a:p>
          <a:p>
            <a:pPr algn="ctr" defTabSz="457200"/>
            <a:endParaRPr kumimoji="1" lang="zh-CN" altLang="en-US"/>
          </a:p>
        </p:txBody>
      </p:sp>
      <p:sp>
        <p:nvSpPr>
          <p:cNvPr id="17" name="标题 1"/>
          <p:cNvSpPr txBox="1"/>
          <p:nvPr/>
        </p:nvSpPr>
        <p:spPr>
          <a:xfrm rot="16200000">
            <a:off x="9013454" y="671566"/>
            <a:ext cx="2661392" cy="1318260"/>
          </a:xfrm>
          <a:prstGeom prst="rightArrow">
            <a:avLst>
              <a:gd name="adj1" fmla="val 50000"/>
              <a:gd name="adj2" fmla="val 68497"/>
            </a:avLst>
          </a:prstGeom>
          <a:gradFill>
            <a:gsLst>
              <a:gs pos="24000">
                <a:schemeClr val="accent1">
                  <a:lumMod val="20000"/>
                  <a:lumOff val="80000"/>
                  <a:alpha val="0"/>
                </a:schemeClr>
              </a:gs>
              <a:gs pos="100000">
                <a:schemeClr val="accent1">
                  <a:lumMod val="20000"/>
                  <a:lumOff val="8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6200000">
            <a:off x="7934960" y="2510683"/>
            <a:ext cx="1313180" cy="650454"/>
          </a:xfrm>
          <a:prstGeom prst="rightArrow">
            <a:avLst>
              <a:gd name="adj1" fmla="val 50000"/>
              <a:gd name="adj2" fmla="val 60787"/>
            </a:avLst>
          </a:prstGeom>
          <a:gradFill>
            <a:gsLst>
              <a:gs pos="24000">
                <a:schemeClr val="accent2">
                  <a:lumMod val="20000"/>
                  <a:lumOff val="80000"/>
                  <a:alpha val="0"/>
                </a:schemeClr>
              </a:gs>
              <a:gs pos="100000">
                <a:schemeClr val="accent2">
                  <a:lumMod val="20000"/>
                  <a:lumOff val="8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16200000">
            <a:off x="10498587" y="1993900"/>
            <a:ext cx="2281926" cy="891540"/>
          </a:xfrm>
          <a:prstGeom prst="rightArrow">
            <a:avLst>
              <a:gd name="adj1" fmla="val 50000"/>
              <a:gd name="adj2" fmla="val 75641"/>
            </a:avLst>
          </a:prstGeom>
          <a:gradFill>
            <a:gsLst>
              <a:gs pos="24000">
                <a:schemeClr val="accent2">
                  <a:lumMod val="20000"/>
                  <a:lumOff val="80000"/>
                  <a:alpha val="0"/>
                </a:schemeClr>
              </a:gs>
              <a:gs pos="100000">
                <a:schemeClr val="accent2">
                  <a:lumMod val="20000"/>
                  <a:lumOff val="8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937760" y="5029507"/>
            <a:ext cx="762002" cy="82543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alpha val="34000"/>
            </a:schemeClr>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营销快</a:t>
            </a: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 </a:t>
            </a: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配置</a:t>
            </a:r>
            <a:r>
              <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易</a:t>
            </a:r>
            <a:endParaRPr kumimoji="1" lang="zh-CN" altLang="en-US"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小程序商城</a:t>
            </a:r>
            <a:r>
              <a:rPr kumimoji="1" lang="en-US" altLang="zh-CN"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 </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建立</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私域业态</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6" name="图片 5" descr="8-2"/>
          <p:cNvPicPr>
            <a:picLocks noChangeAspect="1"/>
          </p:cNvPicPr>
          <p:nvPr/>
        </p:nvPicPr>
        <p:blipFill>
          <a:blip r:embed="rId1"/>
          <a:stretch>
            <a:fillRect/>
          </a:stretch>
        </p:blipFill>
        <p:spPr>
          <a:xfrm>
            <a:off x="983615" y="1700530"/>
            <a:ext cx="9519920" cy="433832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660400" y="466776"/>
            <a:ext cx="10858500" cy="468000"/>
          </a:xfrm>
          <a:prstGeom prst="rect">
            <a:avLst/>
          </a:prstGeom>
          <a:noFill/>
          <a:ln>
            <a:noFill/>
          </a:ln>
        </p:spPr>
        <p:txBody>
          <a:bodyPr vert="horz" wrap="square" lIns="0" tIns="0" rIns="0" bIns="0" rtlCol="0" anchor="ctr"/>
          <a:p>
            <a:pPr algn="l" defTabSz="914400">
              <a:lnSpc>
                <a:spcPct val="110000"/>
              </a:lnSpc>
              <a:tabLst>
                <a:tab pos="6446520" algn="l"/>
              </a:tabLst>
            </a:pP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软件三大</a:t>
            </a:r>
            <a:r>
              <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rPr>
              <a:t>特色</a:t>
            </a:r>
            <a:endParaRPr kumimoji="1" lang="zh-CN" altLang="en-US" sz="2800">
              <a:ln w="12700">
                <a:noFill/>
              </a:ln>
              <a:solidFill>
                <a:schemeClr val="bg1">
                  <a:alpha val="100000"/>
                </a:scheme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sp>
        <p:nvSpPr>
          <p:cNvPr id="2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p>
            <a:pPr algn="ctr">
              <a:lnSpc>
                <a:spcPct val="100000"/>
              </a:lnSpc>
            </a:pPr>
            <a:endParaRPr kumimoji="1" lang="zh-CN" altLang="en-US"/>
          </a:p>
        </p:txBody>
      </p:sp>
      <p:pic>
        <p:nvPicPr>
          <p:cNvPr id="3" name="图片 2" descr="G:\叉\sy-收银\ppt\设备.png设备"/>
          <p:cNvPicPr>
            <a:picLocks noChangeAspect="1"/>
          </p:cNvPicPr>
          <p:nvPr/>
        </p:nvPicPr>
        <p:blipFill rotWithShape="1">
          <a:blip r:embed="rId1"/>
          <a:srcRect/>
          <a:stretch>
            <a:fillRect/>
          </a:stretch>
        </p:blipFill>
        <p:spPr>
          <a:xfrm flipH="1">
            <a:off x="762200" y="1731201"/>
            <a:ext cx="2479040" cy="3899535"/>
          </a:xfrm>
          <a:prstGeom prst="rect">
            <a:avLst/>
          </a:prstGeom>
        </p:spPr>
      </p:pic>
      <p:grpSp>
        <p:nvGrpSpPr>
          <p:cNvPr id="5" name="组合 4"/>
          <p:cNvGrpSpPr/>
          <p:nvPr>
            <p:custDataLst>
              <p:tags r:id="rId2"/>
            </p:custDataLst>
          </p:nvPr>
        </p:nvGrpSpPr>
        <p:grpSpPr>
          <a:xfrm>
            <a:off x="3528887" y="1783626"/>
            <a:ext cx="2598821" cy="3794687"/>
            <a:chOff x="3640647" y="1783626"/>
            <a:chExt cx="2598821" cy="3794687"/>
          </a:xfrm>
        </p:grpSpPr>
        <p:sp>
          <p:nvSpPr>
            <p:cNvPr id="10" name="Rectangle: Rounded Corners 15"/>
            <p:cNvSpPr/>
            <p:nvPr>
              <p:custDataLst>
                <p:tags r:id="rId3"/>
              </p:custDataLst>
            </p:nvPr>
          </p:nvSpPr>
          <p:spPr>
            <a:xfrm flipH="1">
              <a:off x="3640647" y="1783626"/>
              <a:ext cx="2598821" cy="3794687"/>
            </a:xfrm>
            <a:prstGeom prst="roundRect">
              <a:avLst>
                <a:gd name="adj" fmla="val 727"/>
              </a:avLst>
            </a:prstGeom>
            <a:gradFill>
              <a:gsLst>
                <a:gs pos="0">
                  <a:srgbClr val="FBE5D6"/>
                </a:gs>
                <a:gs pos="100000">
                  <a:srgbClr val="B9AD8D">
                    <a:alpha val="0"/>
                  </a:srgbClr>
                </a:gs>
              </a:gsLst>
              <a:lin ang="0" scaled="0"/>
            </a:gradFill>
            <a:ln>
              <a:noFill/>
            </a:ln>
            <a:effectLst>
              <a:outerShdw blurRad="1270000" dist="1092200" dir="8100000" sx="90000" sy="9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5750" rtl="0" eaLnBrk="1" fontAlgn="auto" latinLnBrk="0" hangingPunct="1">
                <a:lnSpc>
                  <a:spcPct val="100000"/>
                </a:lnSpc>
                <a:spcBef>
                  <a:spcPts val="0"/>
                </a:spcBef>
                <a:spcAft>
                  <a:spcPts val="0"/>
                </a:spcAft>
                <a:buClrTx/>
                <a:buSzTx/>
                <a:buFontTx/>
                <a:buNone/>
                <a:defRPr/>
              </a:pPr>
              <a:endParaRPr kumimoji="0" lang="id-ID" sz="1125" b="0" i="0" u="none" strike="noStrike" kern="1200" cap="none" spc="0" normalizeH="0" baseline="0" noProof="0" dirty="0">
                <a:ln>
                  <a:noFill/>
                </a:ln>
                <a:solidFill>
                  <a:schemeClr val="tx1">
                    <a:lumMod val="65000"/>
                    <a:lumOff val="35000"/>
                  </a:schemeClr>
                </a:solidFill>
                <a:effectLst/>
                <a:uLnTx/>
                <a:uFillTx/>
                <a:latin typeface="Abadi" panose="020B0604020104020204" pitchFamily="34" charset="0"/>
                <a:ea typeface="思源宋体 CN" panose="02020400000000000000" pitchFamily="18" charset="-122"/>
                <a:sym typeface="思源宋体 CN" panose="02020400000000000000" pitchFamily="18" charset="-122"/>
              </a:endParaRPr>
            </a:p>
          </p:txBody>
        </p:sp>
        <p:sp>
          <p:nvSpPr>
            <p:cNvPr id="11" name="TextBox 34"/>
            <p:cNvSpPr txBox="1"/>
            <p:nvPr>
              <p:custDataLst>
                <p:tags r:id="rId4"/>
              </p:custDataLst>
            </p:nvPr>
          </p:nvSpPr>
          <p:spPr>
            <a:xfrm>
              <a:off x="3874431" y="3215790"/>
              <a:ext cx="2147755" cy="1198880"/>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全端皆可收银</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AI称体全集成</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营销平台全接入</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p:txBody>
        </p:sp>
        <p:sp>
          <p:nvSpPr>
            <p:cNvPr id="12" name="矩形: 圆角 11"/>
            <p:cNvSpPr/>
            <p:nvPr>
              <p:custDataLst>
                <p:tags r:id="rId5"/>
              </p:custDataLst>
            </p:nvPr>
          </p:nvSpPr>
          <p:spPr>
            <a:xfrm>
              <a:off x="4139605" y="2202482"/>
              <a:ext cx="1600904" cy="432835"/>
            </a:xfrm>
            <a:prstGeom prst="roundRect">
              <a:avLst>
                <a:gd name="adj" fmla="val 50000"/>
              </a:avLst>
            </a:prstGeom>
            <a:solidFill>
              <a:schemeClr val="bg1"/>
            </a:solidFill>
            <a:ln w="12700" cap="flat" cmpd="sng" algn="ctr">
              <a:noFill/>
              <a:prstDash val="solid"/>
              <a:miter lim="800000"/>
            </a:ln>
            <a:effectLst/>
          </p:spPr>
          <p:txBody>
            <a:bodyPr rtlCol="0" anchor="ctr"/>
            <a:lstStyle/>
            <a:p>
              <a:pPr lvl="0" algn="ctr" defTabSz="457200">
                <a:buSzPct val="25000"/>
                <a:defRPr/>
              </a:pPr>
              <a:r>
                <a:rPr lang="zh-CN" altLang="en-US" sz="2000" b="1" dirty="0">
                  <a:solidFill>
                    <a:schemeClr val="tx1">
                      <a:lumMod val="65000"/>
                      <a:lumOff val="35000"/>
                    </a:schemeClr>
                  </a:solidFill>
                  <a:latin typeface="等线" panose="02010600030101010101" charset="-122"/>
                  <a:ea typeface="等线" panose="02010600030101010101" charset="-122"/>
                </a:rPr>
                <a:t>全</a:t>
              </a:r>
              <a:endParaRPr lang="zh-CN" altLang="en-US" sz="2000" b="1" dirty="0">
                <a:solidFill>
                  <a:schemeClr val="tx1">
                    <a:lumMod val="65000"/>
                    <a:lumOff val="35000"/>
                  </a:schemeClr>
                </a:solidFill>
                <a:latin typeface="等线" panose="02010600030101010101" charset="-122"/>
                <a:ea typeface="等线" panose="02010600030101010101" charset="-122"/>
              </a:endParaRPr>
            </a:p>
          </p:txBody>
        </p:sp>
      </p:grpSp>
      <p:grpSp>
        <p:nvGrpSpPr>
          <p:cNvPr id="8" name="组合 7"/>
          <p:cNvGrpSpPr/>
          <p:nvPr>
            <p:custDataLst>
              <p:tags r:id="rId6"/>
            </p:custDataLst>
          </p:nvPr>
        </p:nvGrpSpPr>
        <p:grpSpPr>
          <a:xfrm>
            <a:off x="6192334" y="1783626"/>
            <a:ext cx="2598821" cy="3794687"/>
            <a:chOff x="6304094" y="1783626"/>
            <a:chExt cx="2598821" cy="3794687"/>
          </a:xfrm>
        </p:grpSpPr>
        <p:sp>
          <p:nvSpPr>
            <p:cNvPr id="14" name="Rectangle: Rounded Corners 15"/>
            <p:cNvSpPr/>
            <p:nvPr>
              <p:custDataLst>
                <p:tags r:id="rId7"/>
              </p:custDataLst>
            </p:nvPr>
          </p:nvSpPr>
          <p:spPr>
            <a:xfrm flipH="1">
              <a:off x="6304094" y="1783626"/>
              <a:ext cx="2598821" cy="3794687"/>
            </a:xfrm>
            <a:prstGeom prst="roundRect">
              <a:avLst>
                <a:gd name="adj" fmla="val 727"/>
              </a:avLst>
            </a:prstGeom>
            <a:gradFill>
              <a:gsLst>
                <a:gs pos="0">
                  <a:srgbClr val="FBE5D6"/>
                </a:gs>
                <a:gs pos="100000">
                  <a:srgbClr val="B9AD8D">
                    <a:alpha val="0"/>
                  </a:srgbClr>
                </a:gs>
              </a:gsLst>
              <a:lin ang="0" scaled="0"/>
            </a:gradFill>
            <a:ln>
              <a:noFill/>
            </a:ln>
            <a:effectLst>
              <a:outerShdw blurRad="1270000" dist="1092200" dir="8100000" sx="90000" sy="9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85750"/>
              <a:endParaRPr lang="id-ID" sz="1125" dirty="0">
                <a:solidFill>
                  <a:schemeClr val="tx1">
                    <a:lumMod val="65000"/>
                    <a:lumOff val="35000"/>
                  </a:schemeClr>
                </a:solidFill>
                <a:latin typeface="Abadi" panose="020B0604020104020204" pitchFamily="34" charset="0"/>
                <a:ea typeface="思源宋体 CN" panose="02020400000000000000" pitchFamily="18" charset="-122"/>
                <a:sym typeface="思源宋体 CN" panose="02020400000000000000" pitchFamily="18" charset="-122"/>
              </a:endParaRPr>
            </a:p>
          </p:txBody>
        </p:sp>
        <p:sp>
          <p:nvSpPr>
            <p:cNvPr id="15" name="TextBox 34"/>
            <p:cNvSpPr txBox="1"/>
            <p:nvPr>
              <p:custDataLst>
                <p:tags r:id="rId8"/>
              </p:custDataLst>
            </p:nvPr>
          </p:nvSpPr>
          <p:spPr>
            <a:xfrm>
              <a:off x="6529780" y="3215790"/>
              <a:ext cx="2147755" cy="1198880"/>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零培训，易上手</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售后少，易解决</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营销快，配置易</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p:txBody>
        </p:sp>
        <p:sp>
          <p:nvSpPr>
            <p:cNvPr id="16" name="矩形: 圆角 15"/>
            <p:cNvSpPr/>
            <p:nvPr>
              <p:custDataLst>
                <p:tags r:id="rId9"/>
              </p:custDataLst>
            </p:nvPr>
          </p:nvSpPr>
          <p:spPr>
            <a:xfrm>
              <a:off x="6803052" y="2202482"/>
              <a:ext cx="1600904" cy="432835"/>
            </a:xfrm>
            <a:prstGeom prst="roundRect">
              <a:avLst>
                <a:gd name="adj" fmla="val 50000"/>
              </a:avLst>
            </a:prstGeom>
            <a:solidFill>
              <a:schemeClr val="bg1"/>
            </a:solidFill>
            <a:ln w="12700" cap="flat" cmpd="sng" algn="ctr">
              <a:noFill/>
              <a:prstDash val="solid"/>
              <a:miter lim="800000"/>
            </a:ln>
            <a:effectLst/>
          </p:spPr>
          <p:txBody>
            <a:bodyPr rtlCol="0" anchor="ctr"/>
            <a:lstStyle/>
            <a:p>
              <a:pPr lvl="0" algn="ctr" defTabSz="457200">
                <a:buSzPct val="25000"/>
                <a:defRPr/>
              </a:pPr>
              <a:r>
                <a:rPr lang="zh-CN" altLang="en-US" sz="2000" b="1" dirty="0">
                  <a:solidFill>
                    <a:schemeClr val="tx1">
                      <a:lumMod val="65000"/>
                      <a:lumOff val="35000"/>
                    </a:schemeClr>
                  </a:solidFill>
                  <a:latin typeface="等线" panose="02010600030101010101" charset="-122"/>
                  <a:ea typeface="等线" panose="02010600030101010101" charset="-122"/>
                </a:rPr>
                <a:t>易</a:t>
              </a:r>
              <a:endParaRPr lang="zh-CN" altLang="en-US" sz="2000" b="1" dirty="0">
                <a:solidFill>
                  <a:schemeClr val="tx1">
                    <a:lumMod val="65000"/>
                    <a:lumOff val="35000"/>
                  </a:schemeClr>
                </a:solidFill>
                <a:latin typeface="等线" panose="02010600030101010101" charset="-122"/>
                <a:ea typeface="等线" panose="02010600030101010101" charset="-122"/>
              </a:endParaRPr>
            </a:p>
          </p:txBody>
        </p:sp>
      </p:grpSp>
      <p:grpSp>
        <p:nvGrpSpPr>
          <p:cNvPr id="9" name="组合 8"/>
          <p:cNvGrpSpPr/>
          <p:nvPr>
            <p:custDataLst>
              <p:tags r:id="rId10"/>
            </p:custDataLst>
          </p:nvPr>
        </p:nvGrpSpPr>
        <p:grpSpPr>
          <a:xfrm>
            <a:off x="8855781" y="1783626"/>
            <a:ext cx="2598821" cy="3794687"/>
            <a:chOff x="8967541" y="1783626"/>
            <a:chExt cx="2598821" cy="3794687"/>
          </a:xfrm>
        </p:grpSpPr>
        <p:sp>
          <p:nvSpPr>
            <p:cNvPr id="18" name="Rectangle: Rounded Corners 15"/>
            <p:cNvSpPr/>
            <p:nvPr>
              <p:custDataLst>
                <p:tags r:id="rId11"/>
              </p:custDataLst>
            </p:nvPr>
          </p:nvSpPr>
          <p:spPr>
            <a:xfrm flipH="1">
              <a:off x="8967541" y="1783626"/>
              <a:ext cx="2598821" cy="3794687"/>
            </a:xfrm>
            <a:prstGeom prst="roundRect">
              <a:avLst>
                <a:gd name="adj" fmla="val 727"/>
              </a:avLst>
            </a:prstGeom>
            <a:gradFill>
              <a:gsLst>
                <a:gs pos="0">
                  <a:srgbClr val="FBE5D6"/>
                </a:gs>
                <a:gs pos="100000">
                  <a:srgbClr val="B9AD8D">
                    <a:alpha val="0"/>
                  </a:srgbClr>
                </a:gs>
              </a:gsLst>
              <a:lin ang="0" scaled="0"/>
            </a:gradFill>
            <a:ln>
              <a:noFill/>
            </a:ln>
            <a:effectLst>
              <a:outerShdw blurRad="1270000" dist="1092200" dir="8100000" sx="90000" sy="9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85750"/>
              <a:endParaRPr lang="id-ID" sz="1125" dirty="0">
                <a:solidFill>
                  <a:schemeClr val="tx1">
                    <a:lumMod val="65000"/>
                    <a:lumOff val="35000"/>
                  </a:schemeClr>
                </a:solidFill>
                <a:latin typeface="Abadi" panose="020B0604020104020204" pitchFamily="34" charset="0"/>
                <a:ea typeface="思源宋体 CN" panose="02020400000000000000" pitchFamily="18" charset="-122"/>
                <a:sym typeface="思源宋体 CN" panose="02020400000000000000" pitchFamily="18" charset="-122"/>
              </a:endParaRPr>
            </a:p>
          </p:txBody>
        </p:sp>
        <p:sp>
          <p:nvSpPr>
            <p:cNvPr id="19" name="TextBox 34"/>
            <p:cNvSpPr txBox="1"/>
            <p:nvPr>
              <p:custDataLst>
                <p:tags r:id="rId12"/>
              </p:custDataLst>
            </p:nvPr>
          </p:nvSpPr>
          <p:spPr>
            <a:xfrm>
              <a:off x="9184337" y="3215790"/>
              <a:ext cx="2147755" cy="1198880"/>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连锁用，更强大</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服务器，分布广</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a:p>
              <a:pPr lvl="0" algn="ctr" defTabSz="914400">
                <a:lnSpc>
                  <a:spcPct val="150000"/>
                </a:lnSpc>
                <a:defRPr/>
              </a:pPr>
              <a:r>
                <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rPr>
                <a:t>客群广，开发强</a:t>
              </a:r>
              <a:endParaRPr lang="zh-CN" altLang="en-US" sz="1600" kern="0" dirty="0">
                <a:solidFill>
                  <a:schemeClr val="bg1"/>
                </a:solidFill>
                <a:latin typeface="等线" panose="02010600030101010101" charset="-122"/>
                <a:ea typeface="等线" panose="02010600030101010101" charset="-122"/>
                <a:sym typeface="思源黑体 CN Bold" panose="020B0800000000000000" pitchFamily="34" charset="-122"/>
              </a:endParaRPr>
            </a:p>
          </p:txBody>
        </p:sp>
        <p:sp>
          <p:nvSpPr>
            <p:cNvPr id="20" name="矩形: 圆角 19"/>
            <p:cNvSpPr/>
            <p:nvPr>
              <p:custDataLst>
                <p:tags r:id="rId13"/>
              </p:custDataLst>
            </p:nvPr>
          </p:nvSpPr>
          <p:spPr>
            <a:xfrm>
              <a:off x="9466499" y="2202482"/>
              <a:ext cx="1600904" cy="432835"/>
            </a:xfrm>
            <a:prstGeom prst="roundRect">
              <a:avLst>
                <a:gd name="adj" fmla="val 50000"/>
              </a:avLst>
            </a:prstGeom>
            <a:solidFill>
              <a:schemeClr val="bg1"/>
            </a:solidFill>
            <a:ln w="12700" cap="flat" cmpd="sng" algn="ctr">
              <a:noFill/>
              <a:prstDash val="solid"/>
              <a:miter lim="800000"/>
            </a:ln>
            <a:effectLst/>
          </p:spPr>
          <p:txBody>
            <a:bodyPr rtlCol="0" anchor="ctr"/>
            <a:lstStyle/>
            <a:p>
              <a:pPr lvl="0" algn="ctr" defTabSz="457200">
                <a:buSzPct val="25000"/>
                <a:defRPr/>
              </a:pPr>
              <a:r>
                <a:rPr lang="zh-CN" altLang="en-US" sz="2000" b="1" dirty="0">
                  <a:solidFill>
                    <a:schemeClr val="tx1">
                      <a:lumMod val="65000"/>
                      <a:lumOff val="35000"/>
                    </a:schemeClr>
                  </a:solidFill>
                  <a:latin typeface="等线" panose="02010600030101010101" charset="-122"/>
                  <a:ea typeface="等线" panose="02010600030101010101" charset="-122"/>
                </a:rPr>
                <a:t>广</a:t>
              </a:r>
              <a:endParaRPr lang="zh-CN" altLang="en-US" sz="2000" b="1" dirty="0">
                <a:solidFill>
                  <a:schemeClr val="tx1">
                    <a:lumMod val="65000"/>
                    <a:lumOff val="35000"/>
                  </a:schemeClr>
                </a:solidFill>
                <a:latin typeface="等线" panose="02010600030101010101" charset="-122"/>
                <a:ea typeface="等线" panose="0201060003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7000" decel="73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1+#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1+#ppt_w/2"/>
                                          </p:val>
                                        </p:tav>
                                        <p:tav tm="100000">
                                          <p:val>
                                            <p:strVal val="#ppt_x"/>
                                          </p:val>
                                        </p:tav>
                                      </p:tavLst>
                                    </p:anim>
                                    <p:anim calcmode="lin" valueType="num">
                                      <p:cBhvr additive="base">
                                        <p:cTn id="16" dur="1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1+#ppt_w/2"/>
                                          </p:val>
                                        </p:tav>
                                        <p:tav tm="100000">
                                          <p:val>
                                            <p:strVal val="#ppt_x"/>
                                          </p:val>
                                        </p:tav>
                                      </p:tavLst>
                                    </p:anim>
                                    <p:anim calcmode="lin" valueType="num">
                                      <p:cBhvr additive="base">
                                        <p:cTn id="20"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281769" flipV="1">
            <a:off x="214354" y="3726923"/>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786882" flipH="1" flipV="1">
            <a:off x="11566547" y="3552898"/>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2544480" flipV="1">
            <a:off x="2703582" y="420277"/>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7077517" flipH="1" flipV="1">
            <a:off x="9177488" y="463844"/>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0"/>
            <a:ext cx="5815364" cy="2891994"/>
          </a:xfrm>
          <a:custGeom>
            <a:avLst/>
            <a:gdLst>
              <a:gd name="connsiteX0" fmla="*/ 0 w 5815364"/>
              <a:gd name="connsiteY0" fmla="*/ 0 h 2891994"/>
              <a:gd name="connsiteX1" fmla="*/ 5815364 w 5815364"/>
              <a:gd name="connsiteY1" fmla="*/ 0 h 2891994"/>
              <a:gd name="connsiteX2" fmla="*/ 5786333 w 5815364"/>
              <a:gd name="connsiteY2" fmla="*/ 83272 h 2891994"/>
              <a:gd name="connsiteX3" fmla="*/ 1631888 w 5815364"/>
              <a:gd name="connsiteY3" fmla="*/ 2891994 h 2891994"/>
              <a:gd name="connsiteX4" fmla="*/ 144807 w 5815364"/>
              <a:gd name="connsiteY4" fmla="*/ 2638972 h 2891994"/>
              <a:gd name="connsiteX5" fmla="*/ 0 w 5815364"/>
              <a:gd name="connsiteY5" fmla="*/ 2583416 h 2891994"/>
            </a:gdLst>
            <a:ahLst/>
            <a:cxnLst/>
            <a:rect l="l" t="t" r="r" b="b"/>
            <a:pathLst>
              <a:path w="5815364" h="2891994">
                <a:moveTo>
                  <a:pt x="0" y="0"/>
                </a:moveTo>
                <a:lnTo>
                  <a:pt x="5815364" y="0"/>
                </a:lnTo>
                <a:lnTo>
                  <a:pt x="5786333" y="83272"/>
                </a:lnTo>
                <a:cubicBezTo>
                  <a:pt x="5125461" y="1729535"/>
                  <a:pt x="3514427" y="2891994"/>
                  <a:pt x="1631888" y="2891994"/>
                </a:cubicBezTo>
                <a:cubicBezTo>
                  <a:pt x="1110569" y="2891994"/>
                  <a:pt x="610072" y="2802849"/>
                  <a:pt x="144807" y="2638972"/>
                </a:cubicBezTo>
                <a:lnTo>
                  <a:pt x="0" y="2583416"/>
                </a:lnTo>
                <a:close/>
              </a:path>
            </a:pathLst>
          </a:custGeom>
          <a:noFill/>
          <a:ln w="12700" cap="flat">
            <a:gradFill>
              <a:gsLst>
                <a:gs pos="32000">
                  <a:schemeClr val="accent2">
                    <a:alpha val="0"/>
                  </a:schemeClr>
                </a:gs>
                <a:gs pos="100000">
                  <a:schemeClr val="accent2"/>
                </a:gs>
              </a:gsLst>
              <a:lin ang="48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157392" y="4305820"/>
            <a:ext cx="6034609" cy="2552180"/>
          </a:xfrm>
          <a:custGeom>
            <a:avLst/>
            <a:gdLst>
              <a:gd name="connsiteX0" fmla="*/ 3577175 w 6034609"/>
              <a:gd name="connsiteY0" fmla="*/ 0 h 2552180"/>
              <a:gd name="connsiteX1" fmla="*/ 5985228 w 6034609"/>
              <a:gd name="connsiteY1" fmla="*/ 864469 h 2552180"/>
              <a:gd name="connsiteX2" fmla="*/ 6034609 w 6034609"/>
              <a:gd name="connsiteY2" fmla="*/ 909349 h 2552180"/>
              <a:gd name="connsiteX3" fmla="*/ 6034609 w 6034609"/>
              <a:gd name="connsiteY3" fmla="*/ 2552180 h 2552180"/>
              <a:gd name="connsiteX4" fmla="*/ 0 w 6034609"/>
              <a:gd name="connsiteY4" fmla="*/ 2552180 h 2552180"/>
              <a:gd name="connsiteX5" fmla="*/ 62608 w 6034609"/>
              <a:gd name="connsiteY5" fmla="*/ 2376117 h 2552180"/>
              <a:gd name="connsiteX6" fmla="*/ 3577175 w 6034609"/>
              <a:gd name="connsiteY6" fmla="*/ 0 h 2552180"/>
            </a:gdLst>
            <a:ahLst/>
            <a:cxnLst/>
            <a:rect l="l" t="t" r="r" b="b"/>
            <a:pathLst>
              <a:path w="6034609" h="2552180">
                <a:moveTo>
                  <a:pt x="3577175" y="0"/>
                </a:moveTo>
                <a:cubicBezTo>
                  <a:pt x="4491891" y="0"/>
                  <a:pt x="5330837" y="324418"/>
                  <a:pt x="5985228" y="864469"/>
                </a:cubicBezTo>
                <a:lnTo>
                  <a:pt x="6034609" y="909349"/>
                </a:lnTo>
                <a:lnTo>
                  <a:pt x="6034609" y="2552180"/>
                </a:lnTo>
                <a:lnTo>
                  <a:pt x="0" y="2552180"/>
                </a:lnTo>
                <a:lnTo>
                  <a:pt x="62608" y="2376117"/>
                </a:lnTo>
                <a:cubicBezTo>
                  <a:pt x="621690" y="983415"/>
                  <a:pt x="1984588" y="0"/>
                  <a:pt x="3577175" y="0"/>
                </a:cubicBezTo>
                <a:close/>
              </a:path>
            </a:pathLst>
          </a:custGeom>
          <a:noFill/>
          <a:ln w="12700" cap="flat">
            <a:gradFill>
              <a:gsLst>
                <a:gs pos="32000">
                  <a:schemeClr val="accent2">
                    <a:alpha val="0"/>
                  </a:schemeClr>
                </a:gs>
                <a:gs pos="100000">
                  <a:schemeClr val="accent2"/>
                </a:gs>
              </a:gsLst>
              <a:lin ang="156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552575" y="1127760"/>
            <a:ext cx="9086850" cy="4602480"/>
          </a:xfrm>
          <a:prstGeom prst="roundRect">
            <a:avLst>
              <a:gd name="adj" fmla="val 14431"/>
            </a:avLst>
          </a:prstGeom>
          <a:gradFill>
            <a:gsLst>
              <a:gs pos="15000">
                <a:schemeClr val="accent1">
                  <a:lumMod val="95000"/>
                  <a:lumOff val="5000"/>
                </a:schemeClr>
              </a:gs>
              <a:gs pos="86000">
                <a:schemeClr val="accent1"/>
              </a:gs>
            </a:gsLst>
            <a:path path="circle">
              <a:fillToRect l="50000" t="50000" r="50000" b="50000"/>
            </a:path>
            <a:tileRect/>
          </a:gradFill>
          <a:ln w="152400" cap="flat">
            <a:solidFill>
              <a:schemeClr val="accent2"/>
            </a:solidFill>
            <a:miter/>
          </a:ln>
          <a:effectLst>
            <a:outerShdw blurRad="63500" sx="102000" sy="102000" algn="ctr"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96269" y="3238500"/>
            <a:ext cx="5599463" cy="2261492"/>
          </a:xfrm>
          <a:prstGeom prst="rect">
            <a:avLst/>
          </a:prstGeom>
          <a:noFill/>
          <a:ln cap="sq">
            <a:noFill/>
          </a:ln>
        </p:spPr>
        <p:txBody>
          <a:bodyPr vert="horz" wrap="square" lIns="0" tIns="0" rIns="0" bIns="0" rtlCol="0" anchor="t"/>
          <a:lstStyle/>
          <a:p>
            <a:pPr algn="ctr">
              <a:lnSpc>
                <a:spcPct val="130000"/>
              </a:lnSpc>
            </a:pPr>
            <a:r>
              <a:rPr kumimoji="1" lang="en-US" altLang="zh-CN" sz="42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平台未来发展</a:t>
            </a:r>
            <a:endParaRPr kumimoji="1" lang="zh-CN" altLang="en-US"/>
          </a:p>
        </p:txBody>
      </p:sp>
      <p:sp>
        <p:nvSpPr>
          <p:cNvPr id="14" name="标题 1"/>
          <p:cNvSpPr txBox="1"/>
          <p:nvPr/>
        </p:nvSpPr>
        <p:spPr>
          <a:xfrm>
            <a:off x="4612005" y="-676275"/>
            <a:ext cx="2359660" cy="3763645"/>
          </a:xfrm>
          <a:prstGeom prst="rect">
            <a:avLst/>
          </a:prstGeom>
          <a:noFill/>
          <a:ln cap="sq">
            <a:noFill/>
          </a:ln>
        </p:spPr>
        <p:txBody>
          <a:bodyPr vert="horz" wrap="square" lIns="0" tIns="0" rIns="0" bIns="0" rtlCol="0" anchor="b"/>
          <a:lstStyle/>
          <a:p>
            <a:pPr algn="ctr">
              <a:lnSpc>
                <a:spcPct val="110000"/>
              </a:lnSpc>
            </a:pPr>
            <a:r>
              <a:rPr kumimoji="1" lang="en-US" altLang="zh-CN" sz="115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660400" y="2575420"/>
            <a:ext cx="4313281" cy="3558680"/>
          </a:xfrm>
          <a:prstGeom prst="roundRect">
            <a:avLst>
              <a:gd name="adj" fmla="val 9986"/>
            </a:avLst>
          </a:prstGeom>
          <a:solidFill>
            <a:schemeClr val="bg1"/>
          </a:solidFill>
          <a:ln w="19050" cap="sq">
            <a:solidFill>
              <a:schemeClr val="accent1"/>
            </a:solid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2"/>
            </p:custDataLst>
          </p:nvPr>
        </p:nvSpPr>
        <p:spPr>
          <a:xfrm>
            <a:off x="4249932" y="2156460"/>
            <a:ext cx="1305980" cy="1305980"/>
          </a:xfrm>
          <a:prstGeom prst="arc">
            <a:avLst>
              <a:gd name="adj1" fmla="val 16200000"/>
              <a:gd name="adj2" fmla="val 10544243"/>
            </a:avLst>
          </a:prstGeom>
          <a:noFill/>
          <a:ln w="152400" cap="rnd">
            <a:gradFill>
              <a:gsLst>
                <a:gs pos="0">
                  <a:schemeClr val="accent2"/>
                </a:gs>
                <a:gs pos="100000">
                  <a:schemeClr val="accent1"/>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3"/>
            </p:custDataLst>
          </p:nvPr>
        </p:nvSpPr>
        <p:spPr>
          <a:xfrm>
            <a:off x="4325861" y="2232389"/>
            <a:ext cx="1154122" cy="1154122"/>
          </a:xfrm>
          <a:prstGeom prst="ellipse">
            <a:avLst/>
          </a:prstGeom>
          <a:solidFill>
            <a:schemeClr val="bg1"/>
          </a:solidFill>
          <a:ln w="12700" cap="sq">
            <a:noFill/>
            <a:miter/>
          </a:ln>
          <a:effectLst>
            <a:outerShdw blurRad="127000" sx="102000" sy="102000" algn="ctr" rotWithShape="0">
              <a:schemeClr val="accent1">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4"/>
            </p:custDataLst>
          </p:nvPr>
        </p:nvSpPr>
        <p:spPr>
          <a:xfrm>
            <a:off x="826688" y="2667584"/>
            <a:ext cx="3010981" cy="634415"/>
          </a:xfrm>
          <a:prstGeom prst="rect">
            <a:avLst/>
          </a:prstGeom>
          <a:noFill/>
          <a:ln>
            <a:noFill/>
          </a:ln>
        </p:spPr>
        <p:txBody>
          <a:bodyPr vert="horz" wrap="square" lIns="0" tIns="0" rIns="0" bIns="0" rtlCol="0" anchor="b"/>
          <a:lstStyle/>
          <a:p>
            <a:pPr algn="l">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三年规划</a:t>
            </a:r>
            <a:endParaRPr kumimoji="1" lang="zh-CN" altLang="en-US"/>
          </a:p>
        </p:txBody>
      </p:sp>
      <p:sp>
        <p:nvSpPr>
          <p:cNvPr id="7" name="标题 1"/>
          <p:cNvSpPr txBox="1"/>
          <p:nvPr>
            <p:custDataLst>
              <p:tags r:id="rId5"/>
            </p:custDataLst>
          </p:nvPr>
        </p:nvSpPr>
        <p:spPr>
          <a:xfrm>
            <a:off x="826688" y="3515360"/>
            <a:ext cx="3794433" cy="238210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丰派云POS制定了未来三年的技术演进路线，包括AI智能补货系统、元宇宙虚拟商城对接和碳足迹追踪功能等。</a:t>
            </a:r>
            <a:endParaRPr kumimoji="1" lang="zh-CN" altLang="en-US"/>
          </a:p>
        </p:txBody>
      </p:sp>
      <p:sp>
        <p:nvSpPr>
          <p:cNvPr id="8" name="标题 1"/>
          <p:cNvSpPr txBox="1"/>
          <p:nvPr>
            <p:custDataLst>
              <p:tags r:id="rId6"/>
            </p:custDataLst>
          </p:nvPr>
        </p:nvSpPr>
        <p:spPr>
          <a:xfrm>
            <a:off x="4375983" y="2463926"/>
            <a:ext cx="1066006" cy="745858"/>
          </a:xfrm>
          <a:prstGeom prst="rect">
            <a:avLst/>
          </a:prstGeom>
          <a:noFill/>
          <a:ln>
            <a:noFill/>
          </a:ln>
        </p:spPr>
        <p:txBody>
          <a:bodyPr vert="horz" wrap="square" lIns="0" tIns="0" rIns="0" bIns="0" rtlCol="0" anchor="ctr"/>
          <a:lstStyle/>
          <a:p>
            <a:pPr algn="ctr">
              <a:lnSpc>
                <a:spcPct val="100000"/>
              </a:lnSpc>
            </a:pPr>
            <a:r>
              <a:rPr kumimoji="1" lang="en-US" altLang="zh-CN" sz="2400">
                <a:ln w="12700">
                  <a:noFill/>
                </a:ln>
                <a:solidFill>
                  <a:srgbClr val="1E1E1E">
                    <a:alpha val="100000"/>
                  </a:srgbClr>
                </a:solidFill>
                <a:latin typeface="OPPOSans H" panose="00020600040101010101" charset="-122"/>
                <a:ea typeface="OPPOSans H" panose="00020600040101010101" charset="-122"/>
                <a:cs typeface="OPPOSans H" panose="00020600040101010101" charset="-122"/>
              </a:rPr>
              <a:t>75%</a:t>
            </a:r>
            <a:endParaRPr kumimoji="1" lang="zh-CN" altLang="en-US"/>
          </a:p>
        </p:txBody>
      </p:sp>
      <p:sp>
        <p:nvSpPr>
          <p:cNvPr id="9" name="标题 1"/>
          <p:cNvSpPr txBox="1"/>
          <p:nvPr>
            <p:custDataLst>
              <p:tags r:id="rId7"/>
            </p:custDataLst>
          </p:nvPr>
        </p:nvSpPr>
        <p:spPr>
          <a:xfrm>
            <a:off x="6730278" y="2575420"/>
            <a:ext cx="4313281" cy="3558680"/>
          </a:xfrm>
          <a:prstGeom prst="roundRect">
            <a:avLst>
              <a:gd name="adj" fmla="val 9986"/>
            </a:avLst>
          </a:prstGeom>
          <a:solidFill>
            <a:schemeClr val="bg1"/>
          </a:solidFill>
          <a:ln w="19050" cap="sq">
            <a:solidFill>
              <a:schemeClr val="accent1"/>
            </a:solid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custDataLst>
              <p:tags r:id="rId8"/>
            </p:custDataLst>
          </p:nvPr>
        </p:nvSpPr>
        <p:spPr>
          <a:xfrm>
            <a:off x="10319810" y="2156460"/>
            <a:ext cx="1305980" cy="1305980"/>
          </a:xfrm>
          <a:prstGeom prst="arc">
            <a:avLst>
              <a:gd name="adj1" fmla="val 16200000"/>
              <a:gd name="adj2" fmla="val 5951267"/>
            </a:avLst>
          </a:prstGeom>
          <a:noFill/>
          <a:ln w="152400" cap="rnd">
            <a:gradFill>
              <a:gsLst>
                <a:gs pos="0">
                  <a:schemeClr val="accent2"/>
                </a:gs>
                <a:gs pos="100000">
                  <a:schemeClr val="accent1"/>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9"/>
            </p:custDataLst>
          </p:nvPr>
        </p:nvSpPr>
        <p:spPr>
          <a:xfrm>
            <a:off x="10395739" y="2232389"/>
            <a:ext cx="1154122" cy="1154122"/>
          </a:xfrm>
          <a:prstGeom prst="ellipse">
            <a:avLst/>
          </a:prstGeom>
          <a:solidFill>
            <a:schemeClr val="bg1"/>
          </a:solidFill>
          <a:ln w="12700" cap="sq">
            <a:noFill/>
            <a:miter/>
          </a:ln>
          <a:effectLst>
            <a:outerShdw blurRad="127000" sx="102000" sy="102000" algn="ctr" rotWithShape="0">
              <a:schemeClr val="accent1">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custDataLst>
              <p:tags r:id="rId10"/>
            </p:custDataLst>
          </p:nvPr>
        </p:nvSpPr>
        <p:spPr>
          <a:xfrm>
            <a:off x="6965007" y="2668997"/>
            <a:ext cx="3600332" cy="758590"/>
          </a:xfrm>
          <a:prstGeom prst="rect">
            <a:avLst/>
          </a:prstGeom>
          <a:noFill/>
          <a:ln>
            <a:noFill/>
          </a:ln>
        </p:spPr>
        <p:txBody>
          <a:bodyPr vert="horz" wrap="square" lIns="0" tIns="0" rIns="0" bIns="0" rtlCol="0" anchor="b"/>
          <a:lstStyle/>
          <a:p>
            <a:pPr algn="l">
              <a:lnSpc>
                <a:spcPct val="10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技术规划</a:t>
            </a:r>
            <a:endParaRPr kumimoji="1" lang="zh-CN" altLang="en-US"/>
          </a:p>
        </p:txBody>
      </p:sp>
      <p:sp>
        <p:nvSpPr>
          <p:cNvPr id="13" name="标题 1"/>
          <p:cNvSpPr txBox="1"/>
          <p:nvPr>
            <p:custDataLst>
              <p:tags r:id="rId11"/>
            </p:custDataLst>
          </p:nvPr>
        </p:nvSpPr>
        <p:spPr>
          <a:xfrm>
            <a:off x="6965007" y="3515360"/>
            <a:ext cx="3794433" cy="238210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每一项技术的规划和实施，都将为丰派云POS带来新的发展机遇，进一步巩固其在零售数字化领域的领先地位。</a:t>
            </a:r>
            <a:endParaRPr kumimoji="1" lang="zh-CN" altLang="en-US"/>
          </a:p>
        </p:txBody>
      </p:sp>
      <p:sp>
        <p:nvSpPr>
          <p:cNvPr id="14" name="标题 1"/>
          <p:cNvSpPr txBox="1"/>
          <p:nvPr>
            <p:custDataLst>
              <p:tags r:id="rId12"/>
            </p:custDataLst>
          </p:nvPr>
        </p:nvSpPr>
        <p:spPr>
          <a:xfrm>
            <a:off x="10445861" y="2463926"/>
            <a:ext cx="1066006" cy="745858"/>
          </a:xfrm>
          <a:prstGeom prst="rect">
            <a:avLst/>
          </a:prstGeom>
          <a:noFill/>
          <a:ln>
            <a:noFill/>
          </a:ln>
        </p:spPr>
        <p:txBody>
          <a:bodyPr vert="horz" wrap="square" lIns="0" tIns="0" rIns="0" bIns="0" rtlCol="0" anchor="ctr"/>
          <a:lstStyle/>
          <a:p>
            <a:pPr algn="ctr">
              <a:lnSpc>
                <a:spcPct val="100000"/>
              </a:lnSpc>
            </a:pPr>
            <a:r>
              <a:rPr kumimoji="1" lang="en-US" altLang="zh-CN" sz="2400">
                <a:ln w="12700">
                  <a:noFill/>
                </a:ln>
                <a:solidFill>
                  <a:srgbClr val="1E1E1E">
                    <a:alpha val="100000"/>
                  </a:srgbClr>
                </a:solidFill>
                <a:latin typeface="OPPOSans H" panose="00020600040101010101" charset="-122"/>
                <a:ea typeface="OPPOSans H" panose="00020600040101010101" charset="-122"/>
                <a:cs typeface="OPPOSans H" panose="00020600040101010101" charset="-122"/>
              </a:rPr>
              <a:t>52%</a:t>
            </a:r>
            <a:endParaRPr kumimoji="1" lang="zh-CN" altLang="en-US"/>
          </a:p>
        </p:txBody>
      </p:sp>
      <p:sp>
        <p:nvSpPr>
          <p:cNvPr id="15" name="标题 1"/>
          <p:cNvSpPr txBox="1"/>
          <p:nvPr>
            <p:custDataLst>
              <p:tags r:id="rId13"/>
            </p:custDataLst>
          </p:nvPr>
        </p:nvSpPr>
        <p:spPr>
          <a:xfrm>
            <a:off x="826689" y="5023413"/>
            <a:ext cx="1950720" cy="975487"/>
          </a:xfrm>
          <a:prstGeom prst="rect">
            <a:avLst/>
          </a:prstGeom>
          <a:noFill/>
          <a:ln>
            <a:noFill/>
          </a:ln>
        </p:spPr>
        <p:txBody>
          <a:bodyPr vert="horz" wrap="square" lIns="0" tIns="0" rIns="0" bIns="0" rtlCol="0" anchor="b"/>
          <a:lstStyle/>
          <a:p>
            <a:pPr algn="l">
              <a:lnSpc>
                <a:spcPct val="100000"/>
              </a:lnSpc>
            </a:pPr>
            <a:r>
              <a:rPr kumimoji="1" lang="en-US" altLang="zh-CN" sz="5400">
                <a:ln w="12700">
                  <a:noFill/>
                </a:ln>
                <a:solidFill>
                  <a:srgbClr val="1E1E1E">
                    <a:alpha val="289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6" name="标题 1"/>
          <p:cNvSpPr txBox="1"/>
          <p:nvPr>
            <p:custDataLst>
              <p:tags r:id="rId14"/>
            </p:custDataLst>
          </p:nvPr>
        </p:nvSpPr>
        <p:spPr>
          <a:xfrm>
            <a:off x="6896567" y="5023413"/>
            <a:ext cx="1950720" cy="975487"/>
          </a:xfrm>
          <a:prstGeom prst="rect">
            <a:avLst/>
          </a:prstGeom>
          <a:noFill/>
          <a:ln>
            <a:noFill/>
          </a:ln>
        </p:spPr>
        <p:txBody>
          <a:bodyPr vert="horz" wrap="square" lIns="0" tIns="0" rIns="0" bIns="0" rtlCol="0" anchor="b"/>
          <a:lstStyle/>
          <a:p>
            <a:pPr algn="l">
              <a:lnSpc>
                <a:spcPct val="100000"/>
              </a:lnSpc>
            </a:pPr>
            <a:r>
              <a:rPr kumimoji="1" lang="en-US" altLang="zh-CN" sz="5400">
                <a:ln w="12700">
                  <a:noFill/>
                </a:ln>
                <a:solidFill>
                  <a:srgbClr val="1E1E1E">
                    <a:alpha val="289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7"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技术演进路线</a:t>
            </a:r>
            <a:endParaRPr kumimoji="1" lang="zh-CN" altLang="en-US"/>
          </a:p>
        </p:txBody>
      </p:sp>
      <p:sp>
        <p:nvSpPr>
          <p:cNvPr id="18"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400" y="2187887"/>
            <a:ext cx="5224378" cy="3347101"/>
          </a:xfrm>
          <a:prstGeom prst="roundRect">
            <a:avLst>
              <a:gd name="adj" fmla="val 5618"/>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700000">
            <a:off x="2587954" y="1503250"/>
            <a:ext cx="1369274" cy="1369272"/>
          </a:xfrm>
          <a:prstGeom prst="roundRect">
            <a:avLst>
              <a:gd name="adj" fmla="val 9524"/>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2700000">
            <a:off x="2668254" y="1583552"/>
            <a:ext cx="1208672" cy="1208672"/>
          </a:xfrm>
          <a:prstGeom prst="roundRect">
            <a:avLst>
              <a:gd name="adj" fmla="val 9524"/>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003783" y="1952552"/>
            <a:ext cx="537612" cy="470670"/>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800538" y="3926023"/>
            <a:ext cx="4944100" cy="134060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丰派云POS的生态合作计划涵盖了支付机构、ISV开发者、硬件厂商和数据服务商等多个合作伙伴。</a:t>
            </a:r>
            <a:endParaRPr kumimoji="1" lang="zh-CN" altLang="en-US"/>
          </a:p>
        </p:txBody>
      </p:sp>
      <p:sp>
        <p:nvSpPr>
          <p:cNvPr id="8" name="标题 1"/>
          <p:cNvSpPr txBox="1"/>
          <p:nvPr/>
        </p:nvSpPr>
        <p:spPr>
          <a:xfrm rot="2700000">
            <a:off x="2201303" y="2535017"/>
            <a:ext cx="206123" cy="206123"/>
          </a:xfrm>
          <a:prstGeom prst="roundRect">
            <a:avLst>
              <a:gd name="adj" fmla="val 9524"/>
            </a:avLst>
          </a:prstGeom>
          <a:solidFill>
            <a:schemeClr val="accent1">
              <a:lumMod val="60000"/>
              <a:lumOff val="4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2700000">
            <a:off x="4227816" y="1845216"/>
            <a:ext cx="139560" cy="139560"/>
          </a:xfrm>
          <a:prstGeom prst="roundRect">
            <a:avLst>
              <a:gd name="adj" fmla="val 9524"/>
            </a:avLst>
          </a:prstGeom>
          <a:solidFill>
            <a:schemeClr val="accent1">
              <a:lumMod val="40000"/>
              <a:lumOff val="6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00538" y="3200419"/>
            <a:ext cx="4944100" cy="674804"/>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1E1E1E">
                    <a:alpha val="100000"/>
                  </a:srgbClr>
                </a:solidFill>
                <a:latin typeface="Source Han Sans CN Bold" panose="020B0800000000000000" charset="-122"/>
                <a:ea typeface="Source Han Sans CN Bold" panose="020B0800000000000000" charset="-122"/>
                <a:cs typeface="Source Han Sans CN Bold" panose="020B0800000000000000" charset="-122"/>
              </a:rPr>
              <a:t>生态图谱</a:t>
            </a:r>
            <a:endParaRPr kumimoji="1" lang="zh-CN" altLang="en-US"/>
          </a:p>
        </p:txBody>
      </p:sp>
      <p:sp>
        <p:nvSpPr>
          <p:cNvPr id="11" name="标题 1"/>
          <p:cNvSpPr txBox="1"/>
          <p:nvPr/>
        </p:nvSpPr>
        <p:spPr>
          <a:xfrm>
            <a:off x="6294522" y="2187887"/>
            <a:ext cx="5224378" cy="3347101"/>
          </a:xfrm>
          <a:prstGeom prst="roundRect">
            <a:avLst>
              <a:gd name="adj" fmla="val 5618"/>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2700000">
            <a:off x="8222076" y="1503250"/>
            <a:ext cx="1369274" cy="1369272"/>
          </a:xfrm>
          <a:prstGeom prst="roundRect">
            <a:avLst>
              <a:gd name="adj" fmla="val 9524"/>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2700000">
            <a:off x="8302376" y="1583552"/>
            <a:ext cx="1208672" cy="1208672"/>
          </a:xfrm>
          <a:prstGeom prst="roundRect">
            <a:avLst>
              <a:gd name="adj" fmla="val 9524"/>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8637905" y="1919081"/>
            <a:ext cx="537612" cy="53761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6434660" y="3926023"/>
            <a:ext cx="4944100" cy="134060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每年新增100+API接口，丰派云POS的开放策略将吸引更多的合作伙伴加入，共同构建零售数字化生态。</a:t>
            </a:r>
            <a:endParaRPr kumimoji="1" lang="zh-CN" altLang="en-US"/>
          </a:p>
        </p:txBody>
      </p:sp>
      <p:sp>
        <p:nvSpPr>
          <p:cNvPr id="16" name="标题 1"/>
          <p:cNvSpPr txBox="1"/>
          <p:nvPr/>
        </p:nvSpPr>
        <p:spPr>
          <a:xfrm rot="2700000">
            <a:off x="7835425" y="2535017"/>
            <a:ext cx="206123" cy="206123"/>
          </a:xfrm>
          <a:prstGeom prst="roundRect">
            <a:avLst>
              <a:gd name="adj" fmla="val 9524"/>
            </a:avLst>
          </a:prstGeom>
          <a:solidFill>
            <a:schemeClr val="accent1">
              <a:lumMod val="60000"/>
              <a:lumOff val="4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2700000">
            <a:off x="9861938" y="1845216"/>
            <a:ext cx="139560" cy="139560"/>
          </a:xfrm>
          <a:prstGeom prst="roundRect">
            <a:avLst>
              <a:gd name="adj" fmla="val 9524"/>
            </a:avLst>
          </a:prstGeom>
          <a:solidFill>
            <a:schemeClr val="accent1">
              <a:lumMod val="40000"/>
              <a:lumOff val="6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434660" y="3200419"/>
            <a:ext cx="4944100" cy="674804"/>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1E1E1E">
                    <a:alpha val="100000"/>
                  </a:srgbClr>
                </a:solidFill>
                <a:latin typeface="Source Han Sans CN Bold" panose="020B0800000000000000" charset="-122"/>
                <a:ea typeface="Source Han Sans CN Bold" panose="020B0800000000000000" charset="-122"/>
                <a:cs typeface="Source Han Sans CN Bold" panose="020B0800000000000000" charset="-122"/>
              </a:rPr>
              <a:t>开放策略</a:t>
            </a:r>
            <a:endParaRPr kumimoji="1" lang="zh-CN" altLang="en-US"/>
          </a:p>
        </p:txBody>
      </p:sp>
      <p:sp>
        <p:nvSpPr>
          <p:cNvPr id="19"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生态合作计划</a:t>
            </a:r>
            <a:endParaRPr kumimoji="1" lang="zh-CN" altLang="en-US"/>
          </a:p>
        </p:txBody>
      </p:sp>
      <p:sp>
        <p:nvSpPr>
          <p:cNvPr id="20"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790186"/>
            <a:ext cx="10440000" cy="1080000"/>
          </a:xfrm>
          <a:prstGeom prst="rect">
            <a:avLst/>
          </a:prstGeom>
          <a:solidFill>
            <a:schemeClr val="accent1"/>
          </a:solidFill>
          <a:ln w="12700" cap="sq">
            <a:noFill/>
            <a:miter/>
          </a:ln>
          <a:effectLst>
            <a:outerShdw blurRad="508000" dist="190500" dir="5400000" sx="105000" sy="105000" algn="t" rotWithShape="0">
              <a:schemeClr val="accent1">
                <a:alpha val="25000"/>
              </a:schemeClr>
            </a:outerShdw>
          </a:effectLst>
        </p:spPr>
        <p:txBody>
          <a:bodyPr vert="horz" wrap="square" lIns="0" tIns="0" rIns="0" bIns="0" rtlCol="0" anchor="ctr"/>
          <a:lstStyle/>
          <a:p>
            <a:pPr algn="l">
              <a:lnSpc>
                <a:spcPct val="110000"/>
              </a:lnSpc>
            </a:pPr>
            <a:endParaRPr kumimoji="1" lang="zh-CN" altLang="en-US"/>
          </a:p>
        </p:txBody>
      </p:sp>
      <p:sp>
        <p:nvSpPr>
          <p:cNvPr id="4" name="标题 1"/>
          <p:cNvSpPr txBox="1"/>
          <p:nvPr/>
        </p:nvSpPr>
        <p:spPr>
          <a:xfrm>
            <a:off x="3317963" y="924313"/>
            <a:ext cx="6930093" cy="864000"/>
          </a:xfrm>
          <a:prstGeom prst="rect">
            <a:avLst/>
          </a:prstGeom>
          <a:noFill/>
          <a:ln cap="sq">
            <a:noFill/>
          </a:ln>
          <a:effectLst/>
        </p:spPr>
        <p:txBody>
          <a:bodyPr vert="horz" wrap="square" lIns="0" tIns="0" rIns="0" bIns="0" rtlCol="0" anchor="ctr"/>
          <a:lstStyle/>
          <a:p>
            <a:pPr algn="r">
              <a:lnSpc>
                <a:spcPct val="100000"/>
              </a:lnSpc>
            </a:pPr>
            <a:r>
              <a:rPr kumimoji="1" lang="en-US" altLang="zh-CN" sz="54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目录</a:t>
            </a:r>
            <a:endParaRPr kumimoji="1" lang="zh-CN" altLang="en-US"/>
          </a:p>
        </p:txBody>
      </p:sp>
      <p:cxnSp>
        <p:nvCxnSpPr>
          <p:cNvPr id="5" name="标题 1"/>
          <p:cNvCxnSpPr/>
          <p:nvPr/>
        </p:nvCxnSpPr>
        <p:spPr>
          <a:xfrm>
            <a:off x="0" y="625202"/>
            <a:ext cx="5947954" cy="0"/>
          </a:xfrm>
          <a:prstGeom prst="line">
            <a:avLst/>
          </a:prstGeom>
          <a:noFill/>
          <a:ln w="19050" cap="sq">
            <a:solidFill>
              <a:schemeClr val="accent1"/>
            </a:solidFill>
            <a:miter/>
          </a:ln>
        </p:spPr>
      </p:cxnSp>
      <p:sp>
        <p:nvSpPr>
          <p:cNvPr id="6" name="标题 1"/>
          <p:cNvSpPr txBox="1"/>
          <p:nvPr/>
        </p:nvSpPr>
        <p:spPr>
          <a:xfrm>
            <a:off x="1122105" y="2667961"/>
            <a:ext cx="828001" cy="828000"/>
          </a:xfrm>
          <a:prstGeom prst="roundRect">
            <a:avLst>
              <a:gd name="adj" fmla="val 1319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210234" y="2835740"/>
            <a:ext cx="647700" cy="444500"/>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32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01</a:t>
            </a:r>
            <a:endParaRPr kumimoji="1" lang="zh-CN" altLang="en-US"/>
          </a:p>
        </p:txBody>
      </p:sp>
      <p:sp>
        <p:nvSpPr>
          <p:cNvPr id="8" name="标题 1"/>
          <p:cNvSpPr txBox="1"/>
          <p:nvPr/>
        </p:nvSpPr>
        <p:spPr>
          <a:xfrm>
            <a:off x="2198801" y="2667962"/>
            <a:ext cx="3819782" cy="828000"/>
          </a:xfrm>
          <a:prstGeom prst="rect">
            <a:avLst/>
          </a:prstGeom>
          <a:noFill/>
          <a:ln>
            <a:noFill/>
          </a:ln>
        </p:spPr>
        <p:txBody>
          <a:bodyPr vert="horz" wrap="square" lIns="0" tIns="0" rIns="0" bIns="0" rtlCol="0" anchor="ctr"/>
          <a:lstStyle/>
          <a:p>
            <a:pPr algn="l">
              <a:lnSpc>
                <a:spcPct val="120000"/>
              </a:lnSpc>
            </a:pPr>
            <a:r>
              <a:rPr kumimoji="1" lang="en-US" altLang="zh-CN" sz="2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行业挑战与项目背景</a:t>
            </a:r>
            <a:endParaRPr kumimoji="1" lang="zh-CN" altLang="en-US"/>
          </a:p>
        </p:txBody>
      </p:sp>
      <p:sp>
        <p:nvSpPr>
          <p:cNvPr id="9" name="标题 1"/>
          <p:cNvSpPr txBox="1"/>
          <p:nvPr/>
        </p:nvSpPr>
        <p:spPr>
          <a:xfrm>
            <a:off x="6622148" y="2667961"/>
            <a:ext cx="828001" cy="828000"/>
          </a:xfrm>
          <a:prstGeom prst="roundRect">
            <a:avLst>
              <a:gd name="adj" fmla="val 1319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710277" y="2835740"/>
            <a:ext cx="647700" cy="444500"/>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32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02</a:t>
            </a:r>
            <a:endParaRPr kumimoji="1" lang="zh-CN" altLang="en-US"/>
          </a:p>
        </p:txBody>
      </p:sp>
      <p:sp>
        <p:nvSpPr>
          <p:cNvPr id="11" name="标题 1"/>
          <p:cNvSpPr txBox="1"/>
          <p:nvPr/>
        </p:nvSpPr>
        <p:spPr>
          <a:xfrm>
            <a:off x="7699118" y="2667962"/>
            <a:ext cx="3819782" cy="828000"/>
          </a:xfrm>
          <a:prstGeom prst="rect">
            <a:avLst/>
          </a:prstGeom>
          <a:noFill/>
          <a:ln>
            <a:noFill/>
          </a:ln>
        </p:spPr>
        <p:txBody>
          <a:bodyPr vert="horz" wrap="square" lIns="0" tIns="0" rIns="0" bIns="0" rtlCol="0" anchor="ctr"/>
          <a:lstStyle/>
          <a:p>
            <a:pPr algn="l">
              <a:lnSpc>
                <a:spcPct val="120000"/>
              </a:lnSpc>
            </a:pPr>
            <a:r>
              <a:rPr kumimoji="1" lang="en-US" altLang="zh-CN" sz="2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平台应用场景与技术架构</a:t>
            </a:r>
            <a:endParaRPr kumimoji="1" lang="zh-CN" altLang="en-US"/>
          </a:p>
        </p:txBody>
      </p:sp>
      <p:sp>
        <p:nvSpPr>
          <p:cNvPr id="12" name="标题 1"/>
          <p:cNvSpPr txBox="1"/>
          <p:nvPr/>
        </p:nvSpPr>
        <p:spPr>
          <a:xfrm>
            <a:off x="1122105" y="3886824"/>
            <a:ext cx="828001" cy="828000"/>
          </a:xfrm>
          <a:prstGeom prst="roundRect">
            <a:avLst>
              <a:gd name="adj" fmla="val 1319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210234" y="4054603"/>
            <a:ext cx="647700" cy="444500"/>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32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03</a:t>
            </a:r>
            <a:endParaRPr kumimoji="1" lang="zh-CN" altLang="en-US"/>
          </a:p>
        </p:txBody>
      </p:sp>
      <p:sp>
        <p:nvSpPr>
          <p:cNvPr id="14" name="标题 1"/>
          <p:cNvSpPr txBox="1"/>
          <p:nvPr/>
        </p:nvSpPr>
        <p:spPr>
          <a:xfrm>
            <a:off x="2198801" y="3886825"/>
            <a:ext cx="3819782" cy="828000"/>
          </a:xfrm>
          <a:prstGeom prst="rect">
            <a:avLst/>
          </a:prstGeom>
          <a:noFill/>
          <a:ln>
            <a:noFill/>
          </a:ln>
        </p:spPr>
        <p:txBody>
          <a:bodyPr vert="horz" wrap="square" lIns="0" tIns="0" rIns="0" bIns="0" rtlCol="0" anchor="ctr"/>
          <a:lstStyle/>
          <a:p>
            <a:pPr algn="l">
              <a:lnSpc>
                <a:spcPct val="120000"/>
              </a:lnSpc>
            </a:pPr>
            <a:r>
              <a:rPr kumimoji="1" lang="en-US" altLang="zh-CN" sz="2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平台主要功能及案例</a:t>
            </a:r>
            <a:endParaRPr kumimoji="1" lang="zh-CN" altLang="en-US"/>
          </a:p>
        </p:txBody>
      </p:sp>
      <p:sp>
        <p:nvSpPr>
          <p:cNvPr id="15" name="标题 1"/>
          <p:cNvSpPr txBox="1"/>
          <p:nvPr/>
        </p:nvSpPr>
        <p:spPr>
          <a:xfrm>
            <a:off x="6622148" y="3886824"/>
            <a:ext cx="828001" cy="828000"/>
          </a:xfrm>
          <a:prstGeom prst="roundRect">
            <a:avLst>
              <a:gd name="adj" fmla="val 1319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6710277" y="4054603"/>
            <a:ext cx="647700" cy="444500"/>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32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04</a:t>
            </a:r>
            <a:endParaRPr kumimoji="1" lang="zh-CN" altLang="en-US"/>
          </a:p>
        </p:txBody>
      </p:sp>
      <p:sp>
        <p:nvSpPr>
          <p:cNvPr id="17" name="标题 1"/>
          <p:cNvSpPr txBox="1"/>
          <p:nvPr/>
        </p:nvSpPr>
        <p:spPr>
          <a:xfrm>
            <a:off x="7699118" y="3886825"/>
            <a:ext cx="3819782" cy="828000"/>
          </a:xfrm>
          <a:prstGeom prst="rect">
            <a:avLst/>
          </a:prstGeom>
          <a:noFill/>
          <a:ln>
            <a:noFill/>
          </a:ln>
        </p:spPr>
        <p:txBody>
          <a:bodyPr vert="horz" wrap="square" lIns="0" tIns="0" rIns="0" bIns="0" rtlCol="0" anchor="ctr"/>
          <a:lstStyle/>
          <a:p>
            <a:pPr algn="l">
              <a:lnSpc>
                <a:spcPct val="120000"/>
              </a:lnSpc>
            </a:pPr>
            <a:r>
              <a:rPr kumimoji="1" lang="en-US" altLang="zh-CN" sz="2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平台未来发展</a:t>
            </a:r>
            <a:endParaRPr kumimoji="1" lang="zh-CN" altLang="en-US"/>
          </a:p>
        </p:txBody>
      </p:sp>
      <p:sp>
        <p:nvSpPr>
          <p:cNvPr id="18" name="标题 1"/>
          <p:cNvSpPr txBox="1"/>
          <p:nvPr/>
        </p:nvSpPr>
        <p:spPr>
          <a:xfrm>
            <a:off x="164010" y="1019991"/>
            <a:ext cx="648000" cy="648000"/>
          </a:xfrm>
          <a:custGeom>
            <a:avLst/>
            <a:gdLst>
              <a:gd name="connsiteX0" fmla="*/ 0 w 875537"/>
              <a:gd name="connsiteY0" fmla="*/ 0 h 875537"/>
              <a:gd name="connsiteX1" fmla="*/ 875538 w 875537"/>
              <a:gd name="connsiteY1" fmla="*/ 875538 h 875537"/>
            </a:gdLst>
            <a:ahLst/>
            <a:cxnLst/>
            <a:rect l="l" t="t" r="r" b="b"/>
            <a:pathLst>
              <a:path w="875537" h="875537">
                <a:moveTo>
                  <a:pt x="0" y="0"/>
                </a:moveTo>
                <a:lnTo>
                  <a:pt x="875538" y="875538"/>
                </a:lnTo>
              </a:path>
            </a:pathLst>
          </a:custGeom>
          <a:noFill/>
          <a:ln w="19050" cap="flat">
            <a:solidFill>
              <a:schemeClr val="bg1"/>
            </a:solid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177545" y="1033526"/>
            <a:ext cx="634465" cy="634465"/>
          </a:xfrm>
          <a:custGeom>
            <a:avLst/>
            <a:gdLst>
              <a:gd name="connsiteX0" fmla="*/ 857250 w 857249"/>
              <a:gd name="connsiteY0" fmla="*/ 0 h 857249"/>
              <a:gd name="connsiteX1" fmla="*/ 857250 w 857249"/>
              <a:gd name="connsiteY1" fmla="*/ 857250 h 857249"/>
              <a:gd name="connsiteX2" fmla="*/ 0 w 857249"/>
              <a:gd name="connsiteY2" fmla="*/ 857250 h 857249"/>
            </a:gdLst>
            <a:ahLst/>
            <a:cxnLst/>
            <a:rect l="l" t="t" r="r" b="b"/>
            <a:pathLst>
              <a:path w="857249" h="857249">
                <a:moveTo>
                  <a:pt x="857250" y="0"/>
                </a:moveTo>
                <a:lnTo>
                  <a:pt x="857250" y="857250"/>
                </a:lnTo>
                <a:lnTo>
                  <a:pt x="0" y="857250"/>
                </a:lnTo>
              </a:path>
            </a:pathLst>
          </a:custGeom>
          <a:noFill/>
          <a:ln w="15875" cap="flat">
            <a:solidFill>
              <a:schemeClr val="bg1"/>
            </a:solid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7699118" y="5105687"/>
            <a:ext cx="3819782" cy="828000"/>
          </a:xfrm>
          <a:prstGeom prst="rect">
            <a:avLst/>
          </a:prstGeom>
          <a:noFill/>
          <a:ln>
            <a:noFill/>
          </a:ln>
        </p:spPr>
        <p:txBody>
          <a:bodyPr vert="horz" wrap="square" lIns="0" tIns="0" rIns="0" bIns="0" rtlCol="0" anchor="ctr"/>
          <a:lstStyle/>
          <a:p>
            <a:pPr algn="l">
              <a:lnSpc>
                <a:spcPct val="120000"/>
              </a:lnSpc>
            </a:pPr>
            <a:endParaRPr kumimoji="1"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776136" y="1934211"/>
            <a:ext cx="6742763" cy="340432"/>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出海路线</a:t>
            </a:r>
            <a:endParaRPr kumimoji="1" lang="zh-CN" altLang="en-US"/>
          </a:p>
        </p:txBody>
      </p:sp>
      <p:sp>
        <p:nvSpPr>
          <p:cNvPr id="5" name="标题 1"/>
          <p:cNvSpPr txBox="1"/>
          <p:nvPr/>
        </p:nvSpPr>
        <p:spPr>
          <a:xfrm>
            <a:off x="4633011" y="2409703"/>
            <a:ext cx="6885888" cy="133038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丰派云POS的全球化布局将从东南亚试点开始，逐步拓展到欧洲本地化适配。</a:t>
            </a:r>
            <a:endParaRPr kumimoji="1" lang="zh-CN" altLang="en-US"/>
          </a:p>
        </p:txBody>
      </p:sp>
      <p:sp>
        <p:nvSpPr>
          <p:cNvPr id="6" name="标题 1"/>
          <p:cNvSpPr txBox="1"/>
          <p:nvPr/>
        </p:nvSpPr>
        <p:spPr>
          <a:xfrm>
            <a:off x="4633012" y="1957724"/>
            <a:ext cx="71118" cy="379338"/>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4776137" y="3825302"/>
            <a:ext cx="6742763" cy="340432"/>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多语言版本规划图</a:t>
            </a:r>
            <a:endParaRPr kumimoji="1" lang="zh-CN" altLang="en-US"/>
          </a:p>
        </p:txBody>
      </p:sp>
      <p:sp>
        <p:nvSpPr>
          <p:cNvPr id="8" name="标题 1"/>
          <p:cNvSpPr txBox="1"/>
          <p:nvPr/>
        </p:nvSpPr>
        <p:spPr>
          <a:xfrm>
            <a:off x="4633012" y="4300794"/>
            <a:ext cx="6885888" cy="133038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多语言版本规划图展示了丰派云POS在不同国家和地区的推广计划，为全球用户提供服务。</a:t>
            </a:r>
            <a:endParaRPr kumimoji="1" lang="zh-CN" altLang="en-US"/>
          </a:p>
        </p:txBody>
      </p:sp>
      <p:sp>
        <p:nvSpPr>
          <p:cNvPr id="9" name="标题 1"/>
          <p:cNvSpPr txBox="1"/>
          <p:nvPr/>
        </p:nvSpPr>
        <p:spPr>
          <a:xfrm>
            <a:off x="4633013" y="3848815"/>
            <a:ext cx="71118" cy="379338"/>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 name="https://docer-ks3.wpscdn.cn/picture/91171059/63ca077865209600e3a5745e9d4e9fb0_612.jpg" descr="人工智能技术"/>
          <p:cNvPicPr>
            <a:picLocks noChangeAspect="1"/>
          </p:cNvPicPr>
          <p:nvPr/>
        </p:nvPicPr>
        <p:blipFill>
          <a:blip r:embed="rId1">
            <a:alphaModFix amt="100000"/>
          </a:blip>
          <a:srcRect l="50668" t="-124" r="17553" b="124"/>
          <a:stretch>
            <a:fillRect/>
          </a:stretch>
        </p:blipFill>
        <p:spPr>
          <a:xfrm>
            <a:off x="2576665" y="3064896"/>
            <a:ext cx="1812456" cy="3069204"/>
          </a:xfrm>
          <a:custGeom>
            <a:avLst/>
            <a:gdLst/>
            <a:ahLst/>
            <a:cxnLst/>
            <a:rect l="l" t="t" r="r" b="b"/>
            <a:pathLst>
              <a:path w="1812456" h="3069204">
                <a:moveTo>
                  <a:pt x="198718" y="0"/>
                </a:moveTo>
                <a:lnTo>
                  <a:pt x="1613738" y="0"/>
                </a:lnTo>
                <a:cubicBezTo>
                  <a:pt x="1723487" y="0"/>
                  <a:pt x="1812456" y="88969"/>
                  <a:pt x="1812456" y="198718"/>
                </a:cubicBezTo>
                <a:lnTo>
                  <a:pt x="1812456" y="2870486"/>
                </a:lnTo>
                <a:cubicBezTo>
                  <a:pt x="1812456" y="2980235"/>
                  <a:pt x="1723487" y="3069204"/>
                  <a:pt x="1613738" y="3069204"/>
                </a:cubicBezTo>
                <a:lnTo>
                  <a:pt x="198718" y="3069204"/>
                </a:lnTo>
                <a:cubicBezTo>
                  <a:pt x="88969" y="3069204"/>
                  <a:pt x="0" y="2980235"/>
                  <a:pt x="0" y="2870486"/>
                </a:cubicBezTo>
                <a:lnTo>
                  <a:pt x="0" y="198718"/>
                </a:lnTo>
                <a:cubicBezTo>
                  <a:pt x="0" y="88969"/>
                  <a:pt x="88969" y="0"/>
                  <a:pt x="198718" y="0"/>
                </a:cubicBezTo>
                <a:close/>
              </a:path>
            </a:pathLst>
          </a:custGeom>
          <a:noFill/>
          <a:ln>
            <a:noFill/>
          </a:ln>
        </p:spPr>
      </p:pic>
      <p:pic>
        <p:nvPicPr>
          <p:cNvPr id="11" name="https://docer-ks3.wpscdn.cn/picture/202573164/a6f453f4be9b768c187b28d02cecaed8_612.jpg" descr="早上在国家天文台"/>
          <p:cNvPicPr>
            <a:picLocks noChangeAspect="1"/>
          </p:cNvPicPr>
          <p:nvPr/>
        </p:nvPicPr>
        <p:blipFill>
          <a:blip r:embed="rId2">
            <a:alphaModFix amt="100000"/>
          </a:blip>
          <a:srcRect l="867" r="867"/>
          <a:stretch>
            <a:fillRect/>
          </a:stretch>
        </p:blipFill>
        <p:spPr>
          <a:xfrm>
            <a:off x="660400" y="1470991"/>
            <a:ext cx="1812456" cy="2767054"/>
          </a:xfrm>
          <a:custGeom>
            <a:avLst/>
            <a:gdLst/>
            <a:ahLst/>
            <a:cxnLst/>
            <a:rect l="l" t="t" r="r" b="b"/>
            <a:pathLst>
              <a:path w="1812456" h="2767054">
                <a:moveTo>
                  <a:pt x="198718" y="0"/>
                </a:moveTo>
                <a:lnTo>
                  <a:pt x="1613738" y="0"/>
                </a:lnTo>
                <a:cubicBezTo>
                  <a:pt x="1723487" y="0"/>
                  <a:pt x="1812456" y="88969"/>
                  <a:pt x="1812456" y="198718"/>
                </a:cubicBezTo>
                <a:lnTo>
                  <a:pt x="1812456" y="2568336"/>
                </a:lnTo>
                <a:cubicBezTo>
                  <a:pt x="1812456" y="2678085"/>
                  <a:pt x="1723487" y="2767054"/>
                  <a:pt x="1613738" y="2767054"/>
                </a:cubicBezTo>
                <a:lnTo>
                  <a:pt x="198718" y="2767054"/>
                </a:lnTo>
                <a:cubicBezTo>
                  <a:pt x="88969" y="2767054"/>
                  <a:pt x="0" y="2678085"/>
                  <a:pt x="0" y="2568336"/>
                </a:cubicBezTo>
                <a:lnTo>
                  <a:pt x="0" y="198718"/>
                </a:lnTo>
                <a:cubicBezTo>
                  <a:pt x="0" y="88969"/>
                  <a:pt x="88969" y="0"/>
                  <a:pt x="198718" y="0"/>
                </a:cubicBezTo>
                <a:close/>
              </a:path>
            </a:pathLst>
          </a:custGeom>
          <a:noFill/>
          <a:ln>
            <a:noFill/>
          </a:ln>
        </p:spPr>
      </p:pic>
      <p:pic>
        <p:nvPicPr>
          <p:cNvPr id="12" name="图片 11"/>
          <p:cNvPicPr>
            <a:picLocks noChangeAspect="1"/>
          </p:cNvPicPr>
          <p:nvPr/>
        </p:nvPicPr>
        <p:blipFill>
          <a:blip r:embed="rId3">
            <a:alphaModFix amt="100000"/>
          </a:blip>
          <a:srcRect l="15816" r="15816"/>
          <a:stretch>
            <a:fillRect/>
          </a:stretch>
        </p:blipFill>
        <p:spPr>
          <a:xfrm>
            <a:off x="2576665" y="1458732"/>
            <a:ext cx="1812456" cy="1491201"/>
          </a:xfrm>
          <a:custGeom>
            <a:avLst/>
            <a:gdLst/>
            <a:ahLst/>
            <a:cxnLst/>
            <a:rect l="l" t="t" r="r" b="b"/>
            <a:pathLst>
              <a:path w="1812456" h="1491201">
                <a:moveTo>
                  <a:pt x="163495" y="0"/>
                </a:moveTo>
                <a:lnTo>
                  <a:pt x="1648961" y="0"/>
                </a:lnTo>
                <a:cubicBezTo>
                  <a:pt x="1739257" y="0"/>
                  <a:pt x="1812456" y="73199"/>
                  <a:pt x="1812456" y="163495"/>
                </a:cubicBezTo>
                <a:lnTo>
                  <a:pt x="1812456" y="1327706"/>
                </a:lnTo>
                <a:cubicBezTo>
                  <a:pt x="1812456" y="1418002"/>
                  <a:pt x="1739257" y="1491201"/>
                  <a:pt x="1648961" y="1491201"/>
                </a:cubicBezTo>
                <a:lnTo>
                  <a:pt x="163495" y="1491201"/>
                </a:lnTo>
                <a:cubicBezTo>
                  <a:pt x="73199" y="1491201"/>
                  <a:pt x="0" y="1418002"/>
                  <a:pt x="0" y="1327706"/>
                </a:cubicBezTo>
                <a:lnTo>
                  <a:pt x="0" y="163495"/>
                </a:lnTo>
                <a:cubicBezTo>
                  <a:pt x="0" y="73199"/>
                  <a:pt x="73199" y="0"/>
                  <a:pt x="163495" y="0"/>
                </a:cubicBezTo>
                <a:close/>
              </a:path>
            </a:pathLst>
          </a:custGeom>
          <a:noFill/>
          <a:ln>
            <a:noFill/>
          </a:ln>
        </p:spPr>
      </p:pic>
      <p:sp>
        <p:nvSpPr>
          <p:cNvPr id="13"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全球化布局</a:t>
            </a:r>
            <a:endParaRPr kumimoji="1" lang="zh-CN" altLang="en-US"/>
          </a:p>
        </p:txBody>
      </p:sp>
      <p:sp>
        <p:nvSpPr>
          <p:cNvPr id="14"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66715" y="1415886"/>
            <a:ext cx="4376580" cy="1108363"/>
          </a:xfrm>
          <a:prstGeom prst="rect">
            <a:avLst/>
          </a:prstGeom>
          <a:gradFill>
            <a:gsLst>
              <a:gs pos="0">
                <a:schemeClr val="accent1">
                  <a:lumMod val="20000"/>
                  <a:lumOff val="80000"/>
                </a:schemeClr>
              </a:gs>
              <a:gs pos="55000">
                <a:schemeClr val="accent1">
                  <a:lumMod val="60000"/>
                  <a:lumOff val="40000"/>
                  <a:alpha val="85000"/>
                </a:schemeClr>
              </a:gs>
              <a:gs pos="100000">
                <a:schemeClr val="accent1">
                  <a:alpha val="99000"/>
                </a:schemeClr>
              </a:gs>
            </a:gsLst>
            <a:lin ang="12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4" name="标题 1"/>
          <p:cNvSpPr txBox="1"/>
          <p:nvPr/>
        </p:nvSpPr>
        <p:spPr>
          <a:xfrm>
            <a:off x="966715" y="3415556"/>
            <a:ext cx="4376580" cy="2200729"/>
          </a:xfrm>
          <a:prstGeom prst="rect">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094704" y="1520815"/>
            <a:ext cx="943429" cy="898504"/>
          </a:xfrm>
          <a:prstGeom prst="pentagon">
            <a:avLst/>
          </a:prstGeom>
          <a:solidFill>
            <a:schemeClr val="accent1"/>
          </a:solidFill>
          <a:ln w="12700" cap="sq">
            <a:noFill/>
            <a:miter/>
          </a:ln>
          <a:effectLst>
            <a:outerShdw blurRad="127000" dist="38100" dir="8100000" algn="tr" rotWithShape="0">
              <a:schemeClr val="accent1">
                <a:lumMod val="75000"/>
                <a:alpha val="40000"/>
              </a:schemeClr>
            </a:outerShdw>
          </a:effectLst>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a:off x="1331307" y="1756912"/>
            <a:ext cx="470223" cy="426311"/>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9525" cap="flat">
            <a:noFill/>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a:off x="2975272" y="2624528"/>
            <a:ext cx="359466" cy="725715"/>
          </a:xfrm>
          <a:prstGeom prst="downArrow">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121620" y="3573589"/>
            <a:ext cx="4110479" cy="179843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丰派云POS承诺为中小企业提供免费基础版开放，帮助它们降低成本，提升竞争力。</a:t>
            </a:r>
            <a:endParaRPr kumimoji="1" lang="zh-CN" altLang="en-US"/>
          </a:p>
        </p:txBody>
      </p:sp>
      <p:sp>
        <p:nvSpPr>
          <p:cNvPr id="9" name="标题 1"/>
          <p:cNvSpPr txBox="1"/>
          <p:nvPr/>
        </p:nvSpPr>
        <p:spPr>
          <a:xfrm>
            <a:off x="6848707" y="1415886"/>
            <a:ext cx="4376580" cy="1108363"/>
          </a:xfrm>
          <a:prstGeom prst="rect">
            <a:avLst/>
          </a:prstGeom>
          <a:gradFill>
            <a:gsLst>
              <a:gs pos="0">
                <a:schemeClr val="accent2">
                  <a:lumMod val="20000"/>
                  <a:lumOff val="80000"/>
                </a:schemeClr>
              </a:gs>
              <a:gs pos="55000">
                <a:schemeClr val="accent2">
                  <a:alpha val="85000"/>
                </a:schemeClr>
              </a:gs>
              <a:gs pos="100000">
                <a:schemeClr val="accent2"/>
              </a:gs>
            </a:gsLst>
            <a:lin ang="1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848707" y="3415556"/>
            <a:ext cx="4376580" cy="2200729"/>
          </a:xfrm>
          <a:prstGeom prst="rect">
            <a:avLst/>
          </a:prstGeom>
          <a:no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7012321" y="1520815"/>
            <a:ext cx="943429" cy="898504"/>
          </a:xfrm>
          <a:prstGeom prst="pentagon">
            <a:avLst/>
          </a:prstGeom>
          <a:solidFill>
            <a:schemeClr val="accent2"/>
          </a:solidFill>
          <a:ln w="12700" cap="sq">
            <a:noFill/>
            <a:miter/>
          </a:ln>
          <a:effectLst>
            <a:outerShdw blurRad="127000" dist="38100" dir="8100000" algn="tr" rotWithShape="0">
              <a:schemeClr val="accent2">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279047" y="1756912"/>
            <a:ext cx="409977" cy="426311"/>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8857264" y="2624528"/>
            <a:ext cx="359466" cy="725715"/>
          </a:xfrm>
          <a:prstGeom prst="downArrow">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6984241" y="3548695"/>
            <a:ext cx="4110479" cy="179843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针对乡村振兴战略，丰派云POS制定了专项方案，通过技术普惠助力实体复兴。</a:t>
            </a:r>
            <a:endParaRPr kumimoji="1" lang="zh-CN" altLang="en-US"/>
          </a:p>
        </p:txBody>
      </p:sp>
      <p:sp>
        <p:nvSpPr>
          <p:cNvPr id="15" name="标题 1"/>
          <p:cNvSpPr txBox="1"/>
          <p:nvPr/>
        </p:nvSpPr>
        <p:spPr>
          <a:xfrm>
            <a:off x="2074950" y="1544425"/>
            <a:ext cx="3234586" cy="874894"/>
          </a:xfrm>
          <a:prstGeom prst="rect">
            <a:avLst/>
          </a:prstGeom>
          <a:noFill/>
          <a:ln>
            <a:noFill/>
          </a:ln>
        </p:spPr>
        <p:txBody>
          <a:bodyPr vert="horz" wrap="square" lIns="91440" tIns="45720" rIns="91440" bIns="45720" rtlCol="0" anchor="ctr"/>
          <a:lstStyle/>
          <a:p>
            <a:pPr algn="l">
              <a:lnSpc>
                <a:spcPct val="12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中小企业扶持计划</a:t>
            </a:r>
            <a:endParaRPr kumimoji="1" lang="zh-CN" altLang="en-US"/>
          </a:p>
        </p:txBody>
      </p:sp>
      <p:sp>
        <p:nvSpPr>
          <p:cNvPr id="16" name="标题 1"/>
          <p:cNvSpPr txBox="1"/>
          <p:nvPr/>
        </p:nvSpPr>
        <p:spPr>
          <a:xfrm>
            <a:off x="7990699" y="1544425"/>
            <a:ext cx="3234586" cy="874894"/>
          </a:xfrm>
          <a:prstGeom prst="rect">
            <a:avLst/>
          </a:prstGeom>
          <a:noFill/>
          <a:ln>
            <a:noFill/>
          </a:ln>
        </p:spPr>
        <p:txBody>
          <a:bodyPr vert="horz" wrap="square" lIns="91440" tIns="45720" rIns="91440" bIns="45720" rtlCol="0" anchor="ctr"/>
          <a:lstStyle/>
          <a:p>
            <a:pPr algn="l">
              <a:lnSpc>
                <a:spcPct val="12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乡村振兴专项方案</a:t>
            </a:r>
            <a:endParaRPr kumimoji="1" lang="zh-CN" altLang="en-US"/>
          </a:p>
        </p:txBody>
      </p:sp>
      <p:sp>
        <p:nvSpPr>
          <p:cNvPr id="17"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社会价值承诺</a:t>
            </a:r>
            <a:endParaRPr kumimoji="1" lang="zh-CN" altLang="en-US"/>
          </a:p>
        </p:txBody>
      </p:sp>
      <p:sp>
        <p:nvSpPr>
          <p:cNvPr id="18"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281769" flipV="1">
            <a:off x="214354" y="3726923"/>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786882" flipH="1" flipV="1">
            <a:off x="11566547" y="3552898"/>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2544480" flipV="1">
            <a:off x="2703582" y="420277"/>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7077517" flipH="1" flipV="1">
            <a:off x="9177488" y="463844"/>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0"/>
            <a:ext cx="5815364" cy="2891994"/>
          </a:xfrm>
          <a:custGeom>
            <a:avLst/>
            <a:gdLst>
              <a:gd name="connsiteX0" fmla="*/ 0 w 5815364"/>
              <a:gd name="connsiteY0" fmla="*/ 0 h 2891994"/>
              <a:gd name="connsiteX1" fmla="*/ 5815364 w 5815364"/>
              <a:gd name="connsiteY1" fmla="*/ 0 h 2891994"/>
              <a:gd name="connsiteX2" fmla="*/ 5786333 w 5815364"/>
              <a:gd name="connsiteY2" fmla="*/ 83272 h 2891994"/>
              <a:gd name="connsiteX3" fmla="*/ 1631888 w 5815364"/>
              <a:gd name="connsiteY3" fmla="*/ 2891994 h 2891994"/>
              <a:gd name="connsiteX4" fmla="*/ 144807 w 5815364"/>
              <a:gd name="connsiteY4" fmla="*/ 2638972 h 2891994"/>
              <a:gd name="connsiteX5" fmla="*/ 0 w 5815364"/>
              <a:gd name="connsiteY5" fmla="*/ 2583416 h 2891994"/>
            </a:gdLst>
            <a:ahLst/>
            <a:cxnLst/>
            <a:rect l="l" t="t" r="r" b="b"/>
            <a:pathLst>
              <a:path w="5815364" h="2891994">
                <a:moveTo>
                  <a:pt x="0" y="0"/>
                </a:moveTo>
                <a:lnTo>
                  <a:pt x="5815364" y="0"/>
                </a:lnTo>
                <a:lnTo>
                  <a:pt x="5786333" y="83272"/>
                </a:lnTo>
                <a:cubicBezTo>
                  <a:pt x="5125461" y="1729535"/>
                  <a:pt x="3514427" y="2891994"/>
                  <a:pt x="1631888" y="2891994"/>
                </a:cubicBezTo>
                <a:cubicBezTo>
                  <a:pt x="1110569" y="2891994"/>
                  <a:pt x="610072" y="2802849"/>
                  <a:pt x="144807" y="2638972"/>
                </a:cubicBezTo>
                <a:lnTo>
                  <a:pt x="0" y="2583416"/>
                </a:lnTo>
                <a:close/>
              </a:path>
            </a:pathLst>
          </a:custGeom>
          <a:noFill/>
          <a:ln w="12700" cap="flat">
            <a:gradFill>
              <a:gsLst>
                <a:gs pos="32000">
                  <a:schemeClr val="accent2">
                    <a:alpha val="0"/>
                  </a:schemeClr>
                </a:gs>
                <a:gs pos="100000">
                  <a:schemeClr val="accent2"/>
                </a:gs>
              </a:gsLst>
              <a:lin ang="48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157392" y="4305820"/>
            <a:ext cx="6034609" cy="2552180"/>
          </a:xfrm>
          <a:custGeom>
            <a:avLst/>
            <a:gdLst>
              <a:gd name="connsiteX0" fmla="*/ 3577175 w 6034609"/>
              <a:gd name="connsiteY0" fmla="*/ 0 h 2552180"/>
              <a:gd name="connsiteX1" fmla="*/ 5985228 w 6034609"/>
              <a:gd name="connsiteY1" fmla="*/ 864469 h 2552180"/>
              <a:gd name="connsiteX2" fmla="*/ 6034609 w 6034609"/>
              <a:gd name="connsiteY2" fmla="*/ 909349 h 2552180"/>
              <a:gd name="connsiteX3" fmla="*/ 6034609 w 6034609"/>
              <a:gd name="connsiteY3" fmla="*/ 2552180 h 2552180"/>
              <a:gd name="connsiteX4" fmla="*/ 0 w 6034609"/>
              <a:gd name="connsiteY4" fmla="*/ 2552180 h 2552180"/>
              <a:gd name="connsiteX5" fmla="*/ 62608 w 6034609"/>
              <a:gd name="connsiteY5" fmla="*/ 2376117 h 2552180"/>
              <a:gd name="connsiteX6" fmla="*/ 3577175 w 6034609"/>
              <a:gd name="connsiteY6" fmla="*/ 0 h 2552180"/>
            </a:gdLst>
            <a:ahLst/>
            <a:cxnLst/>
            <a:rect l="l" t="t" r="r" b="b"/>
            <a:pathLst>
              <a:path w="6034609" h="2552180">
                <a:moveTo>
                  <a:pt x="3577175" y="0"/>
                </a:moveTo>
                <a:cubicBezTo>
                  <a:pt x="4491891" y="0"/>
                  <a:pt x="5330837" y="324418"/>
                  <a:pt x="5985228" y="864469"/>
                </a:cubicBezTo>
                <a:lnTo>
                  <a:pt x="6034609" y="909349"/>
                </a:lnTo>
                <a:lnTo>
                  <a:pt x="6034609" y="2552180"/>
                </a:lnTo>
                <a:lnTo>
                  <a:pt x="0" y="2552180"/>
                </a:lnTo>
                <a:lnTo>
                  <a:pt x="62608" y="2376117"/>
                </a:lnTo>
                <a:cubicBezTo>
                  <a:pt x="621690" y="983415"/>
                  <a:pt x="1984588" y="0"/>
                  <a:pt x="3577175" y="0"/>
                </a:cubicBezTo>
                <a:close/>
              </a:path>
            </a:pathLst>
          </a:custGeom>
          <a:noFill/>
          <a:ln w="12700" cap="flat">
            <a:gradFill>
              <a:gsLst>
                <a:gs pos="32000">
                  <a:schemeClr val="accent2">
                    <a:alpha val="0"/>
                  </a:schemeClr>
                </a:gs>
                <a:gs pos="100000">
                  <a:schemeClr val="accent2"/>
                </a:gs>
              </a:gsLst>
              <a:lin ang="156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552575" y="1127760"/>
            <a:ext cx="9086850" cy="4602480"/>
          </a:xfrm>
          <a:prstGeom prst="roundRect">
            <a:avLst>
              <a:gd name="adj" fmla="val 14431"/>
            </a:avLst>
          </a:prstGeom>
          <a:gradFill>
            <a:gsLst>
              <a:gs pos="15000">
                <a:schemeClr val="accent1">
                  <a:lumMod val="95000"/>
                  <a:lumOff val="5000"/>
                </a:schemeClr>
              </a:gs>
              <a:gs pos="86000">
                <a:schemeClr val="accent1"/>
              </a:gs>
            </a:gsLst>
            <a:path path="circle">
              <a:fillToRect l="50000" t="50000" r="50000" b="50000"/>
            </a:path>
            <a:tileRect/>
          </a:gradFill>
          <a:ln w="152400" cap="flat">
            <a:solidFill>
              <a:schemeClr val="accent2"/>
            </a:solidFill>
            <a:miter/>
          </a:ln>
          <a:effectLst>
            <a:outerShdw blurRad="63500" sx="102000" sy="102000" algn="ctr"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2394337" y="2335276"/>
            <a:ext cx="7403326" cy="2439884"/>
          </a:xfrm>
          <a:prstGeom prst="rect">
            <a:avLst/>
          </a:prstGeom>
          <a:noFill/>
          <a:ln cap="sq">
            <a:noFill/>
          </a:ln>
        </p:spPr>
        <p:txBody>
          <a:bodyPr vert="horz" wrap="square" lIns="0" tIns="0" rIns="0" bIns="0" rtlCol="0" anchor="ctr"/>
          <a:lstStyle/>
          <a:p>
            <a:pPr algn="ctr">
              <a:lnSpc>
                <a:spcPct val="130000"/>
              </a:lnSpc>
            </a:pPr>
            <a:r>
              <a:rPr kumimoji="1" lang="en-US" altLang="zh-CN" sz="53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谢谢大家</a:t>
            </a:r>
            <a:endParaRPr kumimoji="1" lang="zh-CN" altLang="en-US"/>
          </a:p>
        </p:txBody>
      </p:sp>
      <p:sp>
        <p:nvSpPr>
          <p:cNvPr id="20" name="标题 1"/>
          <p:cNvSpPr txBox="1"/>
          <p:nvPr/>
        </p:nvSpPr>
        <p:spPr>
          <a:xfrm>
            <a:off x="4063961" y="5009911"/>
            <a:ext cx="4071817" cy="576421"/>
          </a:xfrm>
          <a:prstGeom prst="rect">
            <a:avLst/>
          </a:prstGeom>
          <a:noFill/>
          <a:ln>
            <a:noFill/>
          </a:ln>
        </p:spPr>
        <p:txBody>
          <a:bodyPr vert="horz" wrap="square" lIns="0" tIns="0" rIns="0" bIns="0" rtlCol="0" anchor="t"/>
          <a:p>
            <a:pPr algn="ctr">
              <a:lnSpc>
                <a:spcPct val="100000"/>
              </a:lnSpc>
            </a:pPr>
            <a:r>
              <a:rPr kumimoji="1" lang="en-US" altLang="zh-CN" sz="2400" b="1">
                <a:ln w="12700">
                  <a:noFill/>
                </a:ln>
                <a:solidFill>
                  <a:srgbClr val="F3E0D5">
                    <a:alpha val="100000"/>
                  </a:srgbClr>
                </a:solidFill>
                <a:latin typeface="OPPOSans L" panose="00020600040101010101" charset="-122"/>
                <a:ea typeface="OPPOSans L" panose="00020600040101010101" charset="-122"/>
                <a:cs typeface="OPPOSans L" panose="00020600040101010101" charset="-122"/>
              </a:rPr>
              <a:t>东莞市丰派软件科技有限公司
</a:t>
            </a: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281769" flipV="1">
            <a:off x="214354" y="3726923"/>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786882" flipH="1" flipV="1">
            <a:off x="11566547" y="3552898"/>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2544480" flipV="1">
            <a:off x="2703582" y="420277"/>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7077517" flipH="1" flipV="1">
            <a:off x="9177488" y="463844"/>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0"/>
            <a:ext cx="5815364" cy="2891994"/>
          </a:xfrm>
          <a:custGeom>
            <a:avLst/>
            <a:gdLst>
              <a:gd name="connsiteX0" fmla="*/ 0 w 5815364"/>
              <a:gd name="connsiteY0" fmla="*/ 0 h 2891994"/>
              <a:gd name="connsiteX1" fmla="*/ 5815364 w 5815364"/>
              <a:gd name="connsiteY1" fmla="*/ 0 h 2891994"/>
              <a:gd name="connsiteX2" fmla="*/ 5786333 w 5815364"/>
              <a:gd name="connsiteY2" fmla="*/ 83272 h 2891994"/>
              <a:gd name="connsiteX3" fmla="*/ 1631888 w 5815364"/>
              <a:gd name="connsiteY3" fmla="*/ 2891994 h 2891994"/>
              <a:gd name="connsiteX4" fmla="*/ 144807 w 5815364"/>
              <a:gd name="connsiteY4" fmla="*/ 2638972 h 2891994"/>
              <a:gd name="connsiteX5" fmla="*/ 0 w 5815364"/>
              <a:gd name="connsiteY5" fmla="*/ 2583416 h 2891994"/>
            </a:gdLst>
            <a:ahLst/>
            <a:cxnLst/>
            <a:rect l="l" t="t" r="r" b="b"/>
            <a:pathLst>
              <a:path w="5815364" h="2891994">
                <a:moveTo>
                  <a:pt x="0" y="0"/>
                </a:moveTo>
                <a:lnTo>
                  <a:pt x="5815364" y="0"/>
                </a:lnTo>
                <a:lnTo>
                  <a:pt x="5786333" y="83272"/>
                </a:lnTo>
                <a:cubicBezTo>
                  <a:pt x="5125461" y="1729535"/>
                  <a:pt x="3514427" y="2891994"/>
                  <a:pt x="1631888" y="2891994"/>
                </a:cubicBezTo>
                <a:cubicBezTo>
                  <a:pt x="1110569" y="2891994"/>
                  <a:pt x="610072" y="2802849"/>
                  <a:pt x="144807" y="2638972"/>
                </a:cubicBezTo>
                <a:lnTo>
                  <a:pt x="0" y="2583416"/>
                </a:lnTo>
                <a:close/>
              </a:path>
            </a:pathLst>
          </a:custGeom>
          <a:noFill/>
          <a:ln w="12700" cap="flat">
            <a:gradFill>
              <a:gsLst>
                <a:gs pos="32000">
                  <a:schemeClr val="accent2">
                    <a:alpha val="0"/>
                  </a:schemeClr>
                </a:gs>
                <a:gs pos="100000">
                  <a:schemeClr val="accent2"/>
                </a:gs>
              </a:gsLst>
              <a:lin ang="48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157392" y="4305820"/>
            <a:ext cx="6034609" cy="2552180"/>
          </a:xfrm>
          <a:custGeom>
            <a:avLst/>
            <a:gdLst>
              <a:gd name="connsiteX0" fmla="*/ 3577175 w 6034609"/>
              <a:gd name="connsiteY0" fmla="*/ 0 h 2552180"/>
              <a:gd name="connsiteX1" fmla="*/ 5985228 w 6034609"/>
              <a:gd name="connsiteY1" fmla="*/ 864469 h 2552180"/>
              <a:gd name="connsiteX2" fmla="*/ 6034609 w 6034609"/>
              <a:gd name="connsiteY2" fmla="*/ 909349 h 2552180"/>
              <a:gd name="connsiteX3" fmla="*/ 6034609 w 6034609"/>
              <a:gd name="connsiteY3" fmla="*/ 2552180 h 2552180"/>
              <a:gd name="connsiteX4" fmla="*/ 0 w 6034609"/>
              <a:gd name="connsiteY4" fmla="*/ 2552180 h 2552180"/>
              <a:gd name="connsiteX5" fmla="*/ 62608 w 6034609"/>
              <a:gd name="connsiteY5" fmla="*/ 2376117 h 2552180"/>
              <a:gd name="connsiteX6" fmla="*/ 3577175 w 6034609"/>
              <a:gd name="connsiteY6" fmla="*/ 0 h 2552180"/>
            </a:gdLst>
            <a:ahLst/>
            <a:cxnLst/>
            <a:rect l="l" t="t" r="r" b="b"/>
            <a:pathLst>
              <a:path w="6034609" h="2552180">
                <a:moveTo>
                  <a:pt x="3577175" y="0"/>
                </a:moveTo>
                <a:cubicBezTo>
                  <a:pt x="4491891" y="0"/>
                  <a:pt x="5330837" y="324418"/>
                  <a:pt x="5985228" y="864469"/>
                </a:cubicBezTo>
                <a:lnTo>
                  <a:pt x="6034609" y="909349"/>
                </a:lnTo>
                <a:lnTo>
                  <a:pt x="6034609" y="2552180"/>
                </a:lnTo>
                <a:lnTo>
                  <a:pt x="0" y="2552180"/>
                </a:lnTo>
                <a:lnTo>
                  <a:pt x="62608" y="2376117"/>
                </a:lnTo>
                <a:cubicBezTo>
                  <a:pt x="621690" y="983415"/>
                  <a:pt x="1984588" y="0"/>
                  <a:pt x="3577175" y="0"/>
                </a:cubicBezTo>
                <a:close/>
              </a:path>
            </a:pathLst>
          </a:custGeom>
          <a:noFill/>
          <a:ln w="12700" cap="flat">
            <a:gradFill>
              <a:gsLst>
                <a:gs pos="32000">
                  <a:schemeClr val="accent2">
                    <a:alpha val="0"/>
                  </a:schemeClr>
                </a:gs>
                <a:gs pos="100000">
                  <a:schemeClr val="accent2"/>
                </a:gs>
              </a:gsLst>
              <a:lin ang="156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552575" y="1127760"/>
            <a:ext cx="9086850" cy="4602480"/>
          </a:xfrm>
          <a:prstGeom prst="roundRect">
            <a:avLst>
              <a:gd name="adj" fmla="val 14431"/>
            </a:avLst>
          </a:prstGeom>
          <a:gradFill>
            <a:gsLst>
              <a:gs pos="15000">
                <a:schemeClr val="accent1">
                  <a:lumMod val="95000"/>
                  <a:lumOff val="5000"/>
                </a:schemeClr>
              </a:gs>
              <a:gs pos="86000">
                <a:schemeClr val="accent1"/>
              </a:gs>
            </a:gsLst>
            <a:path path="circle">
              <a:fillToRect l="50000" t="50000" r="50000" b="50000"/>
            </a:path>
            <a:tileRect/>
          </a:gradFill>
          <a:ln w="152400" cap="flat">
            <a:solidFill>
              <a:schemeClr val="accent2"/>
            </a:solidFill>
            <a:miter/>
          </a:ln>
          <a:effectLst>
            <a:outerShdw blurRad="63500" sx="102000" sy="102000" algn="ctr"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96269" y="3238500"/>
            <a:ext cx="5599463" cy="2261492"/>
          </a:xfrm>
          <a:prstGeom prst="rect">
            <a:avLst/>
          </a:prstGeom>
          <a:noFill/>
          <a:ln cap="sq">
            <a:noFill/>
          </a:ln>
        </p:spPr>
        <p:txBody>
          <a:bodyPr vert="horz" wrap="square" lIns="0" tIns="0" rIns="0" bIns="0" rtlCol="0" anchor="t"/>
          <a:lstStyle/>
          <a:p>
            <a:pPr algn="ctr">
              <a:lnSpc>
                <a:spcPct val="130000"/>
              </a:lnSpc>
            </a:pPr>
            <a:r>
              <a:rPr kumimoji="1" lang="en-US" altLang="zh-CN" sz="42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行业挑战与项目背景</a:t>
            </a:r>
            <a:endParaRPr kumimoji="1" lang="zh-CN" altLang="en-US"/>
          </a:p>
        </p:txBody>
      </p:sp>
      <p:sp>
        <p:nvSpPr>
          <p:cNvPr id="14" name="标题 1"/>
          <p:cNvSpPr txBox="1"/>
          <p:nvPr/>
        </p:nvSpPr>
        <p:spPr>
          <a:xfrm>
            <a:off x="5219959" y="-676041"/>
            <a:ext cx="1752083" cy="3763615"/>
          </a:xfrm>
          <a:prstGeom prst="rect">
            <a:avLst/>
          </a:prstGeom>
          <a:noFill/>
          <a:ln cap="sq">
            <a:noFill/>
          </a:ln>
        </p:spPr>
        <p:txBody>
          <a:bodyPr vert="horz" wrap="square" lIns="0" tIns="0" rIns="0" bIns="0" rtlCol="0" anchor="b"/>
          <a:lstStyle/>
          <a:p>
            <a:pPr algn="ctr">
              <a:lnSpc>
                <a:spcPct val="110000"/>
              </a:lnSpc>
            </a:pPr>
            <a:r>
              <a:rPr kumimoji="1" lang="en-US" altLang="zh-CN" sz="115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t="20135" b="20135"/>
          <a:stretch>
            <a:fillRect/>
          </a:stretch>
        </p:blipFill>
        <p:spPr>
          <a:xfrm>
            <a:off x="4305782" y="1568325"/>
            <a:ext cx="4564282" cy="1527902"/>
          </a:xfrm>
          <a:custGeom>
            <a:avLst/>
            <a:gdLst/>
            <a:ahLst/>
            <a:cxnLst/>
            <a:rect l="l" t="t" r="r" b="b"/>
            <a:pathLst>
              <a:path w="4564282" h="1527902">
                <a:moveTo>
                  <a:pt x="0" y="0"/>
                </a:moveTo>
                <a:lnTo>
                  <a:pt x="4564282" y="0"/>
                </a:lnTo>
                <a:lnTo>
                  <a:pt x="4564282" y="1527902"/>
                </a:lnTo>
                <a:lnTo>
                  <a:pt x="0" y="1527902"/>
                </a:lnTo>
                <a:close/>
              </a:path>
            </a:pathLst>
          </a:custGeom>
          <a:noFill/>
          <a:ln>
            <a:noFill/>
          </a:ln>
        </p:spPr>
      </p:pic>
      <p:pic>
        <p:nvPicPr>
          <p:cNvPr id="4" name="图片 3"/>
          <p:cNvPicPr>
            <a:picLocks noChangeAspect="1"/>
          </p:cNvPicPr>
          <p:nvPr/>
        </p:nvPicPr>
        <p:blipFill>
          <a:blip r:embed="rId2">
            <a:alphaModFix amt="100000"/>
          </a:blip>
          <a:srcRect l="13737" r="13737"/>
          <a:stretch>
            <a:fillRect/>
          </a:stretch>
        </p:blipFill>
        <p:spPr>
          <a:xfrm>
            <a:off x="9077299" y="1568325"/>
            <a:ext cx="1977239" cy="1527902"/>
          </a:xfrm>
          <a:custGeom>
            <a:avLst/>
            <a:gdLst/>
            <a:ahLst/>
            <a:cxnLst/>
            <a:rect l="l" t="t" r="r" b="b"/>
            <a:pathLst>
              <a:path w="1977239" h="1527902">
                <a:moveTo>
                  <a:pt x="0" y="0"/>
                </a:moveTo>
                <a:lnTo>
                  <a:pt x="1977239" y="0"/>
                </a:lnTo>
                <a:lnTo>
                  <a:pt x="1977239" y="1527902"/>
                </a:lnTo>
                <a:lnTo>
                  <a:pt x="0" y="1527902"/>
                </a:lnTo>
                <a:close/>
              </a:path>
            </a:pathLst>
          </a:custGeom>
          <a:noFill/>
          <a:ln>
            <a:noFill/>
          </a:ln>
        </p:spPr>
      </p:pic>
      <p:pic>
        <p:nvPicPr>
          <p:cNvPr id="5" name="图片 4"/>
          <p:cNvPicPr>
            <a:picLocks noChangeAspect="1"/>
          </p:cNvPicPr>
          <p:nvPr/>
        </p:nvPicPr>
        <p:blipFill>
          <a:blip r:embed="rId3">
            <a:alphaModFix amt="100000"/>
          </a:blip>
          <a:srcRect l="45188" r="45188"/>
          <a:stretch>
            <a:fillRect/>
          </a:stretch>
        </p:blipFill>
        <p:spPr>
          <a:xfrm>
            <a:off x="11256541" y="1568325"/>
            <a:ext cx="262359" cy="1527902"/>
          </a:xfrm>
          <a:custGeom>
            <a:avLst/>
            <a:gdLst/>
            <a:ahLst/>
            <a:cxnLst/>
            <a:rect l="l" t="t" r="r" b="b"/>
            <a:pathLst>
              <a:path w="262359" h="1527902">
                <a:moveTo>
                  <a:pt x="0" y="0"/>
                </a:moveTo>
                <a:lnTo>
                  <a:pt x="262359" y="0"/>
                </a:lnTo>
                <a:lnTo>
                  <a:pt x="262359" y="1527902"/>
                </a:lnTo>
                <a:lnTo>
                  <a:pt x="0" y="1527902"/>
                </a:lnTo>
                <a:close/>
              </a:path>
            </a:pathLst>
          </a:custGeom>
          <a:noFill/>
          <a:ln>
            <a:noFill/>
          </a:ln>
        </p:spPr>
      </p:pic>
      <p:sp>
        <p:nvSpPr>
          <p:cNvPr id="6" name="标题 1"/>
          <p:cNvSpPr txBox="1"/>
          <p:nvPr/>
        </p:nvSpPr>
        <p:spPr>
          <a:xfrm>
            <a:off x="660400" y="1539432"/>
            <a:ext cx="3448613" cy="15264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7" name="图片 6"/>
          <p:cNvPicPr>
            <a:picLocks noChangeAspect="1"/>
          </p:cNvPicPr>
          <p:nvPr/>
        </p:nvPicPr>
        <p:blipFill>
          <a:blip r:embed="rId4">
            <a:alphaModFix amt="100000"/>
          </a:blip>
          <a:srcRect l="17353" r="17353"/>
          <a:stretch>
            <a:fillRect/>
          </a:stretch>
        </p:blipFill>
        <p:spPr>
          <a:xfrm flipH="1">
            <a:off x="660399" y="3275635"/>
            <a:ext cx="3448613" cy="2960065"/>
          </a:xfrm>
          <a:custGeom>
            <a:avLst/>
            <a:gdLst/>
            <a:ahLst/>
            <a:cxnLst/>
            <a:rect l="l" t="t" r="r" b="b"/>
            <a:pathLst>
              <a:path w="3448613" h="2960065">
                <a:moveTo>
                  <a:pt x="0" y="0"/>
                </a:moveTo>
                <a:lnTo>
                  <a:pt x="3448613" y="0"/>
                </a:lnTo>
                <a:lnTo>
                  <a:pt x="3448613" y="2960065"/>
                </a:lnTo>
                <a:lnTo>
                  <a:pt x="0" y="2960065"/>
                </a:lnTo>
                <a:close/>
              </a:path>
            </a:pathLst>
          </a:custGeom>
          <a:noFill/>
          <a:ln>
            <a:noFill/>
          </a:ln>
        </p:spPr>
      </p:pic>
      <p:sp>
        <p:nvSpPr>
          <p:cNvPr id="8" name="标题 1"/>
          <p:cNvSpPr txBox="1"/>
          <p:nvPr/>
        </p:nvSpPr>
        <p:spPr>
          <a:xfrm>
            <a:off x="4305782" y="3311907"/>
            <a:ext cx="428264" cy="428264"/>
          </a:xfrm>
          <a:prstGeom prst="plaqu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305782" y="3819647"/>
            <a:ext cx="3236732" cy="2416054"/>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在当今数字化浪潮中，零售行业面临着前所未有的挑战。数据孤岛现象尤为严重，多系统之间无法互联互通，导致决策滞后。这一问题不仅影响了企业的运营效率，更是在竞争激烈的市场中失去了先机。</a:t>
            </a:r>
            <a:endParaRPr kumimoji="1" lang="zh-CN" altLang="en-US"/>
          </a:p>
        </p:txBody>
      </p:sp>
      <p:sp>
        <p:nvSpPr>
          <p:cNvPr id="10" name="标题 1"/>
          <p:cNvSpPr txBox="1"/>
          <p:nvPr/>
        </p:nvSpPr>
        <p:spPr>
          <a:xfrm>
            <a:off x="4907666" y="3295140"/>
            <a:ext cx="2634542" cy="408760"/>
          </a:xfrm>
          <a:prstGeom prst="rect">
            <a:avLst/>
          </a:prstGeom>
          <a:noFill/>
          <a:ln>
            <a:noFill/>
          </a:ln>
        </p:spPr>
        <p:txBody>
          <a:bodyPr vert="horz" wrap="square" lIns="0" tIns="0" rIns="0" bIns="0" rtlCol="0" anchor="t"/>
          <a:lstStyle/>
          <a:p>
            <a:pPr algn="l">
              <a:lnSpc>
                <a:spcPct val="150000"/>
              </a:lnSpc>
            </a:pPr>
            <a:r>
              <a:rPr kumimoji="1" lang="en-US" altLang="zh-CN" sz="1600">
                <a:ln w="12700">
                  <a:noFill/>
                </a:ln>
                <a:solidFill>
                  <a:srgbClr val="1E1E1E">
                    <a:alpha val="100000"/>
                  </a:srgbClr>
                </a:solidFill>
                <a:latin typeface="Source Han Sans CN Bold" panose="020B0800000000000000" charset="-122"/>
                <a:ea typeface="Source Han Sans CN Bold" panose="020B0800000000000000" charset="-122"/>
                <a:cs typeface="Source Han Sans CN Bold" panose="020B0800000000000000" charset="-122"/>
              </a:rPr>
              <a:t>数据孤岛问题</a:t>
            </a:r>
            <a:endParaRPr kumimoji="1" lang="zh-CN" altLang="en-US"/>
          </a:p>
        </p:txBody>
      </p:sp>
      <p:sp>
        <p:nvSpPr>
          <p:cNvPr id="11" name="标题 1"/>
          <p:cNvSpPr txBox="1"/>
          <p:nvPr/>
        </p:nvSpPr>
        <p:spPr>
          <a:xfrm>
            <a:off x="4328546" y="3378200"/>
            <a:ext cx="381477" cy="299720"/>
          </a:xfrm>
          <a:prstGeom prst="rect">
            <a:avLst/>
          </a:prstGeom>
          <a:noFill/>
          <a:ln>
            <a:noFill/>
          </a:ln>
        </p:spPr>
        <p:txBody>
          <a:bodyPr vert="horz" wrap="square" lIns="0" tIns="0" rIns="0" bIns="0" rtlCol="0" anchor="b"/>
          <a:lstStyle/>
          <a:p>
            <a:pPr algn="ctr">
              <a:lnSpc>
                <a:spcPct val="15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2" name="标题 1"/>
          <p:cNvSpPr txBox="1"/>
          <p:nvPr/>
        </p:nvSpPr>
        <p:spPr>
          <a:xfrm>
            <a:off x="8282168" y="3311907"/>
            <a:ext cx="428264" cy="428264"/>
          </a:xfrm>
          <a:prstGeom prst="plaqu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8282168" y="3819647"/>
            <a:ext cx="3236732" cy="2416054"/>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运营低效是零售行业的另一个痛点。由于高度依赖人工，错误率居高不下，超过了15%。这不仅增加了企业的成本，也降低了顾客的满意度，影响了企业的长期发展。</a:t>
            </a:r>
            <a:endParaRPr kumimoji="1" lang="zh-CN" altLang="en-US"/>
          </a:p>
        </p:txBody>
      </p:sp>
      <p:sp>
        <p:nvSpPr>
          <p:cNvPr id="14" name="标题 1"/>
          <p:cNvSpPr txBox="1"/>
          <p:nvPr/>
        </p:nvSpPr>
        <p:spPr>
          <a:xfrm>
            <a:off x="8884052" y="3295140"/>
            <a:ext cx="2634542" cy="408760"/>
          </a:xfrm>
          <a:prstGeom prst="rect">
            <a:avLst/>
          </a:prstGeom>
          <a:noFill/>
          <a:ln>
            <a:noFill/>
          </a:ln>
        </p:spPr>
        <p:txBody>
          <a:bodyPr vert="horz" wrap="square" lIns="0" tIns="0" rIns="0" bIns="0" rtlCol="0" anchor="t"/>
          <a:lstStyle/>
          <a:p>
            <a:pPr algn="l">
              <a:lnSpc>
                <a:spcPct val="150000"/>
              </a:lnSpc>
            </a:pPr>
            <a:r>
              <a:rPr kumimoji="1" lang="en-US" altLang="zh-CN" sz="1600">
                <a:ln w="12700">
                  <a:noFill/>
                </a:ln>
                <a:solidFill>
                  <a:srgbClr val="F3E0D5">
                    <a:alpha val="100000"/>
                  </a:srgbClr>
                </a:solidFill>
                <a:latin typeface="Source Han Sans CN Bold" panose="020B0800000000000000" charset="-122"/>
                <a:ea typeface="Source Han Sans CN Bold" panose="020B0800000000000000" charset="-122"/>
                <a:cs typeface="Source Han Sans CN Bold" panose="020B0800000000000000" charset="-122"/>
              </a:rPr>
              <a:t>运营低效问题</a:t>
            </a:r>
            <a:endParaRPr kumimoji="1" lang="zh-CN" altLang="en-US"/>
          </a:p>
        </p:txBody>
      </p:sp>
      <p:sp>
        <p:nvSpPr>
          <p:cNvPr id="15" name="标题 1"/>
          <p:cNvSpPr txBox="1"/>
          <p:nvPr/>
        </p:nvSpPr>
        <p:spPr>
          <a:xfrm>
            <a:off x="8304933" y="3378200"/>
            <a:ext cx="381477" cy="299720"/>
          </a:xfrm>
          <a:prstGeom prst="rect">
            <a:avLst/>
          </a:prstGeom>
          <a:noFill/>
          <a:ln>
            <a:noFill/>
          </a:ln>
        </p:spPr>
        <p:txBody>
          <a:bodyPr vert="horz" wrap="square" lIns="0" tIns="0" rIns="0" bIns="0" rtlCol="0" anchor="b"/>
          <a:lstStyle/>
          <a:p>
            <a:pPr algn="ctr">
              <a:lnSpc>
                <a:spcPct val="15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6" name="标题 1"/>
          <p:cNvSpPr txBox="1"/>
          <p:nvPr/>
        </p:nvSpPr>
        <p:spPr>
          <a:xfrm flipH="1">
            <a:off x="1152851" y="2075873"/>
            <a:ext cx="399152" cy="432374"/>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flipH="1">
            <a:off x="3164147" y="2075872"/>
            <a:ext cx="432376" cy="432376"/>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flipH="1">
            <a:off x="2143184" y="2092071"/>
            <a:ext cx="432376" cy="399978"/>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零售行业现状与痛点</a:t>
            </a:r>
            <a:endParaRPr kumimoji="1" lang="zh-CN" altLang="en-US"/>
          </a:p>
        </p:txBody>
      </p:sp>
      <p:sp>
        <p:nvSpPr>
          <p:cNvPr id="20"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100000"/>
          </a:blip>
          <a:srcRect l="8122" r="8122"/>
          <a:stretch>
            <a:fillRect/>
          </a:stretch>
        </p:blipFill>
        <p:spPr>
          <a:xfrm>
            <a:off x="660400" y="1675588"/>
            <a:ext cx="2682240" cy="1801390"/>
          </a:xfrm>
          <a:custGeom>
            <a:avLst/>
            <a:gdLst/>
            <a:ahLst/>
            <a:cxnLst/>
            <a:rect l="l" t="t" r="r" b="b"/>
            <a:pathLst>
              <a:path w="2679700" h="1803400">
                <a:moveTo>
                  <a:pt x="0" y="0"/>
                </a:moveTo>
                <a:lnTo>
                  <a:pt x="2682240" y="0"/>
                </a:lnTo>
                <a:lnTo>
                  <a:pt x="2682240" y="1801390"/>
                </a:lnTo>
                <a:lnTo>
                  <a:pt x="0" y="1801390"/>
                </a:lnTo>
                <a:lnTo>
                  <a:pt x="0" y="0"/>
                </a:lnTo>
                <a:close/>
              </a:path>
            </a:pathLst>
          </a:custGeom>
          <a:noFill/>
          <a:ln>
            <a:noFill/>
          </a:ln>
        </p:spPr>
      </p:pic>
      <p:sp>
        <p:nvSpPr>
          <p:cNvPr id="4" name="标题 1"/>
          <p:cNvSpPr txBox="1"/>
          <p:nvPr/>
        </p:nvSpPr>
        <p:spPr>
          <a:xfrm rot="4500000">
            <a:off x="9042742" y="2881509"/>
            <a:ext cx="1807796" cy="1807796"/>
          </a:xfrm>
          <a:prstGeom prst="arc">
            <a:avLst>
              <a:gd name="adj1" fmla="val 16200000"/>
              <a:gd name="adj2" fmla="val 11964395"/>
            </a:avLst>
          </a:prstGeom>
          <a:noFill/>
          <a:ln w="190500" cap="rnd">
            <a:gradFill>
              <a:gsLst>
                <a:gs pos="13000">
                  <a:schemeClr val="accent1">
                    <a:alpha val="0"/>
                  </a:schemeClr>
                </a:gs>
                <a:gs pos="100000">
                  <a:schemeClr val="accent1"/>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6300000" flipH="1">
            <a:off x="8602609" y="2441376"/>
            <a:ext cx="2688062" cy="2688062"/>
          </a:xfrm>
          <a:prstGeom prst="arc">
            <a:avLst>
              <a:gd name="adj1" fmla="val 16200000"/>
              <a:gd name="adj2" fmla="val 11964395"/>
            </a:avLst>
          </a:prstGeom>
          <a:noFill/>
          <a:ln w="190500" cap="rnd">
            <a:gradFill>
              <a:gsLst>
                <a:gs pos="13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4500000">
            <a:off x="8028940" y="1867707"/>
            <a:ext cx="3835400" cy="3835400"/>
          </a:xfrm>
          <a:prstGeom prst="ellipse">
            <a:avLst/>
          </a:prstGeom>
          <a:noFill/>
          <a:ln w="12700" cap="sq">
            <a:gradFill>
              <a:gsLst>
                <a:gs pos="20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103360" y="2942127"/>
            <a:ext cx="1686560" cy="1686560"/>
          </a:xfrm>
          <a:prstGeom prst="ellipse">
            <a:avLst/>
          </a:prstGeom>
          <a:gradFill>
            <a:gsLst>
              <a:gs pos="0">
                <a:schemeClr val="accent1"/>
              </a:gs>
              <a:gs pos="100000">
                <a:schemeClr val="accent2"/>
              </a:gs>
            </a:gsLst>
            <a:lin ang="2700000" scaled="0"/>
          </a:gradFill>
          <a:ln w="12700" cap="sq">
            <a:no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500698" y="2220085"/>
            <a:ext cx="270604" cy="270604"/>
          </a:xfrm>
          <a:prstGeom prst="ellipse">
            <a:avLst/>
          </a:prstGeom>
          <a:solidFill>
            <a:schemeClr val="accent2"/>
          </a:solidFill>
          <a:ln w="12700" cap="sq">
            <a:no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7891098" y="3650105"/>
            <a:ext cx="270604" cy="270604"/>
          </a:xfrm>
          <a:prstGeom prst="ellipse">
            <a:avLst/>
          </a:prstGeom>
          <a:solidFill>
            <a:schemeClr val="accent1"/>
          </a:solidFill>
          <a:ln w="12700" cap="sq">
            <a:no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500698" y="5080125"/>
            <a:ext cx="270604" cy="270604"/>
          </a:xfrm>
          <a:prstGeom prst="ellipse">
            <a:avLst/>
          </a:prstGeom>
          <a:solidFill>
            <a:schemeClr val="accent2"/>
          </a:solidFill>
          <a:ln w="12700" cap="sq">
            <a:noFill/>
            <a:miter/>
          </a:ln>
          <a:effectLst>
            <a:outerShdw blurRad="50800" dist="38100" dir="540000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9698879" y="3568497"/>
            <a:ext cx="495522" cy="433820"/>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w="763" cap="flat">
            <a:no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3633650" y="1616373"/>
            <a:ext cx="4042794" cy="491924"/>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政策方向</a:t>
            </a:r>
            <a:endParaRPr kumimoji="1" lang="zh-CN" altLang="en-US"/>
          </a:p>
        </p:txBody>
      </p:sp>
      <p:sp>
        <p:nvSpPr>
          <p:cNvPr id="13" name="标题 1"/>
          <p:cNvSpPr txBox="1"/>
          <p:nvPr/>
        </p:nvSpPr>
        <p:spPr>
          <a:xfrm>
            <a:off x="3633650" y="2095372"/>
            <a:ext cx="4042794" cy="129129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在政策层面，商务部发布的《智慧商店建设技术指南》为零售行业提供了明确的发展方向。这一指南要求企业加快数字化转型，提升智能化水平，以满足消费者日益多样化的需求。</a:t>
            </a:r>
            <a:endParaRPr kumimoji="1" lang="zh-CN" altLang="en-US"/>
          </a:p>
        </p:txBody>
      </p:sp>
      <p:pic>
        <p:nvPicPr>
          <p:cNvPr id="14" name="图片 13"/>
          <p:cNvPicPr>
            <a:picLocks noChangeAspect="1"/>
          </p:cNvPicPr>
          <p:nvPr/>
        </p:nvPicPr>
        <p:blipFill>
          <a:blip r:embed="rId2">
            <a:alphaModFix amt="100000"/>
          </a:blip>
          <a:srcRect l="8122" r="8122"/>
          <a:stretch>
            <a:fillRect/>
          </a:stretch>
        </p:blipFill>
        <p:spPr>
          <a:xfrm>
            <a:off x="660400" y="4057544"/>
            <a:ext cx="2682240" cy="1801390"/>
          </a:xfrm>
          <a:custGeom>
            <a:avLst/>
            <a:gdLst/>
            <a:ahLst/>
            <a:cxnLst/>
            <a:rect l="l" t="t" r="r" b="b"/>
            <a:pathLst>
              <a:path w="2679700" h="1803400">
                <a:moveTo>
                  <a:pt x="0" y="0"/>
                </a:moveTo>
                <a:lnTo>
                  <a:pt x="2682240" y="0"/>
                </a:lnTo>
                <a:lnTo>
                  <a:pt x="2682240" y="1801390"/>
                </a:lnTo>
                <a:lnTo>
                  <a:pt x="0" y="1801390"/>
                </a:lnTo>
                <a:lnTo>
                  <a:pt x="0" y="0"/>
                </a:lnTo>
                <a:close/>
              </a:path>
            </a:pathLst>
          </a:custGeom>
          <a:noFill/>
          <a:ln>
            <a:noFill/>
          </a:ln>
        </p:spPr>
      </p:pic>
      <p:sp>
        <p:nvSpPr>
          <p:cNvPr id="15" name="标题 1"/>
          <p:cNvSpPr txBox="1"/>
          <p:nvPr/>
        </p:nvSpPr>
        <p:spPr>
          <a:xfrm>
            <a:off x="3633650" y="3998329"/>
            <a:ext cx="4042794" cy="491924"/>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技术趋势</a:t>
            </a:r>
            <a:endParaRPr kumimoji="1" lang="zh-CN" altLang="en-US"/>
          </a:p>
        </p:txBody>
      </p:sp>
      <p:sp>
        <p:nvSpPr>
          <p:cNvPr id="16" name="标题 1"/>
          <p:cNvSpPr txBox="1"/>
          <p:nvPr/>
        </p:nvSpPr>
        <p:spPr>
          <a:xfrm>
            <a:off x="3633650" y="4477328"/>
            <a:ext cx="4042794" cy="129129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技术的快速发展也为零售行业带来了新的机遇。云原生、AIoT和大数据技术的融合，为零售企业提供了强大的技术支持，使得个性化服务、精准营销成为可能。</a:t>
            </a:r>
            <a:endParaRPr kumimoji="1" lang="zh-CN" altLang="en-US"/>
          </a:p>
        </p:txBody>
      </p:sp>
      <p:sp>
        <p:nvSpPr>
          <p:cNvPr id="17"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政策与技术驱动背景</a:t>
            </a:r>
            <a:endParaRPr kumimoji="1" lang="zh-CN" altLang="en-US"/>
          </a:p>
        </p:txBody>
      </p:sp>
      <p:sp>
        <p:nvSpPr>
          <p:cNvPr id="18"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73100" y="1932899"/>
            <a:ext cx="4946650" cy="2143801"/>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18640" y="1677306"/>
            <a:ext cx="455191" cy="394306"/>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accent1">
              <a:lumMod val="10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10800000">
            <a:off x="5164559" y="5739794"/>
            <a:ext cx="455191" cy="394306"/>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accent1">
              <a:lumMod val="100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430924" y="2519929"/>
            <a:ext cx="3576542" cy="1508303"/>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丰派云POS定位为全场景智能云POS平台，其核心价值之一是云端一体化管理。通过云端平台，企业可以实现对各门店的统一管理，提高运营效率，降低成本。</a:t>
            </a:r>
            <a:endParaRPr kumimoji="1" lang="zh-CN" altLang="en-US"/>
          </a:p>
        </p:txBody>
      </p:sp>
      <p:sp>
        <p:nvSpPr>
          <p:cNvPr id="12" name="标题 1"/>
          <p:cNvSpPr txBox="1"/>
          <p:nvPr/>
        </p:nvSpPr>
        <p:spPr>
          <a:xfrm>
            <a:off x="1430924" y="4703925"/>
            <a:ext cx="3576542" cy="1508303"/>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另一个核心价值是AI驱动的智能分析。丰派云POS利用人工智能技术，对海量数据进行分析，为企业提供精准的营销策略和决策支持。</a:t>
            </a:r>
            <a:endParaRPr kumimoji="1" lang="zh-CN" altLang="en-US"/>
          </a:p>
        </p:txBody>
      </p:sp>
      <p:sp>
        <p:nvSpPr>
          <p:cNvPr id="13" name="标题 1"/>
          <p:cNvSpPr txBox="1"/>
          <p:nvPr/>
        </p:nvSpPr>
        <p:spPr>
          <a:xfrm>
            <a:off x="1430924" y="1999229"/>
            <a:ext cx="3576542" cy="428803"/>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云端一体化管理</a:t>
            </a:r>
            <a:endParaRPr kumimoji="1" lang="zh-CN" altLang="en-US"/>
          </a:p>
        </p:txBody>
      </p:sp>
      <p:sp>
        <p:nvSpPr>
          <p:cNvPr id="14" name="标题 1"/>
          <p:cNvSpPr txBox="1"/>
          <p:nvPr/>
        </p:nvSpPr>
        <p:spPr>
          <a:xfrm>
            <a:off x="1430924" y="4247129"/>
            <a:ext cx="3576542" cy="428803"/>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AI驱动的智能分析</a:t>
            </a:r>
            <a:endParaRPr kumimoji="1" lang="zh-CN" altLang="en-US"/>
          </a:p>
        </p:txBody>
      </p:sp>
      <p:sp>
        <p:nvSpPr>
          <p:cNvPr id="15"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丰派云POS解决方案定位</a:t>
            </a:r>
            <a:endParaRPr kumimoji="1" lang="zh-CN" altLang="en-US"/>
          </a:p>
        </p:txBody>
      </p:sp>
      <p:sp>
        <p:nvSpPr>
          <p:cNvPr id="16"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pic>
        <p:nvPicPr>
          <p:cNvPr id="20" name="图片 19" descr="3"/>
          <p:cNvPicPr>
            <a:picLocks noChangeAspect="1"/>
          </p:cNvPicPr>
          <p:nvPr/>
        </p:nvPicPr>
        <p:blipFill>
          <a:blip r:embed="rId1"/>
          <a:srcRect l="53811"/>
          <a:stretch>
            <a:fillRect/>
          </a:stretch>
        </p:blipFill>
        <p:spPr>
          <a:xfrm>
            <a:off x="6527800" y="1628775"/>
            <a:ext cx="4882515" cy="40868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544480" flipV="1">
            <a:off x="1295696" y="596363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2281769" flipV="1">
            <a:off x="214354" y="3726923"/>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077517" flipH="1" flipV="1">
            <a:off x="10831951" y="5903242"/>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786882" flipH="1" flipV="1">
            <a:off x="11566547" y="3552898"/>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6465151" flipH="1" flipV="1">
            <a:off x="5312412" y="6118591"/>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2544480" flipV="1">
            <a:off x="2703582" y="420277"/>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7077517" flipH="1" flipV="1">
            <a:off x="9177488" y="463844"/>
            <a:ext cx="292100" cy="355600"/>
          </a:xfrm>
          <a:custGeom>
            <a:avLst/>
            <a:gdLst>
              <a:gd name="connsiteX0" fmla="*/ 165100 w 292100"/>
              <a:gd name="connsiteY0" fmla="*/ 355600 h 355600"/>
              <a:gd name="connsiteX1" fmla="*/ 292100 w 292100"/>
              <a:gd name="connsiteY1" fmla="*/ 0 h 355600"/>
              <a:gd name="connsiteX2" fmla="*/ 0 w 292100"/>
              <a:gd name="connsiteY2" fmla="*/ 101600 h 355600"/>
              <a:gd name="connsiteX3" fmla="*/ 165100 w 292100"/>
              <a:gd name="connsiteY3" fmla="*/ 355600 h 355600"/>
              <a:gd name="connsiteX4" fmla="*/ 165100 w 292100"/>
              <a:gd name="connsiteY4" fmla="*/ 355600 h 355600"/>
            </a:gdLst>
            <a:ahLst/>
            <a:cxnLst/>
            <a:rect l="l" t="t" r="r" b="b"/>
            <a:pathLst>
              <a:path w="292100" h="355600">
                <a:moveTo>
                  <a:pt x="165100" y="355600"/>
                </a:moveTo>
                <a:lnTo>
                  <a:pt x="292100" y="0"/>
                </a:lnTo>
                <a:lnTo>
                  <a:pt x="0" y="101600"/>
                </a:lnTo>
                <a:lnTo>
                  <a:pt x="165100" y="355600"/>
                </a:lnTo>
                <a:close/>
              </a:path>
            </a:pathLst>
          </a:custGeom>
          <a:noFill/>
          <a:ln w="12700" cap="flat">
            <a:solidFill>
              <a:schemeClr val="accent2">
                <a:alpha val="1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0"/>
            <a:ext cx="5815364" cy="2891994"/>
          </a:xfrm>
          <a:custGeom>
            <a:avLst/>
            <a:gdLst>
              <a:gd name="connsiteX0" fmla="*/ 0 w 5815364"/>
              <a:gd name="connsiteY0" fmla="*/ 0 h 2891994"/>
              <a:gd name="connsiteX1" fmla="*/ 5815364 w 5815364"/>
              <a:gd name="connsiteY1" fmla="*/ 0 h 2891994"/>
              <a:gd name="connsiteX2" fmla="*/ 5786333 w 5815364"/>
              <a:gd name="connsiteY2" fmla="*/ 83272 h 2891994"/>
              <a:gd name="connsiteX3" fmla="*/ 1631888 w 5815364"/>
              <a:gd name="connsiteY3" fmla="*/ 2891994 h 2891994"/>
              <a:gd name="connsiteX4" fmla="*/ 144807 w 5815364"/>
              <a:gd name="connsiteY4" fmla="*/ 2638972 h 2891994"/>
              <a:gd name="connsiteX5" fmla="*/ 0 w 5815364"/>
              <a:gd name="connsiteY5" fmla="*/ 2583416 h 2891994"/>
            </a:gdLst>
            <a:ahLst/>
            <a:cxnLst/>
            <a:rect l="l" t="t" r="r" b="b"/>
            <a:pathLst>
              <a:path w="5815364" h="2891994">
                <a:moveTo>
                  <a:pt x="0" y="0"/>
                </a:moveTo>
                <a:lnTo>
                  <a:pt x="5815364" y="0"/>
                </a:lnTo>
                <a:lnTo>
                  <a:pt x="5786333" y="83272"/>
                </a:lnTo>
                <a:cubicBezTo>
                  <a:pt x="5125461" y="1729535"/>
                  <a:pt x="3514427" y="2891994"/>
                  <a:pt x="1631888" y="2891994"/>
                </a:cubicBezTo>
                <a:cubicBezTo>
                  <a:pt x="1110569" y="2891994"/>
                  <a:pt x="610072" y="2802849"/>
                  <a:pt x="144807" y="2638972"/>
                </a:cubicBezTo>
                <a:lnTo>
                  <a:pt x="0" y="2583416"/>
                </a:lnTo>
                <a:close/>
              </a:path>
            </a:pathLst>
          </a:custGeom>
          <a:noFill/>
          <a:ln w="12700" cap="flat">
            <a:gradFill>
              <a:gsLst>
                <a:gs pos="32000">
                  <a:schemeClr val="accent2">
                    <a:alpha val="0"/>
                  </a:schemeClr>
                </a:gs>
                <a:gs pos="100000">
                  <a:schemeClr val="accent2"/>
                </a:gs>
              </a:gsLst>
              <a:lin ang="48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157392" y="4305820"/>
            <a:ext cx="6034609" cy="2552180"/>
          </a:xfrm>
          <a:custGeom>
            <a:avLst/>
            <a:gdLst>
              <a:gd name="connsiteX0" fmla="*/ 3577175 w 6034609"/>
              <a:gd name="connsiteY0" fmla="*/ 0 h 2552180"/>
              <a:gd name="connsiteX1" fmla="*/ 5985228 w 6034609"/>
              <a:gd name="connsiteY1" fmla="*/ 864469 h 2552180"/>
              <a:gd name="connsiteX2" fmla="*/ 6034609 w 6034609"/>
              <a:gd name="connsiteY2" fmla="*/ 909349 h 2552180"/>
              <a:gd name="connsiteX3" fmla="*/ 6034609 w 6034609"/>
              <a:gd name="connsiteY3" fmla="*/ 2552180 h 2552180"/>
              <a:gd name="connsiteX4" fmla="*/ 0 w 6034609"/>
              <a:gd name="connsiteY4" fmla="*/ 2552180 h 2552180"/>
              <a:gd name="connsiteX5" fmla="*/ 62608 w 6034609"/>
              <a:gd name="connsiteY5" fmla="*/ 2376117 h 2552180"/>
              <a:gd name="connsiteX6" fmla="*/ 3577175 w 6034609"/>
              <a:gd name="connsiteY6" fmla="*/ 0 h 2552180"/>
            </a:gdLst>
            <a:ahLst/>
            <a:cxnLst/>
            <a:rect l="l" t="t" r="r" b="b"/>
            <a:pathLst>
              <a:path w="6034609" h="2552180">
                <a:moveTo>
                  <a:pt x="3577175" y="0"/>
                </a:moveTo>
                <a:cubicBezTo>
                  <a:pt x="4491891" y="0"/>
                  <a:pt x="5330837" y="324418"/>
                  <a:pt x="5985228" y="864469"/>
                </a:cubicBezTo>
                <a:lnTo>
                  <a:pt x="6034609" y="909349"/>
                </a:lnTo>
                <a:lnTo>
                  <a:pt x="6034609" y="2552180"/>
                </a:lnTo>
                <a:lnTo>
                  <a:pt x="0" y="2552180"/>
                </a:lnTo>
                <a:lnTo>
                  <a:pt x="62608" y="2376117"/>
                </a:lnTo>
                <a:cubicBezTo>
                  <a:pt x="621690" y="983415"/>
                  <a:pt x="1984588" y="0"/>
                  <a:pt x="3577175" y="0"/>
                </a:cubicBezTo>
                <a:close/>
              </a:path>
            </a:pathLst>
          </a:custGeom>
          <a:noFill/>
          <a:ln w="12700" cap="flat">
            <a:gradFill>
              <a:gsLst>
                <a:gs pos="32000">
                  <a:schemeClr val="accent2">
                    <a:alpha val="0"/>
                  </a:schemeClr>
                </a:gs>
                <a:gs pos="100000">
                  <a:schemeClr val="accent2"/>
                </a:gs>
              </a:gsLst>
              <a:lin ang="156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552575" y="1127760"/>
            <a:ext cx="9086850" cy="4602480"/>
          </a:xfrm>
          <a:prstGeom prst="roundRect">
            <a:avLst>
              <a:gd name="adj" fmla="val 14431"/>
            </a:avLst>
          </a:prstGeom>
          <a:gradFill>
            <a:gsLst>
              <a:gs pos="15000">
                <a:schemeClr val="accent1">
                  <a:lumMod val="95000"/>
                  <a:lumOff val="5000"/>
                </a:schemeClr>
              </a:gs>
              <a:gs pos="86000">
                <a:schemeClr val="accent1"/>
              </a:gs>
            </a:gsLst>
            <a:path path="circle">
              <a:fillToRect l="50000" t="50000" r="50000" b="50000"/>
            </a:path>
            <a:tileRect/>
          </a:gradFill>
          <a:ln w="152400" cap="flat">
            <a:solidFill>
              <a:schemeClr val="accent2"/>
            </a:solidFill>
            <a:miter/>
          </a:ln>
          <a:effectLst>
            <a:outerShdw blurRad="63500" sx="102000" sy="102000" algn="ctr"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2760345" y="3238500"/>
            <a:ext cx="6135370" cy="2261235"/>
          </a:xfrm>
          <a:prstGeom prst="rect">
            <a:avLst/>
          </a:prstGeom>
          <a:noFill/>
          <a:ln cap="sq">
            <a:noFill/>
          </a:ln>
        </p:spPr>
        <p:txBody>
          <a:bodyPr vert="horz" wrap="square" lIns="0" tIns="0" rIns="0" bIns="0" rtlCol="0" anchor="t"/>
          <a:lstStyle/>
          <a:p>
            <a:pPr algn="ctr">
              <a:lnSpc>
                <a:spcPct val="130000"/>
              </a:lnSpc>
            </a:pPr>
            <a:r>
              <a:rPr kumimoji="1" lang="en-US" altLang="zh-CN" sz="42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平台应用场景与技术架构</a:t>
            </a:r>
            <a:endParaRPr kumimoji="1" lang="zh-CN" altLang="en-US"/>
          </a:p>
        </p:txBody>
      </p:sp>
      <p:sp>
        <p:nvSpPr>
          <p:cNvPr id="14" name="标题 1"/>
          <p:cNvSpPr txBox="1"/>
          <p:nvPr/>
        </p:nvSpPr>
        <p:spPr>
          <a:xfrm>
            <a:off x="4648200" y="-676275"/>
            <a:ext cx="2323465" cy="3763645"/>
          </a:xfrm>
          <a:prstGeom prst="rect">
            <a:avLst/>
          </a:prstGeom>
          <a:noFill/>
          <a:ln cap="sq">
            <a:noFill/>
          </a:ln>
        </p:spPr>
        <p:txBody>
          <a:bodyPr vert="horz" wrap="square" lIns="0" tIns="0" rIns="0" bIns="0" rtlCol="0" anchor="b"/>
          <a:lstStyle/>
          <a:p>
            <a:pPr algn="ctr">
              <a:lnSpc>
                <a:spcPct val="110000"/>
              </a:lnSpc>
            </a:pPr>
            <a:r>
              <a:rPr kumimoji="1" lang="en-US" altLang="zh-CN" sz="11500">
                <a:ln w="12700">
                  <a:noFill/>
                </a:ln>
                <a:solidFill>
                  <a:srgbClr val="F3E0D5">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23000">
                <a:schemeClr val="bg1"/>
              </a:gs>
              <a:gs pos="100000">
                <a:schemeClr val="accent1">
                  <a:lumMod val="75000"/>
                  <a:lumOff val="25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876400" y="1844703"/>
            <a:ext cx="4500000" cy="567164"/>
          </a:xfrm>
          <a:prstGeom prst="rect">
            <a:avLst/>
          </a:prstGeom>
          <a:noFill/>
          <a:ln>
            <a:noFill/>
          </a:ln>
        </p:spPr>
        <p:txBody>
          <a:bodyPr vert="horz" wrap="square" lIns="0" tIns="0" rIns="0" bIns="0" rtlCol="0" anchor="t"/>
          <a:lstStyle/>
          <a:p>
            <a:pPr algn="l">
              <a:lnSpc>
                <a:spcPct val="100000"/>
              </a:lnSpc>
            </a:pPr>
            <a:r>
              <a:rPr kumimoji="1" lang="en-US" altLang="zh-CN" sz="3600">
                <a:ln w="12700">
                  <a:noFill/>
                </a:ln>
                <a:solidFill>
                  <a:srgbClr val="1E1E1E">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a:p>
        </p:txBody>
      </p:sp>
      <p:sp>
        <p:nvSpPr>
          <p:cNvPr id="4" name="标题 1"/>
          <p:cNvSpPr txBox="1"/>
          <p:nvPr>
            <p:custDataLst>
              <p:tags r:id="rId2"/>
            </p:custDataLst>
          </p:nvPr>
        </p:nvSpPr>
        <p:spPr>
          <a:xfrm>
            <a:off x="660400" y="2484553"/>
            <a:ext cx="4896000" cy="72000"/>
          </a:xfrm>
          <a:prstGeom prst="rect">
            <a:avLst/>
          </a:prstGeom>
          <a:solidFill>
            <a:schemeClr val="accent1"/>
          </a:solidFill>
          <a:ln cap="rnd">
            <a:noFill/>
            <a:prstDash val="solid"/>
            <a:round/>
          </a:ln>
          <a:effectLst>
            <a:outerShdw blurRad="254000" dist="127000" dir="5400000" algn="ctr"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3"/>
            </p:custDataLst>
          </p:nvPr>
        </p:nvSpPr>
        <p:spPr>
          <a:xfrm>
            <a:off x="6820900" y="1844703"/>
            <a:ext cx="4500000" cy="567164"/>
          </a:xfrm>
          <a:prstGeom prst="rect">
            <a:avLst/>
          </a:prstGeom>
          <a:noFill/>
          <a:ln>
            <a:noFill/>
          </a:ln>
        </p:spPr>
        <p:txBody>
          <a:bodyPr vert="horz" wrap="square" lIns="0" tIns="0" rIns="0" bIns="0" rtlCol="0" anchor="t"/>
          <a:lstStyle/>
          <a:p>
            <a:pPr algn="l">
              <a:lnSpc>
                <a:spcPct val="100000"/>
              </a:lnSpc>
            </a:pPr>
            <a:r>
              <a:rPr kumimoji="1" lang="en-US" altLang="zh-CN" sz="3600">
                <a:ln w="12700">
                  <a:noFill/>
                </a:ln>
                <a:solidFill>
                  <a:srgbClr val="1E1E1E">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a:p>
        </p:txBody>
      </p:sp>
      <p:sp>
        <p:nvSpPr>
          <p:cNvPr id="6" name="标题 1"/>
          <p:cNvSpPr txBox="1"/>
          <p:nvPr>
            <p:custDataLst>
              <p:tags r:id="rId4"/>
            </p:custDataLst>
          </p:nvPr>
        </p:nvSpPr>
        <p:spPr>
          <a:xfrm>
            <a:off x="6622900" y="2484553"/>
            <a:ext cx="4896000" cy="72000"/>
          </a:xfrm>
          <a:prstGeom prst="rect">
            <a:avLst/>
          </a:prstGeom>
          <a:solidFill>
            <a:schemeClr val="accent1"/>
          </a:solidFill>
          <a:ln cap="rnd">
            <a:noFill/>
            <a:prstDash val="solid"/>
            <a:round/>
          </a:ln>
          <a:effectLst>
            <a:outerShdw blurRad="254000" dist="127000" dir="5400000" algn="ctr"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custDataLst>
              <p:tags r:id="rId5"/>
            </p:custDataLst>
          </p:nvPr>
        </p:nvSpPr>
        <p:spPr>
          <a:xfrm>
            <a:off x="876400" y="2732601"/>
            <a:ext cx="4500000" cy="659239"/>
          </a:xfrm>
          <a:prstGeom prst="rect">
            <a:avLst/>
          </a:prstGeom>
          <a:noFill/>
          <a:ln w="12700" cap="sq">
            <a:noFill/>
            <a:miter/>
          </a:ln>
        </p:spPr>
        <p:txBody>
          <a:bodyPr vert="horz" wrap="square" lIns="0" tIns="0" rIns="0" bIns="0" rtlCol="0" anchor="ct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多元化零售业态适配</a:t>
            </a:r>
            <a:endParaRPr kumimoji="1" lang="zh-CN" altLang="en-US"/>
          </a:p>
        </p:txBody>
      </p:sp>
      <p:sp>
        <p:nvSpPr>
          <p:cNvPr id="8" name="标题 1"/>
          <p:cNvSpPr txBox="1"/>
          <p:nvPr>
            <p:custDataLst>
              <p:tags r:id="rId6"/>
            </p:custDataLst>
          </p:nvPr>
        </p:nvSpPr>
        <p:spPr>
          <a:xfrm>
            <a:off x="876400" y="3455341"/>
            <a:ext cx="4500000" cy="192869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丰派云POS具备全场景覆盖能力，能够适应便利店、连锁店、商超、快闪店、无人零售等多种零售业态。</a:t>
            </a:r>
            <a:endParaRPr kumimoji="1" lang="zh-CN" altLang="en-US"/>
          </a:p>
        </p:txBody>
      </p:sp>
      <p:sp>
        <p:nvSpPr>
          <p:cNvPr id="9" name="标题 1"/>
          <p:cNvSpPr txBox="1"/>
          <p:nvPr>
            <p:custDataLst>
              <p:tags r:id="rId7"/>
            </p:custDataLst>
          </p:nvPr>
        </p:nvSpPr>
        <p:spPr>
          <a:xfrm>
            <a:off x="6820900" y="2732601"/>
            <a:ext cx="4500000" cy="659239"/>
          </a:xfrm>
          <a:prstGeom prst="rect">
            <a:avLst/>
          </a:prstGeom>
          <a:noFill/>
          <a:ln w="12700" cap="sq">
            <a:noFill/>
            <a:miter/>
          </a:ln>
        </p:spPr>
        <p:txBody>
          <a:bodyPr vert="horz" wrap="square" lIns="0" tIns="0" rIns="0" bIns="0" rtlCol="0" anchor="ctr"/>
          <a:lstStyle/>
          <a:p>
            <a:pPr algn="l">
              <a:lnSpc>
                <a:spcPct val="13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典型案例</a:t>
            </a:r>
            <a:endParaRPr kumimoji="1" lang="zh-CN" altLang="en-US"/>
          </a:p>
        </p:txBody>
      </p:sp>
      <p:sp>
        <p:nvSpPr>
          <p:cNvPr id="10" name="标题 1"/>
          <p:cNvSpPr txBox="1"/>
          <p:nvPr>
            <p:custDataLst>
              <p:tags r:id="rId8"/>
            </p:custDataLst>
          </p:nvPr>
        </p:nvSpPr>
        <p:spPr>
          <a:xfrm>
            <a:off x="6820900" y="3455341"/>
            <a:ext cx="4500000" cy="192869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以某连锁</a:t>
            </a:r>
            <a:r>
              <a:rPr kumimoji="1" lang="zh-CN" altLang="en-US"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便利店</a:t>
            </a:r>
            <a:r>
              <a:rPr kumimoji="1" lang="en-US" altLang="zh-CN" sz="1400">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为例，500+门店的成功部署，充分证明了丰派云POS的强大适应性和实用性。</a:t>
            </a:r>
            <a:endParaRPr kumimoji="1" lang="zh-CN" altLang="en-US"/>
          </a:p>
        </p:txBody>
      </p:sp>
      <p:sp>
        <p:nvSpPr>
          <p:cNvPr id="11" name="标题 1"/>
          <p:cNvSpPr txBox="1"/>
          <p:nvPr/>
        </p:nvSpPr>
        <p:spPr>
          <a:xfrm>
            <a:off x="660400" y="466776"/>
            <a:ext cx="1085850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全场景覆盖能力</a:t>
            </a:r>
            <a:endParaRPr kumimoji="1" lang="zh-CN" altLang="en-US"/>
          </a:p>
        </p:txBody>
      </p:sp>
      <p:sp>
        <p:nvSpPr>
          <p:cNvPr id="12" name="标题 1"/>
          <p:cNvSpPr txBox="1"/>
          <p:nvPr/>
        </p:nvSpPr>
        <p:spPr>
          <a:xfrm>
            <a:off x="1104234" y="330467"/>
            <a:ext cx="72000" cy="72000"/>
          </a:xfrm>
          <a:prstGeom prst="ellipse">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964810"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825385"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5" name="标题 1"/>
          <p:cNvSpPr txBox="1"/>
          <p:nvPr/>
        </p:nvSpPr>
        <p:spPr>
          <a:xfrm>
            <a:off x="685961" y="330467"/>
            <a:ext cx="72000" cy="72000"/>
          </a:xfrm>
          <a:prstGeom prst="ellipse">
            <a:avLst/>
          </a:prstGeom>
          <a:solidFill>
            <a:schemeClr val="accent1">
              <a:alpha val="40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tags/tag1.xml><?xml version="1.0" encoding="utf-8"?>
<p:tagLst xmlns:p="http://schemas.openxmlformats.org/presentationml/2006/main">
  <p:tag name="TABLE_ENDDRAG_ORIGIN_RECT" val="735*377"/>
  <p:tag name="TABLE_ENDDRAG_RECT" val="166*82*735*377"/>
</p:tagLst>
</file>

<file path=ppt/tags/tag10.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1.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2.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3.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4.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5.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6.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7.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8.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19.xml><?xml version="1.0" encoding="utf-8"?>
<p:tagLst xmlns:p="http://schemas.openxmlformats.org/presentationml/2006/main">
  <p:tag name="KSO_WM_DIAGRAM_VIRTUALLY_FRAME" val="{&quot;height&quot;:341.3312598425197,&quot;left&quot;:107.02637795275591,&quot;top&quot;:106.73685039370078,&quot;width&quot;:744.9473228346458}"/>
</p:tagLst>
</file>

<file path=ppt/tags/tag2.xml><?xml version="1.0" encoding="utf-8"?>
<p:tagLst xmlns:p="http://schemas.openxmlformats.org/presentationml/2006/main">
  <p:tag name="KSO_WM_DIAGRAM_VIRTUALLY_FRAME" val="{&quot;height&quot;:278.6874015748032,&quot;left&quot;:52,&quot;top&quot;:145.25220472440944,&quot;width&quot;:85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UNIT_PLACING_PICTURE_USER_VIEWPORT" val="{&quot;height&quot;:8472,&quot;width&quot;:11283.503937007874}"/>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f*1"/>
  <p:tag name="KSO_WM_TEMPLATE_CATEGORY" val="diagram"/>
  <p:tag name="KSO_WM_TEMPLATE_INDEX" val="20170844"/>
  <p:tag name="KSO_WM_UNIT_LAYERLEVEL" val="1"/>
  <p:tag name="KSO_WM_TAG_VERSION" val="1.0"/>
  <p:tag name="KSO_WM_BEAUTIFY_FLAG" val="#wm#"/>
  <p:tag name="KSO_WM_UNIT_NOCLEAR" val="0"/>
  <p:tag name="KSO_WM_UNIT_VALUE" val="195"/>
  <p:tag name="KSO_WM_UNIT_TYPE" val="f"/>
  <p:tag name="KSO_WM_UNIT_INDEX" val="1"/>
  <p:tag name="KSO_WM_UNIT_PRESET_TEXT" val="单击此处添加文本具体内容，简明扼要的阐述您的观点。根据需要可酌情增减文字，以便观者准确的理解您传达的思想。"/>
  <p:tag name="KSO_WM_UNIT_TEXT_FILL_FORE_SCHEMECOLOR_INDEX" val="13"/>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d*1_1_1"/>
  <p:tag name="KSO_WM_TEMPLATE_CATEGORY" val="diagram"/>
  <p:tag name="KSO_WM_TEMPLATE_INDEX" val="20170844"/>
  <p:tag name="KSO_WM_UNIT_LAYERLEVEL" val="1_1_1"/>
  <p:tag name="KSO_WM_TAG_VERSION" val="1.0"/>
  <p:tag name="KSO_WM_BEAUTIFY_FLAG" val="#wm#"/>
  <p:tag name="KSO_WM_UNIT_VALUE" val="538*954"/>
  <p:tag name="KSO_WM_UNIT_TYPE" val="l_h_d"/>
  <p:tag name="KSO_WM_UNIT_INDEX" val="1_1_1"/>
  <p:tag name="KSO_WM_UNIT_SUPPORT_UNIT_TYPE"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d*1_2_1"/>
  <p:tag name="KSO_WM_TEMPLATE_CATEGORY" val="diagram"/>
  <p:tag name="KSO_WM_TEMPLATE_INDEX" val="20170844"/>
  <p:tag name="KSO_WM_UNIT_LAYERLEVEL" val="1_1_1"/>
  <p:tag name="KSO_WM_TAG_VERSION" val="1.0"/>
  <p:tag name="KSO_WM_BEAUTIFY_FLAG" val="#wm#"/>
  <p:tag name="KSO_WM_UNIT_VALUE" val="538*956"/>
  <p:tag name="KSO_WM_UNIT_TYPE" val="l_h_d"/>
  <p:tag name="KSO_WM_UNIT_INDEX" val="1_2_1"/>
  <p:tag name="KSO_WM_UNIT_SUPPORT_UNIT_TYPE" val="[]"/>
</p:tagLst>
</file>

<file path=ppt/tags/tag3.xml><?xml version="1.0" encoding="utf-8"?>
<p:tagLst xmlns:p="http://schemas.openxmlformats.org/presentationml/2006/main">
  <p:tag name="KSO_WM_DIAGRAM_VIRTUALLY_FRAME" val="{&quot;height&quot;:278.6874015748032,&quot;left&quot;:52,&quot;top&quot;:145.25220472440944,&quot;width&quot;:855}"/>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d*1_3_1"/>
  <p:tag name="KSO_WM_TEMPLATE_CATEGORY" val="diagram"/>
  <p:tag name="KSO_WM_TEMPLATE_INDEX" val="20170844"/>
  <p:tag name="KSO_WM_UNIT_LAYERLEVEL" val="1_1_1"/>
  <p:tag name="KSO_WM_TAG_VERSION" val="1.0"/>
  <p:tag name="KSO_WM_BEAUTIFY_FLAG" val="#wm#"/>
  <p:tag name="KSO_WM_UNIT_VALUE" val="538*955"/>
  <p:tag name="KSO_WM_UNIT_TYPE" val="l_h_d"/>
  <p:tag name="KSO_WM_UNIT_INDEX" val="1_3_1"/>
  <p:tag name="KSO_WM_UNIT_SUPPORT_UNIT_TYPE" val="[]"/>
</p:tagLst>
</file>

<file path=ppt/tags/tag31.xml><?xml version="1.0" encoding="utf-8"?>
<p:tagLst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1_1"/>
  <p:tag name="KSO_WM_UNIT_ID" val="diagram20170844_2*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a*1_1_1"/>
  <p:tag name="KSO_WM_TEMPLATE_CATEGORY" val="diagram"/>
  <p:tag name="KSO_WM_TEMPLATE_INDEX" val="20170844"/>
  <p:tag name="KSO_WM_UNIT_LAYERLEVEL" val="1_1_1"/>
  <p:tag name="KSO_WM_TAG_VERSION" val="1.0"/>
  <p:tag name="KSO_WM_BEAUTIFY_FLAG" val="#wm#"/>
  <p:tag name="KSO_WM_UNIT_ISCONTENTSTITLE" val="0"/>
  <p:tag name="KSO_WM_UNIT_NOCLEAR" val="0"/>
  <p:tag name="KSO_WM_UNIT_TYPE" val="l_h_a"/>
  <p:tag name="KSO_WM_UNIT_INDEX" val="1_1_1"/>
  <p:tag name="KSO_WM_UNIT_PRESET_TEXT" val="单击此处添加标题"/>
  <p:tag name="KSO_WM_UNIT_VALUE" val="11"/>
  <p:tag name="KSO_WM_UNIT_TEXT_FILL_FORE_SCHEMECOLOR_INDEX" val="14"/>
  <p:tag name="KSO_WM_UNIT_TEXT_FILL_TYPE" val="1"/>
</p:tagLst>
</file>

<file path=ppt/tags/tag33.xml><?xml version="1.0" encoding="utf-8"?>
<p:tagLst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2_1"/>
  <p:tag name="KSO_WM_UNIT_ID" val="diagram20170844_2*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a*1_2_1"/>
  <p:tag name="KSO_WM_TEMPLATE_CATEGORY" val="diagram"/>
  <p:tag name="KSO_WM_TEMPLATE_INDEX" val="20170844"/>
  <p:tag name="KSO_WM_UNIT_LAYERLEVEL" val="1_1_1"/>
  <p:tag name="KSO_WM_TAG_VERSION" val="1.0"/>
  <p:tag name="KSO_WM_BEAUTIFY_FLAG" val="#wm#"/>
  <p:tag name="KSO_WM_UNIT_ISCONTENTSTITLE" val="0"/>
  <p:tag name="KSO_WM_UNIT_NOCLEAR" val="0"/>
  <p:tag name="KSO_WM_UNIT_TYPE" val="l_h_a"/>
  <p:tag name="KSO_WM_UNIT_INDEX" val="1_2_1"/>
  <p:tag name="KSO_WM_UNIT_PRESET_TEXT" val="单击此处添加标题"/>
  <p:tag name="KSO_WM_UNIT_VALUE" val="11"/>
  <p:tag name="KSO_WM_UNIT_TEXT_FILL_FORE_SCHEMECOLOR_INDEX" val="14"/>
  <p:tag name="KSO_WM_UNIT_TEXT_FILL_TYPE" val="1"/>
</p:tagLst>
</file>

<file path=ppt/tags/tag35.xml><?xml version="1.0" encoding="utf-8"?>
<p:tagLst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3_1"/>
  <p:tag name="KSO_WM_UNIT_ID" val="diagram20170844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2"/>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a*1_3_1"/>
  <p:tag name="KSO_WM_TEMPLATE_CATEGORY" val="diagram"/>
  <p:tag name="KSO_WM_TEMPLATE_INDEX" val="20170844"/>
  <p:tag name="KSO_WM_UNIT_LAYERLEVEL" val="1_1_1"/>
  <p:tag name="KSO_WM_TAG_VERSION" val="1.0"/>
  <p:tag name="KSO_WM_BEAUTIFY_FLAG" val="#wm#"/>
  <p:tag name="KSO_WM_UNIT_ISCONTENTSTITLE" val="0"/>
  <p:tag name="KSO_WM_UNIT_NOCLEAR" val="0"/>
  <p:tag name="KSO_WM_UNIT_TYPE" val="l_h_a"/>
  <p:tag name="KSO_WM_UNIT_INDEX" val="1_3_1"/>
  <p:tag name="KSO_WM_UNIT_PRESET_TEXT" val="单击此处添加标题"/>
  <p:tag name="KSO_WM_UNIT_VALUE" val="11"/>
  <p:tag name="KSO_WM_UNIT_TEXT_FILL_FORE_SCHEMECOLOR_INDEX" val="14"/>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f*1_1_1"/>
  <p:tag name="KSO_WM_TEMPLATE_CATEGORY" val="diagram"/>
  <p:tag name="KSO_WM_TEMPLATE_INDEX" val="20170844"/>
  <p:tag name="KSO_WM_UNIT_LAYERLEVEL" val="1_1_1"/>
  <p:tag name="KSO_WM_TAG_VERSION" val="1.0"/>
  <p:tag name="KSO_WM_BEAUTIFY_FLAG" val="#wm#"/>
  <p:tag name="KSO_WM_UNIT_NOCLEAR" val="0"/>
  <p:tag name="KSO_WM_UNIT_TYPE" val="l_h_f"/>
  <p:tag name="KSO_WM_UNIT_INDEX" val="1_1_1"/>
  <p:tag name="KSO_WM_UNIT_PRESET_TEXT" val="单击此处添加文本具体内容，简明扼要的阐述您的观点。"/>
  <p:tag name="KSO_WM_UNIT_VALUE" val="64"/>
  <p:tag name="KSO_WM_UNIT_TEXT_FILL_FORE_SCHEMECOLOR_INDEX" val="13"/>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f*1_2_1"/>
  <p:tag name="KSO_WM_TEMPLATE_CATEGORY" val="diagram"/>
  <p:tag name="KSO_WM_TEMPLATE_INDEX" val="20170844"/>
  <p:tag name="KSO_WM_UNIT_LAYERLEVEL" val="1_1_1"/>
  <p:tag name="KSO_WM_TAG_VERSION" val="1.0"/>
  <p:tag name="KSO_WM_BEAUTIFY_FLAG" val="#wm#"/>
  <p:tag name="KSO_WM_UNIT_NOCLEAR" val="0"/>
  <p:tag name="KSO_WM_UNIT_TYPE" val="l_h_f"/>
  <p:tag name="KSO_WM_UNIT_INDEX" val="1_2_1"/>
  <p:tag name="KSO_WM_UNIT_PRESET_TEXT" val="单击此处添加文本具体内容，简明扼要的阐述您的观点。"/>
  <p:tag name="KSO_WM_UNIT_VALUE" val="64"/>
  <p:tag name="KSO_WM_UNIT_TEXT_FILL_FORE_SCHEMECOLOR_INDEX" val="13"/>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2*l_h_f*1_3_1"/>
  <p:tag name="KSO_WM_TEMPLATE_CATEGORY" val="diagram"/>
  <p:tag name="KSO_WM_TEMPLATE_INDEX" val="20170844"/>
  <p:tag name="KSO_WM_UNIT_LAYERLEVEL" val="1_1_1"/>
  <p:tag name="KSO_WM_TAG_VERSION" val="1.0"/>
  <p:tag name="KSO_WM_BEAUTIFY_FLAG" val="#wm#"/>
  <p:tag name="KSO_WM_UNIT_NOCLEAR" val="0"/>
  <p:tag name="KSO_WM_UNIT_TYPE" val="l_h_f"/>
  <p:tag name="KSO_WM_UNIT_INDEX" val="1_3_1"/>
  <p:tag name="KSO_WM_UNIT_PRESET_TEXT" val="单击此处添加文本具体内容，简明扼要的阐述您的观点。"/>
  <p:tag name="KSO_WM_UNIT_VALUE" val="64"/>
  <p:tag name="KSO_WM_UNIT_TEXT_FILL_FORE_SCHEMECOLOR_INDEX" val="13"/>
  <p:tag name="KSO_WM_UNIT_TEXT_FILL_TYPE" val="1"/>
</p:tagLst>
</file>

<file path=ppt/tags/tag4.xml><?xml version="1.0" encoding="utf-8"?>
<p:tagLst xmlns:p="http://schemas.openxmlformats.org/presentationml/2006/main">
  <p:tag name="KSO_WM_DIAGRAM_VIRTUALLY_FRAME" val="{&quot;height&quot;:278.6874015748032,&quot;left&quot;:52,&quot;top&quot;:145.25220472440944,&quot;width&quot;:85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2.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3.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4.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5.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6.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7.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8.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49.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5.xml><?xml version="1.0" encoding="utf-8"?>
<p:tagLst xmlns:p="http://schemas.openxmlformats.org/presentationml/2006/main">
  <p:tag name="KSO_WM_DIAGRAM_VIRTUALLY_FRAME" val="{&quot;height&quot;:278.6874015748032,&quot;left&quot;:52,&quot;top&quot;:145.25220472440944,&quot;width&quot;:855}"/>
</p:tagLst>
</file>

<file path=ppt/tags/tag50.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51.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52.xml><?xml version="1.0" encoding="utf-8"?>
<p:tagLst xmlns:p="http://schemas.openxmlformats.org/presentationml/2006/main">
  <p:tag name="KSO_WM_DIAGRAM_VIRTUALLY_FRAME" val="{&quot;height&quot;:298.794251968504,&quot;left&quot;:286.6651181102362,&quot;top&quot;:140.44299212598426,&quot;width&quot;:624.0720472440945}"/>
</p:tagLst>
</file>

<file path=ppt/tags/tag53.xml><?xml version="1.0" encoding="utf-8"?>
<p:tagLst xmlns:p="http://schemas.openxmlformats.org/presentationml/2006/main">
  <p:tag name="KSO_WM_DIAGRAM_VIRTUALLY_FRAME" val="{&quot;height&quot;:313.2,&quot;left&quot;:52,&quot;top&quot;:169.8,&quot;width&quot;:863.416535433071}"/>
</p:tagLst>
</file>

<file path=ppt/tags/tag54.xml><?xml version="1.0" encoding="utf-8"?>
<p:tagLst xmlns:p="http://schemas.openxmlformats.org/presentationml/2006/main">
  <p:tag name="KSO_WM_DIAGRAM_VIRTUALLY_FRAME" val="{&quot;height&quot;:313.2,&quot;left&quot;:52,&quot;top&quot;:169.8,&quot;width&quot;:863.416535433071}"/>
</p:tagLst>
</file>

<file path=ppt/tags/tag55.xml><?xml version="1.0" encoding="utf-8"?>
<p:tagLst xmlns:p="http://schemas.openxmlformats.org/presentationml/2006/main">
  <p:tag name="KSO_WM_DIAGRAM_VIRTUALLY_FRAME" val="{&quot;height&quot;:313.2,&quot;left&quot;:52,&quot;top&quot;:169.8,&quot;width&quot;:863.416535433071}"/>
</p:tagLst>
</file>

<file path=ppt/tags/tag56.xml><?xml version="1.0" encoding="utf-8"?>
<p:tagLst xmlns:p="http://schemas.openxmlformats.org/presentationml/2006/main">
  <p:tag name="KSO_WM_DIAGRAM_VIRTUALLY_FRAME" val="{&quot;height&quot;:313.2,&quot;left&quot;:52,&quot;top&quot;:169.8,&quot;width&quot;:863.416535433071}"/>
</p:tagLst>
</file>

<file path=ppt/tags/tag57.xml><?xml version="1.0" encoding="utf-8"?>
<p:tagLst xmlns:p="http://schemas.openxmlformats.org/presentationml/2006/main">
  <p:tag name="KSO_WM_DIAGRAM_VIRTUALLY_FRAME" val="{&quot;height&quot;:313.2,&quot;left&quot;:52,&quot;top&quot;:169.8,&quot;width&quot;:863.416535433071}"/>
</p:tagLst>
</file>

<file path=ppt/tags/tag58.xml><?xml version="1.0" encoding="utf-8"?>
<p:tagLst xmlns:p="http://schemas.openxmlformats.org/presentationml/2006/main">
  <p:tag name="KSO_WM_DIAGRAM_VIRTUALLY_FRAME" val="{&quot;height&quot;:313.2,&quot;left&quot;:52,&quot;top&quot;:169.8,&quot;width&quot;:863.416535433071}"/>
</p:tagLst>
</file>

<file path=ppt/tags/tag59.xml><?xml version="1.0" encoding="utf-8"?>
<p:tagLst xmlns:p="http://schemas.openxmlformats.org/presentationml/2006/main">
  <p:tag name="KSO_WM_DIAGRAM_VIRTUALLY_FRAME" val="{&quot;height&quot;:313.2,&quot;left&quot;:52,&quot;top&quot;:169.8,&quot;width&quot;:863.416535433071}"/>
</p:tagLst>
</file>

<file path=ppt/tags/tag6.xml><?xml version="1.0" encoding="utf-8"?>
<p:tagLst xmlns:p="http://schemas.openxmlformats.org/presentationml/2006/main">
  <p:tag name="KSO_WM_DIAGRAM_VIRTUALLY_FRAME" val="{&quot;height&quot;:278.6874015748032,&quot;left&quot;:52,&quot;top&quot;:145.25220472440944,&quot;width&quot;:855}"/>
</p:tagLst>
</file>

<file path=ppt/tags/tag60.xml><?xml version="1.0" encoding="utf-8"?>
<p:tagLst xmlns:p="http://schemas.openxmlformats.org/presentationml/2006/main">
  <p:tag name="KSO_WM_DIAGRAM_VIRTUALLY_FRAME" val="{&quot;height&quot;:313.2,&quot;left&quot;:52,&quot;top&quot;:169.8,&quot;width&quot;:863.416535433071}"/>
</p:tagLst>
</file>

<file path=ppt/tags/tag61.xml><?xml version="1.0" encoding="utf-8"?>
<p:tagLst xmlns:p="http://schemas.openxmlformats.org/presentationml/2006/main">
  <p:tag name="KSO_WM_DIAGRAM_VIRTUALLY_FRAME" val="{&quot;height&quot;:313.2,&quot;left&quot;:52,&quot;top&quot;:169.8,&quot;width&quot;:863.416535433071}"/>
</p:tagLst>
</file>

<file path=ppt/tags/tag62.xml><?xml version="1.0" encoding="utf-8"?>
<p:tagLst xmlns:p="http://schemas.openxmlformats.org/presentationml/2006/main">
  <p:tag name="KSO_WM_DIAGRAM_VIRTUALLY_FRAME" val="{&quot;height&quot;:313.2,&quot;left&quot;:52,&quot;top&quot;:169.8,&quot;width&quot;:863.416535433071}"/>
</p:tagLst>
</file>

<file path=ppt/tags/tag63.xml><?xml version="1.0" encoding="utf-8"?>
<p:tagLst xmlns:p="http://schemas.openxmlformats.org/presentationml/2006/main">
  <p:tag name="KSO_WM_DIAGRAM_VIRTUALLY_FRAME" val="{&quot;height&quot;:313.2,&quot;left&quot;:52,&quot;top&quot;:169.8,&quot;width&quot;:863.416535433071}"/>
</p:tagLst>
</file>

<file path=ppt/tags/tag64.xml><?xml version="1.0" encoding="utf-8"?>
<p:tagLst xmlns:p="http://schemas.openxmlformats.org/presentationml/2006/main">
  <p:tag name="KSO_WM_DIAGRAM_VIRTUALLY_FRAME" val="{&quot;height&quot;:313.2,&quot;left&quot;:52,&quot;top&quot;:169.8,&quot;width&quot;:863.416535433071}"/>
</p:tagLst>
</file>

<file path=ppt/tags/tag65.xml><?xml version="1.0" encoding="utf-8"?>
<p:tagLst xmlns:p="http://schemas.openxmlformats.org/presentationml/2006/main">
  <p:tag name="KSO_WM_DIAGRAM_VIRTUALLY_FRAME" val="{&quot;height&quot;:313.2,&quot;left&quot;:52,&quot;top&quot;:169.8,&quot;width&quot;:863.416535433071}"/>
</p:tagLst>
</file>

<file path=ppt/tags/tag66.xml><?xml version="1.0" encoding="utf-8"?>
<p:tagLst xmlns:p="http://schemas.openxmlformats.org/presentationml/2006/main">
  <p:tag name="KSO_WM_DIAGRAM_VIRTUALLY_FRAME" val="{&quot;height&quot;:313.2,&quot;left&quot;:52,&quot;top&quot;:169.8,&quot;width&quot;:863.416535433071}"/>
</p:tagLst>
</file>

<file path=ppt/tags/tag7.xml><?xml version="1.0" encoding="utf-8"?>
<p:tagLst xmlns:p="http://schemas.openxmlformats.org/presentationml/2006/main">
  <p:tag name="KSO_WM_DIAGRAM_VIRTUALLY_FRAME" val="{&quot;height&quot;:278.6874015748032,&quot;left&quot;:52,&quot;top&quot;:145.25220472440944,&quot;width&quot;:855}"/>
</p:tagLst>
</file>

<file path=ppt/tags/tag8.xml><?xml version="1.0" encoding="utf-8"?>
<p:tagLst xmlns:p="http://schemas.openxmlformats.org/presentationml/2006/main">
  <p:tag name="KSO_WM_DIAGRAM_VIRTUALLY_FRAME" val="{&quot;height&quot;:278.6874015748032,&quot;left&quot;:52,&quot;top&quot;:145.25220472440944,&quot;width&quot;:855}"/>
</p:tagLst>
</file>

<file path=ppt/tags/tag9.xml><?xml version="1.0" encoding="utf-8"?>
<p:tagLst xmlns:p="http://schemas.openxmlformats.org/presentationml/2006/main">
  <p:tag name="KSO_WM_DIAGRAM_VIRTUALLY_FRAME" val="{&quot;height&quot;:278.6874015748032,&quot;left&quot;:52,&quot;top&quot;:145.25220472440944,&quot;width&quot;:855}"/>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rgbClr val="000000"/>
      </a:dk1>
      <a:lt1>
        <a:srgbClr val="FFFFFF"/>
      </a:lt1>
      <a:dk2>
        <a:srgbClr val="4A66AC"/>
      </a:dk2>
      <a:lt2>
        <a:srgbClr val="E0EBF6"/>
      </a:lt2>
      <a:accent1>
        <a:srgbClr val="1E1E1E"/>
      </a:accent1>
      <a:accent2>
        <a:srgbClr val="F3E0D5"/>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2556</Words>
  <Application>WPS 演示</Application>
  <PresentationFormat/>
  <Paragraphs>330</Paragraphs>
  <Slides>32</Slides>
  <Notes>0</Notes>
  <HiddenSlides>0</HiddenSlides>
  <MMClips>0</MMClips>
  <ScaleCrop>false</ScaleCrop>
  <HeadingPairs>
    <vt:vector size="6" baseType="variant">
      <vt:variant>
        <vt:lpstr>已用的字体</vt:lpstr>
      </vt:variant>
      <vt:variant>
        <vt:i4>18</vt:i4>
      </vt:variant>
      <vt:variant>
        <vt:lpstr>主题</vt:lpstr>
      </vt:variant>
      <vt:variant>
        <vt:i4>10</vt:i4>
      </vt:variant>
      <vt:variant>
        <vt:lpstr>幻灯片标题</vt:lpstr>
      </vt:variant>
      <vt:variant>
        <vt:i4>32</vt:i4>
      </vt:variant>
    </vt:vector>
  </HeadingPairs>
  <TitlesOfParts>
    <vt:vector size="60" baseType="lpstr">
      <vt:lpstr>Arial</vt:lpstr>
      <vt:lpstr>宋体</vt:lpstr>
      <vt:lpstr>Wingdings</vt:lpstr>
      <vt:lpstr>OPPOSans H</vt:lpstr>
      <vt:lpstr>OPPOSans L</vt:lpstr>
      <vt:lpstr>微软雅黑</vt:lpstr>
      <vt:lpstr>Source Han Sans</vt:lpstr>
      <vt:lpstr>Source Han Sans CN Bold</vt:lpstr>
      <vt:lpstr>OPPOSans B</vt:lpstr>
      <vt:lpstr>等线</vt:lpstr>
      <vt:lpstr>Arial Unicode MS</vt:lpstr>
      <vt:lpstr>Calibri</vt:lpstr>
      <vt:lpstr>DIN</vt:lpstr>
      <vt:lpstr>Segoe Print</vt:lpstr>
      <vt:lpstr>Abadi</vt:lpstr>
      <vt:lpstr>思源宋体 CN</vt:lpstr>
      <vt:lpstr>思源黑体 CN Bold</vt:lpstr>
      <vt:lpstr>黑体</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张鹏</cp:lastModifiedBy>
  <cp:revision>7</cp:revision>
  <dcterms:created xsi:type="dcterms:W3CDTF">2025-03-20T13:08:00Z</dcterms:created>
  <dcterms:modified xsi:type="dcterms:W3CDTF">2025-03-21T05:33:33Z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01C77EF0BE9B4729845C9777DC3730A6_13</vt:lpwstr>
  </property>
  <property fmtid="{D5CDD505-2E9C-101B-9397-08002B2CF9AE}" pid="3" name="KSOProductBuildVer">
    <vt:lpwstr>2052-12.1.0.19770</vt:lpwstr>
  </property>
</Properties>
</file>