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78" r:id="rId4"/>
    <p:sldId id="277" r:id="rId5"/>
    <p:sldId id="276" r:id="rId6"/>
    <p:sldId id="281" r:id="rId7"/>
    <p:sldId id="280" r:id="rId8"/>
    <p:sldId id="282" r:id="rId9"/>
    <p:sldId id="283" r:id="rId1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8A70A"/>
    <a:srgbClr val="FFD200"/>
    <a:srgbClr val="FBD101"/>
    <a:srgbClr val="FAC100"/>
    <a:srgbClr val="FAC543"/>
    <a:srgbClr val="FAFAFA"/>
    <a:srgbClr val="FAC001"/>
    <a:srgbClr val="B2B2B2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3" autoAdjust="0"/>
    <p:restoredTop sz="86340"/>
  </p:normalViewPr>
  <p:slideViewPr>
    <p:cSldViewPr snapToGrid="0" showGuides="1">
      <p:cViewPr varScale="1">
        <p:scale>
          <a:sx n="67" d="100"/>
          <a:sy n="67" d="100"/>
        </p:scale>
        <p:origin x="544" y="44"/>
      </p:cViewPr>
      <p:guideLst>
        <p:guide orient="horz" pos="2148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552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04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913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270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BE229-5C22-E5FC-17CB-DB0CC11E9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A0BEBD4-13BD-4F87-88F7-583F794B65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9FAB994-0E88-6AB1-86BD-FEA9D95E0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FACC47-2385-F034-D316-B663B2F73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98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2025/3/21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即时零售-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130" y="-11430"/>
            <a:ext cx="12353925" cy="6949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140" y="6101715"/>
            <a:ext cx="1249680" cy="48069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05" y="6158865"/>
            <a:ext cx="1976120" cy="368935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0997849"/>
              </p:ext>
            </p:extLst>
          </p:nvPr>
        </p:nvGraphicFramePr>
        <p:xfrm>
          <a:off x="1150620" y="443865"/>
          <a:ext cx="9975215" cy="5255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0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96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</a:rPr>
                        <a:t>案例名称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美团闪购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x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名创优品：加码闪电仓，探索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24H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超级店新模式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23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</a:rPr>
                        <a:t>参与方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</a:rPr>
                        <a:t>申报企业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美团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0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</a:rPr>
                        <a:t>应用企业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名创优品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2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</a:rPr>
                        <a:t>申报奖项类别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即时零售赛道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32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sym typeface="+mn-ea"/>
                        </a:rPr>
                        <a:t>案例核心要素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charset="-122"/>
                        <a:ea typeface="微软雅黑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即时零售、美团闪电仓、开拓新模式、服务提效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320"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应用企业推荐语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charset="-122"/>
                        <a:ea typeface="微软雅黑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6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名创优品：闪电仓形态的“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24H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超级店”专门针对即时零售用户的线上消费需求，在商品种类、覆盖范围、经营时间、服务体验等方面与常规线下门店能形成差异化与有效互补。美团在即时零售领域拥有深厚积淀和海量用户规模，为名创优品“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24H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超级店”的新模式开拓提供了有力支撑。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3D846-582B-D107-2688-43914D5FB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金翼大赛gai-1 -17">
            <a:extLst>
              <a:ext uri="{FF2B5EF4-FFF2-40B4-BE49-F238E27FC236}">
                <a16:creationId xmlns:a16="http://schemas.microsoft.com/office/drawing/2014/main" id="{EEC7AB9E-71B0-1B67-B678-AF8F7D488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5" name="直接连接符 3">
            <a:extLst>
              <a:ext uri="{FF2B5EF4-FFF2-40B4-BE49-F238E27FC236}">
                <a16:creationId xmlns:a16="http://schemas.microsoft.com/office/drawing/2014/main" id="{BAD9E100-8416-AA1E-5A8A-D625B3AE8041}"/>
              </a:ext>
            </a:extLst>
          </p:cNvPr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 descr="cs -19">
            <a:extLst>
              <a:ext uri="{FF2B5EF4-FFF2-40B4-BE49-F238E27FC236}">
                <a16:creationId xmlns:a16="http://schemas.microsoft.com/office/drawing/2014/main" id="{194374F7-EC30-B7D6-1C0D-1141A0B2A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A9DD8E8C-1349-1659-9BC6-4CE373EB55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992" y="436486"/>
            <a:ext cx="276225" cy="390525"/>
          </a:xfrm>
          <a:prstGeom prst="rect">
            <a:avLst/>
          </a:prstGeom>
        </p:spPr>
      </p:pic>
      <p:pic>
        <p:nvPicPr>
          <p:cNvPr id="3" name="图片 2" descr="图标&#10;&#10;描述已自动生成">
            <a:extLst>
              <a:ext uri="{FF2B5EF4-FFF2-40B4-BE49-F238E27FC236}">
                <a16:creationId xmlns:a16="http://schemas.microsoft.com/office/drawing/2014/main" id="{AEB313B0-9987-7960-B1E2-8CA795FCE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4335" y="407986"/>
            <a:ext cx="2898040" cy="38471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24ED134-314E-F5B1-EDB7-0AC9D5B3BC57}"/>
              </a:ext>
            </a:extLst>
          </p:cNvPr>
          <p:cNvSpPr txBox="1"/>
          <p:nvPr/>
        </p:nvSpPr>
        <p:spPr>
          <a:xfrm>
            <a:off x="909300" y="407986"/>
            <a:ext cx="206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ea typeface="Meituan Type" panose="02000500000000000000" pitchFamily="2" charset="-122"/>
              </a:rPr>
              <a:t>案例介绍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7A1060B-71F1-C953-D6D4-1A50F2BC2693}"/>
              </a:ext>
            </a:extLst>
          </p:cNvPr>
          <p:cNvSpPr txBox="1"/>
          <p:nvPr/>
        </p:nvSpPr>
        <p:spPr>
          <a:xfrm>
            <a:off x="463800" y="117181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65000">
                      <a:srgbClr val="FDC441"/>
                    </a:gs>
                    <a:gs pos="35000">
                      <a:srgbClr val="FDCC4D"/>
                    </a:gs>
                    <a:gs pos="0">
                      <a:srgbClr val="FBA505"/>
                    </a:gs>
                    <a:gs pos="100000">
                      <a:srgbClr val="FDCE2A"/>
                    </a:gs>
                  </a:gsLst>
                  <a:lin ang="0" scaled="0"/>
                </a:gradFill>
                <a:latin typeface="Meituan Type" panose="02000500000000000000" pitchFamily="2" charset="-122"/>
                <a:ea typeface="Meituan Type" panose="02000500000000000000" pitchFamily="2" charset="-122"/>
              </a:rPr>
              <a:t>行业机会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7BB494E-ADBB-B67B-BACD-EEB1576F3BFE}"/>
              </a:ext>
            </a:extLst>
          </p:cNvPr>
          <p:cNvSpPr txBox="1"/>
          <p:nvPr/>
        </p:nvSpPr>
        <p:spPr>
          <a:xfrm>
            <a:off x="463800" y="1672880"/>
            <a:ext cx="6033715" cy="371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333333"/>
                </a:solidFill>
                <a:effectLst/>
                <a:latin typeface="Meituan Type Light" panose="02000500000000000000" pitchFamily="2" charset="-122"/>
                <a:ea typeface="Meituan Type Light" panose="02000500000000000000" pitchFamily="2" charset="-122"/>
              </a:rPr>
              <a:t>商务部研究院电商发布</a:t>
            </a:r>
            <a:r>
              <a:rPr lang="zh-CN" altLang="en-US" sz="14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的</a:t>
            </a:r>
            <a:r>
              <a:rPr lang="en-US" altLang="zh-CN" sz="14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《</a:t>
            </a:r>
            <a:r>
              <a:rPr lang="zh-CN" altLang="en-US" sz="14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即时零售行业发展报告</a:t>
            </a:r>
            <a:r>
              <a:rPr lang="en-US" altLang="zh-CN" sz="14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(2024)》</a:t>
            </a:r>
            <a:r>
              <a:rPr lang="zh-CN" altLang="en-US" sz="14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显示，</a:t>
            </a:r>
            <a:r>
              <a:rPr lang="zh-CN" altLang="en-US" sz="1400" b="1" dirty="0">
                <a:latin typeface="Meituan Type" panose="02000500000000000000" pitchFamily="2" charset="-122"/>
                <a:ea typeface="Meituan Type" panose="02000500000000000000" pitchFamily="2" charset="-122"/>
              </a:rPr>
              <a:t>近年来即时零售行业年均增速超过</a:t>
            </a:r>
            <a:r>
              <a:rPr lang="en-US" altLang="zh-CN" sz="1400" b="1" dirty="0">
                <a:latin typeface="Meituan Type" panose="02000500000000000000" pitchFamily="2" charset="-122"/>
                <a:ea typeface="Meituan Type" panose="02000500000000000000" pitchFamily="2" charset="-122"/>
              </a:rPr>
              <a:t>50%</a:t>
            </a:r>
            <a:r>
              <a:rPr lang="zh-CN" altLang="en-US" sz="1400" b="1" dirty="0">
                <a:latin typeface="Meituan Type" panose="02000500000000000000" pitchFamily="2" charset="-122"/>
                <a:ea typeface="Meituan Type" panose="02000500000000000000" pitchFamily="2" charset="-122"/>
              </a:rPr>
              <a:t>。</a:t>
            </a:r>
            <a:endParaRPr lang="en-US" altLang="zh-CN" sz="1400" b="1" dirty="0">
              <a:latin typeface="Meituan Type" panose="02000500000000000000" pitchFamily="2" charset="-122"/>
              <a:ea typeface="Meituan Type" panose="02000500000000000000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随着即时零售成为一种高确定性的生活方式，居家、出行、礼赠等多场景下的用户需求激增，为更好满足消费者日益增长的线上需求，美团闪电仓模式应运而生。</a:t>
            </a:r>
            <a:endParaRPr lang="en-US" altLang="zh-CN" sz="1400" dirty="0"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作为一种专注线上经营的即时零售供给新业态，闪电仓持续驱动即时零售供给生态进化，以及用户需求的养成。</a:t>
            </a:r>
            <a:endParaRPr lang="en-US" altLang="zh-CN" sz="1400" dirty="0"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b="1" dirty="0">
                <a:latin typeface="Meituan Type" panose="02000500000000000000" pitchFamily="2" charset="-122"/>
                <a:ea typeface="Meituan Type" panose="02000500000000000000" pitchFamily="2" charset="-122"/>
              </a:rPr>
              <a:t>截至2024年</a:t>
            </a:r>
            <a:r>
              <a:rPr lang="en-US" altLang="zh-CN" sz="1400" b="1" dirty="0">
                <a:latin typeface="Meituan Type" panose="02000500000000000000" pitchFamily="2" charset="-122"/>
                <a:ea typeface="Meituan Type" panose="02000500000000000000" pitchFamily="2" charset="-122"/>
              </a:rPr>
              <a:t>10</a:t>
            </a:r>
            <a:r>
              <a:rPr lang="zh-CN" altLang="en-US" sz="1400" b="1" dirty="0">
                <a:latin typeface="Meituan Type" panose="02000500000000000000" pitchFamily="2" charset="-122"/>
                <a:ea typeface="Meituan Type" panose="02000500000000000000" pitchFamily="2" charset="-122"/>
              </a:rPr>
              <a:t>月，美团全国闪电仓门店数突破</a:t>
            </a:r>
            <a:r>
              <a:rPr lang="en-US" altLang="zh-CN" sz="1400" b="1" dirty="0">
                <a:latin typeface="Meituan Type" panose="02000500000000000000" pitchFamily="2" charset="-122"/>
                <a:ea typeface="Meituan Type" panose="02000500000000000000" pitchFamily="2" charset="-122"/>
              </a:rPr>
              <a:t>3</a:t>
            </a:r>
            <a:r>
              <a:rPr lang="zh-CN" altLang="en-US" sz="1400" b="1" dirty="0">
                <a:latin typeface="Meituan Type" panose="02000500000000000000" pitchFamily="2" charset="-122"/>
                <a:ea typeface="Meituan Type" panose="02000500000000000000" pitchFamily="2" charset="-122"/>
              </a:rPr>
              <a:t>万家，仓业态呈现24小时运营、专注线上经营和SKU丰富等特点。</a:t>
            </a:r>
            <a:r>
              <a:rPr lang="en-US" altLang="zh-CN" sz="1400" b="1" dirty="0">
                <a:latin typeface="Meituan Type" panose="02000500000000000000" pitchFamily="2" charset="-122"/>
                <a:ea typeface="Meituan Type" panose="02000500000000000000" pitchFamily="2" charset="-122"/>
                <a:sym typeface="+mn-ea"/>
              </a:rPr>
              <a:t> 2027</a:t>
            </a:r>
            <a:r>
              <a:rPr lang="zh-CN" altLang="en-US" sz="1400" b="1" dirty="0">
                <a:latin typeface="Meituan Type" panose="02000500000000000000" pitchFamily="2" charset="-122"/>
                <a:ea typeface="Meituan Type" panose="02000500000000000000" pitchFamily="2" charset="-122"/>
                <a:sym typeface="+mn-ea"/>
              </a:rPr>
              <a:t>年，美团闪电仓将超过</a:t>
            </a:r>
            <a:r>
              <a:rPr lang="en-US" altLang="zh-CN" sz="1400" b="1" dirty="0">
                <a:latin typeface="Meituan Type" panose="02000500000000000000" pitchFamily="2" charset="-122"/>
                <a:ea typeface="Meituan Type" panose="02000500000000000000" pitchFamily="2" charset="-122"/>
                <a:sym typeface="+mn-ea"/>
              </a:rPr>
              <a:t>10</a:t>
            </a:r>
            <a:r>
              <a:rPr lang="zh-CN" altLang="en-US" sz="1400" b="1" dirty="0">
                <a:latin typeface="Meituan Type" panose="02000500000000000000" pitchFamily="2" charset="-122"/>
                <a:ea typeface="Meituan Type" panose="02000500000000000000" pitchFamily="2" charset="-122"/>
                <a:sym typeface="+mn-ea"/>
              </a:rPr>
              <a:t>万家，覆盖全品类、全区域，预计市场规模将达到</a:t>
            </a:r>
            <a:r>
              <a:rPr lang="en-US" altLang="zh-CN" sz="1400" b="1" dirty="0">
                <a:latin typeface="Meituan Type" panose="02000500000000000000" pitchFamily="2" charset="-122"/>
                <a:ea typeface="Meituan Type" panose="02000500000000000000" pitchFamily="2" charset="-122"/>
                <a:sym typeface="+mn-ea"/>
              </a:rPr>
              <a:t>2000</a:t>
            </a:r>
            <a:r>
              <a:rPr lang="zh-CN" altLang="en-US" sz="1400" b="1" dirty="0">
                <a:latin typeface="Meituan Type" panose="02000500000000000000" pitchFamily="2" charset="-122"/>
                <a:ea typeface="Meituan Type" panose="02000500000000000000" pitchFamily="2" charset="-122"/>
                <a:sym typeface="+mn-ea"/>
              </a:rPr>
              <a:t>亿元。</a:t>
            </a:r>
            <a:endParaRPr lang="zh-CN" altLang="en-US" sz="1400" b="1" dirty="0">
              <a:latin typeface="Meituan Type" panose="02000500000000000000" pitchFamily="2" charset="-122"/>
              <a:ea typeface="Meituan Type" panose="02000500000000000000" pitchFamily="2" charset="-122"/>
            </a:endParaRPr>
          </a:p>
        </p:txBody>
      </p:sp>
      <p:pic>
        <p:nvPicPr>
          <p:cNvPr id="11" name="Picture 2" descr="城市  PNG  夜景">
            <a:extLst>
              <a:ext uri="{FF2B5EF4-FFF2-40B4-BE49-F238E27FC236}">
                <a16:creationId xmlns:a16="http://schemas.microsoft.com/office/drawing/2014/main" id="{7BC07C6F-7723-D88D-B395-184FBA4B9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r="24120"/>
          <a:stretch/>
        </p:blipFill>
        <p:spPr bwMode="auto">
          <a:xfrm>
            <a:off x="6982310" y="1029102"/>
            <a:ext cx="4573420" cy="4359411"/>
          </a:xfrm>
          <a:prstGeom prst="rect">
            <a:avLst/>
          </a:prstGeom>
          <a:noFill/>
          <a:effectLst>
            <a:innerShdw blurRad="1270000" dist="634955" dir="5820000">
              <a:prstClr val="black">
                <a:alpha val="73823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C306F-64F4-DB67-3488-520EB00BF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金翼大赛gai-1 -17">
            <a:extLst>
              <a:ext uri="{FF2B5EF4-FFF2-40B4-BE49-F238E27FC236}">
                <a16:creationId xmlns:a16="http://schemas.microsoft.com/office/drawing/2014/main" id="{739D6C8C-4879-3AAF-376B-C82E25D8B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5" name="直接连接符 3">
            <a:extLst>
              <a:ext uri="{FF2B5EF4-FFF2-40B4-BE49-F238E27FC236}">
                <a16:creationId xmlns:a16="http://schemas.microsoft.com/office/drawing/2014/main" id="{5B5A2829-129D-FC82-87E8-2D0A8E199F24}"/>
              </a:ext>
            </a:extLst>
          </p:cNvPr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 descr="cs -19">
            <a:extLst>
              <a:ext uri="{FF2B5EF4-FFF2-40B4-BE49-F238E27FC236}">
                <a16:creationId xmlns:a16="http://schemas.microsoft.com/office/drawing/2014/main" id="{31F8821E-AE69-6D6E-D1C5-EDB6D2002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0414DD9B-55B7-1FC3-C22A-2599E8B555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992" y="436486"/>
            <a:ext cx="276225" cy="390525"/>
          </a:xfrm>
          <a:prstGeom prst="rect">
            <a:avLst/>
          </a:prstGeom>
        </p:spPr>
      </p:pic>
      <p:pic>
        <p:nvPicPr>
          <p:cNvPr id="3" name="图片 2" descr="图标&#10;&#10;描述已自动生成">
            <a:extLst>
              <a:ext uri="{FF2B5EF4-FFF2-40B4-BE49-F238E27FC236}">
                <a16:creationId xmlns:a16="http://schemas.microsoft.com/office/drawing/2014/main" id="{422FED97-8D74-BC1A-AAAF-F378A62398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4335" y="407986"/>
            <a:ext cx="2898040" cy="38471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75FCAED-D54A-A35A-BAB0-BFD8CE43BBE6}"/>
              </a:ext>
            </a:extLst>
          </p:cNvPr>
          <p:cNvSpPr txBox="1"/>
          <p:nvPr/>
        </p:nvSpPr>
        <p:spPr>
          <a:xfrm>
            <a:off x="909300" y="407986"/>
            <a:ext cx="206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ea typeface="Meituan Type" panose="02000500000000000000" pitchFamily="2" charset="-122"/>
              </a:rPr>
              <a:t>案例介绍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83C5C6F-4D66-0BCE-8442-06818991703A}"/>
              </a:ext>
            </a:extLst>
          </p:cNvPr>
          <p:cNvSpPr txBox="1"/>
          <p:nvPr/>
        </p:nvSpPr>
        <p:spPr>
          <a:xfrm>
            <a:off x="463800" y="117181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65000">
                      <a:srgbClr val="FDC441"/>
                    </a:gs>
                    <a:gs pos="35000">
                      <a:srgbClr val="FDCC4D"/>
                    </a:gs>
                    <a:gs pos="0">
                      <a:srgbClr val="FBA505"/>
                    </a:gs>
                    <a:gs pos="100000">
                      <a:srgbClr val="FDCE2A"/>
                    </a:gs>
                  </a:gsLst>
                  <a:lin ang="0" scaled="0"/>
                </a:gradFill>
                <a:latin typeface="Meituan Type" panose="02000500000000000000" pitchFamily="2" charset="-122"/>
                <a:ea typeface="Meituan Type" panose="02000500000000000000" pitchFamily="2" charset="-122"/>
              </a:rPr>
              <a:t>开仓支持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5F2713C-9D7C-12DD-60C2-5778685FA25B}"/>
              </a:ext>
            </a:extLst>
          </p:cNvPr>
          <p:cNvSpPr txBox="1"/>
          <p:nvPr/>
        </p:nvSpPr>
        <p:spPr>
          <a:xfrm>
            <a:off x="463800" y="1597223"/>
            <a:ext cx="11200661" cy="71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2024</a:t>
            </a:r>
            <a:r>
              <a:rPr lang="zh-CN" altLang="en-US" sz="16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年</a:t>
            </a:r>
            <a:r>
              <a:rPr lang="en-US" altLang="zh-CN" sz="16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10</a:t>
            </a:r>
            <a:r>
              <a:rPr lang="zh-CN" altLang="en-US" sz="16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月，美团闪购发布美团闪电仓“繁星计划”，为开拓闪电仓的商家提供包括“精准选址、运营指导、爬坡资源、牵牛花系统、专属配送解决方案”的闪电仓开仓全链路赋能，致力于做好闪电仓商家的长期陪伴。</a:t>
            </a:r>
          </a:p>
        </p:txBody>
      </p:sp>
      <p:sp>
        <p:nvSpPr>
          <p:cNvPr id="10" name="矩形: 圆角 40">
            <a:extLst>
              <a:ext uri="{FF2B5EF4-FFF2-40B4-BE49-F238E27FC236}">
                <a16:creationId xmlns:a16="http://schemas.microsoft.com/office/drawing/2014/main" id="{DA570202-DFB2-8E4E-AE85-A514FF14D74C}"/>
              </a:ext>
            </a:extLst>
          </p:cNvPr>
          <p:cNvSpPr/>
          <p:nvPr/>
        </p:nvSpPr>
        <p:spPr>
          <a:xfrm flipH="1">
            <a:off x="545860" y="2740925"/>
            <a:ext cx="5396507" cy="721402"/>
          </a:xfrm>
          <a:prstGeom prst="roundRect">
            <a:avLst>
              <a:gd name="adj" fmla="val 0"/>
            </a:avLst>
          </a:prstGeom>
          <a:solidFill>
            <a:srgbClr val="FAFAFA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055EA0C-3E1B-CCD0-436D-525542CD0554}"/>
              </a:ext>
            </a:extLst>
          </p:cNvPr>
          <p:cNvSpPr txBox="1"/>
          <p:nvPr/>
        </p:nvSpPr>
        <p:spPr>
          <a:xfrm>
            <a:off x="1180539" y="2772725"/>
            <a:ext cx="3970507" cy="637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FAC001"/>
                </a:solidFill>
                <a:latin typeface="Meituan Type Light" panose="02000500000000000000" pitchFamily="2" charset="-122"/>
                <a:ea typeface="Meituan Type Light" panose="02000500000000000000" pitchFamily="2" charset="-122"/>
              </a:rPr>
              <a:t>数字化选址</a:t>
            </a:r>
            <a:endParaRPr lang="en-US" altLang="zh-CN" sz="1600" b="1" dirty="0">
              <a:solidFill>
                <a:srgbClr val="FAC001"/>
              </a:solidFill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依托生态数据，为商家提供仓网规划及精准选址</a:t>
            </a:r>
          </a:p>
        </p:txBody>
      </p:sp>
      <p:sp>
        <p:nvSpPr>
          <p:cNvPr id="13" name="矩形: 圆角 40">
            <a:extLst>
              <a:ext uri="{FF2B5EF4-FFF2-40B4-BE49-F238E27FC236}">
                <a16:creationId xmlns:a16="http://schemas.microsoft.com/office/drawing/2014/main" id="{427CDB32-C09B-B622-2558-9FB9476DF298}"/>
              </a:ext>
            </a:extLst>
          </p:cNvPr>
          <p:cNvSpPr/>
          <p:nvPr/>
        </p:nvSpPr>
        <p:spPr>
          <a:xfrm flipH="1">
            <a:off x="545860" y="3547807"/>
            <a:ext cx="5396507" cy="721402"/>
          </a:xfrm>
          <a:prstGeom prst="roundRect">
            <a:avLst>
              <a:gd name="adj" fmla="val 0"/>
            </a:avLst>
          </a:prstGeom>
          <a:solidFill>
            <a:srgbClr val="FAFAFA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8C09BA9-9FE2-58D2-588A-FCAA34DE6C31}"/>
              </a:ext>
            </a:extLst>
          </p:cNvPr>
          <p:cNvSpPr txBox="1"/>
          <p:nvPr/>
        </p:nvSpPr>
        <p:spPr>
          <a:xfrm>
            <a:off x="1180539" y="3579607"/>
            <a:ext cx="3970507" cy="637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FAC001"/>
                </a:solidFill>
                <a:latin typeface="Meituan Type Light" panose="02000500000000000000" pitchFamily="2" charset="-122"/>
                <a:ea typeface="Meituan Type Light" panose="02000500000000000000" pitchFamily="2" charset="-122"/>
              </a:rPr>
              <a:t>专属货盘</a:t>
            </a:r>
            <a:endParaRPr lang="en-US" altLang="zh-CN" sz="1600" b="1" dirty="0">
              <a:solidFill>
                <a:srgbClr val="FAC001"/>
              </a:solidFill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基于用户需求洞察，优化商品结构</a:t>
            </a:r>
          </a:p>
        </p:txBody>
      </p:sp>
      <p:sp>
        <p:nvSpPr>
          <p:cNvPr id="15" name="矩形: 圆角 40">
            <a:extLst>
              <a:ext uri="{FF2B5EF4-FFF2-40B4-BE49-F238E27FC236}">
                <a16:creationId xmlns:a16="http://schemas.microsoft.com/office/drawing/2014/main" id="{81AE0E3D-9B5C-A1CC-1634-CB29B3726555}"/>
              </a:ext>
            </a:extLst>
          </p:cNvPr>
          <p:cNvSpPr/>
          <p:nvPr/>
        </p:nvSpPr>
        <p:spPr>
          <a:xfrm flipH="1">
            <a:off x="545860" y="4363725"/>
            <a:ext cx="5396507" cy="721402"/>
          </a:xfrm>
          <a:prstGeom prst="roundRect">
            <a:avLst>
              <a:gd name="adj" fmla="val 0"/>
            </a:avLst>
          </a:prstGeom>
          <a:solidFill>
            <a:srgbClr val="FAFAFA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8CB4154-BDAC-1912-EC8D-84C76E4FB8ED}"/>
              </a:ext>
            </a:extLst>
          </p:cNvPr>
          <p:cNvSpPr txBox="1"/>
          <p:nvPr/>
        </p:nvSpPr>
        <p:spPr>
          <a:xfrm>
            <a:off x="1180539" y="4395525"/>
            <a:ext cx="3970507" cy="637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FAC001"/>
                </a:solidFill>
                <a:latin typeface="Meituan Type Light" panose="02000500000000000000" pitchFamily="2" charset="-122"/>
                <a:ea typeface="Meituan Type Light" panose="02000500000000000000" pitchFamily="2" charset="-122"/>
              </a:rPr>
              <a:t>运营提效</a:t>
            </a:r>
            <a:endParaRPr lang="en-US" altLang="zh-CN" sz="1600" b="1" dirty="0">
              <a:solidFill>
                <a:srgbClr val="FAC001"/>
              </a:solidFill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搭建门店运营体系，提供美团牵牛花全链路数字化工具</a:t>
            </a:r>
          </a:p>
        </p:txBody>
      </p:sp>
      <p:sp>
        <p:nvSpPr>
          <p:cNvPr id="17" name="矩形: 圆角 40">
            <a:extLst>
              <a:ext uri="{FF2B5EF4-FFF2-40B4-BE49-F238E27FC236}">
                <a16:creationId xmlns:a16="http://schemas.microsoft.com/office/drawing/2014/main" id="{A46E5EB8-71ED-131A-9F71-4A73E8662C4F}"/>
              </a:ext>
            </a:extLst>
          </p:cNvPr>
          <p:cNvSpPr/>
          <p:nvPr/>
        </p:nvSpPr>
        <p:spPr>
          <a:xfrm flipH="1">
            <a:off x="6115066" y="2721067"/>
            <a:ext cx="5396507" cy="721402"/>
          </a:xfrm>
          <a:prstGeom prst="roundRect">
            <a:avLst>
              <a:gd name="adj" fmla="val 0"/>
            </a:avLst>
          </a:prstGeom>
          <a:solidFill>
            <a:srgbClr val="FAFAFA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C10A8E9-DB24-E61A-B417-EEADAA36A8CA}"/>
              </a:ext>
            </a:extLst>
          </p:cNvPr>
          <p:cNvSpPr txBox="1"/>
          <p:nvPr/>
        </p:nvSpPr>
        <p:spPr>
          <a:xfrm>
            <a:off x="6749745" y="2752867"/>
            <a:ext cx="4441480" cy="637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FAC001"/>
                </a:solidFill>
                <a:latin typeface="Meituan Type Light" panose="02000500000000000000" pitchFamily="2" charset="-122"/>
                <a:ea typeface="Meituan Type Light" panose="02000500000000000000" pitchFamily="2" charset="-122"/>
              </a:rPr>
              <a:t>组织协同</a:t>
            </a:r>
            <a:endParaRPr lang="en-US" altLang="zh-CN" sz="1600" b="1" dirty="0">
              <a:solidFill>
                <a:srgbClr val="FAC001"/>
              </a:solidFill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成立专项团队，提供全链路经营支持</a:t>
            </a:r>
          </a:p>
        </p:txBody>
      </p:sp>
      <p:sp>
        <p:nvSpPr>
          <p:cNvPr id="19" name="矩形: 圆角 40">
            <a:extLst>
              <a:ext uri="{FF2B5EF4-FFF2-40B4-BE49-F238E27FC236}">
                <a16:creationId xmlns:a16="http://schemas.microsoft.com/office/drawing/2014/main" id="{5C003432-E887-CE81-DAFE-40387CB27E75}"/>
              </a:ext>
            </a:extLst>
          </p:cNvPr>
          <p:cNvSpPr/>
          <p:nvPr/>
        </p:nvSpPr>
        <p:spPr>
          <a:xfrm flipH="1">
            <a:off x="6115066" y="3528097"/>
            <a:ext cx="5396506" cy="721402"/>
          </a:xfrm>
          <a:prstGeom prst="roundRect">
            <a:avLst>
              <a:gd name="adj" fmla="val 0"/>
            </a:avLst>
          </a:prstGeom>
          <a:solidFill>
            <a:srgbClr val="FAFAFA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A238DB3-72DB-4F5E-9F6C-30CC994683D9}"/>
              </a:ext>
            </a:extLst>
          </p:cNvPr>
          <p:cNvSpPr txBox="1"/>
          <p:nvPr/>
        </p:nvSpPr>
        <p:spPr>
          <a:xfrm>
            <a:off x="6749744" y="3559897"/>
            <a:ext cx="4556676" cy="637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FAC001"/>
                </a:solidFill>
                <a:latin typeface="Meituan Type Light" panose="02000500000000000000" pitchFamily="2" charset="-122"/>
                <a:ea typeface="Meituan Type Light" panose="02000500000000000000" pitchFamily="2" charset="-122"/>
              </a:rPr>
              <a:t>爬坡资源</a:t>
            </a:r>
            <a:endParaRPr lang="en-US" altLang="zh-CN" sz="1600" b="1" dirty="0">
              <a:solidFill>
                <a:srgbClr val="FAC001"/>
              </a:solidFill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提供门店经营爬坡指导、广告激励等政策扶持</a:t>
            </a:r>
          </a:p>
        </p:txBody>
      </p:sp>
      <p:pic>
        <p:nvPicPr>
          <p:cNvPr id="28" name="图片 27" descr="图标&#10;&#10;描述已自动生成">
            <a:extLst>
              <a:ext uri="{FF2B5EF4-FFF2-40B4-BE49-F238E27FC236}">
                <a16:creationId xmlns:a16="http://schemas.microsoft.com/office/drawing/2014/main" id="{BA9892BE-457E-AAD9-3242-DC487ED798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43" y="3650422"/>
            <a:ext cx="500088" cy="500088"/>
          </a:xfrm>
          <a:prstGeom prst="rect">
            <a:avLst/>
          </a:prstGeom>
        </p:spPr>
      </p:pic>
      <p:pic>
        <p:nvPicPr>
          <p:cNvPr id="30" name="图片 29" descr="图标&#10;&#10;描述已自动生成">
            <a:extLst>
              <a:ext uri="{FF2B5EF4-FFF2-40B4-BE49-F238E27FC236}">
                <a16:creationId xmlns:a16="http://schemas.microsoft.com/office/drawing/2014/main" id="{B780E660-1B82-8F09-A900-456ACE0CAE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8" y="2881108"/>
            <a:ext cx="441036" cy="441036"/>
          </a:xfrm>
          <a:prstGeom prst="rect">
            <a:avLst/>
          </a:prstGeom>
        </p:spPr>
      </p:pic>
      <p:pic>
        <p:nvPicPr>
          <p:cNvPr id="32" name="图片 31" descr="图标&#10;&#10;描述已自动生成">
            <a:extLst>
              <a:ext uri="{FF2B5EF4-FFF2-40B4-BE49-F238E27FC236}">
                <a16:creationId xmlns:a16="http://schemas.microsoft.com/office/drawing/2014/main" id="{73E9F83E-EEDF-D531-BA4A-3363578F35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3" y="3700233"/>
            <a:ext cx="422021" cy="422021"/>
          </a:xfrm>
          <a:prstGeom prst="rect">
            <a:avLst/>
          </a:prstGeom>
        </p:spPr>
      </p:pic>
      <p:pic>
        <p:nvPicPr>
          <p:cNvPr id="34" name="图片 33" descr="图标&#10;&#10;描述已自动生成">
            <a:extLst>
              <a:ext uri="{FF2B5EF4-FFF2-40B4-BE49-F238E27FC236}">
                <a16:creationId xmlns:a16="http://schemas.microsoft.com/office/drawing/2014/main" id="{06ED2AD3-3AEB-7DC1-83B5-591E14EC298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04" y="4497959"/>
            <a:ext cx="444850" cy="444850"/>
          </a:xfrm>
          <a:prstGeom prst="rect">
            <a:avLst/>
          </a:prstGeom>
        </p:spPr>
      </p:pic>
      <p:pic>
        <p:nvPicPr>
          <p:cNvPr id="36" name="图片 35" descr="图标&#10;&#10;描述已自动生成">
            <a:extLst>
              <a:ext uri="{FF2B5EF4-FFF2-40B4-BE49-F238E27FC236}">
                <a16:creationId xmlns:a16="http://schemas.microsoft.com/office/drawing/2014/main" id="{30B1A1B3-D49B-BEFF-B072-ED74B68CDD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924" y="2806889"/>
            <a:ext cx="569007" cy="56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5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1ECC0-C662-5883-7846-41620DB6A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金翼大赛gai-1 -17">
            <a:extLst>
              <a:ext uri="{FF2B5EF4-FFF2-40B4-BE49-F238E27FC236}">
                <a16:creationId xmlns:a16="http://schemas.microsoft.com/office/drawing/2014/main" id="{8DC84592-E27F-96D9-3CD9-6756FDE5D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5" name="直接连接符 3">
            <a:extLst>
              <a:ext uri="{FF2B5EF4-FFF2-40B4-BE49-F238E27FC236}">
                <a16:creationId xmlns:a16="http://schemas.microsoft.com/office/drawing/2014/main" id="{B331FC72-121D-7007-CB55-BD6DA52AB2CD}"/>
              </a:ext>
            </a:extLst>
          </p:cNvPr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 descr="cs -19">
            <a:extLst>
              <a:ext uri="{FF2B5EF4-FFF2-40B4-BE49-F238E27FC236}">
                <a16:creationId xmlns:a16="http://schemas.microsoft.com/office/drawing/2014/main" id="{F3A0A364-FAD0-FE49-886E-BED0B64C2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69C8B18E-C03F-CD91-40B5-87274ED5E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992" y="436486"/>
            <a:ext cx="276225" cy="390525"/>
          </a:xfrm>
          <a:prstGeom prst="rect">
            <a:avLst/>
          </a:prstGeom>
        </p:spPr>
      </p:pic>
      <p:pic>
        <p:nvPicPr>
          <p:cNvPr id="8" name="图片 7" descr="图标&#10;&#10;描述已自动生成">
            <a:extLst>
              <a:ext uri="{FF2B5EF4-FFF2-40B4-BE49-F238E27FC236}">
                <a16:creationId xmlns:a16="http://schemas.microsoft.com/office/drawing/2014/main" id="{2E2EC8BC-EAD3-4861-4697-958FB1BDE3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4335" y="407986"/>
            <a:ext cx="2898040" cy="38471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A028D3F-5304-8097-D44A-8621E3A063C1}"/>
              </a:ext>
            </a:extLst>
          </p:cNvPr>
          <p:cNvSpPr txBox="1"/>
          <p:nvPr/>
        </p:nvSpPr>
        <p:spPr>
          <a:xfrm>
            <a:off x="909300" y="407986"/>
            <a:ext cx="206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ea typeface="Meituan Type" panose="02000500000000000000" pitchFamily="2" charset="-122"/>
              </a:rPr>
              <a:t>案例介绍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829012C-643C-B324-B824-0FF472E48314}"/>
              </a:ext>
            </a:extLst>
          </p:cNvPr>
          <p:cNvSpPr txBox="1"/>
          <p:nvPr/>
        </p:nvSpPr>
        <p:spPr>
          <a:xfrm>
            <a:off x="463800" y="117181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65000">
                      <a:srgbClr val="FDC441"/>
                    </a:gs>
                    <a:gs pos="35000">
                      <a:srgbClr val="FDCC4D"/>
                    </a:gs>
                    <a:gs pos="0">
                      <a:srgbClr val="FBA505"/>
                    </a:gs>
                    <a:gs pos="100000">
                      <a:srgbClr val="FDCE2A"/>
                    </a:gs>
                  </a:gsLst>
                  <a:lin ang="0" scaled="0"/>
                </a:gradFill>
                <a:latin typeface="Meituan Type" panose="02000500000000000000" pitchFamily="2" charset="-122"/>
                <a:ea typeface="Meituan Type" panose="02000500000000000000" pitchFamily="2" charset="-122"/>
              </a:rPr>
              <a:t>连锁商家开仓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AEB4F82-AAC6-A9DE-FC19-3770A333B8C1}"/>
              </a:ext>
            </a:extLst>
          </p:cNvPr>
          <p:cNvSpPr txBox="1"/>
          <p:nvPr/>
        </p:nvSpPr>
        <p:spPr>
          <a:xfrm>
            <a:off x="463801" y="1597223"/>
            <a:ext cx="7476550" cy="6347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Meituan Type Light" panose="02000500000000000000" pitchFamily="2" charset="-122"/>
                <a:ea typeface="Meituan Type Light" panose="02000500000000000000" pitchFamily="2" charset="-122"/>
                <a:sym typeface="+mn-ea"/>
              </a:rPr>
              <a:t>为了建设丰富、优质的供给生态，联动连锁零售商家开仓，通过“选仓替代选址”，推动连锁品牌低成本高效触达用户，实现“商品-场景-履约”全链路数字化，重塑零供关系。</a:t>
            </a:r>
            <a:endParaRPr lang="en-US" altLang="zh-CN" sz="1400" dirty="0">
              <a:latin typeface="Meituan Type Light" panose="02000500000000000000" pitchFamily="2" charset="-122"/>
              <a:ea typeface="Meituan Type Light" panose="02000500000000000000" pitchFamily="2" charset="-122"/>
              <a:sym typeface="+mn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6EC10E6-4188-9741-4F1E-E86A47979362}"/>
              </a:ext>
            </a:extLst>
          </p:cNvPr>
          <p:cNvSpPr txBox="1"/>
          <p:nvPr/>
        </p:nvSpPr>
        <p:spPr>
          <a:xfrm>
            <a:off x="621030" y="4124293"/>
            <a:ext cx="404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latin typeface="Meituan Type" panose="02000500000000000000" pitchFamily="2" charset="-122"/>
                <a:ea typeface="Meituan Type" panose="02000500000000000000" pitchFamily="2" charset="-122"/>
              </a:rPr>
              <a:t>名创优品：截止</a:t>
            </a:r>
            <a:r>
              <a:rPr kumimoji="1" lang="en-US" altLang="zh-CN" b="1" dirty="0">
                <a:latin typeface="Meituan Type" panose="02000500000000000000" pitchFamily="2" charset="-122"/>
                <a:ea typeface="Meituan Type" panose="02000500000000000000" pitchFamily="2" charset="-122"/>
              </a:rPr>
              <a:t>2024</a:t>
            </a:r>
            <a:r>
              <a:rPr kumimoji="1" lang="zh-CN" altLang="en-US" b="1" dirty="0">
                <a:latin typeface="Meituan Type" panose="02000500000000000000" pitchFamily="2" charset="-122"/>
                <a:ea typeface="Meituan Type" panose="02000500000000000000" pitchFamily="2" charset="-122"/>
              </a:rPr>
              <a:t>年</a:t>
            </a:r>
            <a:r>
              <a:rPr kumimoji="1" lang="en-US" altLang="zh-CN" b="1" dirty="0">
                <a:latin typeface="Meituan Type" panose="02000500000000000000" pitchFamily="2" charset="-122"/>
                <a:ea typeface="Meituan Type" panose="02000500000000000000" pitchFamily="2" charset="-122"/>
              </a:rPr>
              <a:t>12</a:t>
            </a:r>
            <a:r>
              <a:rPr kumimoji="1" lang="zh-CN" altLang="en-US" b="1" dirty="0">
                <a:latin typeface="Meituan Type" panose="02000500000000000000" pitchFamily="2" charset="-122"/>
                <a:ea typeface="Meituan Type" panose="02000500000000000000" pitchFamily="2" charset="-122"/>
              </a:rPr>
              <a:t>月，已合作</a:t>
            </a:r>
          </a:p>
        </p:txBody>
      </p:sp>
      <p:sp>
        <p:nvSpPr>
          <p:cNvPr id="34" name="矩形: 圆角 40">
            <a:extLst>
              <a:ext uri="{FF2B5EF4-FFF2-40B4-BE49-F238E27FC236}">
                <a16:creationId xmlns:a16="http://schemas.microsoft.com/office/drawing/2014/main" id="{F904F045-CE3D-B1B7-E5FB-E21C000369AD}"/>
              </a:ext>
            </a:extLst>
          </p:cNvPr>
          <p:cNvSpPr/>
          <p:nvPr/>
        </p:nvSpPr>
        <p:spPr>
          <a:xfrm flipH="1">
            <a:off x="574992" y="4533478"/>
            <a:ext cx="2353711" cy="1072343"/>
          </a:xfrm>
          <a:prstGeom prst="roundRect">
            <a:avLst>
              <a:gd name="adj" fmla="val 0"/>
            </a:avLst>
          </a:prstGeom>
          <a:solidFill>
            <a:srgbClr val="FAFAFA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1A776B4-3809-5A7A-0BE6-312619DFE2D0}"/>
              </a:ext>
            </a:extLst>
          </p:cNvPr>
          <p:cNvSpPr txBox="1"/>
          <p:nvPr/>
        </p:nvSpPr>
        <p:spPr>
          <a:xfrm>
            <a:off x="823974" y="4630971"/>
            <a:ext cx="1855746" cy="877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开设</a:t>
            </a:r>
            <a:r>
              <a:rPr lang="zh-CN" altLang="en-US" sz="2800" b="1" dirty="0">
                <a:solidFill>
                  <a:srgbClr val="FAC001"/>
                </a:solidFill>
                <a:latin typeface="Meituan Type" panose="02000500000000000000" pitchFamily="2" charset="-122"/>
                <a:ea typeface="Meituan Type" panose="02000500000000000000" pitchFamily="2" charset="-122"/>
              </a:rPr>
              <a:t>500家</a:t>
            </a:r>
            <a:endParaRPr lang="en-US" altLang="zh-CN" sz="2800" b="1" dirty="0">
              <a:solidFill>
                <a:srgbClr val="FAC001"/>
              </a:solidFill>
              <a:latin typeface="Meituan Type" panose="02000500000000000000" pitchFamily="2" charset="-122"/>
              <a:ea typeface="Meituan Type" panose="02000500000000000000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闪电仓业态的</a:t>
            </a:r>
            <a:r>
              <a:rPr lang="en-US" altLang="zh-CN" sz="12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2</a:t>
            </a:r>
            <a:r>
              <a:rPr lang="zh-CN" altLang="en-US" sz="12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4H超级店</a:t>
            </a:r>
          </a:p>
        </p:txBody>
      </p:sp>
      <p:sp>
        <p:nvSpPr>
          <p:cNvPr id="38" name="矩形: 圆角 40">
            <a:extLst>
              <a:ext uri="{FF2B5EF4-FFF2-40B4-BE49-F238E27FC236}">
                <a16:creationId xmlns:a16="http://schemas.microsoft.com/office/drawing/2014/main" id="{4CACF9C7-F78A-1D4E-FBD4-72C6977C715F}"/>
              </a:ext>
            </a:extLst>
          </p:cNvPr>
          <p:cNvSpPr/>
          <p:nvPr/>
        </p:nvSpPr>
        <p:spPr>
          <a:xfrm flipH="1">
            <a:off x="3069936" y="4533478"/>
            <a:ext cx="2353711" cy="1072343"/>
          </a:xfrm>
          <a:prstGeom prst="roundRect">
            <a:avLst>
              <a:gd name="adj" fmla="val 0"/>
            </a:avLst>
          </a:prstGeom>
          <a:solidFill>
            <a:srgbClr val="FAFAFA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8B34BE2-CB76-4CF3-1D2D-6E5B78EBC42A}"/>
              </a:ext>
            </a:extLst>
          </p:cNvPr>
          <p:cNvSpPr txBox="1"/>
          <p:nvPr/>
        </p:nvSpPr>
        <p:spPr>
          <a:xfrm>
            <a:off x="3182267" y="4761103"/>
            <a:ext cx="2129048" cy="617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覆盖</a:t>
            </a:r>
            <a:r>
              <a:rPr lang="en-US" altLang="zh-CN" sz="2800" b="1" dirty="0">
                <a:solidFill>
                  <a:srgbClr val="FAC001"/>
                </a:solidFill>
                <a:latin typeface="Meituan Type" panose="02000500000000000000" pitchFamily="2" charset="-122"/>
                <a:ea typeface="Meituan Type" panose="02000500000000000000" pitchFamily="2" charset="-122"/>
              </a:rPr>
              <a:t>19</a:t>
            </a:r>
            <a:r>
              <a:rPr lang="zh-CN" altLang="en-US" sz="2800" b="1" dirty="0">
                <a:solidFill>
                  <a:srgbClr val="FAC001"/>
                </a:solidFill>
                <a:latin typeface="Meituan Type" panose="02000500000000000000" pitchFamily="2" charset="-122"/>
                <a:ea typeface="Meituan Type" panose="02000500000000000000" pitchFamily="2" charset="-122"/>
              </a:rPr>
              <a:t>个</a:t>
            </a:r>
            <a:r>
              <a:rPr lang="zh-CN" altLang="en-US" sz="12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城市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04A3BAFA-40E0-6ACD-CAD9-72CC79ADC16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1335" t="1989" r="1335" b="9245"/>
          <a:stretch/>
        </p:blipFill>
        <p:spPr>
          <a:xfrm>
            <a:off x="8405153" y="1502231"/>
            <a:ext cx="3395613" cy="40178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90B95C0-CAB2-2564-9AFB-74F7D3ECBAFB}"/>
              </a:ext>
            </a:extLst>
          </p:cNvPr>
          <p:cNvSpPr txBox="1"/>
          <p:nvPr/>
        </p:nvSpPr>
        <p:spPr>
          <a:xfrm>
            <a:off x="481457" y="2305121"/>
            <a:ext cx="7608184" cy="1475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当下，实体零售正经历从供应链到用户端的全方位变革，零售企业需要对消费者、商品都有更深刻的洞察，同时需要具备更强的供应链运营能力。越来越多零售企业开始利用前置仓模式拓展业务边界，以名创优品为代表的连锁零售商家，不再局限于开设门店，基于强大的供应链能力和商品力，积极通过开仓触达更广泛的消费群体，服务更多元的消费场景。</a:t>
            </a:r>
            <a:r>
              <a:rPr kumimoji="0" lang="zh-CN" altLang="zh-CN" sz="1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tuan Type Light" panose="02000500000000000000" pitchFamily="2" charset="-122"/>
                <a:ea typeface="Meituan Type Light" panose="02000500000000000000" pitchFamily="2" charset="-122"/>
              </a:rPr>
              <a:t>针对名创优品</a:t>
            </a:r>
            <a:r>
              <a:rPr kumimoji="0" lang="zh-CN" altLang="en-US" sz="1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tuan Type Light" panose="02000500000000000000" pitchFamily="2" charset="-122"/>
                <a:ea typeface="Meituan Type Light" panose="02000500000000000000" pitchFamily="2" charset="-122"/>
              </a:rPr>
              <a:t>在</a:t>
            </a:r>
            <a:r>
              <a:rPr kumimoji="0" lang="zh-CN" altLang="zh-CN" sz="1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tuan Type Light" panose="02000500000000000000" pitchFamily="2" charset="-122"/>
                <a:ea typeface="Meituan Type Light" panose="02000500000000000000" pitchFamily="2" charset="-122"/>
              </a:rPr>
              <a:t>闪电仓新业态探索，双方在选址、货盘、运营、组织等方面开展深度协同。</a:t>
            </a:r>
          </a:p>
        </p:txBody>
      </p:sp>
      <p:sp>
        <p:nvSpPr>
          <p:cNvPr id="11" name="矩形: 圆角 40">
            <a:extLst>
              <a:ext uri="{FF2B5EF4-FFF2-40B4-BE49-F238E27FC236}">
                <a16:creationId xmlns:a16="http://schemas.microsoft.com/office/drawing/2014/main" id="{90E106AA-3648-6596-8019-FA1C756960D3}"/>
              </a:ext>
            </a:extLst>
          </p:cNvPr>
          <p:cNvSpPr/>
          <p:nvPr/>
        </p:nvSpPr>
        <p:spPr>
          <a:xfrm flipH="1">
            <a:off x="5564881" y="4533478"/>
            <a:ext cx="2353711" cy="1072343"/>
          </a:xfrm>
          <a:prstGeom prst="roundRect">
            <a:avLst>
              <a:gd name="adj" fmla="val 0"/>
            </a:avLst>
          </a:prstGeom>
          <a:solidFill>
            <a:srgbClr val="FAFAFA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3609311-8F2E-C6DA-0F44-B7CE6DD31FE3}"/>
              </a:ext>
            </a:extLst>
          </p:cNvPr>
          <p:cNvSpPr txBox="1"/>
          <p:nvPr/>
        </p:nvSpPr>
        <p:spPr>
          <a:xfrm>
            <a:off x="5677212" y="4761103"/>
            <a:ext cx="2129048" cy="617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累计业绩</a:t>
            </a:r>
            <a:r>
              <a:rPr lang="zh-CN" altLang="en-US" sz="2800" b="1" dirty="0">
                <a:solidFill>
                  <a:srgbClr val="FAC001"/>
                </a:solidFill>
                <a:latin typeface="Meituan Type" panose="02000500000000000000" pitchFamily="2" charset="-122"/>
                <a:ea typeface="Meituan Type" panose="02000500000000000000" pitchFamily="2" charset="-122"/>
              </a:rPr>
              <a:t>破亿</a:t>
            </a:r>
            <a:endParaRPr lang="en-US" altLang="zh-CN" sz="2800" b="1" dirty="0">
              <a:solidFill>
                <a:srgbClr val="FAC001"/>
              </a:solidFill>
              <a:latin typeface="Meituan Type" panose="02000500000000000000" pitchFamily="2" charset="-122"/>
              <a:ea typeface="Meituan Type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662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1FCEB-5950-599E-2127-86A7650F3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4A2A04B5-6234-200B-2C04-7CD8B0F1BB37}"/>
              </a:ext>
            </a:extLst>
          </p:cNvPr>
          <p:cNvSpPr txBox="1"/>
          <p:nvPr/>
        </p:nvSpPr>
        <p:spPr>
          <a:xfrm>
            <a:off x="463801" y="1597223"/>
            <a:ext cx="5900626" cy="71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tuan Type Light" panose="02000500000000000000" pitchFamily="2" charset="-122"/>
                <a:ea typeface="Meituan Type Light" panose="02000500000000000000" pitchFamily="2" charset="-122"/>
              </a:rPr>
              <a:t>为更精准满足线上用户需求，</a:t>
            </a:r>
            <a:r>
              <a:rPr kumimoji="0" lang="zh-CN" altLang="zh-CN" sz="1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tuan Type Light" panose="02000500000000000000" pitchFamily="2" charset="-122"/>
                <a:ea typeface="Meituan Type Light" panose="02000500000000000000" pitchFamily="2" charset="-122"/>
              </a:rPr>
              <a:t>美团闪购为名创优品提供定制化货盘策略，双方共创了专属“24H超级店”的差异化优质货盘</a:t>
            </a:r>
            <a:r>
              <a:rPr kumimoji="0" lang="zh-CN" altLang="en-US" sz="1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tuan Type Light" panose="02000500000000000000" pitchFamily="2" charset="-122"/>
                <a:ea typeface="Meituan Type Light" panose="02000500000000000000" pitchFamily="2" charset="-122"/>
              </a:rPr>
              <a:t>。</a:t>
            </a:r>
            <a:endParaRPr kumimoji="0" lang="zh-CN" altLang="zh-CN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</p:txBody>
      </p:sp>
      <p:sp>
        <p:nvSpPr>
          <p:cNvPr id="26" name="矩形: 圆角 40">
            <a:extLst>
              <a:ext uri="{FF2B5EF4-FFF2-40B4-BE49-F238E27FC236}">
                <a16:creationId xmlns:a16="http://schemas.microsoft.com/office/drawing/2014/main" id="{01338370-BED1-C838-C292-EEF4FB5A30E4}"/>
              </a:ext>
            </a:extLst>
          </p:cNvPr>
          <p:cNvSpPr/>
          <p:nvPr/>
        </p:nvSpPr>
        <p:spPr>
          <a:xfrm flipH="1">
            <a:off x="6364427" y="1007133"/>
            <a:ext cx="5485065" cy="4498072"/>
          </a:xfrm>
          <a:prstGeom prst="roundRect">
            <a:avLst>
              <a:gd name="adj" fmla="val 0"/>
            </a:avLst>
          </a:prstGeom>
          <a:solidFill>
            <a:srgbClr val="FAFAFA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</p:txBody>
      </p:sp>
      <p:pic>
        <p:nvPicPr>
          <p:cNvPr id="4" name="图片 3" descr="金翼大赛gai-1 -17">
            <a:extLst>
              <a:ext uri="{FF2B5EF4-FFF2-40B4-BE49-F238E27FC236}">
                <a16:creationId xmlns:a16="http://schemas.microsoft.com/office/drawing/2014/main" id="{66CBDB41-6955-8490-8837-6E163A3B9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5" name="直接连接符 3">
            <a:extLst>
              <a:ext uri="{FF2B5EF4-FFF2-40B4-BE49-F238E27FC236}">
                <a16:creationId xmlns:a16="http://schemas.microsoft.com/office/drawing/2014/main" id="{FAF828DF-05A9-39A9-F1E0-6FA33D1867AE}"/>
              </a:ext>
            </a:extLst>
          </p:cNvPr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 descr="cs -19">
            <a:extLst>
              <a:ext uri="{FF2B5EF4-FFF2-40B4-BE49-F238E27FC236}">
                <a16:creationId xmlns:a16="http://schemas.microsoft.com/office/drawing/2014/main" id="{7E2C009F-6C6C-7BC8-0AE8-1024471F0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5187D1C2-1F35-BB4F-AE92-D49630B85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992" y="436486"/>
            <a:ext cx="276225" cy="390525"/>
          </a:xfrm>
          <a:prstGeom prst="rect">
            <a:avLst/>
          </a:prstGeom>
        </p:spPr>
      </p:pic>
      <p:pic>
        <p:nvPicPr>
          <p:cNvPr id="3" name="图片 2" descr="图标&#10;&#10;描述已自动生成">
            <a:extLst>
              <a:ext uri="{FF2B5EF4-FFF2-40B4-BE49-F238E27FC236}">
                <a16:creationId xmlns:a16="http://schemas.microsoft.com/office/drawing/2014/main" id="{325C7FA2-0186-9065-DD17-A93AB95AF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4335" y="407986"/>
            <a:ext cx="2898040" cy="38471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F63DD65-D5C9-93D0-9780-F7C9B4E23A93}"/>
              </a:ext>
            </a:extLst>
          </p:cNvPr>
          <p:cNvSpPr txBox="1"/>
          <p:nvPr/>
        </p:nvSpPr>
        <p:spPr>
          <a:xfrm>
            <a:off x="909300" y="407986"/>
            <a:ext cx="351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ea typeface="Meituan Type" panose="02000500000000000000" pitchFamily="2" charset="-122"/>
              </a:rPr>
              <a:t>案例介绍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E94105B-71CE-276A-9C2B-CEAC014F89D6}"/>
              </a:ext>
            </a:extLst>
          </p:cNvPr>
          <p:cNvSpPr txBox="1"/>
          <p:nvPr/>
        </p:nvSpPr>
        <p:spPr>
          <a:xfrm>
            <a:off x="463800" y="1171813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65000">
                      <a:srgbClr val="FDC441"/>
                    </a:gs>
                    <a:gs pos="35000">
                      <a:srgbClr val="FDCC4D"/>
                    </a:gs>
                    <a:gs pos="0">
                      <a:srgbClr val="FBA505"/>
                    </a:gs>
                    <a:gs pos="100000">
                      <a:srgbClr val="FDCE2A"/>
                    </a:gs>
                  </a:gsLst>
                  <a:lin ang="0" scaled="0"/>
                </a:gradFill>
                <a:latin typeface="Meituan Type" panose="02000500000000000000" pitchFamily="2" charset="-122"/>
                <a:ea typeface="Meituan Type" panose="02000500000000000000" pitchFamily="2" charset="-122"/>
              </a:rPr>
              <a:t>深挖用户需求，助力选品开发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6D9137-A9D9-9ED6-40A6-9184862E6680}"/>
              </a:ext>
            </a:extLst>
          </p:cNvPr>
          <p:cNvSpPr txBox="1"/>
          <p:nvPr/>
        </p:nvSpPr>
        <p:spPr>
          <a:xfrm>
            <a:off x="463801" y="2681931"/>
            <a:ext cx="5732479" cy="26272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Meituan Type" panose="02000500000000000000" pitchFamily="2" charset="-122"/>
                <a:ea typeface="Meituan Type" panose="02000500000000000000" pitchFamily="2" charset="-122"/>
              </a:rPr>
              <a:t>用户需求洞察：</a:t>
            </a:r>
            <a:endParaRPr lang="en-US" altLang="zh-CN" sz="1600" dirty="0">
              <a:latin typeface="Meituan Type" panose="02000500000000000000" pitchFamily="2" charset="-122"/>
              <a:ea typeface="Meituan Type" panose="02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通过美团平台实时消费数据，深挖用户需求，赋能选品开发。</a:t>
            </a:r>
            <a:endParaRPr lang="en-US" altLang="zh-CN" sz="1600" dirty="0"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  <a:p>
            <a:pPr>
              <a:lnSpc>
                <a:spcPct val="130000"/>
              </a:lnSpc>
            </a:pPr>
            <a:endParaRPr lang="zh-CN" altLang="en-US" sz="1600" dirty="0"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latin typeface="Meituan Type" panose="02000500000000000000" pitchFamily="2" charset="-122"/>
                <a:ea typeface="Meituan Type" panose="02000500000000000000" pitchFamily="2" charset="-122"/>
                <a:sym typeface="+mn-ea"/>
              </a:rPr>
              <a:t>差异化货盘策略：</a:t>
            </a:r>
            <a:endParaRPr lang="en-US" altLang="zh-CN" sz="1600" dirty="0">
              <a:latin typeface="Meituan Type" panose="02000500000000000000" pitchFamily="2" charset="-122"/>
              <a:ea typeface="Meituan Type" panose="02000500000000000000" pitchFamily="2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latin typeface="Meituan Type Light" panose="02000500000000000000" pitchFamily="2" charset="-122"/>
                <a:ea typeface="Meituan Type Light" panose="02000500000000000000" pitchFamily="2" charset="-122"/>
                <a:sym typeface="+mn-ea"/>
              </a:rPr>
              <a:t>基于美团数据洞察，构建“大刚需+小IP”货盘，SKU超1500，未来将有70%为线上特供商品。锚定名创仓店人群做深酒店差旅场景、拓展目标人群关联场景，如居家、校园、露营户外等，打造完全区别线下店的专属货盘。</a:t>
            </a:r>
            <a:endParaRPr lang="zh-CN" altLang="en-US" sz="1600" dirty="0"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2EF7CA5-1E97-5F8C-57CB-14B7763196E5}"/>
              </a:ext>
            </a:extLst>
          </p:cNvPr>
          <p:cNvSpPr txBox="1"/>
          <p:nvPr/>
        </p:nvSpPr>
        <p:spPr>
          <a:xfrm>
            <a:off x="7025582" y="1440207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eituan Type" panose="02000500000000000000" pitchFamily="2" charset="-122"/>
                <a:ea typeface="Meituan Type" panose="02000500000000000000" pitchFamily="2" charset="-122"/>
              </a:rPr>
              <a:t>搬家袋 </a:t>
            </a:r>
            <a:r>
              <a:rPr kumimoji="1" lang="zh-CN" altLang="en-US" sz="1400" dirty="0">
                <a:latin typeface="Meituan Type" panose="02000500000000000000" pitchFamily="2" charset="-122"/>
                <a:ea typeface="Meituan Type" panose="02000500000000000000" pitchFamily="2" charset="-122"/>
              </a:rPr>
              <a:t>销量</a:t>
            </a:r>
            <a:r>
              <a:rPr kumimoji="1" lang="en-US" altLang="zh-CN" dirty="0">
                <a:latin typeface="Meituan Type" panose="02000500000000000000" pitchFamily="2" charset="-122"/>
                <a:ea typeface="Meituan Type" panose="02000500000000000000" pitchFamily="2" charset="-122"/>
              </a:rPr>
              <a:t>3</a:t>
            </a:r>
            <a:r>
              <a:rPr kumimoji="1" lang="zh-CN" altLang="en-US" dirty="0">
                <a:latin typeface="Meituan Type" panose="02000500000000000000" pitchFamily="2" charset="-122"/>
                <a:ea typeface="Meituan Type" panose="02000500000000000000" pitchFamily="2" charset="-122"/>
              </a:rPr>
              <a:t>万</a:t>
            </a:r>
            <a:r>
              <a:rPr kumimoji="1" lang="en-US" altLang="zh-CN" dirty="0">
                <a:latin typeface="Meituan Type" panose="02000500000000000000" pitchFamily="2" charset="-122"/>
                <a:ea typeface="Meituan Type" panose="02000500000000000000" pitchFamily="2" charset="-122"/>
              </a:rPr>
              <a:t>+</a:t>
            </a:r>
            <a:endParaRPr kumimoji="1" lang="zh-CN" altLang="en-US" dirty="0">
              <a:latin typeface="Meituan Type" panose="02000500000000000000" pitchFamily="2" charset="-122"/>
              <a:ea typeface="Meituan Type" panose="020005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50E621B-473C-39DE-7FFA-73178EC4231A}"/>
              </a:ext>
            </a:extLst>
          </p:cNvPr>
          <p:cNvSpPr txBox="1"/>
          <p:nvPr/>
        </p:nvSpPr>
        <p:spPr>
          <a:xfrm>
            <a:off x="9118493" y="1429545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eituan Type" panose="02000500000000000000" pitchFamily="2" charset="-122"/>
                <a:ea typeface="Meituan Type" panose="02000500000000000000" pitchFamily="2" charset="-122"/>
              </a:rPr>
              <a:t>一次性商品 </a:t>
            </a:r>
            <a:r>
              <a:rPr kumimoji="1" lang="zh-CN" altLang="en-US" sz="1400" dirty="0">
                <a:latin typeface="Meituan Type" panose="02000500000000000000" pitchFamily="2" charset="-122"/>
                <a:ea typeface="Meituan Type" panose="02000500000000000000" pitchFamily="2" charset="-122"/>
              </a:rPr>
              <a:t>规模</a:t>
            </a:r>
            <a:r>
              <a:rPr kumimoji="1" lang="zh-CN" altLang="en-US" dirty="0">
                <a:latin typeface="Meituan Type" panose="02000500000000000000" pitchFamily="2" charset="-122"/>
                <a:ea typeface="Meituan Type" panose="02000500000000000000" pitchFamily="2" charset="-122"/>
              </a:rPr>
              <a:t>破亿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7F66887-4CDD-F894-9F45-3B051E3DFE33}"/>
              </a:ext>
            </a:extLst>
          </p:cNvPr>
          <p:cNvSpPr txBox="1"/>
          <p:nvPr/>
        </p:nvSpPr>
        <p:spPr>
          <a:xfrm>
            <a:off x="7025582" y="4377134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400" dirty="0">
                <a:latin typeface="Meituan Type" panose="02000500000000000000" pitchFamily="2" charset="-122"/>
                <a:ea typeface="Meituan Type" panose="02000500000000000000" pitchFamily="2" charset="-122"/>
              </a:rPr>
              <a:t>需求大增速高</a:t>
            </a:r>
            <a:endParaRPr kumimoji="1" lang="en-US" altLang="zh-CN" sz="1400" dirty="0">
              <a:latin typeface="Meituan Type" panose="02000500000000000000" pitchFamily="2" charset="-122"/>
              <a:ea typeface="Meituan Type" panose="02000500000000000000" pitchFamily="2" charset="-122"/>
            </a:endParaRPr>
          </a:p>
          <a:p>
            <a:pPr algn="ctr"/>
            <a:r>
              <a:rPr kumimoji="1" lang="zh-CN" altLang="en-US" sz="1400" dirty="0">
                <a:latin typeface="Meituan Type" panose="02000500000000000000" pitchFamily="2" charset="-122"/>
                <a:ea typeface="Meituan Type" panose="02000500000000000000" pitchFamily="2" charset="-122"/>
              </a:rPr>
              <a:t>品质升级空间大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FF28012-E8AC-1892-67E7-B501752DFE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0023" y="2027106"/>
            <a:ext cx="1969327" cy="1949434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C7098616-1234-2DE7-35B8-B6A4FBF40175}"/>
              </a:ext>
            </a:extLst>
          </p:cNvPr>
          <p:cNvGrpSpPr/>
          <p:nvPr/>
        </p:nvGrpSpPr>
        <p:grpSpPr>
          <a:xfrm>
            <a:off x="6846422" y="2019775"/>
            <a:ext cx="1978050" cy="1981369"/>
            <a:chOff x="6846421" y="2019775"/>
            <a:chExt cx="2160419" cy="2164044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A390C5F-2610-2483-D323-645A60F25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46421" y="2019775"/>
              <a:ext cx="2160419" cy="2164044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6CBAAEC-710B-0D0D-3A42-0040B29F9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06929" y="2088214"/>
              <a:ext cx="499911" cy="279950"/>
            </a:xfrm>
            <a:prstGeom prst="rect">
              <a:avLst/>
            </a:prstGeom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F1270330-37D4-04EA-9517-F0BEE55DF78A}"/>
              </a:ext>
            </a:extLst>
          </p:cNvPr>
          <p:cNvSpPr txBox="1"/>
          <p:nvPr/>
        </p:nvSpPr>
        <p:spPr>
          <a:xfrm>
            <a:off x="9596992" y="435253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400" dirty="0">
                <a:latin typeface="Meituan Type" panose="02000500000000000000" pitchFamily="2" charset="-122"/>
                <a:ea typeface="Meituan Type" panose="02000500000000000000" pitchFamily="2" charset="-122"/>
              </a:rPr>
              <a:t>基于搜索趋势</a:t>
            </a:r>
            <a:endParaRPr kumimoji="1" lang="en-US" altLang="zh-CN" sz="1400" dirty="0">
              <a:latin typeface="Meituan Type" panose="02000500000000000000" pitchFamily="2" charset="-122"/>
              <a:ea typeface="Meituan Type" panose="02000500000000000000" pitchFamily="2" charset="-122"/>
            </a:endParaRPr>
          </a:p>
          <a:p>
            <a:pPr algn="ctr"/>
            <a:r>
              <a:rPr kumimoji="1" lang="zh-CN" altLang="en-US" sz="1400" dirty="0">
                <a:latin typeface="Meituan Type" panose="02000500000000000000" pitchFamily="2" charset="-122"/>
                <a:ea typeface="Meituan Type" panose="02000500000000000000" pitchFamily="2" charset="-122"/>
              </a:rPr>
              <a:t>判断场景延展</a:t>
            </a:r>
          </a:p>
        </p:txBody>
      </p:sp>
    </p:spTree>
    <p:extLst>
      <p:ext uri="{BB962C8B-B14F-4D97-AF65-F5344CB8AC3E}">
        <p14:creationId xmlns:p14="http://schemas.microsoft.com/office/powerpoint/2010/main" val="111863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54DF1-7B22-CB8E-9B70-355E41B69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金翼大赛gai-1 -17">
            <a:extLst>
              <a:ext uri="{FF2B5EF4-FFF2-40B4-BE49-F238E27FC236}">
                <a16:creationId xmlns:a16="http://schemas.microsoft.com/office/drawing/2014/main" id="{AF470042-D7AA-9D4A-F089-7B2EE1901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5" name="直接连接符 3">
            <a:extLst>
              <a:ext uri="{FF2B5EF4-FFF2-40B4-BE49-F238E27FC236}">
                <a16:creationId xmlns:a16="http://schemas.microsoft.com/office/drawing/2014/main" id="{F7CED7E7-2D61-9B8D-2793-3BEE62D9A7E8}"/>
              </a:ext>
            </a:extLst>
          </p:cNvPr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" name="图形 1">
            <a:extLst>
              <a:ext uri="{FF2B5EF4-FFF2-40B4-BE49-F238E27FC236}">
                <a16:creationId xmlns:a16="http://schemas.microsoft.com/office/drawing/2014/main" id="{6D46B7EF-30EA-570C-5FB0-5961D4418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992" y="436486"/>
            <a:ext cx="276225" cy="390525"/>
          </a:xfrm>
          <a:prstGeom prst="rect">
            <a:avLst/>
          </a:prstGeom>
        </p:spPr>
      </p:pic>
      <p:pic>
        <p:nvPicPr>
          <p:cNvPr id="3" name="图片 2" descr="图标&#10;&#10;描述已自动生成">
            <a:extLst>
              <a:ext uri="{FF2B5EF4-FFF2-40B4-BE49-F238E27FC236}">
                <a16:creationId xmlns:a16="http://schemas.microsoft.com/office/drawing/2014/main" id="{81943232-DB8D-A07E-0678-C72648D41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4335" y="407986"/>
            <a:ext cx="2898040" cy="38471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B4391AF-42B1-99BC-AC60-8C889579B27B}"/>
              </a:ext>
            </a:extLst>
          </p:cNvPr>
          <p:cNvSpPr txBox="1"/>
          <p:nvPr/>
        </p:nvSpPr>
        <p:spPr>
          <a:xfrm>
            <a:off x="909300" y="407986"/>
            <a:ext cx="206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ea typeface="Meituan Type" panose="02000500000000000000" pitchFamily="2" charset="-122"/>
              </a:rPr>
              <a:t>案例介绍</a:t>
            </a:r>
          </a:p>
        </p:txBody>
      </p:sp>
      <p:cxnSp>
        <p:nvCxnSpPr>
          <p:cNvPr id="17" name="直接连接符 3">
            <a:extLst>
              <a:ext uri="{FF2B5EF4-FFF2-40B4-BE49-F238E27FC236}">
                <a16:creationId xmlns:a16="http://schemas.microsoft.com/office/drawing/2014/main" id="{A71CA28B-500C-8721-1014-235CB052DE82}"/>
              </a:ext>
            </a:extLst>
          </p:cNvPr>
          <p:cNvCxnSpPr/>
          <p:nvPr/>
        </p:nvCxnSpPr>
        <p:spPr>
          <a:xfrm>
            <a:off x="268868" y="7650441"/>
            <a:ext cx="10766425" cy="0"/>
          </a:xfrm>
          <a:prstGeom prst="lin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5F46E89E-3957-C5BF-2BEB-C09A3D30EE1E}"/>
              </a:ext>
            </a:extLst>
          </p:cNvPr>
          <p:cNvSpPr/>
          <p:nvPr/>
        </p:nvSpPr>
        <p:spPr>
          <a:xfrm>
            <a:off x="564284" y="2203598"/>
            <a:ext cx="5485064" cy="978552"/>
          </a:xfrm>
          <a:prstGeom prst="roundRect">
            <a:avLst>
              <a:gd name="adj" fmla="val 0"/>
            </a:avLst>
          </a:prstGeom>
          <a:solidFill>
            <a:srgbClr val="FB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zh-CN" sz="1200" b="1" dirty="0">
              <a:solidFill>
                <a:schemeClr val="tx1"/>
              </a:solidFill>
              <a:ea typeface="Meituan Type" panose="02000500000000000000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23723C1-E1E4-0CFC-6737-294936DDFB1A}"/>
              </a:ext>
            </a:extLst>
          </p:cNvPr>
          <p:cNvSpPr txBox="1"/>
          <p:nvPr/>
        </p:nvSpPr>
        <p:spPr>
          <a:xfrm>
            <a:off x="714601" y="2312086"/>
            <a:ext cx="1062694" cy="432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31495" algn="l"/>
              </a:tabLst>
            </a:pPr>
            <a:r>
              <a:rPr kumimoji="1" lang="zh-CN" altLang="en-US" b="1" dirty="0">
                <a:ea typeface="Meituan Type" panose="02000500000000000000" pitchFamily="2" charset="-122"/>
              </a:rPr>
              <a:t>核心区域</a:t>
            </a:r>
          </a:p>
        </p:txBody>
      </p: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2668F232-4F1D-5912-AC05-08D512B0CCA2}"/>
              </a:ext>
            </a:extLst>
          </p:cNvPr>
          <p:cNvCxnSpPr>
            <a:cxnSpLocks/>
          </p:cNvCxnSpPr>
          <p:nvPr/>
        </p:nvCxnSpPr>
        <p:spPr>
          <a:xfrm>
            <a:off x="714601" y="2675053"/>
            <a:ext cx="1214061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EC270437-20B2-AA81-583D-9702EA2E26BD}"/>
              </a:ext>
            </a:extLst>
          </p:cNvPr>
          <p:cNvSpPr txBox="1"/>
          <p:nvPr/>
        </p:nvSpPr>
        <p:spPr>
          <a:xfrm>
            <a:off x="629708" y="2740985"/>
            <a:ext cx="5284341" cy="31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优先布局一线及超一线城市，以及对线上消费需求高的热门出行城市。</a:t>
            </a:r>
          </a:p>
        </p:txBody>
      </p:sp>
      <p:pic>
        <p:nvPicPr>
          <p:cNvPr id="33" name="图片 32" descr="cs -19">
            <a:extLst>
              <a:ext uri="{FF2B5EF4-FFF2-40B4-BE49-F238E27FC236}">
                <a16:creationId xmlns:a16="http://schemas.microsoft.com/office/drawing/2014/main" id="{824388D6-7F86-F362-D78F-EF0186727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2A437C35-D4F7-20C9-0C83-B89300F71C28}"/>
              </a:ext>
            </a:extLst>
          </p:cNvPr>
          <p:cNvSpPr txBox="1"/>
          <p:nvPr/>
        </p:nvSpPr>
        <p:spPr>
          <a:xfrm>
            <a:off x="463800" y="1171813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65000">
                      <a:srgbClr val="FDC441"/>
                    </a:gs>
                    <a:gs pos="35000">
                      <a:srgbClr val="FDCC4D"/>
                    </a:gs>
                    <a:gs pos="0">
                      <a:srgbClr val="FBA505"/>
                    </a:gs>
                    <a:gs pos="100000">
                      <a:srgbClr val="FDCE2A"/>
                    </a:gs>
                  </a:gsLst>
                  <a:lin ang="0" scaled="0"/>
                </a:gradFill>
                <a:latin typeface="Meituan Type" panose="02000500000000000000" pitchFamily="2" charset="-122"/>
                <a:ea typeface="Meituan Type" panose="02000500000000000000" pitchFamily="2" charset="-122"/>
              </a:rPr>
              <a:t>数字化选址，精准开设闪电仓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4E13CB9-ECC3-DE06-6030-80BBF3679431}"/>
              </a:ext>
            </a:extLst>
          </p:cNvPr>
          <p:cNvSpPr txBox="1"/>
          <p:nvPr/>
        </p:nvSpPr>
        <p:spPr>
          <a:xfrm>
            <a:off x="463801" y="1597223"/>
            <a:ext cx="5900626" cy="3922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美团闪购为名创优品提供定制化的仓网规划，助力选址更加精准</a:t>
            </a:r>
            <a:endParaRPr kumimoji="0" lang="zh-CN" altLang="zh-CN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</p:txBody>
      </p:sp>
      <p:sp>
        <p:nvSpPr>
          <p:cNvPr id="8" name="矩形: 圆角 40">
            <a:extLst>
              <a:ext uri="{FF2B5EF4-FFF2-40B4-BE49-F238E27FC236}">
                <a16:creationId xmlns:a16="http://schemas.microsoft.com/office/drawing/2014/main" id="{8F285B6E-0A09-1EA0-0DD7-277096AEB1B1}"/>
              </a:ext>
            </a:extLst>
          </p:cNvPr>
          <p:cNvSpPr/>
          <p:nvPr/>
        </p:nvSpPr>
        <p:spPr>
          <a:xfrm flipH="1">
            <a:off x="6364427" y="1007133"/>
            <a:ext cx="5485065" cy="4498072"/>
          </a:xfrm>
          <a:prstGeom prst="roundRect">
            <a:avLst>
              <a:gd name="adj" fmla="val 0"/>
            </a:avLst>
          </a:prstGeom>
          <a:solidFill>
            <a:srgbClr val="FAFAFA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2117A8EC-921F-F528-7489-D3D57C6534F5}"/>
              </a:ext>
            </a:extLst>
          </p:cNvPr>
          <p:cNvSpPr/>
          <p:nvPr/>
        </p:nvSpPr>
        <p:spPr>
          <a:xfrm>
            <a:off x="564284" y="3312951"/>
            <a:ext cx="5485064" cy="978552"/>
          </a:xfrm>
          <a:prstGeom prst="roundRect">
            <a:avLst>
              <a:gd name="adj" fmla="val 0"/>
            </a:avLst>
          </a:prstGeom>
          <a:solidFill>
            <a:srgbClr val="FB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zh-CN" sz="1200" b="1" dirty="0">
              <a:solidFill>
                <a:schemeClr val="tx1"/>
              </a:solidFill>
              <a:ea typeface="Meituan Type" panose="020005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040CE8D-D490-024F-4382-9B66819AC532}"/>
              </a:ext>
            </a:extLst>
          </p:cNvPr>
          <p:cNvSpPr txBox="1"/>
          <p:nvPr/>
        </p:nvSpPr>
        <p:spPr>
          <a:xfrm>
            <a:off x="714601" y="3421439"/>
            <a:ext cx="149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1495" algn="l"/>
              </a:tabLst>
            </a:pPr>
            <a:r>
              <a:rPr kumimoji="1" lang="zh-CN" altLang="en-US" b="1" dirty="0">
                <a:ea typeface="Meituan Type" panose="02000500000000000000" pitchFamily="2" charset="-122"/>
              </a:rPr>
              <a:t>成本优化</a:t>
            </a:r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008E0E05-9C88-5568-E779-E4A37010185D}"/>
              </a:ext>
            </a:extLst>
          </p:cNvPr>
          <p:cNvCxnSpPr>
            <a:cxnSpLocks/>
          </p:cNvCxnSpPr>
          <p:nvPr/>
        </p:nvCxnSpPr>
        <p:spPr>
          <a:xfrm>
            <a:off x="714601" y="3784406"/>
            <a:ext cx="1214061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87D5342C-A243-0C30-D1CF-DEA241144938}"/>
              </a:ext>
            </a:extLst>
          </p:cNvPr>
          <p:cNvSpPr txBox="1"/>
          <p:nvPr/>
        </p:nvSpPr>
        <p:spPr>
          <a:xfrm>
            <a:off x="629708" y="3850338"/>
            <a:ext cx="5284341" cy="31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避开传统商圈高租金地段，无需临街旺铺，简易装修即可，低投入快复制。</a:t>
            </a: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54282D07-9380-51E4-ABC4-5FEB6EED0C56}"/>
              </a:ext>
            </a:extLst>
          </p:cNvPr>
          <p:cNvSpPr/>
          <p:nvPr/>
        </p:nvSpPr>
        <p:spPr>
          <a:xfrm>
            <a:off x="574992" y="4417771"/>
            <a:ext cx="5485064" cy="1156127"/>
          </a:xfrm>
          <a:prstGeom prst="roundRect">
            <a:avLst>
              <a:gd name="adj" fmla="val 0"/>
            </a:avLst>
          </a:prstGeom>
          <a:solidFill>
            <a:srgbClr val="FB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zh-CN" sz="1200" b="1" dirty="0">
              <a:solidFill>
                <a:schemeClr val="tx1"/>
              </a:solidFill>
              <a:ea typeface="Meituan Type" panose="02000500000000000000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6883E50-16FE-9004-2EDF-911701030D96}"/>
              </a:ext>
            </a:extLst>
          </p:cNvPr>
          <p:cNvSpPr txBox="1"/>
          <p:nvPr/>
        </p:nvSpPr>
        <p:spPr>
          <a:xfrm>
            <a:off x="725308" y="4526260"/>
            <a:ext cx="187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1495" algn="l"/>
              </a:tabLst>
            </a:pPr>
            <a:r>
              <a:rPr kumimoji="1" lang="zh-CN" altLang="en-US" b="1" dirty="0">
                <a:ea typeface="Meituan Type" panose="02000500000000000000" pitchFamily="2" charset="-122"/>
              </a:rPr>
              <a:t>数据化选址模型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3001CFA2-072C-9625-3F52-005DD49B1DD8}"/>
              </a:ext>
            </a:extLst>
          </p:cNvPr>
          <p:cNvCxnSpPr>
            <a:cxnSpLocks/>
          </p:cNvCxnSpPr>
          <p:nvPr/>
        </p:nvCxnSpPr>
        <p:spPr>
          <a:xfrm flipV="1">
            <a:off x="725309" y="4877699"/>
            <a:ext cx="1762115" cy="11528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3562C854-7428-42C3-D44D-6AFBFA33F2DC}"/>
              </a:ext>
            </a:extLst>
          </p:cNvPr>
          <p:cNvSpPr txBox="1"/>
          <p:nvPr/>
        </p:nvSpPr>
        <p:spPr>
          <a:xfrm>
            <a:off x="640416" y="4955159"/>
            <a:ext cx="5284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通过美团LBS能力，分析区域订单热力图，选址社区、住宅等人群密集区域，以补充常规线下商场门店的覆盖范围。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7A92131F-0156-4CA1-2AA2-9791BCBB17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6990" y="2591098"/>
            <a:ext cx="2069560" cy="1836370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80D23BA5-79C1-3320-5CB3-4BA44EDD493C}"/>
              </a:ext>
            </a:extLst>
          </p:cNvPr>
          <p:cNvSpPr txBox="1"/>
          <p:nvPr/>
        </p:nvSpPr>
        <p:spPr>
          <a:xfrm>
            <a:off x="6603519" y="1500458"/>
            <a:ext cx="16209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eituan Type" panose="02000500000000000000" pitchFamily="2" charset="-122"/>
                <a:ea typeface="Meituan Type" panose="02000500000000000000" pitchFamily="2" charset="-122"/>
              </a:rPr>
              <a:t>定制仓网：</a:t>
            </a:r>
            <a:endParaRPr kumimoji="1" lang="en-US" altLang="zh-CN" dirty="0">
              <a:latin typeface="Meituan Type" panose="02000500000000000000" pitchFamily="2" charset="-122"/>
              <a:ea typeface="Meituan Type" panose="02000500000000000000" pitchFamily="2" charset="-122"/>
            </a:endParaRPr>
          </a:p>
          <a:p>
            <a:r>
              <a:rPr kumimoji="1" lang="zh-CN" altLang="en-US" sz="1400" dirty="0">
                <a:latin typeface="Meituan Type" panose="02000500000000000000" pitchFamily="2" charset="-122"/>
                <a:ea typeface="Meituan Type" panose="02000500000000000000" pitchFamily="2" charset="-122"/>
              </a:rPr>
              <a:t>覆盖年轻精致女性</a:t>
            </a:r>
            <a:endParaRPr kumimoji="1" lang="en-US" altLang="zh-CN" sz="1400" dirty="0">
              <a:latin typeface="Meituan Type" panose="02000500000000000000" pitchFamily="2" charset="-122"/>
              <a:ea typeface="Meituan Type" panose="02000500000000000000" pitchFamily="2" charset="-122"/>
            </a:endParaRPr>
          </a:p>
          <a:p>
            <a:r>
              <a:rPr kumimoji="1" lang="zh-CN" altLang="en-US" sz="1400" dirty="0">
                <a:latin typeface="Meituan Type" panose="02000500000000000000" pitchFamily="2" charset="-122"/>
                <a:ea typeface="Meituan Type" panose="02000500000000000000" pitchFamily="2" charset="-122"/>
              </a:rPr>
              <a:t>品牌新客占比</a:t>
            </a:r>
            <a:r>
              <a:rPr kumimoji="1" lang="en-US" altLang="zh-CN" sz="1400" dirty="0">
                <a:latin typeface="Meituan Type" panose="02000500000000000000" pitchFamily="2" charset="-122"/>
                <a:ea typeface="Meituan Type" panose="02000500000000000000" pitchFamily="2" charset="-122"/>
              </a:rPr>
              <a:t>60%</a:t>
            </a:r>
            <a:endParaRPr kumimoji="1" lang="zh-CN" altLang="en-US" sz="1400" dirty="0">
              <a:latin typeface="Meituan Type" panose="02000500000000000000" pitchFamily="2" charset="-122"/>
              <a:ea typeface="Meituan Type" panose="02000500000000000000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DAB3C6F-3D85-A1CA-DDA1-3736DB8E4EC6}"/>
              </a:ext>
            </a:extLst>
          </p:cNvPr>
          <p:cNvSpPr txBox="1"/>
          <p:nvPr/>
        </p:nvSpPr>
        <p:spPr>
          <a:xfrm>
            <a:off x="6646299" y="4558004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注：广州某点位选址测算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6B62CABA-70E4-AE43-C752-739DB4D9C2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3140" y="2592723"/>
            <a:ext cx="1412062" cy="111104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E36BDBBA-F233-97C0-8E4E-B2301A4071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9933" y="3432998"/>
            <a:ext cx="1455600" cy="970400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FC29EE21-8FB0-214C-6E49-4094977149D7}"/>
              </a:ext>
            </a:extLst>
          </p:cNvPr>
          <p:cNvSpPr txBox="1"/>
          <p:nvPr/>
        </p:nvSpPr>
        <p:spPr>
          <a:xfrm>
            <a:off x="9106959" y="1500458"/>
            <a:ext cx="16209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eituan Type" panose="02000500000000000000" pitchFamily="2" charset="-122"/>
                <a:ea typeface="Meituan Type" panose="02000500000000000000" pitchFamily="2" charset="-122"/>
              </a:rPr>
              <a:t>科学测算：</a:t>
            </a:r>
            <a:endParaRPr kumimoji="1" lang="en-US" altLang="zh-CN" dirty="0">
              <a:latin typeface="Meituan Type" panose="02000500000000000000" pitchFamily="2" charset="-122"/>
              <a:ea typeface="Meituan Type" panose="02000500000000000000" pitchFamily="2" charset="-122"/>
            </a:endParaRPr>
          </a:p>
          <a:p>
            <a:r>
              <a:rPr kumimoji="1" lang="zh-CN" altLang="en-US" sz="1400" dirty="0">
                <a:latin typeface="Meituan Type" panose="02000500000000000000" pitchFamily="2" charset="-122"/>
                <a:ea typeface="Meituan Type" panose="02000500000000000000" pitchFamily="2" charset="-122"/>
              </a:rPr>
              <a:t>精准点位助力爬坡</a:t>
            </a:r>
            <a:endParaRPr kumimoji="1" lang="en-US" altLang="zh-CN" sz="1400" dirty="0">
              <a:latin typeface="Meituan Type" panose="02000500000000000000" pitchFamily="2" charset="-122"/>
              <a:ea typeface="Meituan Type" panose="02000500000000000000" pitchFamily="2" charset="-122"/>
            </a:endParaRPr>
          </a:p>
          <a:p>
            <a:r>
              <a:rPr kumimoji="1" lang="zh-CN" altLang="en-US" sz="1400" dirty="0">
                <a:latin typeface="Meituan Type" panose="02000500000000000000" pitchFamily="2" charset="-122"/>
                <a:ea typeface="Meituan Type" panose="02000500000000000000" pitchFamily="2" charset="-122"/>
              </a:rPr>
              <a:t>快速开仓</a:t>
            </a:r>
            <a:r>
              <a:rPr kumimoji="1" lang="en-US" altLang="zh-CN" sz="1400" dirty="0">
                <a:latin typeface="Meituan Type" panose="02000500000000000000" pitchFamily="2" charset="-122"/>
                <a:ea typeface="Meituan Type" panose="02000500000000000000" pitchFamily="2" charset="-122"/>
              </a:rPr>
              <a:t>542</a:t>
            </a:r>
            <a:r>
              <a:rPr kumimoji="1" lang="zh-CN" altLang="en-US" sz="1400" dirty="0">
                <a:latin typeface="Meituan Type" panose="02000500000000000000" pitchFamily="2" charset="-122"/>
                <a:ea typeface="Meituan Type" panose="02000500000000000000" pitchFamily="2" charset="-122"/>
              </a:rPr>
              <a:t>家</a:t>
            </a:r>
          </a:p>
        </p:txBody>
      </p:sp>
    </p:spTree>
    <p:extLst>
      <p:ext uri="{BB962C8B-B14F-4D97-AF65-F5344CB8AC3E}">
        <p14:creationId xmlns:p14="http://schemas.microsoft.com/office/powerpoint/2010/main" val="296917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F7327-B5CD-2E7B-373D-8E47CCFA3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B8380754-1403-731D-85FF-802CDC629CD8}"/>
              </a:ext>
            </a:extLst>
          </p:cNvPr>
          <p:cNvSpPr txBox="1"/>
          <p:nvPr/>
        </p:nvSpPr>
        <p:spPr>
          <a:xfrm>
            <a:off x="463801" y="1607491"/>
            <a:ext cx="5937000" cy="3913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在运营和组织层面，美团闪购专门为名创优品搭建了</a:t>
            </a:r>
            <a:r>
              <a:rPr lang="zh-CN" altLang="en-US" sz="1600" b="1" dirty="0">
                <a:latin typeface="Meituan Type" panose="02000500000000000000" pitchFamily="2" charset="-122"/>
                <a:ea typeface="Meituan Type" panose="02000500000000000000" pitchFamily="2" charset="-122"/>
              </a:rPr>
              <a:t>仓店运营体系与方案，双方分别组建了专项团队，共同加速开仓进程。</a:t>
            </a:r>
          </a:p>
          <a:p>
            <a:pPr indent="0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altLang="zh-CN" sz="1600" dirty="0"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  <a:p>
            <a:pPr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名创成立独立的即时零售一级部门，突破原有线下组织架构，串联商品、计调、运营、全线等角色，构建高效自闭环组织，搭建百人团队进行仓业务的独立运营，开设仓店专属中心仓库保障商品供给。</a:t>
            </a:r>
            <a:endParaRPr lang="en-US" altLang="zh-CN" sz="1600" dirty="0"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  <a:p>
            <a:pPr inden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1600" dirty="0"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  <a:p>
            <a:pPr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美团成立名创</a:t>
            </a:r>
            <a:r>
              <a:rPr lang="zh-CN" altLang="en-US" sz="1600" dirty="0">
                <a:latin typeface="Meituan Type Light" panose="02000500000000000000" pitchFamily="2" charset="-122"/>
                <a:ea typeface="Meituan Type Light" panose="02000500000000000000" pitchFamily="2" charset="-122"/>
                <a:sym typeface="+mn-ea"/>
              </a:rPr>
              <a:t>仓店</a:t>
            </a:r>
            <a:r>
              <a:rPr lang="zh-CN" altLang="en-US" sz="16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专属运营团队，</a:t>
            </a:r>
            <a:r>
              <a:rPr lang="zh-CN" altLang="en-US" sz="1600" b="1" dirty="0">
                <a:latin typeface="Meituan Type" panose="02000500000000000000" pitchFamily="2" charset="-122"/>
                <a:ea typeface="Meituan Type" panose="02000500000000000000" pitchFamily="2" charset="-122"/>
              </a:rPr>
              <a:t>从选址、货盘、门店爬坡三方面专人专项跟进</a:t>
            </a:r>
            <a:r>
              <a:rPr lang="zh-CN" altLang="en-US" sz="16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，通过多维度数据探查和高频次沟通提升选址选品精准度，探索居家、差旅迁徙、礼赠、夜间等场景渗透，配合</a:t>
            </a:r>
            <a:r>
              <a:rPr lang="en-US" altLang="zh-CN" sz="16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C</a:t>
            </a:r>
            <a:r>
              <a:rPr lang="zh-CN" altLang="en-US" sz="16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端精准营销提升拉新效率，加速门店爬坡。</a:t>
            </a:r>
          </a:p>
        </p:txBody>
      </p:sp>
      <p:pic>
        <p:nvPicPr>
          <p:cNvPr id="4" name="图片 3" descr="金翼大赛gai-1 -17">
            <a:extLst>
              <a:ext uri="{FF2B5EF4-FFF2-40B4-BE49-F238E27FC236}">
                <a16:creationId xmlns:a16="http://schemas.microsoft.com/office/drawing/2014/main" id="{E5C8DC6B-D3D3-FE2D-B313-DEE8C661C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5" name="直接连接符 3">
            <a:extLst>
              <a:ext uri="{FF2B5EF4-FFF2-40B4-BE49-F238E27FC236}">
                <a16:creationId xmlns:a16="http://schemas.microsoft.com/office/drawing/2014/main" id="{72418FA0-E3C1-F7EB-FFEC-186B7864764E}"/>
              </a:ext>
            </a:extLst>
          </p:cNvPr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" name="图形 1">
            <a:extLst>
              <a:ext uri="{FF2B5EF4-FFF2-40B4-BE49-F238E27FC236}">
                <a16:creationId xmlns:a16="http://schemas.microsoft.com/office/drawing/2014/main" id="{AC37F9A6-6CD3-68BF-0339-0DC13B5BC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992" y="436486"/>
            <a:ext cx="276225" cy="390525"/>
          </a:xfrm>
          <a:prstGeom prst="rect">
            <a:avLst/>
          </a:prstGeom>
        </p:spPr>
      </p:pic>
      <p:pic>
        <p:nvPicPr>
          <p:cNvPr id="3" name="图片 2" descr="图标&#10;&#10;描述已自动生成">
            <a:extLst>
              <a:ext uri="{FF2B5EF4-FFF2-40B4-BE49-F238E27FC236}">
                <a16:creationId xmlns:a16="http://schemas.microsoft.com/office/drawing/2014/main" id="{AB524CCC-12CF-6746-D94F-CBE9BBABF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4335" y="407986"/>
            <a:ext cx="2898040" cy="38471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FD334E2-D2D9-8FFA-2B92-0BEB6C733A76}"/>
              </a:ext>
            </a:extLst>
          </p:cNvPr>
          <p:cNvSpPr txBox="1"/>
          <p:nvPr/>
        </p:nvSpPr>
        <p:spPr>
          <a:xfrm>
            <a:off x="909300" y="407986"/>
            <a:ext cx="206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ea typeface="Meituan Type" panose="02000500000000000000" pitchFamily="2" charset="-122"/>
              </a:rPr>
              <a:t>案例介绍</a:t>
            </a:r>
          </a:p>
        </p:txBody>
      </p:sp>
      <p:pic>
        <p:nvPicPr>
          <p:cNvPr id="33" name="图片 32" descr="cs -19">
            <a:extLst>
              <a:ext uri="{FF2B5EF4-FFF2-40B4-BE49-F238E27FC236}">
                <a16:creationId xmlns:a16="http://schemas.microsoft.com/office/drawing/2014/main" id="{93D4857B-B2EF-7456-B786-95EE2CA59B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038054E8-48A4-7E63-8582-20BCDCF9B821}"/>
              </a:ext>
            </a:extLst>
          </p:cNvPr>
          <p:cNvSpPr txBox="1"/>
          <p:nvPr/>
        </p:nvSpPr>
        <p:spPr>
          <a:xfrm>
            <a:off x="463800" y="1171813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65000">
                      <a:srgbClr val="FDC441"/>
                    </a:gs>
                    <a:gs pos="35000">
                      <a:srgbClr val="FDCC4D"/>
                    </a:gs>
                    <a:gs pos="0">
                      <a:srgbClr val="FBA505"/>
                    </a:gs>
                    <a:gs pos="100000">
                      <a:srgbClr val="FDCE2A"/>
                    </a:gs>
                  </a:gsLst>
                  <a:lin ang="0" scaled="0"/>
                </a:gradFill>
                <a:latin typeface="Meituan Type" panose="02000500000000000000" pitchFamily="2" charset="-122"/>
                <a:ea typeface="Meituan Type" panose="02000500000000000000" pitchFamily="2" charset="-122"/>
              </a:rPr>
              <a:t>组建专项团队，搭建门店运营体系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256C05A-A414-1180-E781-E0C8AD2DA8B0}"/>
              </a:ext>
            </a:extLst>
          </p:cNvPr>
          <p:cNvGrpSpPr/>
          <p:nvPr/>
        </p:nvGrpSpPr>
        <p:grpSpPr>
          <a:xfrm>
            <a:off x="7266397" y="1628536"/>
            <a:ext cx="3910451" cy="3600926"/>
            <a:chOff x="7266397" y="1628536"/>
            <a:chExt cx="3910451" cy="3600926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FB38434D-D72A-0126-7905-F2D7444BF254}"/>
                </a:ext>
              </a:extLst>
            </p:cNvPr>
            <p:cNvSpPr/>
            <p:nvPr/>
          </p:nvSpPr>
          <p:spPr>
            <a:xfrm>
              <a:off x="9739949" y="3792563"/>
              <a:ext cx="1436899" cy="1436899"/>
            </a:xfrm>
            <a:prstGeom prst="ellipse">
              <a:avLst/>
            </a:prstGeom>
            <a:solidFill>
              <a:srgbClr val="FFD200"/>
            </a:solidFill>
            <a:ln w="28575" cap="rnd">
              <a:solidFill>
                <a:srgbClr val="F8A70A"/>
              </a:solidFill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 kern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9D236C3-8CBD-A451-6D5B-53B11BE869FB}"/>
                </a:ext>
              </a:extLst>
            </p:cNvPr>
            <p:cNvSpPr/>
            <p:nvPr/>
          </p:nvSpPr>
          <p:spPr>
            <a:xfrm>
              <a:off x="8521985" y="1628536"/>
              <a:ext cx="1436899" cy="1436899"/>
            </a:xfrm>
            <a:prstGeom prst="ellipse">
              <a:avLst/>
            </a:prstGeom>
            <a:solidFill>
              <a:srgbClr val="FFD200"/>
            </a:solidFill>
            <a:ln w="28575" cap="rnd">
              <a:solidFill>
                <a:srgbClr val="F8A70A"/>
              </a:solidFill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 kern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0BE2B28A-53FC-77F4-7F99-8998F0265BF9}"/>
                </a:ext>
              </a:extLst>
            </p:cNvPr>
            <p:cNvSpPr/>
            <p:nvPr/>
          </p:nvSpPr>
          <p:spPr>
            <a:xfrm>
              <a:off x="7266397" y="3792563"/>
              <a:ext cx="1436899" cy="1436899"/>
            </a:xfrm>
            <a:prstGeom prst="ellipse">
              <a:avLst/>
            </a:prstGeom>
            <a:solidFill>
              <a:srgbClr val="FFD200"/>
            </a:solidFill>
            <a:ln w="28575" cap="rnd">
              <a:solidFill>
                <a:srgbClr val="F8A70A"/>
              </a:solidFill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 kern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/>
              </a:endParaRPr>
            </a:p>
          </p:txBody>
        </p:sp>
        <p:sp>
          <p:nvSpPr>
            <p:cNvPr id="22" name="三角形 21">
              <a:extLst>
                <a:ext uri="{FF2B5EF4-FFF2-40B4-BE49-F238E27FC236}">
                  <a16:creationId xmlns:a16="http://schemas.microsoft.com/office/drawing/2014/main" id="{1D1D2E2C-1B1C-1423-FA02-347E7D228ABF}"/>
                </a:ext>
              </a:extLst>
            </p:cNvPr>
            <p:cNvSpPr/>
            <p:nvPr/>
          </p:nvSpPr>
          <p:spPr>
            <a:xfrm>
              <a:off x="7807343" y="1981929"/>
              <a:ext cx="3016765" cy="2600660"/>
            </a:xfrm>
            <a:prstGeom prst="triangle">
              <a:avLst/>
            </a:prstGeom>
            <a:solidFill>
              <a:srgbClr val="FFD200">
                <a:alpha val="20000"/>
              </a:srgbClr>
            </a:solidFill>
            <a:ln>
              <a:solidFill>
                <a:srgbClr val="FFD2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F15AF50-D449-7E8E-9B01-6F176BCB10F6}"/>
                </a:ext>
              </a:extLst>
            </p:cNvPr>
            <p:cNvSpPr txBox="1"/>
            <p:nvPr/>
          </p:nvSpPr>
          <p:spPr>
            <a:xfrm>
              <a:off x="8494953" y="3432414"/>
              <a:ext cx="14909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101010"/>
                  </a:solidFill>
                  <a:latin typeface="Meituan Type" panose="02000500000000000000" pitchFamily="2" charset="-122"/>
                  <a:ea typeface="Meituan Type" panose="02000500000000000000" pitchFamily="2" charset="-122"/>
                  <a:cs typeface="OPPOSans R" pitchFamily="18" charset="-122"/>
                </a:rPr>
                <a:t>专人专项</a:t>
              </a:r>
              <a:endParaRPr lang="en-US" altLang="zh-CN" dirty="0">
                <a:solidFill>
                  <a:srgbClr val="101010"/>
                </a:solidFill>
                <a:latin typeface="Meituan Type" panose="02000500000000000000" pitchFamily="2" charset="-122"/>
                <a:ea typeface="Meituan Type" panose="02000500000000000000" pitchFamily="2" charset="-122"/>
                <a:cs typeface="OPPOSans R" pitchFamily="18" charset="-122"/>
              </a:endParaRPr>
            </a:p>
            <a:p>
              <a:pPr algn="ctr"/>
              <a:r>
                <a:rPr lang="zh-CN" altLang="en-US" dirty="0">
                  <a:solidFill>
                    <a:srgbClr val="101010"/>
                  </a:solidFill>
                  <a:latin typeface="Meituan Type" panose="02000500000000000000" pitchFamily="2" charset="-122"/>
                  <a:ea typeface="Meituan Type" panose="02000500000000000000" pitchFamily="2" charset="-122"/>
                  <a:cs typeface="OPPOSans R" pitchFamily="18" charset="-122"/>
                </a:rPr>
                <a:t>跟进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533CA923-16BD-3D9D-414E-8767B7FA739F}"/>
                </a:ext>
              </a:extLst>
            </p:cNvPr>
            <p:cNvSpPr txBox="1"/>
            <p:nvPr/>
          </p:nvSpPr>
          <p:spPr>
            <a:xfrm>
              <a:off x="8635881" y="2131542"/>
              <a:ext cx="120910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rgbClr val="101010"/>
                  </a:solidFill>
                  <a:latin typeface="Meituan Type" panose="02000500000000000000" pitchFamily="2" charset="-122"/>
                  <a:ea typeface="Meituan Type" panose="02000500000000000000" pitchFamily="2" charset="-122"/>
                  <a:cs typeface="OPPOSans R" pitchFamily="18" charset="-122"/>
                </a:rPr>
                <a:t>选址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C6FBD69-5C51-F764-7E37-BA8D68608EAB}"/>
                </a:ext>
              </a:extLst>
            </p:cNvPr>
            <p:cNvSpPr txBox="1"/>
            <p:nvPr/>
          </p:nvSpPr>
          <p:spPr>
            <a:xfrm>
              <a:off x="7380293" y="4295569"/>
              <a:ext cx="120910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rgbClr val="101010"/>
                  </a:solidFill>
                  <a:latin typeface="Meituan Type" panose="02000500000000000000" pitchFamily="2" charset="-122"/>
                  <a:ea typeface="Meituan Type" panose="02000500000000000000" pitchFamily="2" charset="-122"/>
                  <a:cs typeface="OPPOSans R" pitchFamily="18" charset="-122"/>
                </a:rPr>
                <a:t>货盘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05AA09B-C351-74DE-356B-EE42EC34CD90}"/>
                </a:ext>
              </a:extLst>
            </p:cNvPr>
            <p:cNvSpPr txBox="1"/>
            <p:nvPr/>
          </p:nvSpPr>
          <p:spPr>
            <a:xfrm>
              <a:off x="9739949" y="4295569"/>
              <a:ext cx="143689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rgbClr val="101010"/>
                  </a:solidFill>
                  <a:latin typeface="Meituan Type" panose="02000500000000000000" pitchFamily="2" charset="-122"/>
                  <a:ea typeface="Meituan Type" panose="02000500000000000000" pitchFamily="2" charset="-122"/>
                  <a:cs typeface="OPPOSans R" pitchFamily="18" charset="-122"/>
                </a:rPr>
                <a:t>门店爬坡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02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96289-68B9-9873-4FAD-297228FE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金翼大赛gai-1 -17">
            <a:extLst>
              <a:ext uri="{FF2B5EF4-FFF2-40B4-BE49-F238E27FC236}">
                <a16:creationId xmlns:a16="http://schemas.microsoft.com/office/drawing/2014/main" id="{1C24DE3C-9A0E-B245-0DF9-154CA01E0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5" name="直接连接符 3">
            <a:extLst>
              <a:ext uri="{FF2B5EF4-FFF2-40B4-BE49-F238E27FC236}">
                <a16:creationId xmlns:a16="http://schemas.microsoft.com/office/drawing/2014/main" id="{B2DD5365-0DAE-16A0-A028-BCB341B8496C}"/>
              </a:ext>
            </a:extLst>
          </p:cNvPr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" name="图形 1">
            <a:extLst>
              <a:ext uri="{FF2B5EF4-FFF2-40B4-BE49-F238E27FC236}">
                <a16:creationId xmlns:a16="http://schemas.microsoft.com/office/drawing/2014/main" id="{3F677617-F627-29C7-2C6B-5584A92B6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992" y="436486"/>
            <a:ext cx="276225" cy="390525"/>
          </a:xfrm>
          <a:prstGeom prst="rect">
            <a:avLst/>
          </a:prstGeom>
        </p:spPr>
      </p:pic>
      <p:pic>
        <p:nvPicPr>
          <p:cNvPr id="3" name="图片 2" descr="图标&#10;&#10;描述已自动生成">
            <a:extLst>
              <a:ext uri="{FF2B5EF4-FFF2-40B4-BE49-F238E27FC236}">
                <a16:creationId xmlns:a16="http://schemas.microsoft.com/office/drawing/2014/main" id="{08958D72-56AB-F8AD-5554-7374DC6B85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4335" y="407986"/>
            <a:ext cx="2898040" cy="38471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F36F6E6-4D7A-1292-B6BF-34E1B3F26EF8}"/>
              </a:ext>
            </a:extLst>
          </p:cNvPr>
          <p:cNvSpPr txBox="1"/>
          <p:nvPr/>
        </p:nvSpPr>
        <p:spPr>
          <a:xfrm>
            <a:off x="909299" y="407986"/>
            <a:ext cx="412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ea typeface="Meituan Type" panose="02000500000000000000" pitchFamily="2" charset="-122"/>
              </a:rPr>
              <a:t>案例介绍</a:t>
            </a:r>
          </a:p>
        </p:txBody>
      </p:sp>
      <p:pic>
        <p:nvPicPr>
          <p:cNvPr id="33" name="图片 32" descr="cs -19">
            <a:extLst>
              <a:ext uri="{FF2B5EF4-FFF2-40B4-BE49-F238E27FC236}">
                <a16:creationId xmlns:a16="http://schemas.microsoft.com/office/drawing/2014/main" id="{97F0789B-D9A9-6928-8075-E2AD688C0C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D29192AA-4D7B-8051-2586-49CB0DEA7FCA}"/>
              </a:ext>
            </a:extLst>
          </p:cNvPr>
          <p:cNvSpPr txBox="1"/>
          <p:nvPr/>
        </p:nvSpPr>
        <p:spPr>
          <a:xfrm>
            <a:off x="463800" y="1171813"/>
            <a:ext cx="3579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gradFill>
                  <a:gsLst>
                    <a:gs pos="65000">
                      <a:srgbClr val="FDC441"/>
                    </a:gs>
                    <a:gs pos="35000">
                      <a:srgbClr val="FDCC4D"/>
                    </a:gs>
                    <a:gs pos="0">
                      <a:srgbClr val="FBA505"/>
                    </a:gs>
                    <a:gs pos="100000">
                      <a:srgbClr val="FDCE2A"/>
                    </a:gs>
                  </a:gsLst>
                  <a:lin ang="0" scaled="0"/>
                </a:gradFill>
                <a:latin typeface="Meituan Type" panose="02000500000000000000" pitchFamily="2" charset="-122"/>
                <a:ea typeface="Meituan Type" panose="02000500000000000000" pitchFamily="2" charset="-122"/>
              </a:rPr>
              <a:t>24</a:t>
            </a:r>
            <a:r>
              <a:rPr lang="zh-CN" altLang="en-US" sz="2000" b="1" dirty="0">
                <a:gradFill>
                  <a:gsLst>
                    <a:gs pos="65000">
                      <a:srgbClr val="FDC441"/>
                    </a:gs>
                    <a:gs pos="35000">
                      <a:srgbClr val="FDCC4D"/>
                    </a:gs>
                    <a:gs pos="0">
                      <a:srgbClr val="FBA505"/>
                    </a:gs>
                    <a:gs pos="100000">
                      <a:srgbClr val="FDCE2A"/>
                    </a:gs>
                  </a:gsLst>
                  <a:lin ang="0" scaled="0"/>
                </a:gradFill>
                <a:latin typeface="Meituan Type" panose="02000500000000000000" pitchFamily="2" charset="-122"/>
                <a:ea typeface="Meituan Type" panose="02000500000000000000" pitchFamily="2" charset="-122"/>
              </a:rPr>
              <a:t>小时履约，满足全天候需求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59FEAFF-EEF2-7D5A-BBE6-05A43B51F5DD}"/>
              </a:ext>
            </a:extLst>
          </p:cNvPr>
          <p:cNvSpPr txBox="1"/>
          <p:nvPr/>
        </p:nvSpPr>
        <p:spPr>
          <a:xfrm>
            <a:off x="4579238" y="1584074"/>
            <a:ext cx="3036435" cy="542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zh-CN" altLang="en-US" sz="2400" b="1" dirty="0">
                <a:latin typeface="Meituan Type" panose="02000500000000000000" pitchFamily="2" charset="-122"/>
                <a:ea typeface="Meituan Type" panose="02000500000000000000" pitchFamily="2" charset="-122"/>
              </a:rPr>
              <a:t>美团即时物流体系</a:t>
            </a:r>
            <a:endParaRPr lang="en-US" altLang="zh-CN" sz="2400" b="1" dirty="0">
              <a:latin typeface="Meituan Type" panose="02000500000000000000" pitchFamily="2" charset="-122"/>
              <a:ea typeface="Meituan Type" panose="02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83F8D59-476C-CE5D-CDE1-ED797C900FC9}"/>
              </a:ext>
            </a:extLst>
          </p:cNvPr>
          <p:cNvSpPr txBox="1"/>
          <p:nvPr/>
        </p:nvSpPr>
        <p:spPr>
          <a:xfrm>
            <a:off x="2547722" y="3810854"/>
            <a:ext cx="2345393" cy="710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覆盖全国</a:t>
            </a:r>
            <a:endParaRPr lang="en-US" altLang="zh-CN" sz="1600" dirty="0"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近</a:t>
            </a:r>
            <a:r>
              <a:rPr lang="en-US" altLang="zh-CN" sz="1600" b="1" dirty="0">
                <a:latin typeface="Meituan Type" panose="02000500000000000000" pitchFamily="2" charset="-122"/>
                <a:ea typeface="Meituan Type" panose="02000500000000000000" pitchFamily="2" charset="-122"/>
              </a:rPr>
              <a:t>3000</a:t>
            </a:r>
            <a:r>
              <a:rPr lang="zh-CN" altLang="en-US" sz="1600" b="1" dirty="0">
                <a:latin typeface="Meituan Type" panose="02000500000000000000" pitchFamily="2" charset="-122"/>
                <a:ea typeface="Meituan Type" panose="02000500000000000000" pitchFamily="2" charset="-122"/>
              </a:rPr>
              <a:t>个县市区旗</a:t>
            </a:r>
            <a:endParaRPr lang="zh-CN" altLang="en-US" sz="1600" dirty="0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DB71A1E-D39C-1D73-47D7-CB36531CEFC5}"/>
              </a:ext>
            </a:extLst>
          </p:cNvPr>
          <p:cNvGrpSpPr/>
          <p:nvPr/>
        </p:nvGrpSpPr>
        <p:grpSpPr>
          <a:xfrm>
            <a:off x="3011593" y="2240765"/>
            <a:ext cx="1436899" cy="1436899"/>
            <a:chOff x="1167351" y="2565447"/>
            <a:chExt cx="1436899" cy="1436899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C904C62B-2E30-F7CF-B5BF-DA762111075E}"/>
                </a:ext>
              </a:extLst>
            </p:cNvPr>
            <p:cNvSpPr/>
            <p:nvPr/>
          </p:nvSpPr>
          <p:spPr>
            <a:xfrm>
              <a:off x="1167351" y="2565447"/>
              <a:ext cx="1436899" cy="1436899"/>
            </a:xfrm>
            <a:prstGeom prst="ellipse">
              <a:avLst/>
            </a:prstGeom>
            <a:solidFill>
              <a:schemeClr val="bg1"/>
            </a:solidFill>
            <a:ln w="28575" cap="rnd">
              <a:solidFill>
                <a:srgbClr val="FFC000"/>
              </a:solidFill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 kern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/>
              </a:endParaRPr>
            </a:p>
          </p:txBody>
        </p:sp>
        <p:pic>
          <p:nvPicPr>
            <p:cNvPr id="23" name="图片 22" descr="图标&#10;&#10;描述已自动生成">
              <a:extLst>
                <a:ext uri="{FF2B5EF4-FFF2-40B4-BE49-F238E27FC236}">
                  <a16:creationId xmlns:a16="http://schemas.microsoft.com/office/drawing/2014/main" id="{DFB2CD0A-5535-F238-FE22-1AC7CD215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636" y="2960732"/>
              <a:ext cx="646329" cy="646329"/>
            </a:xfrm>
            <a:prstGeom prst="rect">
              <a:avLst/>
            </a:prstGeom>
          </p:spPr>
        </p:pic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6C76DF65-8DAE-5BC7-FEBB-54AD8FE31530}"/>
              </a:ext>
            </a:extLst>
          </p:cNvPr>
          <p:cNvSpPr txBox="1"/>
          <p:nvPr/>
        </p:nvSpPr>
        <p:spPr>
          <a:xfrm>
            <a:off x="4831265" y="3810854"/>
            <a:ext cx="2648197" cy="710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每日</a:t>
            </a:r>
            <a:endParaRPr lang="en-US" altLang="zh-CN" sz="1600" dirty="0"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b="1" dirty="0">
                <a:latin typeface="Meituan Type" panose="02000500000000000000" pitchFamily="2" charset="-122"/>
                <a:ea typeface="Meituan Type" panose="02000500000000000000" pitchFamily="2" charset="-122"/>
              </a:rPr>
              <a:t>超百万骑手在线</a:t>
            </a:r>
            <a:endParaRPr lang="zh-CN" altLang="en-US" sz="16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9C81582-F1F7-CCB4-F447-A2AE21ECC86A}"/>
              </a:ext>
            </a:extLst>
          </p:cNvPr>
          <p:cNvSpPr txBox="1"/>
          <p:nvPr/>
        </p:nvSpPr>
        <p:spPr>
          <a:xfrm>
            <a:off x="7395988" y="3810181"/>
            <a:ext cx="2149434" cy="71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zh-CN" altLang="en-US" sz="16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实现</a:t>
            </a:r>
            <a:endParaRPr lang="en-US" altLang="zh-CN" sz="1600" dirty="0"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  <a:p>
            <a:pPr indent="0" algn="ctr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altLang="zh-CN" sz="1600" b="1" dirty="0">
                <a:latin typeface="Meituan Type" panose="02000500000000000000" pitchFamily="2" charset="-122"/>
                <a:ea typeface="Meituan Type" panose="02000500000000000000" pitchFamily="2" charset="-122"/>
              </a:rPr>
              <a:t>24</a:t>
            </a:r>
            <a:r>
              <a:rPr lang="zh-CN" altLang="en-US" sz="1600" b="1" dirty="0">
                <a:latin typeface="Meituan Type" panose="02000500000000000000" pitchFamily="2" charset="-122"/>
                <a:ea typeface="Meituan Type" panose="02000500000000000000" pitchFamily="2" charset="-122"/>
              </a:rPr>
              <a:t>小时即时履约</a:t>
            </a:r>
            <a:endParaRPr lang="en-US" altLang="zh-CN" sz="1600" dirty="0"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15D187E-69CC-1FE4-FA17-BB8CBCEE9315}"/>
              </a:ext>
            </a:extLst>
          </p:cNvPr>
          <p:cNvGrpSpPr/>
          <p:nvPr/>
        </p:nvGrpSpPr>
        <p:grpSpPr>
          <a:xfrm>
            <a:off x="5365579" y="2240765"/>
            <a:ext cx="1436899" cy="1436899"/>
            <a:chOff x="3058498" y="2494040"/>
            <a:chExt cx="1436899" cy="1436899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F472E9B-4D9D-AF28-51E4-306E26B40462}"/>
                </a:ext>
              </a:extLst>
            </p:cNvPr>
            <p:cNvSpPr/>
            <p:nvPr/>
          </p:nvSpPr>
          <p:spPr>
            <a:xfrm>
              <a:off x="3058498" y="2494040"/>
              <a:ext cx="1436899" cy="1436899"/>
            </a:xfrm>
            <a:prstGeom prst="ellipse">
              <a:avLst/>
            </a:prstGeom>
            <a:solidFill>
              <a:schemeClr val="bg1"/>
            </a:solidFill>
            <a:ln w="28575" cap="rnd">
              <a:solidFill>
                <a:srgbClr val="FFC000"/>
              </a:solidFill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 kern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/>
              </a:endParaRPr>
            </a:p>
          </p:txBody>
        </p:sp>
        <p:pic>
          <p:nvPicPr>
            <p:cNvPr id="19" name="图片 18" descr="图片包含 餐具, 盘子, 游戏机, 标志&#10;&#10;描述已自动生成">
              <a:extLst>
                <a:ext uri="{FF2B5EF4-FFF2-40B4-BE49-F238E27FC236}">
                  <a16:creationId xmlns:a16="http://schemas.microsoft.com/office/drawing/2014/main" id="{55F77DE4-FA15-17AE-B570-C013A0E94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488" y="2846030"/>
              <a:ext cx="732919" cy="732919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118AC7B-F871-A3E7-8C34-FEB7E1F6FF4B}"/>
              </a:ext>
            </a:extLst>
          </p:cNvPr>
          <p:cNvGrpSpPr/>
          <p:nvPr/>
        </p:nvGrpSpPr>
        <p:grpSpPr>
          <a:xfrm>
            <a:off x="7719564" y="2240765"/>
            <a:ext cx="1436899" cy="1436899"/>
            <a:chOff x="4992135" y="2474978"/>
            <a:chExt cx="1436899" cy="1436899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6378424B-C819-F0AE-2BFF-2774873E30AD}"/>
                </a:ext>
              </a:extLst>
            </p:cNvPr>
            <p:cNvSpPr/>
            <p:nvPr/>
          </p:nvSpPr>
          <p:spPr>
            <a:xfrm>
              <a:off x="4992135" y="2474978"/>
              <a:ext cx="1436899" cy="1436899"/>
            </a:xfrm>
            <a:prstGeom prst="ellipse">
              <a:avLst/>
            </a:prstGeom>
            <a:solidFill>
              <a:schemeClr val="bg1"/>
            </a:solidFill>
            <a:ln w="28575" cap="rnd">
              <a:solidFill>
                <a:srgbClr val="FFC000"/>
              </a:solidFill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 kern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/>
              </a:endParaRPr>
            </a:p>
          </p:txBody>
        </p:sp>
        <p:pic>
          <p:nvPicPr>
            <p:cNvPr id="21" name="图片 20" descr="图标&#10;&#10;描述已自动生成">
              <a:extLst>
                <a:ext uri="{FF2B5EF4-FFF2-40B4-BE49-F238E27FC236}">
                  <a16:creationId xmlns:a16="http://schemas.microsoft.com/office/drawing/2014/main" id="{1BD0C3DC-4D8A-77CA-F97A-5A5B72814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698" y="2804541"/>
              <a:ext cx="777773" cy="777773"/>
            </a:xfrm>
            <a:prstGeom prst="rect">
              <a:avLst/>
            </a:prstGeom>
          </p:spPr>
        </p:pic>
      </p:grpSp>
      <p:sp>
        <p:nvSpPr>
          <p:cNvPr id="36" name="矩形: 圆角 40">
            <a:extLst>
              <a:ext uri="{FF2B5EF4-FFF2-40B4-BE49-F238E27FC236}">
                <a16:creationId xmlns:a16="http://schemas.microsoft.com/office/drawing/2014/main" id="{5D656040-054E-F974-AE1D-7C8CD3908743}"/>
              </a:ext>
            </a:extLst>
          </p:cNvPr>
          <p:cNvSpPr/>
          <p:nvPr/>
        </p:nvSpPr>
        <p:spPr>
          <a:xfrm flipH="1">
            <a:off x="2676293" y="4741507"/>
            <a:ext cx="6766042" cy="1072343"/>
          </a:xfrm>
          <a:prstGeom prst="roundRect">
            <a:avLst>
              <a:gd name="adj" fmla="val 0"/>
            </a:avLst>
          </a:prstGeom>
          <a:solidFill>
            <a:srgbClr val="FAFAFA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AE791A2-05D1-6383-710B-B1AAF89342CE}"/>
              </a:ext>
            </a:extLst>
          </p:cNvPr>
          <p:cNvSpPr txBox="1"/>
          <p:nvPr/>
        </p:nvSpPr>
        <p:spPr>
          <a:xfrm>
            <a:off x="3028072" y="5044088"/>
            <a:ext cx="6103677" cy="467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altLang="zh-CN" sz="20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24</a:t>
            </a:r>
            <a:r>
              <a:rPr lang="zh-CN" altLang="en-US" sz="2000" dirty="0">
                <a:latin typeface="Meituan Type Light" panose="02000500000000000000" pitchFamily="2" charset="-122"/>
                <a:ea typeface="Meituan Type Light" panose="02000500000000000000" pitchFamily="2" charset="-122"/>
              </a:rPr>
              <a:t>小时全天候服务，</a:t>
            </a:r>
            <a:r>
              <a:rPr lang="zh-CN" altLang="en-US" sz="2000" b="1" dirty="0">
                <a:latin typeface="Meituan Type" panose="02000500000000000000" pitchFamily="2" charset="-122"/>
                <a:ea typeface="Meituan Type" panose="02000500000000000000" pitchFamily="2" charset="-122"/>
              </a:rPr>
              <a:t>名创仓店夜间订单量占比超</a:t>
            </a:r>
            <a:r>
              <a:rPr lang="en-US" altLang="zh-CN" sz="2000" b="1" dirty="0">
                <a:latin typeface="Meituan Type" panose="02000500000000000000" pitchFamily="2" charset="-122"/>
                <a:ea typeface="Meituan Type" panose="02000500000000000000" pitchFamily="2" charset="-122"/>
              </a:rPr>
              <a:t>4</a:t>
            </a:r>
            <a:r>
              <a:rPr lang="zh-CN" altLang="en-US" sz="2000" b="1" dirty="0">
                <a:latin typeface="Meituan Type" panose="02000500000000000000" pitchFamily="2" charset="-122"/>
                <a:ea typeface="Meituan Type" panose="02000500000000000000" pitchFamily="2" charset="-122"/>
              </a:rPr>
              <a:t>成</a:t>
            </a:r>
            <a:endParaRPr lang="en-US" altLang="zh-CN" sz="2000" dirty="0">
              <a:latin typeface="Meituan Type Light" panose="02000500000000000000" pitchFamily="2" charset="-122"/>
              <a:ea typeface="Meituan Type Light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69195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35*377"/>
  <p:tag name="TABLE_ENDDRAG_RECT" val="166*82*735*377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D200"/>
        </a:solidFill>
        <a:ln>
          <a:solidFill>
            <a:srgbClr val="FFD2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1234</Words>
  <Application>Microsoft Office PowerPoint</Application>
  <PresentationFormat>宽屏</PresentationFormat>
  <Paragraphs>103</Paragraphs>
  <Slides>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Meituan Type</vt:lpstr>
      <vt:lpstr>Meituan Type Light</vt:lpstr>
      <vt:lpstr>宋体</vt:lpstr>
      <vt:lpstr>Arial</vt:lpstr>
      <vt:lpstr>Arial Black</vt:lpstr>
      <vt:lpstr>Calibri</vt:lpstr>
      <vt:lpstr>微软雅黑</vt:lpstr>
      <vt:lpstr>微软雅黑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王琪180</dc:creator>
  <cp:lastModifiedBy>王琪180</cp:lastModifiedBy>
  <cp:revision>56</cp:revision>
  <dcterms:created xsi:type="dcterms:W3CDTF">2025-03-19T15:49:26Z</dcterms:created>
  <dcterms:modified xsi:type="dcterms:W3CDTF">2025-03-21T02:55:35Z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2052-6.5.2.8766</vt:lpwstr>
  </property>
  <property fmtid="{D5CDD505-2E9C-101B-9397-08002B2CF9AE}" pid="3" name="ICV">
    <vt:lpwstr>B59AEFFC987A8AADEDF4D767EF286188_43</vt:lpwstr>
  </property>
  <property fmtid="{D5CDD505-2E9C-101B-9397-08002B2CF9AE}" pid="4" name="f">
    <vt:lpwstr>即时零售赛道-美团申报-0320美化版v3.pptx</vt:lpwstr>
  </property>
  <property fmtid="{D5CDD505-2E9C-101B-9397-08002B2CF9AE}" pid="5" name="o">
    <vt:lpwstr>ORG_INFO</vt:lpwstr>
  </property>
  <property fmtid="{D5CDD505-2E9C-101B-9397-08002B2CF9AE}" pid="6" name="d">
    <vt:lpwstr>XM</vt:lpwstr>
  </property>
  <property fmtid="{D5CDD505-2E9C-101B-9397-08002B2CF9AE}" pid="7" name="i">
    <vt:lpwstr>1</vt:lpwstr>
  </property>
  <property fmtid="{D5CDD505-2E9C-101B-9397-08002B2CF9AE}" pid="8" name="s">
    <vt:lpwstr>13117bcfff1ae04efcb26c2afe7f636a7593d71f</vt:lpwstr>
  </property>
</Properties>
</file>